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6" r:id="rId6"/>
    <p:sldId id="273" r:id="rId7"/>
    <p:sldId id="277" r:id="rId8"/>
    <p:sldId id="275" r:id="rId9"/>
    <p:sldId id="274" r:id="rId10"/>
    <p:sldId id="257" r:id="rId11"/>
    <p:sldId id="262" r:id="rId12"/>
    <p:sldId id="263" r:id="rId13"/>
    <p:sldId id="265" r:id="rId14"/>
    <p:sldId id="266" r:id="rId15"/>
    <p:sldId id="267" r:id="rId16"/>
    <p:sldId id="269" r:id="rId17"/>
    <p:sldId id="27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7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0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4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6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2" y="4531895"/>
            <a:ext cx="3721768" cy="232610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F22B-D891-4ADC-B426-18886739763F}" type="datetimeFigureOut">
              <a:rPr lang="ko-KR" altLang="en-US" smtClean="0"/>
              <a:t>2017-01-15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khk6435" TargetMode="External"/><Relationship Id="rId2" Type="http://schemas.openxmlformats.org/officeDocument/2006/relationships/hyperlink" Target="http://blog.naver.com/khk6435/50105969645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Basic Java for Android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김도형</a:t>
            </a:r>
          </a:p>
        </p:txBody>
      </p:sp>
    </p:spTree>
    <p:extLst>
      <p:ext uri="{BB962C8B-B14F-4D97-AF65-F5344CB8AC3E}">
        <p14:creationId xmlns:p14="http://schemas.microsoft.com/office/powerpoint/2010/main" val="341266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2781300" y="2439085"/>
            <a:ext cx="7477126" cy="2040224"/>
            <a:chOff x="2743201" y="1991410"/>
            <a:chExt cx="5994074" cy="1635555"/>
          </a:xfrm>
        </p:grpSpPr>
        <p:sp>
          <p:nvSpPr>
            <p:cNvPr id="42" name="직사각형 41"/>
            <p:cNvSpPr/>
            <p:nvPr/>
          </p:nvSpPr>
          <p:spPr>
            <a:xfrm>
              <a:off x="2743201" y="1991410"/>
              <a:ext cx="5994074" cy="320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/>
                <a:t>automate performing </a:t>
              </a:r>
              <a:r>
                <a:rPr lang="en-US" altLang="ko-KR" sz="2000" dirty="0"/>
                <a:t>a </a:t>
              </a:r>
              <a:r>
                <a:rPr lang="en-US" altLang="ko-KR" sz="2000" b="1" dirty="0"/>
                <a:t>specific task</a:t>
              </a:r>
              <a:r>
                <a:rPr lang="en-US" altLang="ko-KR" sz="2000" dirty="0"/>
                <a:t> or </a:t>
              </a:r>
              <a:r>
                <a:rPr lang="en-US" altLang="ko-KR" sz="2000" b="1" dirty="0"/>
                <a:t>solving a given problem</a:t>
              </a:r>
              <a:endParaRPr lang="ko-KR" alt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07453" y="3306215"/>
              <a:ext cx="1065568" cy="320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/>
                <a:t>조건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반복</a:t>
              </a:r>
            </a:p>
          </p:txBody>
        </p:sp>
        <p:sp>
          <p:nvSpPr>
            <p:cNvPr id="44" name="화살표: 아래쪽 43"/>
            <p:cNvSpPr/>
            <p:nvPr/>
          </p:nvSpPr>
          <p:spPr>
            <a:xfrm>
              <a:off x="5564025" y="2513392"/>
              <a:ext cx="352425" cy="571500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242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 &amp;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어떠한 조건</a:t>
            </a:r>
            <a:r>
              <a:rPr lang="en-US" altLang="ko-KR" dirty="0"/>
              <a:t>(True/False)</a:t>
            </a:r>
            <a:r>
              <a:rPr lang="ko-KR" altLang="en-US" dirty="0"/>
              <a:t>에 따라 해당 과정의 시행 여부를 판단</a:t>
            </a:r>
            <a:r>
              <a:rPr lang="en-US" altLang="ko-KR" dirty="0"/>
              <a:t>,</a:t>
            </a:r>
            <a:r>
              <a:rPr lang="ko-KR" altLang="en-US" dirty="0"/>
              <a:t> 진행함 </a:t>
            </a:r>
            <a:endParaRPr lang="en-US" altLang="ko-KR" dirty="0"/>
          </a:p>
          <a:p>
            <a:pPr lvl="1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{}</a:t>
            </a:r>
          </a:p>
          <a:p>
            <a:pPr lvl="1"/>
            <a:r>
              <a:rPr lang="en-US" altLang="ko-KR" dirty="0"/>
              <a:t>Switch(</a:t>
            </a:r>
            <a:r>
              <a:rPr lang="ko-KR" altLang="en-US" dirty="0" err="1"/>
              <a:t>비교값</a:t>
            </a:r>
            <a:r>
              <a:rPr lang="en-US" altLang="ko-KR" dirty="0"/>
              <a:t>){}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특정 과정의 반복적인 시행을 가능하게 함</a:t>
            </a:r>
            <a:endParaRPr lang="en-US" altLang="ko-KR" dirty="0"/>
          </a:p>
          <a:p>
            <a:pPr lvl="1"/>
            <a:r>
              <a:rPr lang="ko-KR" altLang="en-US" dirty="0"/>
              <a:t>기본적으로 어떠한 조건</a:t>
            </a:r>
            <a:r>
              <a:rPr lang="en-US" altLang="ko-KR" dirty="0"/>
              <a:t>(True/False)</a:t>
            </a:r>
            <a:r>
              <a:rPr lang="ko-KR" altLang="en-US" dirty="0"/>
              <a:t>에 따라 반복 여부를 판단하여 진행</a:t>
            </a:r>
            <a:endParaRPr lang="en-US" altLang="ko-KR" dirty="0"/>
          </a:p>
          <a:p>
            <a:pPr lvl="1"/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){}</a:t>
            </a:r>
          </a:p>
          <a:p>
            <a:pPr lvl="1"/>
            <a:r>
              <a:rPr lang="en-US" altLang="ko-KR" dirty="0"/>
              <a:t>for(</a:t>
            </a:r>
            <a:r>
              <a:rPr lang="ko-KR" altLang="en-US" dirty="0" err="1"/>
              <a:t>기준값</a:t>
            </a:r>
            <a:r>
              <a:rPr lang="en-US" altLang="ko-KR" dirty="0"/>
              <a:t>; </a:t>
            </a:r>
            <a:r>
              <a:rPr lang="ko-KR" altLang="en-US" dirty="0"/>
              <a:t>범위</a:t>
            </a:r>
            <a:r>
              <a:rPr lang="en-US" altLang="ko-KR" dirty="0"/>
              <a:t>; </a:t>
            </a:r>
            <a:r>
              <a:rPr lang="ko-KR" altLang="en-US" dirty="0" err="1"/>
              <a:t>기준값</a:t>
            </a:r>
            <a:r>
              <a:rPr lang="ko-KR" altLang="en-US" dirty="0"/>
              <a:t> 변화</a:t>
            </a:r>
            <a:r>
              <a:rPr lang="en-US" altLang="ko-KR" dirty="0"/>
              <a:t>){}</a:t>
            </a:r>
          </a:p>
          <a:p>
            <a:pPr lvl="1"/>
            <a:r>
              <a:rPr lang="en-US" altLang="ko-KR" dirty="0"/>
              <a:t>for(</a:t>
            </a:r>
            <a:r>
              <a:rPr lang="ko-KR" altLang="en-US" dirty="0"/>
              <a:t>대상 </a:t>
            </a:r>
            <a:r>
              <a:rPr lang="en-US" altLang="ko-KR" dirty="0"/>
              <a:t>: </a:t>
            </a:r>
            <a:r>
              <a:rPr lang="ko-KR" altLang="en-US" dirty="0"/>
              <a:t>대상집합</a:t>
            </a:r>
            <a:r>
              <a:rPr lang="en-US" altLang="ko-KR" dirty="0"/>
              <a:t>){}</a:t>
            </a:r>
          </a:p>
          <a:p>
            <a:pPr lvl="1"/>
            <a:r>
              <a:rPr lang="en-US" altLang="ko-KR" dirty="0"/>
              <a:t>do, while(</a:t>
            </a:r>
            <a:r>
              <a:rPr lang="ko-KR" altLang="en-US" dirty="0"/>
              <a:t>조건</a:t>
            </a:r>
            <a:r>
              <a:rPr lang="en-US" altLang="ko-KR" dirty="0"/>
              <a:t>){}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025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순서도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74" y="2431438"/>
            <a:ext cx="6584251" cy="3139712"/>
          </a:xfrm>
        </p:spPr>
      </p:pic>
    </p:spTree>
    <p:extLst>
      <p:ext uri="{BB962C8B-B14F-4D97-AF65-F5344CB8AC3E}">
        <p14:creationId xmlns:p14="http://schemas.microsoft.com/office/powerpoint/2010/main" val="13181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if(){}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1){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연산</a:t>
            </a:r>
            <a:r>
              <a:rPr lang="en-US" altLang="ko-KR" dirty="0"/>
              <a:t>1</a:t>
            </a:r>
            <a:r>
              <a:rPr lang="ko-KR" altLang="en-US" dirty="0"/>
              <a:t> 연산</a:t>
            </a:r>
            <a:r>
              <a:rPr lang="en-US" altLang="ko-KR" dirty="0"/>
              <a:t>1;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과정</a:t>
            </a:r>
            <a:r>
              <a:rPr lang="en-US" altLang="ko-KR" dirty="0"/>
              <a:t>1</a:t>
            </a:r>
            <a:r>
              <a:rPr lang="ko-KR" altLang="en-US" dirty="0"/>
              <a:t> 과정</a:t>
            </a:r>
            <a:r>
              <a:rPr lang="en-US" altLang="ko-KR" dirty="0"/>
              <a:t>1;</a:t>
            </a:r>
          </a:p>
          <a:p>
            <a:pPr marL="0" indent="0">
              <a:buNone/>
            </a:pPr>
            <a:r>
              <a:rPr lang="en-US" altLang="ko-KR" dirty="0"/>
              <a:t>} else if(</a:t>
            </a:r>
            <a:r>
              <a:rPr lang="ko-KR" altLang="en-US" dirty="0"/>
              <a:t>조건 </a:t>
            </a:r>
            <a:r>
              <a:rPr lang="en-US" altLang="ko-KR" dirty="0"/>
              <a:t>2){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연산</a:t>
            </a:r>
            <a:r>
              <a:rPr lang="en-US" altLang="ko-KR" dirty="0"/>
              <a:t>2</a:t>
            </a:r>
            <a:r>
              <a:rPr lang="ko-KR" altLang="en-US" dirty="0"/>
              <a:t> 연산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;</a:t>
            </a:r>
            <a:r>
              <a:rPr lang="ko-KR" altLang="en-US" dirty="0"/>
              <a:t>과정</a:t>
            </a:r>
            <a:r>
              <a:rPr lang="en-US" altLang="ko-KR" dirty="0"/>
              <a:t>2</a:t>
            </a:r>
            <a:r>
              <a:rPr lang="ko-KR" altLang="en-US" dirty="0"/>
              <a:t> 과정</a:t>
            </a:r>
            <a:r>
              <a:rPr lang="en-US" altLang="ko-KR" dirty="0"/>
              <a:t>2;</a:t>
            </a:r>
          </a:p>
          <a:p>
            <a:pPr marL="0" indent="0">
              <a:buNone/>
            </a:pPr>
            <a:r>
              <a:rPr lang="en-US" altLang="ko-KR" dirty="0"/>
              <a:t>}else{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연산</a:t>
            </a:r>
            <a:r>
              <a:rPr lang="en-US" altLang="ko-KR" dirty="0"/>
              <a:t>3 </a:t>
            </a:r>
            <a:r>
              <a:rPr lang="ko-KR" altLang="en-US" dirty="0"/>
              <a:t>연산</a:t>
            </a:r>
            <a:r>
              <a:rPr lang="en-US" altLang="ko-KR" dirty="0"/>
              <a:t>3;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과정</a:t>
            </a:r>
            <a:r>
              <a:rPr lang="en-US" altLang="ko-KR" dirty="0"/>
              <a:t>3 </a:t>
            </a:r>
            <a:r>
              <a:rPr lang="ko-KR" altLang="en-US" dirty="0"/>
              <a:t>과정</a:t>
            </a:r>
            <a:r>
              <a:rPr lang="en-US" altLang="ko-KR" dirty="0"/>
              <a:t>3;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순서도: 대체 처리 4"/>
          <p:cNvSpPr/>
          <p:nvPr/>
        </p:nvSpPr>
        <p:spPr>
          <a:xfrm>
            <a:off x="2819400" y="1933575"/>
            <a:ext cx="1314450" cy="571500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38450" y="2756297"/>
            <a:ext cx="1276350" cy="59055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연산</a:t>
            </a:r>
          </a:p>
        </p:txBody>
      </p:sp>
      <p:sp>
        <p:nvSpPr>
          <p:cNvPr id="9" name="다이아몬드 8"/>
          <p:cNvSpPr/>
          <p:nvPr/>
        </p:nvSpPr>
        <p:spPr>
          <a:xfrm>
            <a:off x="2714625" y="3598069"/>
            <a:ext cx="1524000" cy="762000"/>
          </a:xfrm>
          <a:prstGeom prst="diamond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38450" y="4611291"/>
            <a:ext cx="1276350" cy="59055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38450" y="5453063"/>
            <a:ext cx="1276350" cy="59055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연산</a:t>
            </a:r>
          </a:p>
        </p:txBody>
      </p:sp>
      <p:cxnSp>
        <p:nvCxnSpPr>
          <p:cNvPr id="15" name="직선 화살표 연결선 14"/>
          <p:cNvCxnSpPr>
            <a:stCxn id="5" idx="2"/>
            <a:endCxn id="6" idx="0"/>
          </p:cNvCxnSpPr>
          <p:nvPr/>
        </p:nvCxnSpPr>
        <p:spPr>
          <a:xfrm>
            <a:off x="3476625" y="2505075"/>
            <a:ext cx="0" cy="251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486150" y="4360069"/>
            <a:ext cx="0" cy="251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476625" y="3346847"/>
            <a:ext cx="0" cy="251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476625" y="5201841"/>
            <a:ext cx="0" cy="251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/>
          <p:cNvCxnSpPr>
            <a:stCxn id="9" idx="3"/>
            <a:endCxn id="11" idx="3"/>
          </p:cNvCxnSpPr>
          <p:nvPr/>
        </p:nvCxnSpPr>
        <p:spPr>
          <a:xfrm flipH="1">
            <a:off x="4114800" y="3979069"/>
            <a:ext cx="123825" cy="1769269"/>
          </a:xfrm>
          <a:prstGeom prst="bentConnector3">
            <a:avLst>
              <a:gd name="adj1" fmla="val -184615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24175" y="4360069"/>
            <a:ext cx="333375" cy="168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Yes</a:t>
            </a:r>
            <a:endParaRPr lang="ko-KR" altLang="en-US" sz="700" dirty="0"/>
          </a:p>
        </p:txBody>
      </p:sp>
      <p:sp>
        <p:nvSpPr>
          <p:cNvPr id="22" name="직사각형 21"/>
          <p:cNvSpPr/>
          <p:nvPr/>
        </p:nvSpPr>
        <p:spPr>
          <a:xfrm>
            <a:off x="4224337" y="3681810"/>
            <a:ext cx="333375" cy="168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No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3102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while(){}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1){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연산</a:t>
            </a:r>
            <a:r>
              <a:rPr lang="en-US" altLang="ko-KR" dirty="0"/>
              <a:t>1</a:t>
            </a:r>
            <a:r>
              <a:rPr lang="ko-KR" altLang="en-US" dirty="0"/>
              <a:t> 연산</a:t>
            </a:r>
            <a:r>
              <a:rPr lang="en-US" altLang="ko-KR" dirty="0"/>
              <a:t>1; </a:t>
            </a:r>
            <a:r>
              <a:rPr lang="ko-KR" altLang="en-US" dirty="0"/>
              <a:t>과정</a:t>
            </a:r>
            <a:r>
              <a:rPr lang="en-US" altLang="ko-KR" dirty="0"/>
              <a:t>1</a:t>
            </a:r>
            <a:r>
              <a:rPr lang="ko-KR" altLang="en-US" dirty="0"/>
              <a:t> 과정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연산</a:t>
            </a:r>
            <a:r>
              <a:rPr lang="en-US" altLang="ko-KR" dirty="0"/>
              <a:t>2 </a:t>
            </a:r>
            <a:r>
              <a:rPr lang="ko-KR" altLang="en-US" dirty="0"/>
              <a:t>연산</a:t>
            </a:r>
            <a:r>
              <a:rPr lang="en-US" altLang="ko-KR" dirty="0"/>
              <a:t>2;</a:t>
            </a:r>
          </a:p>
          <a:p>
            <a:pPr marL="0" indent="0">
              <a:buNone/>
            </a:pPr>
            <a:r>
              <a:rPr lang="ko-KR" altLang="en-US" dirty="0"/>
              <a:t>과정</a:t>
            </a:r>
            <a:r>
              <a:rPr lang="en-US" altLang="ko-KR" dirty="0"/>
              <a:t>2 </a:t>
            </a:r>
            <a:r>
              <a:rPr lang="ko-KR" altLang="en-US" dirty="0"/>
              <a:t>과정 </a:t>
            </a:r>
            <a:r>
              <a:rPr lang="en-US" altLang="ko-KR" dirty="0"/>
              <a:t>2;</a:t>
            </a:r>
            <a:endParaRPr lang="ko-KR" altLang="en-US" dirty="0"/>
          </a:p>
        </p:txBody>
      </p:sp>
      <p:sp>
        <p:nvSpPr>
          <p:cNvPr id="5" name="순서도: 대체 처리 4"/>
          <p:cNvSpPr/>
          <p:nvPr/>
        </p:nvSpPr>
        <p:spPr>
          <a:xfrm>
            <a:off x="2819400" y="1933575"/>
            <a:ext cx="1314450" cy="571500"/>
          </a:xfrm>
          <a:prstGeom prst="flowChartAlternateProcess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38450" y="2756297"/>
            <a:ext cx="1276350" cy="59055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연산</a:t>
            </a:r>
          </a:p>
        </p:txBody>
      </p:sp>
      <p:sp>
        <p:nvSpPr>
          <p:cNvPr id="9" name="다이아몬드 8"/>
          <p:cNvSpPr/>
          <p:nvPr/>
        </p:nvSpPr>
        <p:spPr>
          <a:xfrm>
            <a:off x="2714625" y="3598069"/>
            <a:ext cx="1524000" cy="762000"/>
          </a:xfrm>
          <a:prstGeom prst="diamond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38450" y="4611291"/>
            <a:ext cx="1276350" cy="59055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38450" y="5453063"/>
            <a:ext cx="1276350" cy="59055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연산</a:t>
            </a:r>
          </a:p>
        </p:txBody>
      </p:sp>
      <p:cxnSp>
        <p:nvCxnSpPr>
          <p:cNvPr id="15" name="직선 화살표 연결선 14"/>
          <p:cNvCxnSpPr>
            <a:stCxn id="5" idx="2"/>
            <a:endCxn id="6" idx="0"/>
          </p:cNvCxnSpPr>
          <p:nvPr/>
        </p:nvCxnSpPr>
        <p:spPr>
          <a:xfrm>
            <a:off x="3476625" y="2505075"/>
            <a:ext cx="0" cy="251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486150" y="4360069"/>
            <a:ext cx="0" cy="251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476625" y="3346847"/>
            <a:ext cx="0" cy="251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476625" y="5201841"/>
            <a:ext cx="0" cy="251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/>
          <p:cNvCxnSpPr>
            <a:stCxn id="9" idx="3"/>
            <a:endCxn id="11" idx="3"/>
          </p:cNvCxnSpPr>
          <p:nvPr/>
        </p:nvCxnSpPr>
        <p:spPr>
          <a:xfrm flipH="1">
            <a:off x="4114800" y="3979069"/>
            <a:ext cx="123825" cy="1769269"/>
          </a:xfrm>
          <a:prstGeom prst="bentConnector3">
            <a:avLst>
              <a:gd name="adj1" fmla="val -184615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24175" y="4360069"/>
            <a:ext cx="333375" cy="168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Yes</a:t>
            </a:r>
            <a:endParaRPr lang="ko-KR" altLang="en-US" sz="700" dirty="0"/>
          </a:p>
        </p:txBody>
      </p:sp>
      <p:sp>
        <p:nvSpPr>
          <p:cNvPr id="22" name="직사각형 21"/>
          <p:cNvSpPr/>
          <p:nvPr/>
        </p:nvSpPr>
        <p:spPr>
          <a:xfrm>
            <a:off x="4224337" y="3681810"/>
            <a:ext cx="333375" cy="168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No</a:t>
            </a:r>
            <a:endParaRPr lang="ko-KR" altLang="en-US" sz="700" dirty="0"/>
          </a:p>
        </p:txBody>
      </p:sp>
      <p:cxnSp>
        <p:nvCxnSpPr>
          <p:cNvPr id="8" name="연결선: 꺾임 7"/>
          <p:cNvCxnSpPr>
            <a:stCxn id="10" idx="1"/>
            <a:endCxn id="9" idx="1"/>
          </p:cNvCxnSpPr>
          <p:nvPr/>
        </p:nvCxnSpPr>
        <p:spPr>
          <a:xfrm rot="10800000">
            <a:off x="2714626" y="3979070"/>
            <a:ext cx="123825" cy="927497"/>
          </a:xfrm>
          <a:prstGeom prst="bentConnector3">
            <a:avLst>
              <a:gd name="adj1" fmla="val 284615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8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0891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r>
              <a:rPr lang="en-US" altLang="ko-KR" dirty="0"/>
              <a:t>Ex)</a:t>
            </a:r>
          </a:p>
          <a:p>
            <a:pPr lvl="1"/>
            <a:r>
              <a:rPr lang="en-US" altLang="ko-KR" dirty="0"/>
              <a:t>height</a:t>
            </a:r>
          </a:p>
          <a:p>
            <a:pPr lvl="1"/>
            <a:r>
              <a:rPr lang="en-US" altLang="ko-KR" dirty="0"/>
              <a:t>birthday</a:t>
            </a:r>
          </a:p>
          <a:p>
            <a:pPr lvl="1"/>
            <a:r>
              <a:rPr lang="en-US" altLang="ko-KR" dirty="0"/>
              <a:t>name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0891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dirty="0"/>
              <a:t>동작 </a:t>
            </a:r>
            <a:r>
              <a:rPr lang="en-US" altLang="ko-KR"/>
              <a:t>-&gt; </a:t>
            </a:r>
            <a:r>
              <a:rPr lang="ko-KR" altLang="en-US"/>
              <a:t>메소드</a:t>
            </a:r>
            <a:endParaRPr lang="en-US" altLang="ko-KR" dirty="0"/>
          </a:p>
          <a:p>
            <a:r>
              <a:rPr lang="en-US" altLang="ko-KR" dirty="0"/>
              <a:t>Ex)</a:t>
            </a:r>
          </a:p>
          <a:p>
            <a:pPr lvl="1"/>
            <a:r>
              <a:rPr lang="ko-KR" altLang="en-US" dirty="0"/>
              <a:t>연산 </a:t>
            </a:r>
            <a:r>
              <a:rPr lang="en-US" altLang="ko-KR" dirty="0"/>
              <a:t>, </a:t>
            </a:r>
            <a:r>
              <a:rPr lang="ko-KR" altLang="en-US" dirty="0"/>
              <a:t>처리 </a:t>
            </a:r>
            <a:r>
              <a:rPr lang="en-US" altLang="ko-KR" dirty="0" err="1"/>
              <a:t>showExample</a:t>
            </a:r>
            <a:r>
              <a:rPr lang="en-US" altLang="ko-KR" dirty="0"/>
              <a:t>();</a:t>
            </a:r>
          </a:p>
          <a:p>
            <a:pPr lvl="1"/>
            <a:r>
              <a:rPr lang="ko-KR" altLang="en-US" dirty="0"/>
              <a:t>속성값 변경 </a:t>
            </a:r>
            <a:r>
              <a:rPr lang="en-US" altLang="ko-KR" dirty="0" err="1"/>
              <a:t>setHeight</a:t>
            </a:r>
            <a:r>
              <a:rPr lang="en-US" altLang="ko-KR" dirty="0"/>
              <a:t>();</a:t>
            </a:r>
          </a:p>
          <a:p>
            <a:pPr lvl="1"/>
            <a:r>
              <a:rPr lang="ko-KR" altLang="en-US" dirty="0"/>
              <a:t>속성값 출력 </a:t>
            </a:r>
            <a:r>
              <a:rPr lang="en-US" altLang="ko-KR" dirty="0" err="1"/>
              <a:t>getName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9" name="내용 개체 틀 3"/>
          <p:cNvSpPr txBox="1">
            <a:spLocks/>
          </p:cNvSpPr>
          <p:nvPr/>
        </p:nvSpPr>
        <p:spPr>
          <a:xfrm>
            <a:off x="838200" y="4311650"/>
            <a:ext cx="5181600" cy="2089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Instance</a:t>
            </a:r>
          </a:p>
          <a:p>
            <a:r>
              <a:rPr lang="en-US" altLang="ko-KR" dirty="0"/>
              <a:t>Ex)</a:t>
            </a:r>
          </a:p>
          <a:p>
            <a:pPr lvl="1"/>
            <a:r>
              <a:rPr lang="en-US" altLang="ko-KR" dirty="0"/>
              <a:t>height = 175</a:t>
            </a:r>
          </a:p>
          <a:p>
            <a:pPr lvl="1"/>
            <a:r>
              <a:rPr lang="en-US" altLang="ko-KR" dirty="0"/>
              <a:t>birthday = 1992, 11, 05 + 86400000</a:t>
            </a:r>
          </a:p>
          <a:p>
            <a:pPr lvl="1"/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= “</a:t>
            </a:r>
            <a:r>
              <a:rPr lang="ko-KR" altLang="en-US" dirty="0"/>
              <a:t>도형</a:t>
            </a:r>
            <a:r>
              <a:rPr lang="en-US" altLang="ko-KR" dirty="0"/>
              <a:t>”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5" name="내용 개체 틀 3"/>
          <p:cNvSpPr txBox="1">
            <a:spLocks/>
          </p:cNvSpPr>
          <p:nvPr/>
        </p:nvSpPr>
        <p:spPr>
          <a:xfrm>
            <a:off x="6172200" y="4311650"/>
            <a:ext cx="5181600" cy="2089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Human </a:t>
            </a:r>
            <a:r>
              <a:rPr lang="ko-KR" altLang="en-US" sz="1800" dirty="0"/>
              <a:t>김도형 </a:t>
            </a:r>
            <a:r>
              <a:rPr lang="en-US" altLang="ko-KR" sz="1800" dirty="0"/>
              <a:t>= new Human();</a:t>
            </a:r>
          </a:p>
          <a:p>
            <a:pPr marL="0" indent="0">
              <a:buNone/>
            </a:pPr>
            <a:r>
              <a:rPr lang="ko-KR" altLang="en-US" sz="1800" dirty="0"/>
              <a:t>김도형</a:t>
            </a:r>
            <a:r>
              <a:rPr lang="en-US" altLang="ko-KR" sz="1800" dirty="0"/>
              <a:t>.height = 175;</a:t>
            </a:r>
          </a:p>
          <a:p>
            <a:pPr marL="0" indent="0">
              <a:buNone/>
            </a:pPr>
            <a:r>
              <a:rPr lang="ko-KR" altLang="en-US" sz="1800" dirty="0"/>
              <a:t>김도형</a:t>
            </a:r>
            <a:r>
              <a:rPr lang="en-US" altLang="ko-KR" sz="1800" dirty="0"/>
              <a:t>.birthday= 1992.11.05 +86400000;</a:t>
            </a:r>
          </a:p>
          <a:p>
            <a:pPr marL="0" indent="0">
              <a:buNone/>
            </a:pPr>
            <a:r>
              <a:rPr lang="ko-KR" altLang="en-US" sz="1800" dirty="0"/>
              <a:t>김도형</a:t>
            </a:r>
            <a:r>
              <a:rPr lang="en-US" altLang="ko-KR" sz="1800" dirty="0"/>
              <a:t>.name = “</a:t>
            </a:r>
            <a:r>
              <a:rPr lang="ko-KR" altLang="en-US" sz="1800" dirty="0"/>
              <a:t>도형</a:t>
            </a:r>
            <a:r>
              <a:rPr lang="en-US" altLang="ko-KR" sz="1800" dirty="0"/>
              <a:t>”;</a:t>
            </a:r>
          </a:p>
          <a:p>
            <a:pPr marL="0" indent="0">
              <a:buNone/>
            </a:pPr>
            <a:r>
              <a:rPr lang="en-US" altLang="ko-KR" sz="1800" dirty="0"/>
              <a:t>String </a:t>
            </a:r>
            <a:r>
              <a:rPr lang="ko-KR" altLang="en-US" sz="1800" dirty="0"/>
              <a:t>도형이름 </a:t>
            </a:r>
            <a:r>
              <a:rPr lang="en-US" altLang="ko-KR" sz="1800" dirty="0"/>
              <a:t>= </a:t>
            </a:r>
            <a:r>
              <a:rPr lang="ko-KR" altLang="en-US" sz="1800" dirty="0"/>
              <a:t>김도형</a:t>
            </a:r>
            <a:r>
              <a:rPr lang="en-US" altLang="ko-KR" sz="1800" dirty="0"/>
              <a:t>.</a:t>
            </a:r>
            <a:r>
              <a:rPr lang="en-US" altLang="ko-KR" sz="1800" dirty="0" err="1"/>
              <a:t>getName</a:t>
            </a:r>
            <a:r>
              <a:rPr lang="en-US" altLang="ko-KR" sz="1800" dirty="0"/>
              <a:t>();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976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기본자료형 </a:t>
            </a:r>
            <a:r>
              <a:rPr lang="en-US" altLang="ko-KR" dirty="0"/>
              <a:t>VS </a:t>
            </a:r>
            <a:r>
              <a:rPr lang="ko-KR" altLang="en-US" dirty="0"/>
              <a:t>클래스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99680334"/>
              </p:ext>
            </p:extLst>
          </p:nvPr>
        </p:nvGraphicFramePr>
        <p:xfrm>
          <a:off x="727894" y="2575047"/>
          <a:ext cx="5181600" cy="2852494"/>
        </p:xfrm>
        <a:graphic>
          <a:graphicData uri="http://schemas.openxmlformats.org/drawingml/2006/table">
            <a:tbl>
              <a:tblPr/>
              <a:tblGrid>
                <a:gridCol w="974821">
                  <a:extLst>
                    <a:ext uri="{9D8B030D-6E8A-4147-A177-3AD203B41FA5}">
                      <a16:colId xmlns:a16="http://schemas.microsoft.com/office/drawing/2014/main" val="3071117345"/>
                    </a:ext>
                  </a:extLst>
                </a:gridCol>
                <a:gridCol w="2479579">
                  <a:extLst>
                    <a:ext uri="{9D8B030D-6E8A-4147-A177-3AD203B41FA5}">
                      <a16:colId xmlns:a16="http://schemas.microsoft.com/office/drawing/2014/main" val="262425671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156129472"/>
                    </a:ext>
                  </a:extLst>
                </a:gridCol>
              </a:tblGrid>
              <a:tr h="2682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0">
                          <a:solidFill>
                            <a:srgbClr val="FFFFFF"/>
                          </a:solidFill>
                          <a:effectLst/>
                        </a:rPr>
                        <a:t> 이름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84A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0">
                          <a:solidFill>
                            <a:srgbClr val="FFFFFF"/>
                          </a:solidFill>
                          <a:effectLst/>
                        </a:rPr>
                        <a:t> 종류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84A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0" dirty="0">
                          <a:solidFill>
                            <a:srgbClr val="FFFFFF"/>
                          </a:solidFill>
                          <a:effectLst/>
                        </a:rPr>
                        <a:t> 크기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284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69732"/>
                  </a:ext>
                </a:extLst>
              </a:tr>
              <a:tr h="268239">
                <a:tc>
                  <a:txBody>
                    <a:bodyPr/>
                    <a:lstStyle/>
                    <a:p>
                      <a:pPr algn="l" latinLnBrk="1"/>
                      <a:r>
                        <a:rPr lang="en-US" sz="1500" b="0">
                          <a:solidFill>
                            <a:srgbClr val="3D76AB"/>
                          </a:solidFill>
                          <a:effectLst/>
                        </a:rPr>
                        <a:t> char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>
                          <a:solidFill>
                            <a:srgbClr val="3D76AB"/>
                          </a:solidFill>
                          <a:effectLst/>
                        </a:rPr>
                        <a:t> 문자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500">
                          <a:solidFill>
                            <a:srgbClr val="3D76AB"/>
                          </a:solidFill>
                          <a:effectLst/>
                        </a:rPr>
                        <a:t> 2 Byte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91129"/>
                  </a:ext>
                </a:extLst>
              </a:tr>
              <a:tr h="268239">
                <a:tc>
                  <a:txBody>
                    <a:bodyPr/>
                    <a:lstStyle/>
                    <a:p>
                      <a:pPr algn="l" latinLnBrk="1"/>
                      <a:r>
                        <a:rPr lang="en-US" sz="1500" b="0">
                          <a:solidFill>
                            <a:srgbClr val="3D76AB"/>
                          </a:solidFill>
                          <a:effectLst/>
                        </a:rPr>
                        <a:t> short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>
                          <a:solidFill>
                            <a:srgbClr val="3D76AB"/>
                          </a:solidFill>
                          <a:effectLst/>
                        </a:rPr>
                        <a:t> 정수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500">
                          <a:solidFill>
                            <a:srgbClr val="3D76AB"/>
                          </a:solidFill>
                          <a:effectLst/>
                        </a:rPr>
                        <a:t> 2 Byte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495151"/>
                  </a:ext>
                </a:extLst>
              </a:tr>
              <a:tr h="268239">
                <a:tc>
                  <a:txBody>
                    <a:bodyPr/>
                    <a:lstStyle/>
                    <a:p>
                      <a:pPr algn="l" latinLnBrk="1"/>
                      <a:r>
                        <a:rPr lang="en-US" sz="1500" b="0">
                          <a:solidFill>
                            <a:srgbClr val="3D76AB"/>
                          </a:solidFill>
                          <a:effectLst/>
                        </a:rPr>
                        <a:t> int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>
                          <a:solidFill>
                            <a:srgbClr val="3D76AB"/>
                          </a:solidFill>
                          <a:effectLst/>
                        </a:rPr>
                        <a:t> 정수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500">
                          <a:solidFill>
                            <a:srgbClr val="3D76AB"/>
                          </a:solidFill>
                          <a:effectLst/>
                        </a:rPr>
                        <a:t> 4 Byte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958791"/>
                  </a:ext>
                </a:extLst>
              </a:tr>
              <a:tr h="268239">
                <a:tc>
                  <a:txBody>
                    <a:bodyPr/>
                    <a:lstStyle/>
                    <a:p>
                      <a:pPr algn="l" latinLnBrk="1"/>
                      <a:r>
                        <a:rPr lang="en-US" sz="1500" b="0">
                          <a:solidFill>
                            <a:srgbClr val="3D76AB"/>
                          </a:solidFill>
                          <a:effectLst/>
                        </a:rPr>
                        <a:t> double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>
                          <a:solidFill>
                            <a:srgbClr val="3D76AB"/>
                          </a:solidFill>
                          <a:effectLst/>
                        </a:rPr>
                        <a:t> 실수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500">
                          <a:solidFill>
                            <a:srgbClr val="3D76AB"/>
                          </a:solidFill>
                          <a:effectLst/>
                        </a:rPr>
                        <a:t> 8 Byte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30556"/>
                  </a:ext>
                </a:extLst>
              </a:tr>
              <a:tr h="268239">
                <a:tc>
                  <a:txBody>
                    <a:bodyPr/>
                    <a:lstStyle/>
                    <a:p>
                      <a:pPr algn="l" latinLnBrk="1"/>
                      <a:r>
                        <a:rPr lang="en-US" sz="1500" b="0">
                          <a:solidFill>
                            <a:srgbClr val="3D76AB"/>
                          </a:solidFill>
                          <a:effectLst/>
                        </a:rPr>
                        <a:t> float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>
                          <a:solidFill>
                            <a:srgbClr val="3D76AB"/>
                          </a:solidFill>
                          <a:effectLst/>
                        </a:rPr>
                        <a:t> 실수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500">
                          <a:solidFill>
                            <a:srgbClr val="3D76AB"/>
                          </a:solidFill>
                          <a:effectLst/>
                        </a:rPr>
                        <a:t> 4 Byte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276962"/>
                  </a:ext>
                </a:extLst>
              </a:tr>
              <a:tr h="268239">
                <a:tc>
                  <a:txBody>
                    <a:bodyPr/>
                    <a:lstStyle/>
                    <a:p>
                      <a:pPr algn="l" latinLnBrk="1"/>
                      <a:r>
                        <a:rPr lang="en-US" sz="1500" b="0">
                          <a:solidFill>
                            <a:srgbClr val="3D76AB"/>
                          </a:solidFill>
                          <a:effectLst/>
                        </a:rPr>
                        <a:t> long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>
                          <a:solidFill>
                            <a:srgbClr val="3D76AB"/>
                          </a:solidFill>
                          <a:effectLst/>
                        </a:rPr>
                        <a:t> 정수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500">
                          <a:solidFill>
                            <a:srgbClr val="3D76AB"/>
                          </a:solidFill>
                          <a:effectLst/>
                        </a:rPr>
                        <a:t> 8 Byte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0953"/>
                  </a:ext>
                </a:extLst>
              </a:tr>
              <a:tr h="974821">
                <a:tc>
                  <a:txBody>
                    <a:bodyPr/>
                    <a:lstStyle/>
                    <a:p>
                      <a:pPr algn="l" latinLnBrk="1"/>
                      <a:r>
                        <a:rPr lang="en-US" sz="1500" b="0">
                          <a:solidFill>
                            <a:srgbClr val="3D76AB"/>
                          </a:solidFill>
                          <a:effectLst/>
                        </a:rPr>
                        <a:t> boolean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rgbClr val="3D76AB"/>
                          </a:solidFill>
                          <a:effectLst/>
                        </a:rPr>
                        <a:t> 참과 거짓</a:t>
                      </a:r>
                      <a:r>
                        <a:rPr lang="en-US" altLang="ko-KR" sz="1500" dirty="0">
                          <a:solidFill>
                            <a:srgbClr val="3D76AB"/>
                          </a:solidFill>
                          <a:effectLst/>
                        </a:rPr>
                        <a:t>( </a:t>
                      </a:r>
                      <a:r>
                        <a:rPr lang="en-US" sz="1500" dirty="0">
                          <a:solidFill>
                            <a:srgbClr val="3D76AB"/>
                          </a:solidFill>
                          <a:effectLst/>
                        </a:rPr>
                        <a:t>true, false)  </a:t>
                      </a:r>
                    </a:p>
                    <a:p>
                      <a:pPr latinLnBrk="1"/>
                      <a:r>
                        <a:rPr lang="en-US" sz="1500" dirty="0">
                          <a:solidFill>
                            <a:srgbClr val="3D76AB"/>
                          </a:solidFill>
                          <a:effectLst/>
                        </a:rPr>
                        <a:t>true = 1, false = 0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rgbClr val="3D76AB"/>
                          </a:solidFill>
                          <a:effectLst/>
                        </a:rPr>
                        <a:t> </a:t>
                      </a:r>
                      <a:r>
                        <a:rPr lang="en-US" altLang="ko-KR" sz="1500" dirty="0">
                          <a:solidFill>
                            <a:srgbClr val="3D76AB"/>
                          </a:solidFill>
                          <a:effectLst/>
                        </a:rPr>
                        <a:t>0 or 1</a:t>
                      </a:r>
                    </a:p>
                  </a:txBody>
                  <a:tcPr marL="26170" marR="26170" marT="19627" marB="13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38380"/>
                  </a:ext>
                </a:extLst>
              </a:tr>
            </a:tbl>
          </a:graphicData>
        </a:graphic>
      </p:graphicFrame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클래스 </a:t>
            </a:r>
            <a:r>
              <a:rPr lang="en-US" altLang="ko-KR" dirty="0"/>
              <a:t>= </a:t>
            </a:r>
          </a:p>
          <a:p>
            <a:pPr marL="0" indent="0">
              <a:buNone/>
            </a:pPr>
            <a:r>
              <a:rPr lang="ko-KR" altLang="en-US" dirty="0"/>
              <a:t>복합적인 데이터 모음 </a:t>
            </a:r>
            <a:r>
              <a:rPr lang="en-US" altLang="ko-KR" dirty="0"/>
              <a:t>+ </a:t>
            </a:r>
            <a:r>
              <a:rPr lang="ko-KR" altLang="en-US" dirty="0"/>
              <a:t>동작들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String = char</a:t>
            </a:r>
            <a:r>
              <a:rPr lang="ko-KR" altLang="en-US" sz="2000" dirty="0"/>
              <a:t>들의 모임 </a:t>
            </a:r>
            <a:r>
              <a:rPr lang="en-US" altLang="ko-KR" sz="2000" dirty="0"/>
              <a:t>+ </a:t>
            </a:r>
            <a:r>
              <a:rPr lang="ko-KR" altLang="en-US" sz="2000" dirty="0"/>
              <a:t>특정 동작들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String a = </a:t>
            </a:r>
            <a:r>
              <a:rPr lang="en-US" altLang="ko-KR" sz="2000" dirty="0" err="1"/>
              <a:t>String.valueOf</a:t>
            </a:r>
            <a:r>
              <a:rPr lang="en-US" altLang="ko-KR" sz="2000" dirty="0"/>
              <a:t>(3);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Integer = </a:t>
            </a:r>
            <a:r>
              <a:rPr lang="en-US" altLang="ko-KR" sz="2000" dirty="0" err="1"/>
              <a:t>int</a:t>
            </a:r>
            <a:r>
              <a:rPr lang="ko-KR" altLang="en-US" sz="2000" dirty="0"/>
              <a:t>값 </a:t>
            </a:r>
            <a:r>
              <a:rPr lang="en-US" altLang="ko-KR" sz="2000" dirty="0"/>
              <a:t>+ </a:t>
            </a:r>
            <a:r>
              <a:rPr lang="ko-KR" altLang="en-US" sz="2000" dirty="0"/>
              <a:t>특정 동작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b = </a:t>
            </a:r>
            <a:r>
              <a:rPr lang="en-US" altLang="ko-KR" sz="2000" dirty="0" err="1"/>
              <a:t>Integer.parseInt</a:t>
            </a:r>
            <a:r>
              <a:rPr lang="en-US" altLang="ko-KR" sz="2000" dirty="0"/>
              <a:t>(a);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5188" y="5807631"/>
            <a:ext cx="5707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D76AB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ko-KR" altLang="en-US" b="1" dirty="0">
                <a:solidFill>
                  <a:srgbClr val="3D76AB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출처</a:t>
            </a:r>
            <a:r>
              <a:rPr lang="en-US" altLang="ko-KR" b="1" dirty="0">
                <a:solidFill>
                  <a:srgbClr val="3D76AB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]</a:t>
            </a:r>
            <a:r>
              <a:rPr lang="ko-KR" altLang="en-US" dirty="0">
                <a:solidFill>
                  <a:srgbClr val="3D76AB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 </a:t>
            </a:r>
            <a:r>
              <a:rPr lang="ko-KR" altLang="en-US" dirty="0">
                <a:solidFill>
                  <a:srgbClr val="3D76AB"/>
                </a:solidFill>
                <a:latin typeface="Dotum" panose="020B0600000101010101" pitchFamily="34" charset="-127"/>
                <a:ea typeface="Dotum" panose="020B0600000101010101" pitchFamily="34" charset="-127"/>
                <a:hlinkClick r:id="rId2"/>
              </a:rPr>
              <a:t>자바강의</a:t>
            </a:r>
            <a:r>
              <a:rPr lang="en-US" altLang="ko-KR" dirty="0">
                <a:solidFill>
                  <a:srgbClr val="3D76AB"/>
                </a:solidFill>
                <a:latin typeface="Dotum" panose="020B0600000101010101" pitchFamily="34" charset="-127"/>
                <a:ea typeface="Dotum" panose="020B0600000101010101" pitchFamily="34" charset="-127"/>
                <a:hlinkClick r:id="rId2"/>
              </a:rPr>
              <a:t>5. [</a:t>
            </a:r>
            <a:r>
              <a:rPr lang="ko-KR" altLang="en-US" dirty="0">
                <a:solidFill>
                  <a:srgbClr val="3D76AB"/>
                </a:solidFill>
                <a:latin typeface="Dotum" panose="020B0600000101010101" pitchFamily="34" charset="-127"/>
                <a:ea typeface="Dotum" panose="020B0600000101010101" pitchFamily="34" charset="-127"/>
                <a:hlinkClick r:id="rId2"/>
              </a:rPr>
              <a:t>기본자료형</a:t>
            </a:r>
            <a:r>
              <a:rPr lang="en-US" altLang="ko-KR" dirty="0">
                <a:solidFill>
                  <a:srgbClr val="3D76AB"/>
                </a:solidFill>
                <a:latin typeface="Dotum" panose="020B0600000101010101" pitchFamily="34" charset="-127"/>
                <a:ea typeface="Dotum" panose="020B0600000101010101" pitchFamily="34" charset="-127"/>
                <a:hlinkClick r:id="rId2"/>
              </a:rPr>
              <a:t>+</a:t>
            </a:r>
            <a:r>
              <a:rPr lang="ko-KR" altLang="en-US" dirty="0">
                <a:solidFill>
                  <a:srgbClr val="3D76AB"/>
                </a:solidFill>
                <a:latin typeface="Dotum" panose="020B0600000101010101" pitchFamily="34" charset="-127"/>
                <a:ea typeface="Dotum" panose="020B0600000101010101" pitchFamily="34" charset="-127"/>
                <a:hlinkClick r:id="rId2"/>
              </a:rPr>
              <a:t>연산자</a:t>
            </a:r>
            <a:r>
              <a:rPr lang="en-US" altLang="ko-KR" dirty="0">
                <a:solidFill>
                  <a:srgbClr val="3D76AB"/>
                </a:solidFill>
                <a:latin typeface="Dotum" panose="020B0600000101010101" pitchFamily="34" charset="-127"/>
                <a:ea typeface="Dotum" panose="020B0600000101010101" pitchFamily="34" charset="-127"/>
                <a:hlinkClick r:id="rId2"/>
              </a:rPr>
              <a:t>]</a:t>
            </a:r>
            <a:r>
              <a:rPr lang="en-US" altLang="ko-KR" dirty="0">
                <a:solidFill>
                  <a:srgbClr val="3D76AB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|</a:t>
            </a:r>
            <a:r>
              <a:rPr lang="ko-KR" altLang="en-US" b="1" dirty="0">
                <a:solidFill>
                  <a:srgbClr val="3D76AB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작성자</a:t>
            </a:r>
            <a:r>
              <a:rPr lang="ko-KR" altLang="en-US" dirty="0">
                <a:solidFill>
                  <a:srgbClr val="3D76AB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 </a:t>
            </a:r>
            <a:r>
              <a:rPr lang="ko-KR" altLang="en-US" dirty="0" err="1">
                <a:solidFill>
                  <a:srgbClr val="3D76AB"/>
                </a:solidFill>
                <a:latin typeface="Dotum" panose="020B0600000101010101" pitchFamily="34" charset="-127"/>
                <a:ea typeface="Dotum" panose="020B0600000101010101" pitchFamily="34" charset="-127"/>
                <a:hlinkClick r:id="rId3"/>
              </a:rPr>
              <a:t>부령</a:t>
            </a:r>
            <a:endParaRPr lang="ko-KR" altLang="en-US" dirty="0">
              <a:solidFill>
                <a:srgbClr val="3D76AB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74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2781300" y="2439086"/>
            <a:ext cx="7477126" cy="2097375"/>
            <a:chOff x="2743201" y="1991410"/>
            <a:chExt cx="5994074" cy="1681370"/>
          </a:xfrm>
        </p:grpSpPr>
        <p:sp>
          <p:nvSpPr>
            <p:cNvPr id="42" name="직사각형 41"/>
            <p:cNvSpPr/>
            <p:nvPr/>
          </p:nvSpPr>
          <p:spPr>
            <a:xfrm>
              <a:off x="2743201" y="1991410"/>
              <a:ext cx="5994074" cy="320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/>
                <a:t>class-based, object-oriented</a:t>
              </a:r>
              <a:endParaRPr lang="ko-KR" alt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11134" y="3352030"/>
              <a:ext cx="658206" cy="320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Class</a:t>
              </a:r>
              <a:endParaRPr lang="ko-KR" altLang="en-US" sz="2000" dirty="0"/>
            </a:p>
          </p:txBody>
        </p:sp>
        <p:sp>
          <p:nvSpPr>
            <p:cNvPr id="44" name="화살표: 아래쪽 43"/>
            <p:cNvSpPr/>
            <p:nvPr/>
          </p:nvSpPr>
          <p:spPr>
            <a:xfrm>
              <a:off x="5564025" y="2513392"/>
              <a:ext cx="352425" cy="571500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03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IDE </a:t>
            </a:r>
            <a:r>
              <a:rPr lang="ko-KR" altLang="en-US" dirty="0"/>
              <a:t>툴</a:t>
            </a:r>
            <a:r>
              <a:rPr lang="en-US" altLang="ko-KR" dirty="0"/>
              <a:t> </a:t>
            </a:r>
            <a:r>
              <a:rPr lang="ko-KR" altLang="en-US" dirty="0"/>
              <a:t>이클립스</a:t>
            </a:r>
            <a:r>
              <a:rPr lang="en-US" altLang="ko-KR" dirty="0"/>
              <a:t> (Integrated Development Environment tool Eclipse)</a:t>
            </a:r>
          </a:p>
          <a:p>
            <a:r>
              <a:rPr lang="ko-KR" altLang="en-US" dirty="0"/>
              <a:t>변수와 자료형 </a:t>
            </a:r>
            <a:r>
              <a:rPr lang="en-US" altLang="ko-KR" dirty="0"/>
              <a:t>(Variable,</a:t>
            </a:r>
            <a:r>
              <a:rPr lang="ko-KR" altLang="en-US" dirty="0"/>
              <a:t> </a:t>
            </a:r>
            <a:r>
              <a:rPr lang="en-US" altLang="ko-KR" dirty="0"/>
              <a:t>Types)</a:t>
            </a:r>
          </a:p>
          <a:p>
            <a:r>
              <a:rPr lang="ko-KR" altLang="en-US" dirty="0"/>
              <a:t>연산자</a:t>
            </a:r>
            <a:r>
              <a:rPr lang="en-US" altLang="ko-KR" dirty="0"/>
              <a:t>(Operator)</a:t>
            </a:r>
          </a:p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en-US" altLang="ko-KR" dirty="0"/>
              <a:t>(if, switch, while, do while, for)</a:t>
            </a:r>
          </a:p>
          <a:p>
            <a:r>
              <a:rPr lang="ko-KR" altLang="en-US" dirty="0"/>
              <a:t>클래스와 메소드</a:t>
            </a:r>
            <a:r>
              <a:rPr lang="en-US" altLang="ko-KR" dirty="0"/>
              <a:t>(class,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12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r>
              <a:rPr lang="ko-KR" altLang="en-US" dirty="0"/>
              <a:t> 툴이란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Integrated</a:t>
            </a:r>
            <a:r>
              <a:rPr lang="ko-KR" altLang="en-US" dirty="0"/>
              <a:t> </a:t>
            </a:r>
            <a:r>
              <a:rPr lang="en-US" altLang="ko-KR" dirty="0"/>
              <a:t>Development Environment</a:t>
            </a:r>
          </a:p>
          <a:p>
            <a:pPr lvl="1"/>
            <a:r>
              <a:rPr lang="ko-KR" altLang="en-US" dirty="0"/>
              <a:t>통합 환경</a:t>
            </a:r>
            <a:r>
              <a:rPr lang="en-US" altLang="ko-KR" dirty="0"/>
              <a:t>? </a:t>
            </a:r>
            <a:r>
              <a:rPr lang="ko-KR" altLang="en-US" dirty="0"/>
              <a:t>개발을 위해 필요한 것들의 모임</a:t>
            </a:r>
            <a:endParaRPr lang="en-US" altLang="ko-KR" dirty="0"/>
          </a:p>
          <a:p>
            <a:pPr lvl="1"/>
            <a:r>
              <a:rPr lang="en-US" altLang="ko-KR" dirty="0"/>
              <a:t>Ex.</a:t>
            </a:r>
            <a:r>
              <a:rPr lang="ko-KR" altLang="en-US" dirty="0"/>
              <a:t> 워크 스페이스</a:t>
            </a:r>
            <a:r>
              <a:rPr lang="en-US" altLang="ko-KR" dirty="0"/>
              <a:t>, </a:t>
            </a:r>
            <a:r>
              <a:rPr lang="ko-KR" altLang="en-US" dirty="0"/>
              <a:t>커맨드 창</a:t>
            </a:r>
            <a:r>
              <a:rPr lang="en-US" altLang="ko-KR" dirty="0"/>
              <a:t>, </a:t>
            </a:r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ko-KR" altLang="en-US" dirty="0"/>
              <a:t>가상머신</a:t>
            </a:r>
            <a:r>
              <a:rPr lang="en-US" altLang="ko-KR" dirty="0"/>
              <a:t> + </a:t>
            </a:r>
            <a:r>
              <a:rPr lang="ko-KR" altLang="en-US" dirty="0"/>
              <a:t>플러그인 </a:t>
            </a:r>
            <a:endParaRPr lang="en-US" altLang="ko-KR" dirty="0"/>
          </a:p>
          <a:p>
            <a:pPr lvl="1"/>
            <a:r>
              <a:rPr lang="ko-KR" altLang="en-US" dirty="0" err="1"/>
              <a:t>서드</a:t>
            </a:r>
            <a:r>
              <a:rPr lang="ko-KR" altLang="en-US" dirty="0"/>
              <a:t> 파티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더욱 쉽고 편안 개발환경</a:t>
            </a:r>
            <a:endParaRPr lang="en-US" altLang="ko-KR" dirty="0"/>
          </a:p>
          <a:p>
            <a:pPr lvl="1"/>
            <a:r>
              <a:rPr lang="ko-KR" altLang="en-US" dirty="0"/>
              <a:t>자동 완성</a:t>
            </a:r>
            <a:endParaRPr lang="en-US" altLang="ko-KR" dirty="0"/>
          </a:p>
          <a:p>
            <a:pPr lvl="1"/>
            <a:r>
              <a:rPr lang="ko-KR" altLang="en-US" dirty="0"/>
              <a:t>오타</a:t>
            </a:r>
            <a:r>
              <a:rPr lang="en-US" altLang="ko-KR" dirty="0"/>
              <a:t>, </a:t>
            </a:r>
            <a:r>
              <a:rPr lang="ko-KR" altLang="en-US" dirty="0"/>
              <a:t>오류 사전 검사</a:t>
            </a:r>
            <a:endParaRPr lang="en-US" altLang="ko-KR" dirty="0"/>
          </a:p>
          <a:p>
            <a:pPr lvl="1"/>
            <a:r>
              <a:rPr lang="ko-KR" altLang="en-US" dirty="0"/>
              <a:t>하나의 환경에서 연속적인 작업</a:t>
            </a:r>
            <a:endParaRPr lang="en-US" altLang="ko-KR" dirty="0"/>
          </a:p>
          <a:p>
            <a:pPr lvl="1"/>
            <a:r>
              <a:rPr lang="ko-KR" altLang="en-US" dirty="0"/>
              <a:t>프로젝트 관리 </a:t>
            </a:r>
            <a:endParaRPr lang="en-US" altLang="ko-KR" dirty="0"/>
          </a:p>
          <a:p>
            <a:pPr lvl="1"/>
            <a:r>
              <a:rPr lang="ko-KR" altLang="en-US" dirty="0"/>
              <a:t>플러그인 </a:t>
            </a:r>
            <a:r>
              <a:rPr lang="en-US" altLang="ko-KR" dirty="0"/>
              <a:t>(Eclipse </a:t>
            </a:r>
            <a:r>
              <a:rPr lang="en-US" altLang="ko-KR" dirty="0" err="1"/>
              <a:t>MarketPlace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738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390525"/>
            <a:ext cx="10402661" cy="5586413"/>
          </a:xfrm>
        </p:spPr>
      </p:pic>
    </p:spTree>
    <p:extLst>
      <p:ext uri="{BB962C8B-B14F-4D97-AF65-F5344CB8AC3E}">
        <p14:creationId xmlns:p14="http://schemas.microsoft.com/office/powerpoint/2010/main" val="6235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 err="1"/>
              <a:t>이넘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(Projects):</a:t>
            </a:r>
          </a:p>
          <a:p>
            <a:r>
              <a:rPr lang="ko-KR" altLang="en-US" dirty="0"/>
              <a:t>패키지</a:t>
            </a:r>
            <a:r>
              <a:rPr lang="en-US" altLang="ko-KR" dirty="0"/>
              <a:t>(Package):</a:t>
            </a:r>
          </a:p>
          <a:p>
            <a:r>
              <a:rPr lang="ko-KR" altLang="en-US" dirty="0"/>
              <a:t>클래스</a:t>
            </a:r>
            <a:r>
              <a:rPr lang="en-US" altLang="ko-KR" dirty="0"/>
              <a:t>(Class):</a:t>
            </a:r>
          </a:p>
          <a:p>
            <a:r>
              <a:rPr lang="ko-KR" altLang="en-US" dirty="0"/>
              <a:t>인터페이스</a:t>
            </a:r>
            <a:r>
              <a:rPr lang="en-US" altLang="ko-KR" dirty="0"/>
              <a:t>(Interface): </a:t>
            </a:r>
            <a:r>
              <a:rPr lang="ko-KR" altLang="en-US" dirty="0"/>
              <a:t>추상화 </a:t>
            </a:r>
            <a:endParaRPr lang="en-US" altLang="ko-KR" dirty="0"/>
          </a:p>
          <a:p>
            <a:r>
              <a:rPr lang="ko-KR" altLang="en-US" dirty="0" err="1"/>
              <a:t>이넘</a:t>
            </a:r>
            <a:r>
              <a:rPr lang="en-US" altLang="ko-KR" dirty="0"/>
              <a:t>(</a:t>
            </a:r>
            <a:r>
              <a:rPr lang="en-US" altLang="ko-KR" dirty="0" err="1"/>
              <a:t>Enum</a:t>
            </a:r>
            <a:r>
              <a:rPr lang="en-US" altLang="ko-KR" dirty="0"/>
              <a:t>): </a:t>
            </a:r>
            <a:r>
              <a:rPr lang="ko-KR" altLang="en-US" dirty="0"/>
              <a:t>고정된 값들의 집합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167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자료형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식별자 </a:t>
            </a:r>
            <a:r>
              <a:rPr lang="en-US" altLang="ko-KR" dirty="0"/>
              <a:t>: </a:t>
            </a:r>
            <a:r>
              <a:rPr lang="ko-KR" altLang="en-US" dirty="0"/>
              <a:t>미리 정해 놓은 키워드 </a:t>
            </a:r>
            <a:r>
              <a:rPr lang="en-US" altLang="ko-KR" dirty="0"/>
              <a:t>(ex. do, while, for, abstract….) + </a:t>
            </a:r>
            <a:r>
              <a:rPr lang="ko-KR" altLang="en-US" dirty="0"/>
              <a:t>기본 상수형 </a:t>
            </a:r>
            <a:r>
              <a:rPr lang="en-US" altLang="ko-KR" dirty="0"/>
              <a:t>(true, false, null) +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변수 등의 이름</a:t>
            </a:r>
            <a:endParaRPr lang="en-US" altLang="ko-KR" dirty="0"/>
          </a:p>
          <a:p>
            <a:pPr lvl="1"/>
            <a:r>
              <a:rPr lang="ko-KR" altLang="en-US" dirty="0"/>
              <a:t>작성 기준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하나 이상의 문자를 사용할 것</a:t>
            </a:r>
            <a:endParaRPr lang="en-US" altLang="ko-KR" dirty="0"/>
          </a:p>
          <a:p>
            <a:pPr lvl="2"/>
            <a:r>
              <a:rPr lang="ko-KR" altLang="en-US" dirty="0"/>
              <a:t>첫 글자는 영문자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en-US" altLang="ko-KR" dirty="0"/>
              <a:t>$, _</a:t>
            </a:r>
            <a:r>
              <a:rPr lang="ko-KR" altLang="en-US" dirty="0"/>
              <a:t>를 사용할 수 있다 </a:t>
            </a:r>
            <a:r>
              <a:rPr lang="en-US" altLang="ko-KR" dirty="0"/>
              <a:t>(</a:t>
            </a:r>
            <a:r>
              <a:rPr lang="ko-KR" altLang="en-US" dirty="0"/>
              <a:t>숫자 불가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캐멀</a:t>
            </a:r>
            <a:r>
              <a:rPr lang="ko-KR" altLang="en-US" dirty="0"/>
              <a:t> 스타일과</a:t>
            </a:r>
            <a:r>
              <a:rPr lang="en-US" altLang="ko-KR" dirty="0"/>
              <a:t>, _ </a:t>
            </a:r>
            <a:r>
              <a:rPr lang="ko-KR" altLang="en-US" dirty="0"/>
              <a:t>스타일 </a:t>
            </a:r>
            <a:endParaRPr lang="en-US" altLang="ko-KR" dirty="0"/>
          </a:p>
          <a:p>
            <a:pPr lvl="2"/>
            <a:r>
              <a:rPr lang="en-US" altLang="ko-KR" dirty="0" err="1"/>
              <a:t>btnClick</a:t>
            </a:r>
            <a:r>
              <a:rPr lang="en-US" altLang="ko-KR" dirty="0"/>
              <a:t>, </a:t>
            </a:r>
            <a:r>
              <a:rPr lang="en-US" altLang="ko-KR" dirty="0" err="1"/>
              <a:t>btn_click</a:t>
            </a:r>
            <a:endParaRPr lang="en-US" altLang="ko-KR" dirty="0"/>
          </a:p>
          <a:p>
            <a:pPr lvl="2"/>
            <a:r>
              <a:rPr lang="ko-KR" altLang="en-US" dirty="0"/>
              <a:t>일반적으로 클래스는 대문자</a:t>
            </a:r>
            <a:r>
              <a:rPr lang="en-US" altLang="ko-KR" dirty="0"/>
              <a:t>, </a:t>
            </a:r>
            <a:r>
              <a:rPr lang="ko-KR" altLang="en-US" dirty="0"/>
              <a:t>메소드 변수는 소문자로 시작한다</a:t>
            </a:r>
            <a:endParaRPr lang="en-US" altLang="ko-KR" dirty="0"/>
          </a:p>
          <a:p>
            <a:r>
              <a:rPr lang="ko-KR" altLang="en-US" dirty="0"/>
              <a:t>변수</a:t>
            </a:r>
            <a:r>
              <a:rPr lang="en-US" altLang="ko-KR" dirty="0"/>
              <a:t>:</a:t>
            </a:r>
            <a:r>
              <a:rPr lang="ko-KR" altLang="en-US" dirty="0"/>
              <a:t> 데이터의 저장 공간 </a:t>
            </a:r>
            <a:endParaRPr lang="en-US" altLang="ko-KR" dirty="0"/>
          </a:p>
          <a:p>
            <a:r>
              <a:rPr lang="ko-KR" altLang="en-US" dirty="0"/>
              <a:t>자료형</a:t>
            </a:r>
            <a:r>
              <a:rPr lang="en-US" altLang="ko-KR" dirty="0"/>
              <a:t>:</a:t>
            </a:r>
            <a:r>
              <a:rPr lang="ko-KR" altLang="en-US" dirty="0"/>
              <a:t> 저장되는 데이터의 타입 </a:t>
            </a:r>
          </a:p>
        </p:txBody>
      </p:sp>
    </p:spTree>
    <p:extLst>
      <p:ext uri="{BB962C8B-B14F-4D97-AF65-F5344CB8AC3E}">
        <p14:creationId xmlns:p14="http://schemas.microsoft.com/office/powerpoint/2010/main" val="195677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자료형</a:t>
            </a:r>
            <a:r>
              <a:rPr lang="en-US" altLang="ko-KR" dirty="0"/>
              <a:t> (</a:t>
            </a:r>
            <a:r>
              <a:rPr lang="ko-KR" altLang="en-US" dirty="0"/>
              <a:t>데이터 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수치 타입</a:t>
            </a:r>
            <a:endParaRPr lang="en-US" altLang="ko-KR" dirty="0"/>
          </a:p>
          <a:p>
            <a:pPr lvl="1"/>
            <a:r>
              <a:rPr lang="ko-KR" altLang="en-US" dirty="0"/>
              <a:t>정수타입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Byte, short, </a:t>
            </a:r>
            <a:r>
              <a:rPr lang="en-US" altLang="ko-KR" dirty="0" err="1"/>
              <a:t>int</a:t>
            </a:r>
            <a:r>
              <a:rPr lang="en-US" altLang="ko-KR" dirty="0"/>
              <a:t>, long, char</a:t>
            </a:r>
          </a:p>
          <a:p>
            <a:pPr lvl="1"/>
            <a:r>
              <a:rPr lang="ko-KR" altLang="en-US" dirty="0"/>
              <a:t>부동소수점 타입</a:t>
            </a:r>
            <a:endParaRPr lang="en-US" altLang="ko-KR" dirty="0"/>
          </a:p>
          <a:p>
            <a:pPr lvl="2"/>
            <a:r>
              <a:rPr lang="en-US" altLang="ko-KR" dirty="0"/>
              <a:t>Float,</a:t>
            </a:r>
            <a:r>
              <a:rPr lang="ko-KR" altLang="en-US" dirty="0"/>
              <a:t> </a:t>
            </a:r>
            <a:r>
              <a:rPr lang="en-US" altLang="ko-KR" dirty="0"/>
              <a:t>double</a:t>
            </a:r>
          </a:p>
          <a:p>
            <a:pPr lvl="2"/>
            <a:r>
              <a:rPr lang="ko-KR" altLang="en-US" dirty="0"/>
              <a:t>정확한 값을 표기할 수 없음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자승형</a:t>
            </a:r>
            <a:endParaRPr lang="en-US" altLang="ko-KR" dirty="0"/>
          </a:p>
          <a:p>
            <a:r>
              <a:rPr lang="ko-KR" altLang="en-US" dirty="0"/>
              <a:t>참조 타입</a:t>
            </a:r>
            <a:r>
              <a:rPr lang="en-US" altLang="ko-KR" dirty="0"/>
              <a:t>: </a:t>
            </a:r>
            <a:r>
              <a:rPr lang="ko-KR" altLang="en-US" dirty="0"/>
              <a:t>메모리 주소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: </a:t>
            </a:r>
            <a:r>
              <a:rPr lang="ko-KR" altLang="en-US" dirty="0"/>
              <a:t>묶음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모음</a:t>
            </a:r>
            <a:endParaRPr lang="en-US" altLang="ko-KR" dirty="0"/>
          </a:p>
          <a:p>
            <a:pPr lvl="1"/>
            <a:r>
              <a:rPr lang="ko-KR" altLang="en-US" dirty="0"/>
              <a:t>인터페이스</a:t>
            </a:r>
            <a:r>
              <a:rPr lang="en-US" altLang="ko-KR" dirty="0"/>
              <a:t>: </a:t>
            </a:r>
            <a:r>
              <a:rPr lang="ko-KR" altLang="en-US" dirty="0"/>
              <a:t>추상화</a:t>
            </a:r>
            <a:endParaRPr lang="en-US" altLang="ko-KR" dirty="0"/>
          </a:p>
          <a:p>
            <a:pPr lvl="1"/>
            <a:r>
              <a:rPr lang="ko-KR" altLang="en-US" dirty="0" err="1"/>
              <a:t>이넘</a:t>
            </a:r>
            <a:r>
              <a:rPr lang="en-US" altLang="ko-KR" dirty="0"/>
              <a:t>(</a:t>
            </a:r>
            <a:r>
              <a:rPr lang="ko-KR" altLang="en-US" dirty="0"/>
              <a:t>열거</a:t>
            </a:r>
            <a:r>
              <a:rPr lang="en-US" altLang="ko-KR" dirty="0"/>
              <a:t>): </a:t>
            </a:r>
            <a:r>
              <a:rPr lang="ko-KR" altLang="en-US" dirty="0"/>
              <a:t>정해진 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342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산술 연산자 </a:t>
            </a:r>
            <a:r>
              <a:rPr lang="en-US" altLang="ko-KR" dirty="0"/>
              <a:t>: +, -, *, /, %</a:t>
            </a:r>
          </a:p>
          <a:p>
            <a:r>
              <a:rPr lang="ko-KR" altLang="en-US" dirty="0"/>
              <a:t>부호 </a:t>
            </a:r>
            <a:r>
              <a:rPr lang="en-US" altLang="ko-KR" dirty="0"/>
              <a:t>+, -</a:t>
            </a:r>
          </a:p>
          <a:p>
            <a:r>
              <a:rPr lang="ko-KR" altLang="en-US" dirty="0"/>
              <a:t>대입 연산자 </a:t>
            </a:r>
            <a:r>
              <a:rPr lang="en-US" altLang="ko-KR" dirty="0"/>
              <a:t>=,+=, -=,*=, /=,%=,/ &gt;&gt;,&lt;&lt;=</a:t>
            </a:r>
          </a:p>
          <a:p>
            <a:r>
              <a:rPr lang="ko-KR" altLang="en-US" dirty="0"/>
              <a:t>증감 </a:t>
            </a:r>
            <a:r>
              <a:rPr lang="en-US" altLang="ko-KR" dirty="0"/>
              <a:t>++,--</a:t>
            </a:r>
          </a:p>
          <a:p>
            <a:r>
              <a:rPr lang="ko-KR" altLang="en-US" dirty="0"/>
              <a:t>비교 </a:t>
            </a:r>
            <a:r>
              <a:rPr lang="en-US" altLang="ko-KR" dirty="0"/>
              <a:t>==, !=, &gt;&lt;</a:t>
            </a:r>
          </a:p>
          <a:p>
            <a:r>
              <a:rPr lang="ko-KR" altLang="en-US" dirty="0"/>
              <a:t>논리 </a:t>
            </a:r>
            <a:r>
              <a:rPr lang="en-US" altLang="ko-KR" dirty="0"/>
              <a:t>! &amp; | &amp;&amp;  ||</a:t>
            </a:r>
          </a:p>
          <a:p>
            <a:r>
              <a:rPr lang="ko-KR" altLang="en-US" dirty="0"/>
              <a:t>조건 </a:t>
            </a:r>
            <a:r>
              <a:rPr lang="en-US" altLang="ko-KR" dirty="0"/>
              <a:t>? a : b</a:t>
            </a:r>
          </a:p>
          <a:p>
            <a:r>
              <a:rPr lang="ko-KR" altLang="en-US" dirty="0"/>
              <a:t>비트</a:t>
            </a:r>
            <a:r>
              <a:rPr lang="en-US" altLang="ko-KR" dirty="0"/>
              <a:t>… </a:t>
            </a:r>
            <a:r>
              <a:rPr lang="ko-KR" altLang="en-US" dirty="0"/>
              <a:t>시프트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817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:if, switch, </a:t>
            </a:r>
            <a:r>
              <a:rPr lang="ko-KR" altLang="en-US" dirty="0"/>
              <a:t>축약 </a:t>
            </a:r>
            <a:r>
              <a:rPr lang="en-US" altLang="ko-KR" dirty="0"/>
              <a:t>if</a:t>
            </a:r>
          </a:p>
          <a:p>
            <a:pPr lvl="1"/>
            <a:r>
              <a:rPr lang="ko-KR" altLang="en-US" dirty="0"/>
              <a:t>참인 경우와 거짓인 경우를 분기하여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en-US" altLang="ko-KR" dirty="0"/>
              <a:t>: for, while, do while</a:t>
            </a:r>
          </a:p>
          <a:p>
            <a:pPr lvl="1"/>
            <a:r>
              <a:rPr lang="ko-KR" altLang="en-US" dirty="0"/>
              <a:t>반복적인 작업을 진행 할 때</a:t>
            </a:r>
            <a:endParaRPr lang="en-US" altLang="ko-KR" dirty="0"/>
          </a:p>
          <a:p>
            <a:pPr lvl="1"/>
            <a:r>
              <a:rPr lang="en-US" altLang="ko-KR" dirty="0"/>
              <a:t>for(</a:t>
            </a:r>
            <a:r>
              <a:rPr lang="en-US" altLang="ko-KR" dirty="0" err="1"/>
              <a:t>int</a:t>
            </a:r>
            <a:r>
              <a:rPr lang="en-US" altLang="ko-KR" dirty="0"/>
              <a:t> I = 0; I &lt; 100; I ++ ){	}</a:t>
            </a:r>
          </a:p>
          <a:p>
            <a:pPr lvl="1"/>
            <a:r>
              <a:rPr lang="en-US" altLang="ko-KR" dirty="0"/>
              <a:t>for(object a : objects){}</a:t>
            </a:r>
          </a:p>
          <a:p>
            <a:pPr lvl="1"/>
            <a:r>
              <a:rPr lang="en-US" altLang="ko-KR" dirty="0"/>
              <a:t>+Iterator</a:t>
            </a:r>
          </a:p>
          <a:p>
            <a:pPr lvl="1"/>
            <a:r>
              <a:rPr lang="en-US" altLang="ko-KR" dirty="0"/>
              <a:t>While 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Do 1</a:t>
            </a:r>
            <a:r>
              <a:rPr lang="ko-KR" altLang="en-US" dirty="0"/>
              <a:t>번 실행 </a:t>
            </a:r>
            <a:r>
              <a:rPr lang="en-US" altLang="ko-KR" dirty="0"/>
              <a:t>while(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break, return, continue </a:t>
            </a:r>
          </a:p>
        </p:txBody>
      </p:sp>
    </p:spTree>
    <p:extLst>
      <p:ext uri="{BB962C8B-B14F-4D97-AF65-F5344CB8AC3E}">
        <p14:creationId xmlns:p14="http://schemas.microsoft.com/office/powerpoint/2010/main" val="377200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Roboto"/>
        <a:ea typeface="Samsung Sans"/>
        <a:cs typeface=""/>
      </a:majorFont>
      <a:minorFont>
        <a:latin typeface="Roboto"/>
        <a:ea typeface="Samsung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564</Words>
  <Application>Microsoft Office PowerPoint</Application>
  <PresentationFormat>와이드스크린</PresentationFormat>
  <Paragraphs>178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Roboto</vt:lpstr>
      <vt:lpstr>Samsung Sans</vt:lpstr>
      <vt:lpstr>Dotum</vt:lpstr>
      <vt:lpstr>Arial</vt:lpstr>
      <vt:lpstr>Office 테마</vt:lpstr>
      <vt:lpstr>Basic Java for Android</vt:lpstr>
      <vt:lpstr>목차</vt:lpstr>
      <vt:lpstr>IDE 툴이란?</vt:lpstr>
      <vt:lpstr>PowerPoint 프레젠테이션</vt:lpstr>
      <vt:lpstr>프로젝트, 패키지, 클래스, 인터페이스, 이넘</vt:lpstr>
      <vt:lpstr>변수와 자료형</vt:lpstr>
      <vt:lpstr>자바 자료형 (데이터 타입)</vt:lpstr>
      <vt:lpstr>연산자</vt:lpstr>
      <vt:lpstr>조건문, 반복문</vt:lpstr>
      <vt:lpstr>PowerPoint 프레젠테이션</vt:lpstr>
      <vt:lpstr>조건문 &amp; 반복문</vt:lpstr>
      <vt:lpstr>알고리즘 순서도</vt:lpstr>
      <vt:lpstr>조건문 if(){}</vt:lpstr>
      <vt:lpstr>반복문 while(){}</vt:lpstr>
      <vt:lpstr>클래스와 메소드</vt:lpstr>
      <vt:lpstr>기본자료형 VS 클래스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 for Android</dc:title>
  <dc:creator>Dohyeong Kim</dc:creator>
  <cp:lastModifiedBy>Dohyeong Kim</cp:lastModifiedBy>
  <cp:revision>29</cp:revision>
  <dcterms:created xsi:type="dcterms:W3CDTF">2016-12-12T16:32:04Z</dcterms:created>
  <dcterms:modified xsi:type="dcterms:W3CDTF">2017-01-15T07:12:43Z</dcterms:modified>
</cp:coreProperties>
</file>