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09" y="291793"/>
            <a:ext cx="7772400" cy="1470025"/>
          </a:xfrm>
        </p:spPr>
        <p:txBody>
          <a:bodyPr/>
          <a:lstStyle/>
          <a:p>
            <a:r>
              <a:rPr dirty="0"/>
              <a:t>Extraction of User-Defined Information from PDF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90" y="1909915"/>
            <a:ext cx="7133304" cy="3832124"/>
          </a:xfrm>
        </p:spPr>
        <p:txBody>
          <a:bodyPr>
            <a:noAutofit/>
          </a:bodyPr>
          <a:lstStyle/>
          <a:p>
            <a:pPr algn="l"/>
            <a:r>
              <a:rPr lang="en-GB" sz="1700" b="1" dirty="0">
                <a:solidFill>
                  <a:schemeClr val="tx1"/>
                </a:solidFill>
              </a:rPr>
              <a:t>Department of Computer Sciences, Bahria University Lahore Campus, Lahore, Pakistan: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Rohaan Nadeem, Noor Fatima, Tahir Iqbal</a:t>
            </a:r>
          </a:p>
          <a:p>
            <a:pPr algn="l"/>
            <a:endParaRPr lang="en-GB" sz="1700" dirty="0">
              <a:solidFill>
                <a:schemeClr val="tx1"/>
              </a:solidFill>
            </a:endParaRPr>
          </a:p>
          <a:p>
            <a:pPr algn="l"/>
            <a:r>
              <a:rPr lang="en-GB" sz="1700" b="1" dirty="0">
                <a:solidFill>
                  <a:schemeClr val="tx1"/>
                </a:solidFill>
              </a:rPr>
              <a:t>Gulab Devi Educational Complex, </a:t>
            </a:r>
            <a:r>
              <a:rPr lang="en-GB" sz="1700" b="1" dirty="0" err="1">
                <a:solidFill>
                  <a:schemeClr val="tx1"/>
                </a:solidFill>
              </a:rPr>
              <a:t>Lahore,Pakistan</a:t>
            </a:r>
            <a:r>
              <a:rPr lang="en-GB" sz="1700" b="1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Junaid Altaf</a:t>
            </a:r>
          </a:p>
          <a:p>
            <a:pPr algn="l"/>
            <a:endParaRPr lang="en-GB" sz="1700" dirty="0">
              <a:solidFill>
                <a:schemeClr val="tx1"/>
              </a:solidFill>
            </a:endParaRPr>
          </a:p>
          <a:p>
            <a:pPr algn="l"/>
            <a:r>
              <a:rPr lang="en-GB" sz="1700" b="1" dirty="0">
                <a:solidFill>
                  <a:schemeClr val="tx1"/>
                </a:solidFill>
              </a:rPr>
              <a:t>School of Biochemistry and Biotechnology, University of the Punjab, Lahore, Pakistan: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Asma Irshad</a:t>
            </a:r>
          </a:p>
          <a:p>
            <a:pPr algn="l"/>
            <a:endParaRPr lang="en-GB" sz="1700" dirty="0">
              <a:solidFill>
                <a:schemeClr val="tx1"/>
              </a:solidFill>
            </a:endParaRPr>
          </a:p>
          <a:p>
            <a:pPr algn="l"/>
            <a:r>
              <a:rPr lang="en-GB" sz="1700" b="1" dirty="0">
                <a:solidFill>
                  <a:schemeClr val="tx1"/>
                </a:solidFill>
              </a:rPr>
              <a:t>Department of Computer Sciences, University of Central Punjab, Lahore, Pakistan: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Asif Farooq</a:t>
            </a:r>
            <a:endParaRPr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698"/>
            <a:ext cx="8229600" cy="4877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/>
              <a:t>Summary</a:t>
            </a:r>
            <a:endParaRPr lang="en-GB" sz="2800" b="1" dirty="0"/>
          </a:p>
          <a:p>
            <a:r>
              <a:rPr sz="2400" dirty="0"/>
              <a:t>A streamlined tool for efficient and user-friendly PDF text extraction.</a:t>
            </a:r>
          </a:p>
          <a:p>
            <a:pPr marL="0" indent="0">
              <a:buNone/>
            </a:pPr>
            <a:r>
              <a:rPr sz="2800" b="1" dirty="0"/>
              <a:t>Takeaways</a:t>
            </a:r>
          </a:p>
          <a:p>
            <a:r>
              <a:rPr sz="2400" dirty="0"/>
              <a:t>Automates data retrieval.</a:t>
            </a:r>
          </a:p>
          <a:p>
            <a:r>
              <a:rPr sz="2400" dirty="0"/>
              <a:t>Supports tailored user needs.</a:t>
            </a:r>
          </a:p>
          <a:p>
            <a:pPr marL="0" indent="0">
              <a:buNone/>
            </a:pPr>
            <a:r>
              <a:rPr sz="3000" b="1" dirty="0"/>
              <a:t>Implications</a:t>
            </a:r>
            <a:endParaRPr lang="en-GB" sz="3000" b="1" dirty="0"/>
          </a:p>
          <a:p>
            <a:r>
              <a:rPr lang="en-GB" sz="2400" dirty="0"/>
              <a:t>Incorporate advanced parsing and batch processing capabilities and reference of the context from where the response is given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Possible extensions or 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400" dirty="0"/>
              <a:t> Integrating advanced OCR for graphical data.</a:t>
            </a:r>
          </a:p>
          <a:p>
            <a:r>
              <a:rPr sz="2400" dirty="0"/>
              <a:t>  Batch processing capabilities for large-scale applications.</a:t>
            </a:r>
          </a:p>
          <a:p>
            <a:r>
              <a:rPr sz="2400" dirty="0"/>
              <a:t>  Improved semantic analysis for unstructured text.</a:t>
            </a:r>
            <a:endParaRPr lang="en-GB" sz="2400" dirty="0"/>
          </a:p>
          <a:p>
            <a:r>
              <a:rPr lang="en-GB" sz="2400" dirty="0"/>
              <a:t>  Improved user interface for a seamless experience.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b="1" dirty="0"/>
              <a:t>Challenges or open problems to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Handling complex layouts and non-textual 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Institutions</a:t>
            </a:r>
            <a:endParaRPr lang="en-GB" sz="2800" b="1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sz="2400" dirty="0"/>
              <a:t>Bahria University Lahore Campus</a:t>
            </a:r>
            <a:r>
              <a:rPr lang="en-PK" sz="2400" dirty="0"/>
              <a:t>, </a:t>
            </a:r>
            <a:r>
              <a:rPr lang="en-GB" sz="2400" dirty="0"/>
              <a:t>Gulab Devi Educational 	Complex, University of the Punjab, University of Central 	Punjab.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b="1" dirty="0"/>
              <a:t>Collaborators</a:t>
            </a:r>
          </a:p>
          <a:p>
            <a:pPr marL="0" indent="0">
              <a:buNone/>
            </a:pPr>
            <a:r>
              <a:rPr lang="en-GB" sz="2400" dirty="0"/>
              <a:t> 	Thanks to faculty and team members for their contributions.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/>
              <a:t> Background</a:t>
            </a:r>
            <a:endParaRPr lang="en-GB" sz="2800" b="1" dirty="0"/>
          </a:p>
          <a:p>
            <a:r>
              <a:rPr lang="en-GB" sz="2400" dirty="0"/>
              <a:t>The project aims to develop a tool that automates user-defined text extraction from PDFs, streamlining data retrieval for text-heavy sectors like finance, healthcare, and education.</a:t>
            </a:r>
          </a:p>
          <a:p>
            <a:pPr marL="0" indent="0">
              <a:buNone/>
            </a:pPr>
            <a:r>
              <a:rPr sz="2800" b="1" dirty="0"/>
              <a:t>Problem Statement</a:t>
            </a:r>
            <a:endParaRPr lang="en-GB" sz="2800" b="1" dirty="0"/>
          </a:p>
          <a:p>
            <a:r>
              <a:rPr sz="2400" dirty="0"/>
              <a:t>Lack of tools for user-defined, and scalable PDF text extraction.</a:t>
            </a:r>
          </a:p>
          <a:p>
            <a:pPr marL="0" indent="0">
              <a:buNone/>
            </a:pPr>
            <a:r>
              <a:rPr lang="en-GB" sz="2800" b="1" dirty="0"/>
              <a:t>Relevance</a:t>
            </a:r>
          </a:p>
          <a:p>
            <a:r>
              <a:rPr sz="2400" dirty="0"/>
              <a:t>Provides a robust solution for researchers, analysts, and professionals working with textual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Main Goal</a:t>
            </a:r>
            <a:endParaRPr lang="en-GB" sz="2800" b="1" dirty="0"/>
          </a:p>
          <a:p>
            <a:r>
              <a:rPr sz="2400" dirty="0"/>
              <a:t>Develop a tool for efficient extraction of user-defined textual data from PDFs.</a:t>
            </a:r>
            <a:endParaRPr lang="en-GB" sz="2400" dirty="0"/>
          </a:p>
          <a:p>
            <a:r>
              <a:rPr lang="en-GB" sz="2400" dirty="0"/>
              <a:t>Provide a user-friendly interface for customizable search and output.</a:t>
            </a:r>
            <a:endParaRPr sz="2400" dirty="0"/>
          </a:p>
          <a:p>
            <a:pPr marL="0" indent="0">
              <a:buNone/>
            </a:pPr>
            <a:r>
              <a:rPr sz="2800" b="1" dirty="0"/>
              <a:t>Specific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How to scale the input prompt?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How to enhance the response and provide multiple type of response?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000" b="1" dirty="0"/>
              <a:t>Existing Tools </a:t>
            </a:r>
            <a:endParaRPr lang="en-GB" sz="3000" b="1" dirty="0"/>
          </a:p>
          <a:p>
            <a:r>
              <a:rPr lang="en-GB" sz="2400" dirty="0"/>
              <a:t>Focus on general data extraction but face issues such as input character limits for search parameters.</a:t>
            </a:r>
          </a:p>
          <a:p>
            <a:pPr marL="0" indent="0">
              <a:buNone/>
            </a:pPr>
            <a:r>
              <a:rPr lang="en-GB" sz="2800" b="1" dirty="0"/>
              <a:t>Key Deficiencies</a:t>
            </a:r>
          </a:p>
          <a:p>
            <a:r>
              <a:rPr sz="2400" dirty="0"/>
              <a:t>Poor contextual understanding</a:t>
            </a:r>
          </a:p>
          <a:p>
            <a:r>
              <a:rPr sz="2400" dirty="0"/>
              <a:t>Lack of user-friendly interfaces</a:t>
            </a:r>
          </a:p>
          <a:p>
            <a:pPr marL="0" indent="0">
              <a:buNone/>
            </a:pPr>
            <a:r>
              <a:rPr sz="2800" b="1" dirty="0"/>
              <a:t>Innovation</a:t>
            </a:r>
            <a:endParaRPr lang="en-GB" sz="2800" b="1" dirty="0"/>
          </a:p>
          <a:p>
            <a:r>
              <a:rPr sz="2400" dirty="0"/>
              <a:t>Combines </a:t>
            </a:r>
            <a:r>
              <a:rPr sz="2400" dirty="0" err="1"/>
              <a:t>PyMuPDF</a:t>
            </a:r>
            <a:r>
              <a:rPr sz="2400" dirty="0"/>
              <a:t> and LLM for high-accuracy text-based extraction</a:t>
            </a:r>
            <a:r>
              <a:rPr lang="en-GB" sz="2400" dirty="0"/>
              <a:t> and providing meta analyses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Overview of the approach or framework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Utilizes </a:t>
            </a:r>
            <a:r>
              <a:rPr lang="en-GB" sz="2400" dirty="0" err="1"/>
              <a:t>PyMuPDF</a:t>
            </a:r>
            <a:r>
              <a:rPr lang="en-GB" sz="2400" dirty="0"/>
              <a:t> for text extraction and LLMs for semantic analysis.</a:t>
            </a:r>
          </a:p>
          <a:p>
            <a:pPr marL="0" indent="0">
              <a:buNone/>
            </a:pPr>
            <a:r>
              <a:rPr lang="en-GB" sz="2800" b="1" dirty="0"/>
              <a:t>Tools, techniques, or methods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Customizable search parameters for tailored data retrieval.</a:t>
            </a:r>
          </a:p>
          <a:p>
            <a:pPr marL="0" indent="0">
              <a:buNone/>
            </a:pPr>
            <a:r>
              <a:rPr sz="2800" b="1" dirty="0"/>
              <a:t>Assumptions</a:t>
            </a:r>
            <a:endParaRPr lang="en-GB" sz="2800" b="1" dirty="0"/>
          </a:p>
          <a:p>
            <a:r>
              <a:rPr sz="2400" dirty="0"/>
              <a:t> Focus on PDFs only.</a:t>
            </a:r>
            <a:endParaRPr lang="en-GB" sz="2400" dirty="0"/>
          </a:p>
          <a:p>
            <a:r>
              <a:rPr lang="en-GB" sz="2400" dirty="0"/>
              <a:t> Does not handle graphical or complex layouts.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77" y="-117986"/>
            <a:ext cx="8229600" cy="1386348"/>
          </a:xfrm>
        </p:spPr>
        <p:txBody>
          <a:bodyPr/>
          <a:lstStyle/>
          <a:p>
            <a:r>
              <a:rPr b="1" dirty="0"/>
              <a:t>Proposed Model/Design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362"/>
            <a:ext cx="8229600" cy="4857802"/>
          </a:xfrm>
        </p:spPr>
        <p:txBody>
          <a:bodyPr>
            <a:normAutofit/>
          </a:bodyPr>
          <a:lstStyle/>
          <a:p>
            <a:r>
              <a:rPr sz="2400" dirty="0"/>
              <a:t>User uploads PDFs.</a:t>
            </a:r>
          </a:p>
          <a:p>
            <a:r>
              <a:rPr sz="2400" dirty="0"/>
              <a:t>Defines search parameters.</a:t>
            </a:r>
          </a:p>
          <a:p>
            <a:r>
              <a:rPr sz="2400" dirty="0"/>
              <a:t>Extracted data presented in text or graphical formats.</a:t>
            </a:r>
            <a:endParaRPr lang="en-GB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800" b="1" dirty="0"/>
              <a:t>Diagram</a:t>
            </a:r>
            <a:endParaRPr lang="en-GB" sz="2800" b="1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50998835-3739-AC5E-F37C-7E49808A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13218"/>
            <a:ext cx="5943600" cy="2722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Dataset</a:t>
            </a:r>
            <a:endParaRPr lang="en-GB" sz="2800" b="1" dirty="0"/>
          </a:p>
          <a:p>
            <a:r>
              <a:rPr sz="2400" dirty="0"/>
              <a:t>Text-based PDFs of varying lengths and complexities.</a:t>
            </a:r>
          </a:p>
          <a:p>
            <a:pPr marL="0" indent="0">
              <a:buNone/>
            </a:pPr>
            <a:r>
              <a:rPr lang="en-GB" sz="2800" b="1" dirty="0"/>
              <a:t>Parameters, configurations, or tools</a:t>
            </a:r>
          </a:p>
          <a:p>
            <a:r>
              <a:rPr lang="en-GB" sz="2400" dirty="0" err="1"/>
              <a:t>PyMuPDF</a:t>
            </a:r>
            <a:r>
              <a:rPr lang="en-GB" sz="2400" dirty="0"/>
              <a:t> for PDF text extraction.</a:t>
            </a:r>
          </a:p>
          <a:p>
            <a:r>
              <a:rPr lang="en-GB" sz="2400" dirty="0"/>
              <a:t>LLMs for semantic analysis.</a:t>
            </a:r>
          </a:p>
          <a:p>
            <a:r>
              <a:rPr lang="en-GB" sz="2400" dirty="0"/>
              <a:t>MERN stack for frontend and backend integration.</a:t>
            </a:r>
          </a:p>
          <a:p>
            <a:pPr marL="0" indent="0">
              <a:buNone/>
            </a:pPr>
            <a:r>
              <a:rPr lang="en-GB" sz="2800" b="1" dirty="0"/>
              <a:t>Experimental conditions</a:t>
            </a:r>
          </a:p>
          <a:p>
            <a:r>
              <a:rPr lang="en-GB" sz="2400" dirty="0"/>
              <a:t>Focused exclusively on text-heavy PDFs.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Findings</a:t>
            </a:r>
          </a:p>
          <a:p>
            <a:r>
              <a:rPr lang="en-GB" sz="2400" dirty="0"/>
              <a:t>Streamlined the extraction process for diverse professional use cases.</a:t>
            </a:r>
          </a:p>
          <a:p>
            <a:r>
              <a:rPr lang="en-GB" sz="2400" dirty="0"/>
              <a:t>Achieved extraction of user-defined information from PDFs in both textual and graphical format too.</a:t>
            </a:r>
          </a:p>
          <a:p>
            <a:pPr marL="0" indent="0">
              <a:buNone/>
            </a:pPr>
            <a:r>
              <a:rPr lang="en-GB" sz="2800" b="1" dirty="0"/>
              <a:t>Highlight significant results</a:t>
            </a:r>
          </a:p>
          <a:p>
            <a:r>
              <a:rPr lang="en-GB" sz="2400" dirty="0"/>
              <a:t>Enhanced productivity by automating manual extraction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/>
              <a:t>Interpretation</a:t>
            </a:r>
          </a:p>
          <a:p>
            <a:r>
              <a:rPr sz="2400" dirty="0" err="1"/>
              <a:t>PyMuPDF</a:t>
            </a:r>
            <a:r>
              <a:rPr sz="2400" dirty="0"/>
              <a:t> ensures text-based precision.</a:t>
            </a:r>
          </a:p>
          <a:p>
            <a:r>
              <a:rPr sz="2400" dirty="0"/>
              <a:t> LLM adds contextual understanding.</a:t>
            </a:r>
          </a:p>
          <a:p>
            <a:pPr marL="0" indent="0">
              <a:buNone/>
            </a:pPr>
            <a:r>
              <a:rPr sz="2800" b="1" dirty="0"/>
              <a:t>Strengths</a:t>
            </a:r>
            <a:endParaRPr lang="en-GB" sz="2800" b="1" dirty="0"/>
          </a:p>
          <a:p>
            <a:r>
              <a:rPr sz="2400" dirty="0"/>
              <a:t>Tailored for professionals across domains.</a:t>
            </a:r>
          </a:p>
          <a:p>
            <a:pPr marL="0" indent="0">
              <a:buNone/>
            </a:pPr>
            <a:r>
              <a:rPr sz="2800" b="1" dirty="0"/>
              <a:t>Limitations</a:t>
            </a:r>
            <a:endParaRPr lang="en-GB" sz="2800" b="1" dirty="0"/>
          </a:p>
          <a:p>
            <a:r>
              <a:rPr sz="2400" dirty="0"/>
              <a:t>Does not process graphical elements or non-textual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544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Extraction of User-Defined Information from PDF</vt:lpstr>
      <vt:lpstr>Introduction</vt:lpstr>
      <vt:lpstr>Objectives</vt:lpstr>
      <vt:lpstr>Related Work</vt:lpstr>
      <vt:lpstr>Methodology</vt:lpstr>
      <vt:lpstr>Proposed Model/Design</vt:lpstr>
      <vt:lpstr>Experimental Setup</vt:lpstr>
      <vt:lpstr>Results</vt:lpstr>
      <vt:lpstr>Discussion</vt:lpstr>
      <vt:lpstr>Conclusion</vt:lpstr>
      <vt:lpstr>Future Work</vt:lpstr>
      <vt:lpstr>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Abdullah Irfan</dc:creator>
  <cp:keywords/>
  <dc:description>generated using python-pptx</dc:description>
  <cp:lastModifiedBy>Abdullah Irfan</cp:lastModifiedBy>
  <cp:revision>3</cp:revision>
  <dcterms:created xsi:type="dcterms:W3CDTF">2013-01-27T09:14:16Z</dcterms:created>
  <dcterms:modified xsi:type="dcterms:W3CDTF">2024-12-09T19:37:47Z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2024-12-09T18:34:35Z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a418b870-f53b-4ada-8314-e54f4225d09d</vt:lpwstr>
  </property>
  <property fmtid="{D5CDD505-2E9C-101B-9397-08002B2CF9AE}" pid="7" name="MSIP_Label_defa4170-0d19-0005-0004-bc88714345d2_ActionId">
    <vt:lpwstr>ed779a7e-66d9-4db5-9203-5ec48b780b22</vt:lpwstr>
  </property>
  <property fmtid="{D5CDD505-2E9C-101B-9397-08002B2CF9AE}" pid="8" name="MSIP_Label_defa4170-0d19-0005-0004-bc88714345d2_ContentBits">
    <vt:lpwstr>0</vt:lpwstr>
  </property>
</Properties>
</file>