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5854700" cy="3295650"/>
  <p:notesSz cx="5854700" cy="3295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2" autoAdjust="0"/>
    <p:restoredTop sz="89717" autoAdjust="0"/>
  </p:normalViewPr>
  <p:slideViewPr>
    <p:cSldViewPr>
      <p:cViewPr>
        <p:scale>
          <a:sx n="154" d="100"/>
          <a:sy n="154" d="100"/>
        </p:scale>
        <p:origin x="99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16288" y="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EDD4D-B85B-4B1B-B224-E187DEAB6D63}" type="datetimeFigureOut">
              <a:rPr lang="en-US" smtClean="0"/>
              <a:t>03/01/2024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13055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16288" y="313055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22DDE-F3AC-4C3B-BF98-EB06B9DE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47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22DDE-F3AC-4C3B-BF98-EB06B9DE4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5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1" i="0">
                <a:solidFill>
                  <a:srgbClr val="4242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B6534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4242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6534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4242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10" y="9"/>
            <a:ext cx="5836285" cy="113030"/>
          </a:xfrm>
          <a:custGeom>
            <a:avLst/>
            <a:gdLst/>
            <a:ahLst/>
            <a:cxnLst/>
            <a:rect l="l" t="t" r="r" b="b"/>
            <a:pathLst>
              <a:path w="5836285" h="113030">
                <a:moveTo>
                  <a:pt x="5836096" y="0"/>
                </a:moveTo>
                <a:lnTo>
                  <a:pt x="0" y="0"/>
                </a:lnTo>
                <a:lnTo>
                  <a:pt x="0" y="112644"/>
                </a:lnTo>
                <a:lnTo>
                  <a:pt x="5836096" y="112644"/>
                </a:lnTo>
                <a:lnTo>
                  <a:pt x="5836096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12" y="2829449"/>
            <a:ext cx="113030" cy="459740"/>
          </a:xfrm>
          <a:custGeom>
            <a:avLst/>
            <a:gdLst/>
            <a:ahLst/>
            <a:cxnLst/>
            <a:rect l="l" t="t" r="r" b="b"/>
            <a:pathLst>
              <a:path w="113030" h="459739">
                <a:moveTo>
                  <a:pt x="112644" y="0"/>
                </a:moveTo>
                <a:lnTo>
                  <a:pt x="0" y="0"/>
                </a:lnTo>
                <a:lnTo>
                  <a:pt x="0" y="459699"/>
                </a:lnTo>
                <a:lnTo>
                  <a:pt x="112644" y="459699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735513" y="2829449"/>
            <a:ext cx="113030" cy="459740"/>
          </a:xfrm>
          <a:custGeom>
            <a:avLst/>
            <a:gdLst/>
            <a:ahLst/>
            <a:cxnLst/>
            <a:rect l="l" t="t" r="r" b="b"/>
            <a:pathLst>
              <a:path w="113029" h="459739">
                <a:moveTo>
                  <a:pt x="112644" y="0"/>
                </a:moveTo>
                <a:lnTo>
                  <a:pt x="0" y="0"/>
                </a:lnTo>
                <a:lnTo>
                  <a:pt x="0" y="459699"/>
                </a:lnTo>
                <a:lnTo>
                  <a:pt x="112644" y="459699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4242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873" y="222138"/>
            <a:ext cx="5406953" cy="717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1" i="0">
                <a:solidFill>
                  <a:srgbClr val="4242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6052" y="781479"/>
            <a:ext cx="2907665" cy="162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B6534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ohaannadeem2@gmail.com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3927" y="2215777"/>
            <a:ext cx="113030" cy="1068705"/>
          </a:xfrm>
          <a:custGeom>
            <a:avLst/>
            <a:gdLst/>
            <a:ahLst/>
            <a:cxnLst/>
            <a:rect l="l" t="t" r="r" b="b"/>
            <a:pathLst>
              <a:path w="113029" h="1068704">
                <a:moveTo>
                  <a:pt x="112644" y="0"/>
                </a:moveTo>
                <a:lnTo>
                  <a:pt x="0" y="0"/>
                </a:lnTo>
                <a:lnTo>
                  <a:pt x="0" y="1068573"/>
                </a:lnTo>
                <a:lnTo>
                  <a:pt x="112644" y="1068573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" y="9"/>
            <a:ext cx="4230370" cy="113030"/>
          </a:xfrm>
          <a:custGeom>
            <a:avLst/>
            <a:gdLst/>
            <a:ahLst/>
            <a:cxnLst/>
            <a:rect l="l" t="t" r="r" b="b"/>
            <a:pathLst>
              <a:path w="4230370" h="113030">
                <a:moveTo>
                  <a:pt x="4229952" y="0"/>
                </a:moveTo>
                <a:lnTo>
                  <a:pt x="0" y="0"/>
                </a:lnTo>
                <a:lnTo>
                  <a:pt x="0" y="112644"/>
                </a:lnTo>
                <a:lnTo>
                  <a:pt x="4229952" y="112644"/>
                </a:lnTo>
                <a:lnTo>
                  <a:pt x="4229952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456785"/>
            <a:ext cx="2922614" cy="23746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35264" y="1121068"/>
            <a:ext cx="2371090" cy="50101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571500" marR="5080" indent="-559435">
              <a:lnSpc>
                <a:spcPts val="1700"/>
              </a:lnSpc>
              <a:spcBef>
                <a:spcPts val="440"/>
              </a:spcBef>
            </a:pPr>
            <a:r>
              <a:rPr sz="1700" b="1" spc="170" dirty="0">
                <a:solidFill>
                  <a:srgbClr val="424242"/>
                </a:solidFill>
                <a:latin typeface="Calibri"/>
                <a:cs typeface="Calibri"/>
              </a:rPr>
              <a:t>MAJOR</a:t>
            </a:r>
            <a:r>
              <a:rPr sz="1700" b="1" spc="18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700" b="1" spc="180" dirty="0">
                <a:solidFill>
                  <a:srgbClr val="424242"/>
                </a:solidFill>
                <a:latin typeface="Calibri"/>
                <a:cs typeface="Calibri"/>
              </a:rPr>
              <a:t>ADVERTISING </a:t>
            </a:r>
            <a:r>
              <a:rPr sz="1700" b="1" spc="215" dirty="0">
                <a:solidFill>
                  <a:srgbClr val="424242"/>
                </a:solidFill>
                <a:latin typeface="Calibri"/>
                <a:cs typeface="Calibri"/>
              </a:rPr>
              <a:t>DECISIONS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6735" y="2309574"/>
            <a:ext cx="2077720" cy="50101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440"/>
              </a:spcBef>
            </a:pPr>
            <a:r>
              <a:rPr sz="1700" b="1" spc="185" dirty="0">
                <a:solidFill>
                  <a:srgbClr val="424242"/>
                </a:solidFill>
                <a:latin typeface="Calibri"/>
                <a:cs typeface="Calibri"/>
              </a:rPr>
              <a:t>PRESENTER: </a:t>
            </a:r>
            <a:r>
              <a:rPr sz="1700" b="1" spc="229" dirty="0">
                <a:solidFill>
                  <a:srgbClr val="424242"/>
                </a:solidFill>
                <a:latin typeface="Calibri"/>
                <a:cs typeface="Calibri"/>
              </a:rPr>
              <a:t>ROHAAN</a:t>
            </a:r>
            <a:r>
              <a:rPr sz="1700" b="1" spc="17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700" b="1" spc="229" dirty="0">
                <a:solidFill>
                  <a:srgbClr val="424242"/>
                </a:solidFill>
                <a:latin typeface="Calibri"/>
                <a:cs typeface="Calibri"/>
              </a:rPr>
              <a:t>NADEEM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36813" y="749489"/>
            <a:ext cx="1569085" cy="3365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285" dirty="0"/>
              <a:t>CHAPTER</a:t>
            </a:r>
            <a:r>
              <a:rPr sz="2000" spc="210" dirty="0"/>
              <a:t> </a:t>
            </a:r>
            <a:r>
              <a:rPr sz="2000" spc="-90" dirty="0"/>
              <a:t>15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3793" y="1103245"/>
            <a:ext cx="1173571" cy="1097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3197" y="1371158"/>
            <a:ext cx="1580022" cy="2437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07644" y="1075885"/>
            <a:ext cx="2073275" cy="695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30"/>
              </a:spcBef>
              <a:tabLst>
                <a:tab pos="1924050" algn="l"/>
              </a:tabLst>
            </a:pP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Adhering</a:t>
            </a:r>
            <a:r>
              <a:rPr sz="850" spc="-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to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	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is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crucial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for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ethical advertising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practices.</a:t>
            </a:r>
            <a:endParaRPr sz="850" dirty="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35"/>
              </a:spcBef>
            </a:pP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Understanding</a:t>
            </a:r>
            <a:endParaRPr sz="85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  <a:tabLst>
                <a:tab pos="1610360" algn="l"/>
              </a:tabLst>
            </a:pP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and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	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is</a:t>
            </a:r>
            <a:endParaRPr sz="85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essential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for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risk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mitigation.</a:t>
            </a:r>
            <a:endParaRPr sz="8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865" rIns="0" bIns="0" rtlCol="0">
            <a:spAutoFit/>
          </a:bodyPr>
          <a:lstStyle/>
          <a:p>
            <a:pPr marL="3281679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REGULATORY</a:t>
            </a:r>
            <a:r>
              <a:rPr spc="155" dirty="0"/>
              <a:t> </a:t>
            </a:r>
            <a:r>
              <a:rPr spc="150" dirty="0"/>
              <a:t>COMPLIANCE</a:t>
            </a:r>
          </a:p>
        </p:txBody>
      </p:sp>
      <p:sp>
        <p:nvSpPr>
          <p:cNvPr id="6" name="object 6"/>
          <p:cNvSpPr/>
          <p:nvPr/>
        </p:nvSpPr>
        <p:spPr>
          <a:xfrm>
            <a:off x="-285" y="-94"/>
            <a:ext cx="113030" cy="1217930"/>
          </a:xfrm>
          <a:custGeom>
            <a:avLst/>
            <a:gdLst/>
            <a:ahLst/>
            <a:cxnLst/>
            <a:rect l="l" t="t" r="r" b="b"/>
            <a:pathLst>
              <a:path w="113030" h="1217930">
                <a:moveTo>
                  <a:pt x="112633" y="0"/>
                </a:moveTo>
                <a:lnTo>
                  <a:pt x="0" y="0"/>
                </a:lnTo>
                <a:lnTo>
                  <a:pt x="0" y="1217758"/>
                </a:lnTo>
                <a:lnTo>
                  <a:pt x="112633" y="1217758"/>
                </a:lnTo>
                <a:lnTo>
                  <a:pt x="112633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075" y="825672"/>
            <a:ext cx="2828239" cy="177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1534" y="826551"/>
            <a:ext cx="154305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260" dirty="0">
                <a:solidFill>
                  <a:srgbClr val="B65341"/>
                </a:solidFill>
              </a:rPr>
              <a:t>CONCLUSION</a:t>
            </a:r>
            <a:endParaRPr sz="1650" dirty="0"/>
          </a:p>
        </p:txBody>
      </p:sp>
      <p:sp>
        <p:nvSpPr>
          <p:cNvPr id="3" name="object 3"/>
          <p:cNvSpPr txBox="1"/>
          <p:nvPr/>
        </p:nvSpPr>
        <p:spPr>
          <a:xfrm>
            <a:off x="1175215" y="1251009"/>
            <a:ext cx="3498850" cy="829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3400"/>
              </a:lnSpc>
              <a:spcBef>
                <a:spcPts val="95"/>
              </a:spcBef>
            </a:pPr>
            <a:r>
              <a:rPr sz="850" spc="-10" dirty="0">
                <a:solidFill>
                  <a:srgbClr val="424242"/>
                </a:solidFill>
                <a:latin typeface="Tahoma"/>
                <a:cs typeface="Tahoma"/>
              </a:rPr>
              <a:t>In</a:t>
            </a:r>
            <a:r>
              <a:rPr sz="850" spc="19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424242"/>
                </a:solidFill>
                <a:latin typeface="Tahoma"/>
                <a:cs typeface="Tahoma"/>
              </a:rPr>
              <a:t>conclusion,</a:t>
            </a:r>
            <a:r>
              <a:rPr sz="850" spc="19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424242"/>
                </a:solidFill>
                <a:latin typeface="Tahoma"/>
                <a:cs typeface="Tahoma"/>
              </a:rPr>
              <a:t>strategic</a:t>
            </a:r>
            <a:r>
              <a:rPr sz="850" spc="19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424242"/>
                </a:solidFill>
                <a:latin typeface="Tahoma"/>
                <a:cs typeface="Tahoma"/>
              </a:rPr>
              <a:t>advertising</a:t>
            </a:r>
            <a:r>
              <a:rPr sz="850" spc="19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424242"/>
                </a:solidFill>
                <a:latin typeface="Tahoma"/>
                <a:cs typeface="Tahoma"/>
              </a:rPr>
              <a:t>choices</a:t>
            </a:r>
            <a:r>
              <a:rPr sz="850" spc="19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424242"/>
                </a:solidFill>
                <a:latin typeface="Tahoma"/>
                <a:cs typeface="Tahoma"/>
              </a:rPr>
              <a:t>require</a:t>
            </a:r>
            <a:r>
              <a:rPr sz="850" spc="19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85" dirty="0">
                <a:solidFill>
                  <a:srgbClr val="424242"/>
                </a:solidFill>
                <a:latin typeface="Tahoma"/>
                <a:cs typeface="Tahoma"/>
              </a:rPr>
              <a:t>a</a:t>
            </a:r>
            <a:r>
              <a:rPr sz="850" spc="19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424242"/>
                </a:solidFill>
                <a:latin typeface="Tahoma"/>
                <a:cs typeface="Tahoma"/>
              </a:rPr>
              <a:t>holistic </a:t>
            </a:r>
            <a:r>
              <a:rPr sz="850" spc="55" dirty="0">
                <a:solidFill>
                  <a:srgbClr val="424242"/>
                </a:solidFill>
                <a:latin typeface="Tahoma"/>
                <a:cs typeface="Tahoma"/>
              </a:rPr>
              <a:t>approach</a:t>
            </a:r>
            <a:r>
              <a:rPr sz="850" spc="9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424242"/>
                </a:solidFill>
                <a:latin typeface="Tahoma"/>
                <a:cs typeface="Tahoma"/>
              </a:rPr>
              <a:t>that</a:t>
            </a:r>
            <a:r>
              <a:rPr sz="850" spc="9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424242"/>
                </a:solidFill>
                <a:latin typeface="Tahoma"/>
                <a:cs typeface="Tahoma"/>
              </a:rPr>
              <a:t>considers</a:t>
            </a:r>
            <a:r>
              <a:rPr sz="850" spc="9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424242"/>
                </a:solidFill>
                <a:latin typeface="Tahoma"/>
                <a:cs typeface="Tahoma"/>
              </a:rPr>
              <a:t>consumer</a:t>
            </a:r>
            <a:r>
              <a:rPr sz="850" spc="9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424242"/>
                </a:solidFill>
                <a:latin typeface="Tahoma"/>
                <a:cs typeface="Tahoma"/>
              </a:rPr>
              <a:t>behavior,</a:t>
            </a:r>
            <a:r>
              <a:rPr sz="850" spc="9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424242"/>
                </a:solidFill>
                <a:latin typeface="Tahoma"/>
                <a:cs typeface="Tahoma"/>
              </a:rPr>
              <a:t>target</a:t>
            </a:r>
            <a:r>
              <a:rPr sz="850" spc="9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424242"/>
                </a:solidFill>
                <a:latin typeface="Tahoma"/>
                <a:cs typeface="Tahoma"/>
              </a:rPr>
              <a:t>audience,</a:t>
            </a:r>
            <a:r>
              <a:rPr sz="850" spc="50" dirty="0">
                <a:solidFill>
                  <a:srgbClr val="424242"/>
                </a:solidFill>
                <a:latin typeface="Tahoma"/>
                <a:cs typeface="Tahoma"/>
              </a:rPr>
              <a:t> media</a:t>
            </a:r>
            <a:r>
              <a:rPr sz="850" spc="114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channels,</a:t>
            </a:r>
            <a:r>
              <a:rPr sz="850" spc="12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creative</a:t>
            </a:r>
            <a:r>
              <a:rPr sz="850" spc="114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content,</a:t>
            </a:r>
            <a:r>
              <a:rPr sz="850" spc="12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budget</a:t>
            </a:r>
            <a:r>
              <a:rPr sz="850" spc="114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allocation,</a:t>
            </a:r>
            <a:r>
              <a:rPr sz="850" spc="12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60" dirty="0">
                <a:solidFill>
                  <a:srgbClr val="424242"/>
                </a:solidFill>
                <a:latin typeface="Tahoma"/>
                <a:cs typeface="Tahoma"/>
              </a:rPr>
              <a:t>data</a:t>
            </a:r>
            <a:r>
              <a:rPr sz="850" spc="114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424242"/>
                </a:solidFill>
                <a:latin typeface="Tahoma"/>
                <a:cs typeface="Tahoma"/>
              </a:rPr>
              <a:t>analysis, </a:t>
            </a:r>
            <a:r>
              <a:rPr sz="850" spc="30" dirty="0">
                <a:solidFill>
                  <a:srgbClr val="424242"/>
                </a:solidFill>
                <a:latin typeface="Tahoma"/>
                <a:cs typeface="Tahoma"/>
              </a:rPr>
              <a:t>competitive</a:t>
            </a:r>
            <a:r>
              <a:rPr sz="850" spc="4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424242"/>
                </a:solidFill>
                <a:latin typeface="Tahoma"/>
                <a:cs typeface="Tahoma"/>
              </a:rPr>
              <a:t>landscape,</a:t>
            </a:r>
            <a:r>
              <a:rPr sz="850" spc="4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424242"/>
                </a:solidFill>
                <a:latin typeface="Tahoma"/>
                <a:cs typeface="Tahoma"/>
              </a:rPr>
              <a:t>and</a:t>
            </a:r>
            <a:r>
              <a:rPr sz="850" spc="4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424242"/>
                </a:solidFill>
                <a:latin typeface="Tahoma"/>
                <a:cs typeface="Tahoma"/>
              </a:rPr>
              <a:t>regulatory</a:t>
            </a:r>
            <a:r>
              <a:rPr sz="850" spc="4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424242"/>
                </a:solidFill>
                <a:latin typeface="Tahoma"/>
                <a:cs typeface="Tahoma"/>
              </a:rPr>
              <a:t>compliance.</a:t>
            </a:r>
            <a:r>
              <a:rPr sz="850" spc="4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70" dirty="0">
                <a:solidFill>
                  <a:srgbClr val="424242"/>
                </a:solidFill>
                <a:latin typeface="Tahoma"/>
                <a:cs typeface="Tahoma"/>
              </a:rPr>
              <a:t>By</a:t>
            </a:r>
            <a:r>
              <a:rPr sz="850" spc="4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424242"/>
                </a:solidFill>
                <a:latin typeface="Tahoma"/>
                <a:cs typeface="Tahoma"/>
              </a:rPr>
              <a:t>integrating </a:t>
            </a:r>
            <a:r>
              <a:rPr sz="850" spc="20" dirty="0">
                <a:solidFill>
                  <a:srgbClr val="424242"/>
                </a:solidFill>
                <a:latin typeface="Tahoma"/>
                <a:cs typeface="Tahoma"/>
              </a:rPr>
              <a:t>these</a:t>
            </a:r>
            <a:r>
              <a:rPr sz="850" spc="8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424242"/>
                </a:solidFill>
                <a:latin typeface="Tahoma"/>
                <a:cs typeface="Tahoma"/>
              </a:rPr>
              <a:t>factors,</a:t>
            </a:r>
            <a:r>
              <a:rPr sz="850" spc="9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424242"/>
                </a:solidFill>
                <a:latin typeface="Tahoma"/>
                <a:cs typeface="Tahoma"/>
              </a:rPr>
              <a:t>advertisers</a:t>
            </a:r>
            <a:r>
              <a:rPr sz="850" spc="9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424242"/>
                </a:solidFill>
                <a:latin typeface="Tahoma"/>
                <a:cs typeface="Tahoma"/>
              </a:rPr>
              <a:t>can</a:t>
            </a:r>
            <a:r>
              <a:rPr sz="850" spc="8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424242"/>
                </a:solidFill>
                <a:latin typeface="Tahoma"/>
                <a:cs typeface="Tahoma"/>
              </a:rPr>
              <a:t>optimize</a:t>
            </a:r>
            <a:r>
              <a:rPr sz="850" spc="9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424242"/>
                </a:solidFill>
                <a:latin typeface="Tahoma"/>
                <a:cs typeface="Tahoma"/>
              </a:rPr>
              <a:t>their</a:t>
            </a:r>
            <a:r>
              <a:rPr sz="850" spc="9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424242"/>
                </a:solidFill>
                <a:latin typeface="Tahoma"/>
                <a:cs typeface="Tahoma"/>
              </a:rPr>
              <a:t>strategies</a:t>
            </a:r>
            <a:r>
              <a:rPr sz="850" spc="8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424242"/>
                </a:solidFill>
                <a:latin typeface="Tahoma"/>
                <a:cs typeface="Tahoma"/>
              </a:rPr>
              <a:t>for </a:t>
            </a:r>
            <a:r>
              <a:rPr sz="850" spc="50" dirty="0">
                <a:solidFill>
                  <a:srgbClr val="424242"/>
                </a:solidFill>
                <a:latin typeface="Tahoma"/>
                <a:cs typeface="Tahoma"/>
              </a:rPr>
              <a:t>maximum</a:t>
            </a:r>
            <a:r>
              <a:rPr sz="850" spc="5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impact</a:t>
            </a:r>
            <a:r>
              <a:rPr sz="850" spc="6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424242"/>
                </a:solidFill>
                <a:latin typeface="Tahoma"/>
                <a:cs typeface="Tahoma"/>
              </a:rPr>
              <a:t>and</a:t>
            </a:r>
            <a:r>
              <a:rPr sz="850" spc="6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424242"/>
                </a:solidFill>
                <a:latin typeface="Tahoma"/>
                <a:cs typeface="Tahoma"/>
              </a:rPr>
              <a:t>ROI.</a:t>
            </a:r>
            <a:endParaRPr sz="85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-2392"/>
            <a:ext cx="113030" cy="831215"/>
          </a:xfrm>
          <a:custGeom>
            <a:avLst/>
            <a:gdLst/>
            <a:ahLst/>
            <a:cxnLst/>
            <a:rect l="l" t="t" r="r" b="b"/>
            <a:pathLst>
              <a:path w="113030" h="831215">
                <a:moveTo>
                  <a:pt x="112644" y="0"/>
                </a:moveTo>
                <a:lnTo>
                  <a:pt x="0" y="0"/>
                </a:lnTo>
                <a:lnTo>
                  <a:pt x="0" y="831116"/>
                </a:lnTo>
                <a:lnTo>
                  <a:pt x="112644" y="831116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6518" y="3175432"/>
            <a:ext cx="1300480" cy="113030"/>
          </a:xfrm>
          <a:custGeom>
            <a:avLst/>
            <a:gdLst/>
            <a:ahLst/>
            <a:cxnLst/>
            <a:rect l="l" t="t" r="r" b="b"/>
            <a:pathLst>
              <a:path w="1300479" h="113029">
                <a:moveTo>
                  <a:pt x="1299947" y="0"/>
                </a:moveTo>
                <a:lnTo>
                  <a:pt x="0" y="0"/>
                </a:lnTo>
                <a:lnTo>
                  <a:pt x="0" y="112644"/>
                </a:lnTo>
                <a:lnTo>
                  <a:pt x="1299947" y="112644"/>
                </a:lnTo>
                <a:lnTo>
                  <a:pt x="1299947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2284" y="2419862"/>
            <a:ext cx="203972" cy="2039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4677" y="2419063"/>
            <a:ext cx="203975" cy="2070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4903" y="2419063"/>
            <a:ext cx="203941" cy="2070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04790" y="2419063"/>
            <a:ext cx="203978" cy="20702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37386" y="721152"/>
            <a:ext cx="1170940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105" dirty="0"/>
              <a:t>Thanks!</a:t>
            </a:r>
            <a:endParaRPr sz="2500" dirty="0"/>
          </a:p>
        </p:txBody>
      </p:sp>
      <p:sp>
        <p:nvSpPr>
          <p:cNvPr id="9" name="object 9"/>
          <p:cNvSpPr txBox="1"/>
          <p:nvPr/>
        </p:nvSpPr>
        <p:spPr>
          <a:xfrm>
            <a:off x="1998150" y="1415241"/>
            <a:ext cx="1849411" cy="714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300"/>
              </a:lnSpc>
              <a:spcBef>
                <a:spcPts val="100"/>
              </a:spcBef>
            </a:pPr>
            <a:r>
              <a:rPr sz="1000" spc="-40" dirty="0">
                <a:solidFill>
                  <a:srgbClr val="B65341"/>
                </a:solidFill>
                <a:latin typeface="Verdana"/>
                <a:cs typeface="Verdana"/>
              </a:rPr>
              <a:t>Do</a:t>
            </a:r>
            <a:r>
              <a:rPr sz="1000" spc="-6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35" dirty="0">
                <a:solidFill>
                  <a:srgbClr val="B65341"/>
                </a:solidFill>
                <a:latin typeface="Verdana"/>
                <a:cs typeface="Verdana"/>
              </a:rPr>
              <a:t>you</a:t>
            </a:r>
            <a:r>
              <a:rPr sz="1000" spc="-6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45" dirty="0">
                <a:solidFill>
                  <a:srgbClr val="B65341"/>
                </a:solidFill>
                <a:latin typeface="Verdana"/>
                <a:cs typeface="Verdana"/>
              </a:rPr>
              <a:t>have</a:t>
            </a:r>
            <a:r>
              <a:rPr sz="1000" spc="-6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B65341"/>
                </a:solidFill>
                <a:latin typeface="Verdana"/>
                <a:cs typeface="Verdana"/>
              </a:rPr>
              <a:t>any</a:t>
            </a:r>
            <a:r>
              <a:rPr sz="1000" spc="-6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45" dirty="0">
                <a:solidFill>
                  <a:srgbClr val="B65341"/>
                </a:solidFill>
                <a:latin typeface="Verdana"/>
                <a:cs typeface="Verdana"/>
              </a:rPr>
              <a:t>questions? </a:t>
            </a:r>
            <a:r>
              <a:rPr lang="en-US" sz="1000" spc="-10" dirty="0">
                <a:solidFill>
                  <a:srgbClr val="B65341"/>
                </a:solidFill>
                <a:latin typeface="Verdana"/>
                <a:cs typeface="Verdana"/>
                <a:hlinkClick r:id="rId6"/>
              </a:rPr>
              <a:t>rohaannadeem2</a:t>
            </a:r>
            <a:r>
              <a:rPr sz="1000" spc="-10" dirty="0">
                <a:solidFill>
                  <a:srgbClr val="B65341"/>
                </a:solidFill>
                <a:latin typeface="Verdana"/>
                <a:cs typeface="Verdana"/>
                <a:hlinkClick r:id="rId6"/>
              </a:rPr>
              <a:t>@</a:t>
            </a:r>
            <a:r>
              <a:rPr lang="en-US" sz="1000" spc="-10" dirty="0">
                <a:solidFill>
                  <a:srgbClr val="B65341"/>
                </a:solidFill>
                <a:latin typeface="Verdana"/>
                <a:cs typeface="Verdana"/>
                <a:hlinkClick r:id="rId6"/>
              </a:rPr>
              <a:t>g</a:t>
            </a:r>
            <a:r>
              <a:rPr sz="1000" spc="-10" dirty="0">
                <a:solidFill>
                  <a:srgbClr val="B65341"/>
                </a:solidFill>
                <a:latin typeface="Verdana"/>
                <a:cs typeface="Verdana"/>
                <a:hlinkClick r:id="rId6"/>
              </a:rPr>
              <a:t>mail.com</a:t>
            </a:r>
            <a:endParaRPr sz="10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000" spc="-215" dirty="0">
                <a:solidFill>
                  <a:srgbClr val="B65341"/>
                </a:solidFill>
                <a:latin typeface="Verdana"/>
                <a:cs typeface="Verdana"/>
              </a:rPr>
              <a:t>+9</a:t>
            </a:r>
            <a:r>
              <a:rPr lang="en-US" sz="1000" spc="-215" dirty="0">
                <a:solidFill>
                  <a:srgbClr val="B65341"/>
                </a:solidFill>
                <a:latin typeface="Verdana"/>
                <a:cs typeface="Verdana"/>
              </a:rPr>
              <a:t>2</a:t>
            </a:r>
            <a:r>
              <a:rPr sz="1000" spc="-6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lang="en-US" sz="1000" spc="-80" dirty="0">
                <a:solidFill>
                  <a:srgbClr val="B65341"/>
                </a:solidFill>
                <a:latin typeface="Verdana"/>
                <a:cs typeface="Verdana"/>
              </a:rPr>
              <a:t>308</a:t>
            </a:r>
            <a:r>
              <a:rPr sz="1000" spc="-6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140" dirty="0">
                <a:solidFill>
                  <a:srgbClr val="B65341"/>
                </a:solidFill>
                <a:latin typeface="Verdana"/>
                <a:cs typeface="Verdana"/>
              </a:rPr>
              <a:t>4</a:t>
            </a:r>
            <a:r>
              <a:rPr lang="en-US" sz="1000" spc="-140" dirty="0">
                <a:solidFill>
                  <a:srgbClr val="B65341"/>
                </a:solidFill>
                <a:latin typeface="Verdana"/>
                <a:cs typeface="Verdana"/>
              </a:rPr>
              <a:t>4</a:t>
            </a:r>
            <a:r>
              <a:rPr sz="1000" spc="-6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lang="en-US" sz="1000" spc="-25" dirty="0">
                <a:solidFill>
                  <a:srgbClr val="B65341"/>
                </a:solidFill>
                <a:latin typeface="Verdana"/>
                <a:cs typeface="Verdana"/>
              </a:rPr>
              <a:t>39359</a:t>
            </a:r>
            <a:endParaRPr sz="1000" dirty="0">
              <a:latin typeface="Verdana"/>
              <a:cs typeface="Verdana"/>
            </a:endParaRPr>
          </a:p>
          <a:p>
            <a:pPr marL="186055" marR="178435" algn="ctr">
              <a:lnSpc>
                <a:spcPts val="1390"/>
              </a:lnSpc>
              <a:spcBef>
                <a:spcPts val="50"/>
              </a:spcBef>
            </a:pPr>
            <a:r>
              <a:rPr lang="en-US" sz="1000" spc="-55" dirty="0">
                <a:solidFill>
                  <a:srgbClr val="B65341"/>
                </a:solidFill>
                <a:latin typeface="Verdana"/>
                <a:cs typeface="Verdana"/>
              </a:rPr>
              <a:t>Rohaan02.github.io</a:t>
            </a:r>
            <a:endParaRPr sz="10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5845810" cy="3288029"/>
            <a:chOff x="1512" y="0"/>
            <a:chExt cx="5845810" cy="3288029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2" y="8"/>
              <a:ext cx="5845066" cy="32879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11" y="0"/>
              <a:ext cx="5845810" cy="3288029"/>
            </a:xfrm>
            <a:custGeom>
              <a:avLst/>
              <a:gdLst/>
              <a:ahLst/>
              <a:cxnLst/>
              <a:rect l="l" t="t" r="r" b="b"/>
              <a:pathLst>
                <a:path w="5845810" h="3288029">
                  <a:moveTo>
                    <a:pt x="112636" y="0"/>
                  </a:moveTo>
                  <a:lnTo>
                    <a:pt x="0" y="0"/>
                  </a:lnTo>
                  <a:lnTo>
                    <a:pt x="0" y="913320"/>
                  </a:lnTo>
                  <a:lnTo>
                    <a:pt x="112636" y="913320"/>
                  </a:lnTo>
                  <a:lnTo>
                    <a:pt x="112636" y="0"/>
                  </a:lnTo>
                  <a:close/>
                </a:path>
                <a:path w="5845810" h="3288029">
                  <a:moveTo>
                    <a:pt x="5845238" y="3175444"/>
                  </a:moveTo>
                  <a:lnTo>
                    <a:pt x="0" y="3175444"/>
                  </a:lnTo>
                  <a:lnTo>
                    <a:pt x="0" y="3287953"/>
                  </a:lnTo>
                  <a:lnTo>
                    <a:pt x="5845238" y="3287953"/>
                  </a:lnTo>
                  <a:lnTo>
                    <a:pt x="5845238" y="3175444"/>
                  </a:lnTo>
                  <a:close/>
                </a:path>
                <a:path w="5845810" h="3288029">
                  <a:moveTo>
                    <a:pt x="5845238" y="12"/>
                  </a:moveTo>
                  <a:lnTo>
                    <a:pt x="5739600" y="12"/>
                  </a:lnTo>
                  <a:lnTo>
                    <a:pt x="5739600" y="453618"/>
                  </a:lnTo>
                  <a:lnTo>
                    <a:pt x="5845238" y="453618"/>
                  </a:lnTo>
                  <a:lnTo>
                    <a:pt x="5845238" y="12"/>
                  </a:lnTo>
                  <a:close/>
                </a:path>
              </a:pathLst>
            </a:custGeom>
            <a:solidFill>
              <a:srgbClr val="DB7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73" y="222138"/>
            <a:ext cx="2907665" cy="4724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225" rIns="0" bIns="0" rtlCol="0">
            <a:spAutoFit/>
          </a:bodyPr>
          <a:lstStyle/>
          <a:p>
            <a:pPr marL="455295">
              <a:lnSpc>
                <a:spcPct val="100000"/>
              </a:lnSpc>
              <a:spcBef>
                <a:spcPts val="175"/>
              </a:spcBef>
            </a:pPr>
            <a:r>
              <a:rPr sz="1900" spc="240" dirty="0"/>
              <a:t>INTRODUCTION</a:t>
            </a:r>
            <a:endParaRPr sz="1900"/>
          </a:p>
        </p:txBody>
      </p:sp>
      <p:grpSp>
        <p:nvGrpSpPr>
          <p:cNvPr id="6" name="object 6"/>
          <p:cNvGrpSpPr/>
          <p:nvPr/>
        </p:nvGrpSpPr>
        <p:grpSpPr>
          <a:xfrm>
            <a:off x="226052" y="781479"/>
            <a:ext cx="2907665" cy="1628775"/>
            <a:chOff x="226052" y="781479"/>
            <a:chExt cx="2907665" cy="1628775"/>
          </a:xfrm>
        </p:grpSpPr>
        <p:sp>
          <p:nvSpPr>
            <p:cNvPr id="7" name="object 7"/>
            <p:cNvSpPr/>
            <p:nvPr/>
          </p:nvSpPr>
          <p:spPr>
            <a:xfrm>
              <a:off x="226052" y="781479"/>
              <a:ext cx="2907665" cy="1628775"/>
            </a:xfrm>
            <a:custGeom>
              <a:avLst/>
              <a:gdLst/>
              <a:ahLst/>
              <a:cxnLst/>
              <a:rect l="l" t="t" r="r" b="b"/>
              <a:pathLst>
                <a:path w="2907665" h="1628775">
                  <a:moveTo>
                    <a:pt x="2907383" y="0"/>
                  </a:moveTo>
                  <a:lnTo>
                    <a:pt x="0" y="0"/>
                  </a:lnTo>
                  <a:lnTo>
                    <a:pt x="0" y="1628738"/>
                  </a:lnTo>
                  <a:lnTo>
                    <a:pt x="2907383" y="1628738"/>
                  </a:lnTo>
                  <a:lnTo>
                    <a:pt x="2907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835" y="1039212"/>
              <a:ext cx="1418307" cy="1254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4335" y="1501963"/>
              <a:ext cx="1107070" cy="12545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252513" y="781479"/>
            <a:ext cx="2907665" cy="162877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8485">
              <a:lnSpc>
                <a:spcPts val="1200"/>
              </a:lnSpc>
              <a:spcBef>
                <a:spcPts val="615"/>
              </a:spcBef>
            </a:pPr>
            <a:r>
              <a:rPr spc="20" dirty="0">
                <a:latin typeface="Tahoma"/>
                <a:cs typeface="Tahoma"/>
              </a:rPr>
              <a:t>This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20" dirty="0">
                <a:latin typeface="Tahoma"/>
                <a:cs typeface="Tahoma"/>
              </a:rPr>
              <a:t>presentation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20" dirty="0">
                <a:latin typeface="Tahoma"/>
                <a:cs typeface="Tahoma"/>
              </a:rPr>
              <a:t>provides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20" dirty="0">
                <a:latin typeface="Tahoma"/>
                <a:cs typeface="Tahoma"/>
              </a:rPr>
              <a:t>a</a:t>
            </a:r>
          </a:p>
          <a:p>
            <a:pPr marL="1809750">
              <a:lnSpc>
                <a:spcPct val="100000"/>
              </a:lnSpc>
            </a:pPr>
            <a:r>
              <a:rPr spc="60" dirty="0">
                <a:latin typeface="Tahoma"/>
                <a:cs typeface="Tahoma"/>
              </a:rPr>
              <a:t>of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strategic</a:t>
            </a:r>
          </a:p>
          <a:p>
            <a:pPr marL="163195" marR="215265" algn="ctr">
              <a:lnSpc>
                <a:spcPct val="100899"/>
              </a:lnSpc>
              <a:spcBef>
                <a:spcPts val="10"/>
              </a:spcBef>
              <a:tabLst>
                <a:tab pos="2292985" algn="l"/>
              </a:tabLst>
            </a:pPr>
            <a:r>
              <a:rPr spc="10" dirty="0">
                <a:latin typeface="Tahoma"/>
                <a:cs typeface="Tahoma"/>
              </a:rPr>
              <a:t>advertising</a:t>
            </a:r>
            <a:r>
              <a:rPr spc="85" dirty="0">
                <a:latin typeface="Tahoma"/>
                <a:cs typeface="Tahoma"/>
              </a:rPr>
              <a:t> </a:t>
            </a:r>
            <a:r>
              <a:rPr spc="10" dirty="0">
                <a:latin typeface="Tahoma"/>
                <a:cs typeface="Tahoma"/>
              </a:rPr>
              <a:t>choices,</a:t>
            </a:r>
            <a:r>
              <a:rPr spc="90" dirty="0">
                <a:latin typeface="Tahoma"/>
                <a:cs typeface="Tahoma"/>
              </a:rPr>
              <a:t> </a:t>
            </a:r>
            <a:r>
              <a:rPr spc="10" dirty="0">
                <a:latin typeface="Tahoma"/>
                <a:cs typeface="Tahoma"/>
              </a:rPr>
              <a:t>focusing</a:t>
            </a:r>
            <a:r>
              <a:rPr spc="90" dirty="0">
                <a:latin typeface="Tahoma"/>
                <a:cs typeface="Tahoma"/>
              </a:rPr>
              <a:t> </a:t>
            </a:r>
            <a:r>
              <a:rPr spc="10" dirty="0">
                <a:latin typeface="Tahoma"/>
                <a:cs typeface="Tahoma"/>
              </a:rPr>
              <a:t>on</a:t>
            </a:r>
            <a:r>
              <a:rPr spc="90" dirty="0">
                <a:latin typeface="Tahoma"/>
                <a:cs typeface="Tahoma"/>
              </a:rPr>
              <a:t> </a:t>
            </a:r>
            <a:r>
              <a:rPr spc="10" dirty="0">
                <a:latin typeface="Tahoma"/>
                <a:cs typeface="Tahoma"/>
              </a:rPr>
              <a:t>the</a:t>
            </a:r>
            <a:r>
              <a:rPr spc="90" dirty="0">
                <a:latin typeface="Tahoma"/>
                <a:cs typeface="Tahoma"/>
              </a:rPr>
              <a:t> </a:t>
            </a:r>
            <a:r>
              <a:rPr spc="40" dirty="0">
                <a:latin typeface="Tahoma"/>
                <a:cs typeface="Tahoma"/>
              </a:rPr>
              <a:t>major </a:t>
            </a:r>
            <a:r>
              <a:rPr dirty="0">
                <a:latin typeface="Tahoma"/>
                <a:cs typeface="Tahoma"/>
              </a:rPr>
              <a:t>decision-making</a:t>
            </a:r>
            <a:r>
              <a:rPr spc="17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factors.</a:t>
            </a:r>
            <a:r>
              <a:rPr spc="175" dirty="0">
                <a:latin typeface="Tahoma"/>
                <a:cs typeface="Tahoma"/>
              </a:rPr>
              <a:t> </a:t>
            </a:r>
            <a:r>
              <a:rPr spc="-55" dirty="0">
                <a:latin typeface="Tahoma"/>
                <a:cs typeface="Tahoma"/>
              </a:rPr>
              <a:t>It</a:t>
            </a:r>
            <a:r>
              <a:rPr spc="17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aims</a:t>
            </a:r>
            <a:r>
              <a:rPr spc="17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to</a:t>
            </a:r>
            <a:r>
              <a:rPr spc="170" dirty="0">
                <a:latin typeface="Tahoma"/>
                <a:cs typeface="Tahoma"/>
              </a:rPr>
              <a:t> </a:t>
            </a:r>
            <a:r>
              <a:rPr spc="120" dirty="0">
                <a:latin typeface="Tahoma"/>
                <a:cs typeface="Tahoma"/>
              </a:rPr>
              <a:t>ofer </a:t>
            </a:r>
            <a:r>
              <a:rPr dirty="0">
                <a:latin typeface="Tahoma"/>
                <a:cs typeface="Tahoma"/>
              </a:rPr>
              <a:t>insights</a:t>
            </a:r>
            <a:r>
              <a:rPr spc="9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into</a:t>
            </a:r>
            <a:r>
              <a:rPr spc="9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the</a:t>
            </a:r>
            <a:r>
              <a:rPr dirty="0">
                <a:latin typeface="Tahoma"/>
                <a:cs typeface="Tahoma"/>
              </a:rPr>
              <a:t>	</a:t>
            </a:r>
            <a:r>
              <a:rPr spc="30" dirty="0">
                <a:latin typeface="Tahoma"/>
                <a:cs typeface="Tahoma"/>
              </a:rPr>
              <a:t>for</a:t>
            </a:r>
          </a:p>
          <a:p>
            <a:pPr marL="194310" marR="246379" algn="ctr">
              <a:lnSpc>
                <a:spcPts val="1200"/>
              </a:lnSpc>
              <a:spcBef>
                <a:spcPts val="40"/>
              </a:spcBef>
            </a:pPr>
            <a:r>
              <a:rPr spc="80" dirty="0">
                <a:latin typeface="Tahoma"/>
                <a:cs typeface="Tahoma"/>
              </a:rPr>
              <a:t>efective</a:t>
            </a:r>
            <a:r>
              <a:rPr spc="85" dirty="0">
                <a:latin typeface="Tahoma"/>
                <a:cs typeface="Tahoma"/>
              </a:rPr>
              <a:t> </a:t>
            </a:r>
            <a:r>
              <a:rPr spc="10" dirty="0">
                <a:latin typeface="Tahoma"/>
                <a:cs typeface="Tahoma"/>
              </a:rPr>
              <a:t>advertising</a:t>
            </a:r>
            <a:r>
              <a:rPr spc="90" dirty="0">
                <a:latin typeface="Tahoma"/>
                <a:cs typeface="Tahoma"/>
              </a:rPr>
              <a:t> </a:t>
            </a:r>
            <a:r>
              <a:rPr spc="10" dirty="0">
                <a:latin typeface="Tahoma"/>
                <a:cs typeface="Tahoma"/>
              </a:rPr>
              <a:t>strategies</a:t>
            </a:r>
            <a:r>
              <a:rPr spc="85" dirty="0">
                <a:latin typeface="Tahoma"/>
                <a:cs typeface="Tahoma"/>
              </a:rPr>
              <a:t> </a:t>
            </a:r>
            <a:r>
              <a:rPr spc="10" dirty="0">
                <a:latin typeface="Tahoma"/>
                <a:cs typeface="Tahoma"/>
              </a:rPr>
              <a:t>in</a:t>
            </a:r>
            <a:r>
              <a:rPr spc="9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today's </a:t>
            </a:r>
            <a:r>
              <a:rPr spc="20" dirty="0">
                <a:latin typeface="Tahoma"/>
                <a:cs typeface="Tahoma"/>
              </a:rPr>
              <a:t>dynamic</a:t>
            </a:r>
            <a:r>
              <a:rPr spc="16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market.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5845810" cy="3288029"/>
            <a:chOff x="1512" y="0"/>
            <a:chExt cx="5845810" cy="32880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" y="8"/>
              <a:ext cx="5845237" cy="32879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11" y="0"/>
              <a:ext cx="5845810" cy="3288029"/>
            </a:xfrm>
            <a:custGeom>
              <a:avLst/>
              <a:gdLst/>
              <a:ahLst/>
              <a:cxnLst/>
              <a:rect l="l" t="t" r="r" b="b"/>
              <a:pathLst>
                <a:path w="5845810" h="3288029">
                  <a:moveTo>
                    <a:pt x="112636" y="0"/>
                  </a:moveTo>
                  <a:lnTo>
                    <a:pt x="0" y="0"/>
                  </a:lnTo>
                  <a:lnTo>
                    <a:pt x="0" y="913320"/>
                  </a:lnTo>
                  <a:lnTo>
                    <a:pt x="112636" y="913320"/>
                  </a:lnTo>
                  <a:lnTo>
                    <a:pt x="112636" y="0"/>
                  </a:lnTo>
                  <a:close/>
                </a:path>
                <a:path w="5845810" h="3288029">
                  <a:moveTo>
                    <a:pt x="5845238" y="3175444"/>
                  </a:moveTo>
                  <a:lnTo>
                    <a:pt x="0" y="3175444"/>
                  </a:lnTo>
                  <a:lnTo>
                    <a:pt x="0" y="3287953"/>
                  </a:lnTo>
                  <a:lnTo>
                    <a:pt x="5845238" y="3287953"/>
                  </a:lnTo>
                  <a:lnTo>
                    <a:pt x="5845238" y="3175444"/>
                  </a:lnTo>
                  <a:close/>
                </a:path>
                <a:path w="5845810" h="3288029">
                  <a:moveTo>
                    <a:pt x="5845238" y="12"/>
                  </a:moveTo>
                  <a:lnTo>
                    <a:pt x="5739600" y="12"/>
                  </a:lnTo>
                  <a:lnTo>
                    <a:pt x="5739600" y="453618"/>
                  </a:lnTo>
                  <a:lnTo>
                    <a:pt x="5845238" y="453618"/>
                  </a:lnTo>
                  <a:lnTo>
                    <a:pt x="5845238" y="12"/>
                  </a:lnTo>
                  <a:close/>
                </a:path>
              </a:pathLst>
            </a:custGeom>
            <a:solidFill>
              <a:srgbClr val="DB7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73" y="222138"/>
            <a:ext cx="2907665" cy="4724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6034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204"/>
              </a:spcBef>
            </a:pPr>
            <a:r>
              <a:rPr sz="1750" spc="260" dirty="0"/>
              <a:t>CONSUMER</a:t>
            </a:r>
            <a:r>
              <a:rPr sz="1750" spc="204" dirty="0"/>
              <a:t> </a:t>
            </a:r>
            <a:r>
              <a:rPr sz="1750" spc="200" dirty="0"/>
              <a:t>BEHAVIOR</a:t>
            </a:r>
            <a:endParaRPr sz="1750" dirty="0"/>
          </a:p>
        </p:txBody>
      </p:sp>
      <p:grpSp>
        <p:nvGrpSpPr>
          <p:cNvPr id="6" name="object 6"/>
          <p:cNvGrpSpPr/>
          <p:nvPr/>
        </p:nvGrpSpPr>
        <p:grpSpPr>
          <a:xfrm>
            <a:off x="226052" y="781479"/>
            <a:ext cx="2907665" cy="1628775"/>
            <a:chOff x="226052" y="781479"/>
            <a:chExt cx="2907665" cy="1628775"/>
          </a:xfrm>
        </p:grpSpPr>
        <p:sp>
          <p:nvSpPr>
            <p:cNvPr id="7" name="object 7"/>
            <p:cNvSpPr/>
            <p:nvPr/>
          </p:nvSpPr>
          <p:spPr>
            <a:xfrm>
              <a:off x="226052" y="781479"/>
              <a:ext cx="2907665" cy="1628775"/>
            </a:xfrm>
            <a:custGeom>
              <a:avLst/>
              <a:gdLst/>
              <a:ahLst/>
              <a:cxnLst/>
              <a:rect l="l" t="t" r="r" b="b"/>
              <a:pathLst>
                <a:path w="2907665" h="1628775">
                  <a:moveTo>
                    <a:pt x="2907383" y="0"/>
                  </a:moveTo>
                  <a:lnTo>
                    <a:pt x="0" y="0"/>
                  </a:lnTo>
                  <a:lnTo>
                    <a:pt x="0" y="1628738"/>
                  </a:lnTo>
                  <a:lnTo>
                    <a:pt x="2907383" y="1628738"/>
                  </a:lnTo>
                  <a:lnTo>
                    <a:pt x="2907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7874" y="886992"/>
              <a:ext cx="1149918" cy="1011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4898" y="1194471"/>
              <a:ext cx="930831" cy="1254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5924" y="1194471"/>
              <a:ext cx="539877" cy="12546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5611" y="1353348"/>
              <a:ext cx="334645" cy="94615"/>
            </a:xfrm>
            <a:custGeom>
              <a:avLst/>
              <a:gdLst/>
              <a:ahLst/>
              <a:cxnLst/>
              <a:rect l="l" t="t" r="r" b="b"/>
              <a:pathLst>
                <a:path w="334644" h="94615">
                  <a:moveTo>
                    <a:pt x="11737" y="0"/>
                  </a:moveTo>
                  <a:lnTo>
                    <a:pt x="6391" y="0"/>
                  </a:lnTo>
                  <a:lnTo>
                    <a:pt x="4203" y="664"/>
                  </a:lnTo>
                  <a:lnTo>
                    <a:pt x="844" y="3249"/>
                  </a:lnTo>
                  <a:lnTo>
                    <a:pt x="0" y="5227"/>
                  </a:lnTo>
                  <a:lnTo>
                    <a:pt x="9" y="12310"/>
                  </a:lnTo>
                  <a:lnTo>
                    <a:pt x="798" y="14261"/>
                  </a:lnTo>
                  <a:lnTo>
                    <a:pt x="3953" y="16907"/>
                  </a:lnTo>
                  <a:lnTo>
                    <a:pt x="6141" y="17559"/>
                  </a:lnTo>
                  <a:lnTo>
                    <a:pt x="11597" y="17559"/>
                  </a:lnTo>
                  <a:lnTo>
                    <a:pt x="13740" y="16907"/>
                  </a:lnTo>
                  <a:lnTo>
                    <a:pt x="17011" y="14261"/>
                  </a:lnTo>
                  <a:lnTo>
                    <a:pt x="17821" y="12310"/>
                  </a:lnTo>
                  <a:lnTo>
                    <a:pt x="17803" y="5227"/>
                  </a:lnTo>
                  <a:lnTo>
                    <a:pt x="17038" y="3310"/>
                  </a:lnTo>
                  <a:lnTo>
                    <a:pt x="13842" y="655"/>
                  </a:lnTo>
                  <a:lnTo>
                    <a:pt x="11737" y="0"/>
                  </a:lnTo>
                  <a:close/>
                </a:path>
                <a:path w="334644" h="94615">
                  <a:moveTo>
                    <a:pt x="11094" y="20848"/>
                  </a:moveTo>
                  <a:lnTo>
                    <a:pt x="6751" y="20848"/>
                  </a:lnTo>
                  <a:lnTo>
                    <a:pt x="4904" y="21598"/>
                  </a:lnTo>
                  <a:lnTo>
                    <a:pt x="1905" y="24585"/>
                  </a:lnTo>
                  <a:lnTo>
                    <a:pt x="1155" y="26420"/>
                  </a:lnTo>
                  <a:lnTo>
                    <a:pt x="1164" y="87523"/>
                  </a:lnTo>
                  <a:lnTo>
                    <a:pt x="1880" y="89342"/>
                  </a:lnTo>
                  <a:lnTo>
                    <a:pt x="4748" y="92464"/>
                  </a:lnTo>
                  <a:lnTo>
                    <a:pt x="6620" y="93247"/>
                  </a:lnTo>
                  <a:lnTo>
                    <a:pt x="11119" y="93247"/>
                  </a:lnTo>
                  <a:lnTo>
                    <a:pt x="12953" y="92464"/>
                  </a:lnTo>
                  <a:lnTo>
                    <a:pt x="15916" y="89379"/>
                  </a:lnTo>
                  <a:lnTo>
                    <a:pt x="16669" y="87523"/>
                  </a:lnTo>
                  <a:lnTo>
                    <a:pt x="16669" y="26420"/>
                  </a:lnTo>
                  <a:lnTo>
                    <a:pt x="15916" y="24585"/>
                  </a:lnTo>
                  <a:lnTo>
                    <a:pt x="12929" y="21598"/>
                  </a:lnTo>
                  <a:lnTo>
                    <a:pt x="11094" y="20848"/>
                  </a:lnTo>
                  <a:close/>
                </a:path>
                <a:path w="334644" h="94615">
                  <a:moveTo>
                    <a:pt x="39861" y="21848"/>
                  </a:moveTo>
                  <a:lnTo>
                    <a:pt x="35372" y="21848"/>
                  </a:lnTo>
                  <a:lnTo>
                    <a:pt x="33528" y="22597"/>
                  </a:lnTo>
                  <a:lnTo>
                    <a:pt x="30525" y="25621"/>
                  </a:lnTo>
                  <a:lnTo>
                    <a:pt x="29892" y="27169"/>
                  </a:lnTo>
                  <a:lnTo>
                    <a:pt x="29775" y="87523"/>
                  </a:lnTo>
                  <a:lnTo>
                    <a:pt x="30516" y="89379"/>
                  </a:lnTo>
                  <a:lnTo>
                    <a:pt x="31991" y="90940"/>
                  </a:lnTo>
                  <a:lnTo>
                    <a:pt x="33491" y="92476"/>
                  </a:lnTo>
                  <a:lnTo>
                    <a:pt x="35347" y="93247"/>
                  </a:lnTo>
                  <a:lnTo>
                    <a:pt x="39755" y="93247"/>
                  </a:lnTo>
                  <a:lnTo>
                    <a:pt x="41599" y="92476"/>
                  </a:lnTo>
                  <a:lnTo>
                    <a:pt x="44577" y="89379"/>
                  </a:lnTo>
                  <a:lnTo>
                    <a:pt x="45326" y="87523"/>
                  </a:lnTo>
                  <a:lnTo>
                    <a:pt x="45397" y="46765"/>
                  </a:lnTo>
                  <a:lnTo>
                    <a:pt x="46076" y="44564"/>
                  </a:lnTo>
                  <a:lnTo>
                    <a:pt x="49088" y="40169"/>
                  </a:lnTo>
                  <a:lnTo>
                    <a:pt x="51148" y="38383"/>
                  </a:lnTo>
                  <a:lnTo>
                    <a:pt x="56351" y="35634"/>
                  </a:lnTo>
                  <a:lnTo>
                    <a:pt x="59222" y="34945"/>
                  </a:lnTo>
                  <a:lnTo>
                    <a:pt x="88474" y="34945"/>
                  </a:lnTo>
                  <a:lnTo>
                    <a:pt x="86950" y="30550"/>
                  </a:lnTo>
                  <a:lnTo>
                    <a:pt x="85261" y="28288"/>
                  </a:lnTo>
                  <a:lnTo>
                    <a:pt x="45232" y="28288"/>
                  </a:lnTo>
                  <a:lnTo>
                    <a:pt x="44982" y="26703"/>
                  </a:lnTo>
                  <a:lnTo>
                    <a:pt x="44302" y="25310"/>
                  </a:lnTo>
                  <a:lnTo>
                    <a:pt x="41730" y="22597"/>
                  </a:lnTo>
                  <a:lnTo>
                    <a:pt x="39861" y="21848"/>
                  </a:lnTo>
                  <a:close/>
                </a:path>
                <a:path w="334644" h="94615">
                  <a:moveTo>
                    <a:pt x="88474" y="34945"/>
                  </a:moveTo>
                  <a:lnTo>
                    <a:pt x="65708" y="34945"/>
                  </a:lnTo>
                  <a:lnTo>
                    <a:pt x="68293" y="35585"/>
                  </a:lnTo>
                  <a:lnTo>
                    <a:pt x="71914" y="38124"/>
                  </a:lnTo>
                  <a:lnTo>
                    <a:pt x="73222" y="39849"/>
                  </a:lnTo>
                  <a:lnTo>
                    <a:pt x="74860" y="44208"/>
                  </a:lnTo>
                  <a:lnTo>
                    <a:pt x="75282" y="46765"/>
                  </a:lnTo>
                  <a:lnTo>
                    <a:pt x="75282" y="87523"/>
                  </a:lnTo>
                  <a:lnTo>
                    <a:pt x="76020" y="89379"/>
                  </a:lnTo>
                  <a:lnTo>
                    <a:pt x="77498" y="90940"/>
                  </a:lnTo>
                  <a:lnTo>
                    <a:pt x="78998" y="92476"/>
                  </a:lnTo>
                  <a:lnTo>
                    <a:pt x="80854" y="93247"/>
                  </a:lnTo>
                  <a:lnTo>
                    <a:pt x="85258" y="93247"/>
                  </a:lnTo>
                  <a:lnTo>
                    <a:pt x="87105" y="92476"/>
                  </a:lnTo>
                  <a:lnTo>
                    <a:pt x="90083" y="89379"/>
                  </a:lnTo>
                  <a:lnTo>
                    <a:pt x="90833" y="87523"/>
                  </a:lnTo>
                  <a:lnTo>
                    <a:pt x="90833" y="44208"/>
                  </a:lnTo>
                  <a:lnTo>
                    <a:pt x="90047" y="39395"/>
                  </a:lnTo>
                  <a:lnTo>
                    <a:pt x="88474" y="34945"/>
                  </a:lnTo>
                  <a:close/>
                </a:path>
                <a:path w="334644" h="94615">
                  <a:moveTo>
                    <a:pt x="71640" y="20193"/>
                  </a:moveTo>
                  <a:lnTo>
                    <a:pt x="61889" y="20193"/>
                  </a:lnTo>
                  <a:lnTo>
                    <a:pt x="58637" y="20775"/>
                  </a:lnTo>
                  <a:lnTo>
                    <a:pt x="45232" y="28288"/>
                  </a:lnTo>
                  <a:lnTo>
                    <a:pt x="85261" y="28288"/>
                  </a:lnTo>
                  <a:lnTo>
                    <a:pt x="84283" y="26977"/>
                  </a:lnTo>
                  <a:lnTo>
                    <a:pt x="76712" y="21549"/>
                  </a:lnTo>
                  <a:lnTo>
                    <a:pt x="71640" y="20193"/>
                  </a:lnTo>
                  <a:close/>
                </a:path>
                <a:path w="334644" h="94615">
                  <a:moveTo>
                    <a:pt x="125586" y="37002"/>
                  </a:moveTo>
                  <a:lnTo>
                    <a:pt x="110048" y="37002"/>
                  </a:lnTo>
                  <a:lnTo>
                    <a:pt x="110048" y="79235"/>
                  </a:lnTo>
                  <a:lnTo>
                    <a:pt x="127028" y="93247"/>
                  </a:lnTo>
                  <a:lnTo>
                    <a:pt x="131003" y="93247"/>
                  </a:lnTo>
                  <a:lnTo>
                    <a:pt x="133575" y="92534"/>
                  </a:lnTo>
                  <a:lnTo>
                    <a:pt x="138446" y="89641"/>
                  </a:lnTo>
                  <a:lnTo>
                    <a:pt x="139659" y="87642"/>
                  </a:lnTo>
                  <a:lnTo>
                    <a:pt x="139659" y="83128"/>
                  </a:lnTo>
                  <a:lnTo>
                    <a:pt x="139052" y="81473"/>
                  </a:lnTo>
                  <a:lnTo>
                    <a:pt x="136796" y="78985"/>
                  </a:lnTo>
                  <a:lnTo>
                    <a:pt x="128479" y="78985"/>
                  </a:lnTo>
                  <a:lnTo>
                    <a:pt x="127909" y="78879"/>
                  </a:lnTo>
                  <a:lnTo>
                    <a:pt x="125586" y="75925"/>
                  </a:lnTo>
                  <a:lnTo>
                    <a:pt x="125586" y="37002"/>
                  </a:lnTo>
                  <a:close/>
                </a:path>
                <a:path w="334644" h="94615">
                  <a:moveTo>
                    <a:pt x="135181" y="78117"/>
                  </a:moveTo>
                  <a:lnTo>
                    <a:pt x="132301" y="78117"/>
                  </a:lnTo>
                  <a:lnTo>
                    <a:pt x="131350" y="78257"/>
                  </a:lnTo>
                  <a:lnTo>
                    <a:pt x="130076" y="78842"/>
                  </a:lnTo>
                  <a:lnTo>
                    <a:pt x="129540" y="78985"/>
                  </a:lnTo>
                  <a:lnTo>
                    <a:pt x="136796" y="78985"/>
                  </a:lnTo>
                  <a:lnTo>
                    <a:pt x="136611" y="78781"/>
                  </a:lnTo>
                  <a:lnTo>
                    <a:pt x="135181" y="78117"/>
                  </a:lnTo>
                  <a:close/>
                </a:path>
                <a:path w="334644" h="94615">
                  <a:moveTo>
                    <a:pt x="136672" y="22250"/>
                  </a:moveTo>
                  <a:lnTo>
                    <a:pt x="102546" y="22250"/>
                  </a:lnTo>
                  <a:lnTo>
                    <a:pt x="100821" y="22954"/>
                  </a:lnTo>
                  <a:lnTo>
                    <a:pt x="97880" y="25764"/>
                  </a:lnTo>
                  <a:lnTo>
                    <a:pt x="97155" y="27465"/>
                  </a:lnTo>
                  <a:lnTo>
                    <a:pt x="97208" y="31717"/>
                  </a:lnTo>
                  <a:lnTo>
                    <a:pt x="97880" y="33372"/>
                  </a:lnTo>
                  <a:lnTo>
                    <a:pt x="100797" y="36277"/>
                  </a:lnTo>
                  <a:lnTo>
                    <a:pt x="102525" y="37002"/>
                  </a:lnTo>
                  <a:lnTo>
                    <a:pt x="136660" y="37002"/>
                  </a:lnTo>
                  <a:lnTo>
                    <a:pt x="138397" y="36301"/>
                  </a:lnTo>
                  <a:lnTo>
                    <a:pt x="141232" y="33467"/>
                  </a:lnTo>
                  <a:lnTo>
                    <a:pt x="141945" y="31717"/>
                  </a:lnTo>
                  <a:lnTo>
                    <a:pt x="141875" y="27465"/>
                  </a:lnTo>
                  <a:lnTo>
                    <a:pt x="141232" y="25920"/>
                  </a:lnTo>
                  <a:lnTo>
                    <a:pt x="139814" y="24466"/>
                  </a:lnTo>
                  <a:lnTo>
                    <a:pt x="138421" y="22991"/>
                  </a:lnTo>
                  <a:lnTo>
                    <a:pt x="136672" y="22250"/>
                  </a:lnTo>
                  <a:close/>
                </a:path>
                <a:path w="334644" h="94615">
                  <a:moveTo>
                    <a:pt x="120146" y="4867"/>
                  </a:moveTo>
                  <a:lnTo>
                    <a:pt x="115799" y="4867"/>
                  </a:lnTo>
                  <a:lnTo>
                    <a:pt x="113933" y="5617"/>
                  </a:lnTo>
                  <a:lnTo>
                    <a:pt x="110822" y="8558"/>
                  </a:lnTo>
                  <a:lnTo>
                    <a:pt x="110048" y="10393"/>
                  </a:lnTo>
                  <a:lnTo>
                    <a:pt x="110048" y="22250"/>
                  </a:lnTo>
                  <a:lnTo>
                    <a:pt x="125586" y="22250"/>
                  </a:lnTo>
                  <a:lnTo>
                    <a:pt x="125558" y="10393"/>
                  </a:lnTo>
                  <a:lnTo>
                    <a:pt x="124861" y="8644"/>
                  </a:lnTo>
                  <a:lnTo>
                    <a:pt x="121943" y="5608"/>
                  </a:lnTo>
                  <a:lnTo>
                    <a:pt x="120146" y="4867"/>
                  </a:lnTo>
                  <a:close/>
                </a:path>
                <a:path w="334644" h="94615">
                  <a:moveTo>
                    <a:pt x="183904" y="20193"/>
                  </a:moveTo>
                  <a:lnTo>
                    <a:pt x="173793" y="20193"/>
                  </a:lnTo>
                  <a:lnTo>
                    <a:pt x="168353" y="21692"/>
                  </a:lnTo>
                  <a:lnTo>
                    <a:pt x="158160" y="27706"/>
                  </a:lnTo>
                  <a:lnTo>
                    <a:pt x="154018" y="32037"/>
                  </a:lnTo>
                  <a:lnTo>
                    <a:pt x="147672" y="43348"/>
                  </a:lnTo>
                  <a:lnTo>
                    <a:pt x="146099" y="50124"/>
                  </a:lnTo>
                  <a:lnTo>
                    <a:pt x="146099" y="65114"/>
                  </a:lnTo>
                  <a:lnTo>
                    <a:pt x="175485" y="94521"/>
                  </a:lnTo>
                  <a:lnTo>
                    <a:pt x="187869" y="94521"/>
                  </a:lnTo>
                  <a:lnTo>
                    <a:pt x="192593" y="93451"/>
                  </a:lnTo>
                  <a:lnTo>
                    <a:pt x="201356" y="89093"/>
                  </a:lnTo>
                  <a:lnTo>
                    <a:pt x="204859" y="86618"/>
                  </a:lnTo>
                  <a:lnTo>
                    <a:pt x="207452" y="83820"/>
                  </a:lnTo>
                  <a:lnTo>
                    <a:pt x="209370" y="82259"/>
                  </a:lnTo>
                  <a:lnTo>
                    <a:pt x="210324" y="80354"/>
                  </a:lnTo>
                  <a:lnTo>
                    <a:pt x="210324" y="79772"/>
                  </a:lnTo>
                  <a:lnTo>
                    <a:pt x="178176" y="79772"/>
                  </a:lnTo>
                  <a:lnTo>
                    <a:pt x="174510" y="78806"/>
                  </a:lnTo>
                  <a:lnTo>
                    <a:pt x="161568" y="61792"/>
                  </a:lnTo>
                  <a:lnTo>
                    <a:pt x="207050" y="61792"/>
                  </a:lnTo>
                  <a:lnTo>
                    <a:pt x="208845" y="61078"/>
                  </a:lnTo>
                  <a:lnTo>
                    <a:pt x="211930" y="58256"/>
                  </a:lnTo>
                  <a:lnTo>
                    <a:pt x="212765" y="56482"/>
                  </a:lnTo>
                  <a:lnTo>
                    <a:pt x="212799" y="49136"/>
                  </a:lnTo>
                  <a:lnTo>
                    <a:pt x="212501" y="47682"/>
                  </a:lnTo>
                  <a:lnTo>
                    <a:pt x="162531" y="47682"/>
                  </a:lnTo>
                  <a:lnTo>
                    <a:pt x="162830" y="46838"/>
                  </a:lnTo>
                  <a:lnTo>
                    <a:pt x="177308" y="35076"/>
                  </a:lnTo>
                  <a:lnTo>
                    <a:pt x="207443" y="35076"/>
                  </a:lnTo>
                  <a:lnTo>
                    <a:pt x="205654" y="32479"/>
                  </a:lnTo>
                  <a:lnTo>
                    <a:pt x="199451" y="26420"/>
                  </a:lnTo>
                  <a:lnTo>
                    <a:pt x="195928" y="24121"/>
                  </a:lnTo>
                  <a:lnTo>
                    <a:pt x="188046" y="20979"/>
                  </a:lnTo>
                  <a:lnTo>
                    <a:pt x="183904" y="20193"/>
                  </a:lnTo>
                  <a:close/>
                </a:path>
                <a:path w="334644" h="94615">
                  <a:moveTo>
                    <a:pt x="205252" y="71054"/>
                  </a:moveTo>
                  <a:lnTo>
                    <a:pt x="201667" y="71054"/>
                  </a:lnTo>
                  <a:lnTo>
                    <a:pt x="199988" y="71652"/>
                  </a:lnTo>
                  <a:lnTo>
                    <a:pt x="198275" y="72841"/>
                  </a:lnTo>
                  <a:lnTo>
                    <a:pt x="197132" y="74066"/>
                  </a:lnTo>
                  <a:lnTo>
                    <a:pt x="195870" y="75188"/>
                  </a:lnTo>
                  <a:lnTo>
                    <a:pt x="193072" y="77224"/>
                  </a:lnTo>
                  <a:lnTo>
                    <a:pt x="191405" y="78080"/>
                  </a:lnTo>
                  <a:lnTo>
                    <a:pt x="187509" y="79436"/>
                  </a:lnTo>
                  <a:lnTo>
                    <a:pt x="185153" y="79772"/>
                  </a:lnTo>
                  <a:lnTo>
                    <a:pt x="210324" y="79772"/>
                  </a:lnTo>
                  <a:lnTo>
                    <a:pt x="210324" y="76151"/>
                  </a:lnTo>
                  <a:lnTo>
                    <a:pt x="209644" y="74496"/>
                  </a:lnTo>
                  <a:lnTo>
                    <a:pt x="206895" y="71746"/>
                  </a:lnTo>
                  <a:lnTo>
                    <a:pt x="205252" y="71054"/>
                  </a:lnTo>
                  <a:close/>
                </a:path>
                <a:path w="334644" h="94615">
                  <a:moveTo>
                    <a:pt x="207443" y="35076"/>
                  </a:moveTo>
                  <a:lnTo>
                    <a:pt x="182319" y="35076"/>
                  </a:lnTo>
                  <a:lnTo>
                    <a:pt x="184961" y="35670"/>
                  </a:lnTo>
                  <a:lnTo>
                    <a:pt x="190024" y="38039"/>
                  </a:lnTo>
                  <a:lnTo>
                    <a:pt x="192142" y="39706"/>
                  </a:lnTo>
                  <a:lnTo>
                    <a:pt x="195203" y="43552"/>
                  </a:lnTo>
                  <a:lnTo>
                    <a:pt x="196096" y="45503"/>
                  </a:lnTo>
                  <a:lnTo>
                    <a:pt x="196501" y="47682"/>
                  </a:lnTo>
                  <a:lnTo>
                    <a:pt x="212501" y="47682"/>
                  </a:lnTo>
                  <a:lnTo>
                    <a:pt x="211836" y="44433"/>
                  </a:lnTo>
                  <a:lnTo>
                    <a:pt x="208132" y="36076"/>
                  </a:lnTo>
                  <a:lnTo>
                    <a:pt x="207443" y="35076"/>
                  </a:lnTo>
                  <a:close/>
                </a:path>
                <a:path w="334644" h="94615">
                  <a:moveTo>
                    <a:pt x="232349" y="21848"/>
                  </a:moveTo>
                  <a:lnTo>
                    <a:pt x="227862" y="21848"/>
                  </a:lnTo>
                  <a:lnTo>
                    <a:pt x="226015" y="22597"/>
                  </a:lnTo>
                  <a:lnTo>
                    <a:pt x="223028" y="25621"/>
                  </a:lnTo>
                  <a:lnTo>
                    <a:pt x="222395" y="27169"/>
                  </a:lnTo>
                  <a:lnTo>
                    <a:pt x="222278" y="87523"/>
                  </a:lnTo>
                  <a:lnTo>
                    <a:pt x="223016" y="89379"/>
                  </a:lnTo>
                  <a:lnTo>
                    <a:pt x="224491" y="90940"/>
                  </a:lnTo>
                  <a:lnTo>
                    <a:pt x="225990" y="92476"/>
                  </a:lnTo>
                  <a:lnTo>
                    <a:pt x="227838" y="93247"/>
                  </a:lnTo>
                  <a:lnTo>
                    <a:pt x="232254" y="93247"/>
                  </a:lnTo>
                  <a:lnTo>
                    <a:pt x="234089" y="92476"/>
                  </a:lnTo>
                  <a:lnTo>
                    <a:pt x="237064" y="89379"/>
                  </a:lnTo>
                  <a:lnTo>
                    <a:pt x="237814" y="87523"/>
                  </a:lnTo>
                  <a:lnTo>
                    <a:pt x="237884" y="46765"/>
                  </a:lnTo>
                  <a:lnTo>
                    <a:pt x="238563" y="44564"/>
                  </a:lnTo>
                  <a:lnTo>
                    <a:pt x="241578" y="40169"/>
                  </a:lnTo>
                  <a:lnTo>
                    <a:pt x="243635" y="38383"/>
                  </a:lnTo>
                  <a:lnTo>
                    <a:pt x="248838" y="35634"/>
                  </a:lnTo>
                  <a:lnTo>
                    <a:pt x="251709" y="34945"/>
                  </a:lnTo>
                  <a:lnTo>
                    <a:pt x="280962" y="34945"/>
                  </a:lnTo>
                  <a:lnTo>
                    <a:pt x="279440" y="30550"/>
                  </a:lnTo>
                  <a:lnTo>
                    <a:pt x="277752" y="28288"/>
                  </a:lnTo>
                  <a:lnTo>
                    <a:pt x="237719" y="28288"/>
                  </a:lnTo>
                  <a:lnTo>
                    <a:pt x="237481" y="26703"/>
                  </a:lnTo>
                  <a:lnTo>
                    <a:pt x="236789" y="25310"/>
                  </a:lnTo>
                  <a:lnTo>
                    <a:pt x="234229" y="22597"/>
                  </a:lnTo>
                  <a:lnTo>
                    <a:pt x="232349" y="21848"/>
                  </a:lnTo>
                  <a:close/>
                </a:path>
                <a:path w="334644" h="94615">
                  <a:moveTo>
                    <a:pt x="280962" y="34945"/>
                  </a:moveTo>
                  <a:lnTo>
                    <a:pt x="258211" y="34945"/>
                  </a:lnTo>
                  <a:lnTo>
                    <a:pt x="260780" y="35585"/>
                  </a:lnTo>
                  <a:lnTo>
                    <a:pt x="264401" y="38124"/>
                  </a:lnTo>
                  <a:lnTo>
                    <a:pt x="265712" y="39849"/>
                  </a:lnTo>
                  <a:lnTo>
                    <a:pt x="267362" y="44208"/>
                  </a:lnTo>
                  <a:lnTo>
                    <a:pt x="267769" y="46765"/>
                  </a:lnTo>
                  <a:lnTo>
                    <a:pt x="267769" y="87523"/>
                  </a:lnTo>
                  <a:lnTo>
                    <a:pt x="268519" y="89379"/>
                  </a:lnTo>
                  <a:lnTo>
                    <a:pt x="271485" y="92476"/>
                  </a:lnTo>
                  <a:lnTo>
                    <a:pt x="273344" y="93247"/>
                  </a:lnTo>
                  <a:lnTo>
                    <a:pt x="277749" y="93247"/>
                  </a:lnTo>
                  <a:lnTo>
                    <a:pt x="279593" y="92476"/>
                  </a:lnTo>
                  <a:lnTo>
                    <a:pt x="282570" y="89379"/>
                  </a:lnTo>
                  <a:lnTo>
                    <a:pt x="283320" y="87523"/>
                  </a:lnTo>
                  <a:lnTo>
                    <a:pt x="283320" y="44208"/>
                  </a:lnTo>
                  <a:lnTo>
                    <a:pt x="282534" y="39395"/>
                  </a:lnTo>
                  <a:lnTo>
                    <a:pt x="280962" y="34945"/>
                  </a:lnTo>
                  <a:close/>
                </a:path>
                <a:path w="334644" h="94615">
                  <a:moveTo>
                    <a:pt x="264139" y="20193"/>
                  </a:moveTo>
                  <a:lnTo>
                    <a:pt x="254376" y="20193"/>
                  </a:lnTo>
                  <a:lnTo>
                    <a:pt x="251124" y="20775"/>
                  </a:lnTo>
                  <a:lnTo>
                    <a:pt x="237719" y="28288"/>
                  </a:lnTo>
                  <a:lnTo>
                    <a:pt x="277752" y="28288"/>
                  </a:lnTo>
                  <a:lnTo>
                    <a:pt x="276773" y="26977"/>
                  </a:lnTo>
                  <a:lnTo>
                    <a:pt x="269199" y="21549"/>
                  </a:lnTo>
                  <a:lnTo>
                    <a:pt x="264139" y="20193"/>
                  </a:lnTo>
                  <a:close/>
                </a:path>
                <a:path w="334644" h="94615">
                  <a:moveTo>
                    <a:pt x="318074" y="37002"/>
                  </a:moveTo>
                  <a:lnTo>
                    <a:pt x="302538" y="37002"/>
                  </a:lnTo>
                  <a:lnTo>
                    <a:pt x="302538" y="79235"/>
                  </a:lnTo>
                  <a:lnTo>
                    <a:pt x="319527" y="93247"/>
                  </a:lnTo>
                  <a:lnTo>
                    <a:pt x="323505" y="93247"/>
                  </a:lnTo>
                  <a:lnTo>
                    <a:pt x="326062" y="92534"/>
                  </a:lnTo>
                  <a:lnTo>
                    <a:pt x="330933" y="89641"/>
                  </a:lnTo>
                  <a:lnTo>
                    <a:pt x="332146" y="87642"/>
                  </a:lnTo>
                  <a:lnTo>
                    <a:pt x="332146" y="83128"/>
                  </a:lnTo>
                  <a:lnTo>
                    <a:pt x="331540" y="81473"/>
                  </a:lnTo>
                  <a:lnTo>
                    <a:pt x="329283" y="78985"/>
                  </a:lnTo>
                  <a:lnTo>
                    <a:pt x="320969" y="78985"/>
                  </a:lnTo>
                  <a:lnTo>
                    <a:pt x="320396" y="78879"/>
                  </a:lnTo>
                  <a:lnTo>
                    <a:pt x="319314" y="78461"/>
                  </a:lnTo>
                  <a:lnTo>
                    <a:pt x="318884" y="78092"/>
                  </a:lnTo>
                  <a:lnTo>
                    <a:pt x="318229" y="76986"/>
                  </a:lnTo>
                  <a:lnTo>
                    <a:pt x="318074" y="75925"/>
                  </a:lnTo>
                  <a:lnTo>
                    <a:pt x="318074" y="37002"/>
                  </a:lnTo>
                  <a:close/>
                </a:path>
                <a:path w="334644" h="94615">
                  <a:moveTo>
                    <a:pt x="327684" y="78117"/>
                  </a:moveTo>
                  <a:lnTo>
                    <a:pt x="324788" y="78117"/>
                  </a:lnTo>
                  <a:lnTo>
                    <a:pt x="323837" y="78257"/>
                  </a:lnTo>
                  <a:lnTo>
                    <a:pt x="322575" y="78842"/>
                  </a:lnTo>
                  <a:lnTo>
                    <a:pt x="322027" y="78985"/>
                  </a:lnTo>
                  <a:lnTo>
                    <a:pt x="329283" y="78985"/>
                  </a:lnTo>
                  <a:lnTo>
                    <a:pt x="329098" y="78781"/>
                  </a:lnTo>
                  <a:lnTo>
                    <a:pt x="327684" y="78117"/>
                  </a:lnTo>
                  <a:close/>
                </a:path>
                <a:path w="334644" h="94615">
                  <a:moveTo>
                    <a:pt x="329171" y="22250"/>
                  </a:moveTo>
                  <a:lnTo>
                    <a:pt x="295037" y="22250"/>
                  </a:lnTo>
                  <a:lnTo>
                    <a:pt x="293309" y="22954"/>
                  </a:lnTo>
                  <a:lnTo>
                    <a:pt x="290367" y="25764"/>
                  </a:lnTo>
                  <a:lnTo>
                    <a:pt x="289642" y="27465"/>
                  </a:lnTo>
                  <a:lnTo>
                    <a:pt x="289695" y="31717"/>
                  </a:lnTo>
                  <a:lnTo>
                    <a:pt x="290367" y="33372"/>
                  </a:lnTo>
                  <a:lnTo>
                    <a:pt x="293284" y="36277"/>
                  </a:lnTo>
                  <a:lnTo>
                    <a:pt x="295012" y="37002"/>
                  </a:lnTo>
                  <a:lnTo>
                    <a:pt x="329147" y="37002"/>
                  </a:lnTo>
                  <a:lnTo>
                    <a:pt x="330896" y="36301"/>
                  </a:lnTo>
                  <a:lnTo>
                    <a:pt x="333719" y="33467"/>
                  </a:lnTo>
                  <a:lnTo>
                    <a:pt x="334432" y="31717"/>
                  </a:lnTo>
                  <a:lnTo>
                    <a:pt x="334362" y="27465"/>
                  </a:lnTo>
                  <a:lnTo>
                    <a:pt x="333719" y="25920"/>
                  </a:lnTo>
                  <a:lnTo>
                    <a:pt x="330921" y="22991"/>
                  </a:lnTo>
                  <a:lnTo>
                    <a:pt x="329171" y="22250"/>
                  </a:lnTo>
                  <a:close/>
                </a:path>
                <a:path w="334644" h="94615">
                  <a:moveTo>
                    <a:pt x="312633" y="4867"/>
                  </a:moveTo>
                  <a:lnTo>
                    <a:pt x="308286" y="4867"/>
                  </a:lnTo>
                  <a:lnTo>
                    <a:pt x="306433" y="5617"/>
                  </a:lnTo>
                  <a:lnTo>
                    <a:pt x="303312" y="8558"/>
                  </a:lnTo>
                  <a:lnTo>
                    <a:pt x="302538" y="10393"/>
                  </a:lnTo>
                  <a:lnTo>
                    <a:pt x="302538" y="22250"/>
                  </a:lnTo>
                  <a:lnTo>
                    <a:pt x="318074" y="22250"/>
                  </a:lnTo>
                  <a:lnTo>
                    <a:pt x="318046" y="10393"/>
                  </a:lnTo>
                  <a:lnTo>
                    <a:pt x="317348" y="8644"/>
                  </a:lnTo>
                  <a:lnTo>
                    <a:pt x="314433" y="5608"/>
                  </a:lnTo>
                  <a:lnTo>
                    <a:pt x="312633" y="4867"/>
                  </a:lnTo>
                  <a:close/>
                </a:path>
              </a:pathLst>
            </a:custGeom>
            <a:solidFill>
              <a:srgbClr val="B65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4769" y="846355"/>
            <a:ext cx="2383155" cy="794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725">
              <a:lnSpc>
                <a:spcPts val="1200"/>
              </a:lnSpc>
              <a:spcBef>
                <a:spcPts val="105"/>
              </a:spcBef>
              <a:tabLst>
                <a:tab pos="2194560" algn="l"/>
              </a:tabLst>
            </a:pPr>
            <a:r>
              <a:rPr sz="1000" spc="-10" dirty="0">
                <a:solidFill>
                  <a:srgbClr val="B65341"/>
                </a:solidFill>
                <a:latin typeface="Verdana"/>
                <a:cs typeface="Verdana"/>
              </a:rPr>
              <a:t>Understanding</a:t>
            </a:r>
            <a:r>
              <a:rPr sz="1000" dirty="0">
                <a:solidFill>
                  <a:srgbClr val="B65341"/>
                </a:solidFill>
                <a:latin typeface="Verdana"/>
                <a:cs typeface="Verdana"/>
              </a:rPr>
              <a:t>	</a:t>
            </a:r>
            <a:r>
              <a:rPr sz="1000" spc="-25" dirty="0">
                <a:solidFill>
                  <a:srgbClr val="B65341"/>
                </a:solidFill>
                <a:latin typeface="Verdana"/>
                <a:cs typeface="Verdana"/>
              </a:rPr>
              <a:t>is</a:t>
            </a:r>
            <a:endParaRPr sz="1000" dirty="0">
              <a:latin typeface="Verdana"/>
              <a:cs typeface="Verdana"/>
            </a:endParaRPr>
          </a:p>
          <a:p>
            <a:pPr marL="48260" marR="5080" indent="-48895">
              <a:lnSpc>
                <a:spcPts val="1220"/>
              </a:lnSpc>
              <a:spcBef>
                <a:spcPts val="25"/>
              </a:spcBef>
              <a:tabLst>
                <a:tab pos="1505585" algn="l"/>
              </a:tabLst>
            </a:pPr>
            <a:r>
              <a:rPr sz="1000" spc="-35" dirty="0">
                <a:solidFill>
                  <a:srgbClr val="B65341"/>
                </a:solidFill>
                <a:latin typeface="Verdana"/>
                <a:cs typeface="Verdana"/>
              </a:rPr>
              <a:t>crucial</a:t>
            </a:r>
            <a:r>
              <a:rPr sz="1000" spc="-4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B65341"/>
                </a:solidFill>
                <a:latin typeface="Verdana"/>
                <a:cs typeface="Verdana"/>
              </a:rPr>
              <a:t>for</a:t>
            </a:r>
            <a:r>
              <a:rPr sz="1000" spc="-4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B65341"/>
                </a:solidFill>
                <a:latin typeface="Verdana"/>
                <a:cs typeface="Verdana"/>
              </a:rPr>
              <a:t>effective</a:t>
            </a:r>
            <a:r>
              <a:rPr sz="1000" spc="-4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50" dirty="0">
                <a:solidFill>
                  <a:srgbClr val="B65341"/>
                </a:solidFill>
                <a:latin typeface="Verdana"/>
                <a:cs typeface="Verdana"/>
              </a:rPr>
              <a:t>advertising.</a:t>
            </a:r>
            <a:r>
              <a:rPr sz="1000" spc="-4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B65341"/>
                </a:solidFill>
                <a:latin typeface="Verdana"/>
                <a:cs typeface="Verdana"/>
              </a:rPr>
              <a:t>Factors </a:t>
            </a:r>
            <a:r>
              <a:rPr sz="1000" spc="-55" dirty="0">
                <a:solidFill>
                  <a:srgbClr val="B65341"/>
                </a:solidFill>
                <a:latin typeface="Verdana"/>
                <a:cs typeface="Verdana"/>
              </a:rPr>
              <a:t>such</a:t>
            </a:r>
            <a:r>
              <a:rPr sz="1000" spc="-6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B65341"/>
                </a:solidFill>
                <a:latin typeface="Verdana"/>
                <a:cs typeface="Verdana"/>
              </a:rPr>
              <a:t>as</a:t>
            </a:r>
            <a:r>
              <a:rPr sz="1000" dirty="0">
                <a:solidFill>
                  <a:srgbClr val="B65341"/>
                </a:solidFill>
                <a:latin typeface="Verdana"/>
                <a:cs typeface="Verdana"/>
              </a:rPr>
              <a:t>	</a:t>
            </a:r>
            <a:r>
              <a:rPr sz="1000" spc="-25" dirty="0">
                <a:solidFill>
                  <a:srgbClr val="B65341"/>
                </a:solidFill>
                <a:latin typeface="Verdana"/>
                <a:cs typeface="Verdana"/>
              </a:rPr>
              <a:t>and</a:t>
            </a:r>
            <a:endParaRPr sz="1000" dirty="0">
              <a:latin typeface="Verdana"/>
              <a:cs typeface="Verdana"/>
            </a:endParaRPr>
          </a:p>
          <a:p>
            <a:pPr marL="409575">
              <a:lnSpc>
                <a:spcPts val="1155"/>
              </a:lnSpc>
            </a:pPr>
            <a:r>
              <a:rPr sz="1000" spc="-20" dirty="0">
                <a:solidFill>
                  <a:srgbClr val="B65341"/>
                </a:solidFill>
                <a:latin typeface="Verdana"/>
                <a:cs typeface="Verdana"/>
              </a:rPr>
              <a:t>play</a:t>
            </a:r>
            <a:r>
              <a:rPr sz="1000" spc="-6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sz="1000" spc="-5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B65341"/>
                </a:solidFill>
                <a:latin typeface="Verdana"/>
                <a:cs typeface="Verdana"/>
              </a:rPr>
              <a:t>signiﬁcant</a:t>
            </a:r>
            <a:r>
              <a:rPr sz="1000" spc="-5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B65341"/>
                </a:solidFill>
                <a:latin typeface="Verdana"/>
                <a:cs typeface="Verdana"/>
              </a:rPr>
              <a:t>role</a:t>
            </a:r>
            <a:r>
              <a:rPr sz="1000" spc="-5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65" dirty="0">
                <a:solidFill>
                  <a:srgbClr val="B65341"/>
                </a:solidFill>
                <a:latin typeface="Verdana"/>
                <a:cs typeface="Verdana"/>
              </a:rPr>
              <a:t>in</a:t>
            </a:r>
            <a:r>
              <a:rPr sz="1000" spc="-5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B65341"/>
                </a:solidFill>
                <a:latin typeface="Verdana"/>
                <a:cs typeface="Verdana"/>
              </a:rPr>
              <a:t>shaping</a:t>
            </a:r>
            <a:endParaRPr sz="1000" dirty="0">
              <a:latin typeface="Verdana"/>
              <a:cs typeface="Verdana"/>
            </a:endParaRPr>
          </a:p>
          <a:p>
            <a:pPr marL="525145">
              <a:lnSpc>
                <a:spcPct val="100000"/>
              </a:lnSpc>
              <a:spcBef>
                <a:spcPts val="20"/>
              </a:spcBef>
            </a:pPr>
            <a:r>
              <a:rPr sz="1000" spc="-40" dirty="0">
                <a:solidFill>
                  <a:srgbClr val="B65341"/>
                </a:solidFill>
                <a:latin typeface="Verdana"/>
                <a:cs typeface="Verdana"/>
              </a:rPr>
              <a:t>advertising</a:t>
            </a:r>
            <a:r>
              <a:rPr sz="1000" spc="-1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B65341"/>
                </a:solidFill>
                <a:latin typeface="Verdana"/>
                <a:cs typeface="Verdana"/>
              </a:rPr>
              <a:t>strategies.</a:t>
            </a:r>
            <a:endParaRPr sz="10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7573" y="1103245"/>
            <a:ext cx="824971" cy="1097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1448" y="1505105"/>
            <a:ext cx="745114" cy="1097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6645" y="1510927"/>
            <a:ext cx="440436" cy="827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35962" y="1075883"/>
            <a:ext cx="2094864" cy="695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30"/>
              </a:spcBef>
              <a:tabLst>
                <a:tab pos="1643380" algn="l"/>
              </a:tabLst>
            </a:pP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Identifying</a:t>
            </a:r>
            <a:r>
              <a:rPr sz="850" spc="-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the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	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is</a:t>
            </a:r>
            <a:endParaRPr sz="850" dirty="0">
              <a:latin typeface="Verdana"/>
              <a:cs typeface="Verdana"/>
            </a:endParaRPr>
          </a:p>
          <a:p>
            <a:pPr marR="9525" algn="ctr">
              <a:lnSpc>
                <a:spcPct val="100000"/>
              </a:lnSpc>
              <a:spcBef>
                <a:spcPts val="35"/>
              </a:spcBef>
            </a:pP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essential</a:t>
            </a:r>
            <a:r>
              <a:rPr sz="850" spc="-1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for</a:t>
            </a: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successful</a:t>
            </a:r>
            <a:r>
              <a:rPr sz="850" spc="-1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advertising.</a:t>
            </a:r>
            <a:endParaRPr sz="850" dirty="0">
              <a:latin typeface="Verdana"/>
              <a:cs typeface="Verdana"/>
            </a:endParaRPr>
          </a:p>
          <a:p>
            <a:pPr marR="9525" algn="ctr">
              <a:lnSpc>
                <a:spcPct val="100000"/>
              </a:lnSpc>
              <a:spcBef>
                <a:spcPts val="35"/>
              </a:spcBef>
            </a:pP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Tailoring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messages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to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speciﬁc</a:t>
            </a:r>
            <a:endParaRPr sz="850" dirty="0">
              <a:latin typeface="Verdana"/>
              <a:cs typeface="Verdana"/>
            </a:endParaRPr>
          </a:p>
          <a:p>
            <a:pPr marL="12700" marR="5080" indent="762635">
              <a:lnSpc>
                <a:spcPct val="103400"/>
              </a:lnSpc>
              <a:tabLst>
                <a:tab pos="1485900" algn="l"/>
              </a:tabLst>
            </a:pP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and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	can</a:t>
            </a:r>
            <a:r>
              <a:rPr sz="850" spc="-6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greatly impact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the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efectiveness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of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campaigns.</a:t>
            </a:r>
            <a:endParaRPr sz="8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5967" rIns="0" bIns="0" rtlCol="0">
            <a:spAutoFit/>
          </a:bodyPr>
          <a:lstStyle/>
          <a:p>
            <a:pPr marL="3268345">
              <a:lnSpc>
                <a:spcPct val="100000"/>
              </a:lnSpc>
              <a:spcBef>
                <a:spcPts val="130"/>
              </a:spcBef>
            </a:pPr>
            <a:r>
              <a:rPr sz="1700" spc="185" dirty="0"/>
              <a:t>TARGET</a:t>
            </a:r>
            <a:r>
              <a:rPr sz="1700" spc="195" dirty="0"/>
              <a:t> </a:t>
            </a:r>
            <a:r>
              <a:rPr sz="1700" spc="235" dirty="0"/>
              <a:t>AUDIENCE</a:t>
            </a:r>
            <a:endParaRPr sz="1700" dirty="0"/>
          </a:p>
        </p:txBody>
      </p:sp>
      <p:sp>
        <p:nvSpPr>
          <p:cNvPr id="7" name="object 7"/>
          <p:cNvSpPr/>
          <p:nvPr/>
        </p:nvSpPr>
        <p:spPr>
          <a:xfrm>
            <a:off x="-285" y="-94"/>
            <a:ext cx="113030" cy="1217930"/>
          </a:xfrm>
          <a:custGeom>
            <a:avLst/>
            <a:gdLst/>
            <a:ahLst/>
            <a:cxnLst/>
            <a:rect l="l" t="t" r="r" b="b"/>
            <a:pathLst>
              <a:path w="113030" h="1217930">
                <a:moveTo>
                  <a:pt x="112633" y="0"/>
                </a:moveTo>
                <a:lnTo>
                  <a:pt x="0" y="0"/>
                </a:lnTo>
                <a:lnTo>
                  <a:pt x="0" y="1217758"/>
                </a:lnTo>
                <a:lnTo>
                  <a:pt x="112633" y="1217758"/>
                </a:lnTo>
                <a:lnTo>
                  <a:pt x="112633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6072" y="825672"/>
            <a:ext cx="2828245" cy="1777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3135" y="1648445"/>
            <a:ext cx="113030" cy="1638300"/>
          </a:xfrm>
          <a:custGeom>
            <a:avLst/>
            <a:gdLst/>
            <a:ahLst/>
            <a:cxnLst/>
            <a:rect l="l" t="t" r="r" b="b"/>
            <a:pathLst>
              <a:path w="113029" h="1638300">
                <a:moveTo>
                  <a:pt x="112644" y="0"/>
                </a:moveTo>
                <a:lnTo>
                  <a:pt x="0" y="0"/>
                </a:lnTo>
                <a:lnTo>
                  <a:pt x="0" y="1637882"/>
                </a:lnTo>
                <a:lnTo>
                  <a:pt x="112644" y="1637882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" y="0"/>
            <a:ext cx="113030" cy="1035685"/>
          </a:xfrm>
          <a:custGeom>
            <a:avLst/>
            <a:gdLst/>
            <a:ahLst/>
            <a:cxnLst/>
            <a:rect l="l" t="t" r="r" b="b"/>
            <a:pathLst>
              <a:path w="113030" h="1035685">
                <a:moveTo>
                  <a:pt x="112644" y="0"/>
                </a:moveTo>
                <a:lnTo>
                  <a:pt x="0" y="0"/>
                </a:lnTo>
                <a:lnTo>
                  <a:pt x="0" y="1035094"/>
                </a:lnTo>
                <a:lnTo>
                  <a:pt x="112644" y="1035094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056" y="952737"/>
            <a:ext cx="2465950" cy="18783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020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110"/>
              </a:spcBef>
            </a:pPr>
            <a:r>
              <a:rPr sz="1500" spc="160" dirty="0"/>
              <a:t>MEDIA </a:t>
            </a:r>
            <a:r>
              <a:rPr sz="1500" spc="235" dirty="0"/>
              <a:t>CHANNELS</a:t>
            </a:r>
            <a:endParaRPr sz="15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4618" y="1053346"/>
            <a:ext cx="812517" cy="8853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723775" y="1321247"/>
            <a:ext cx="283845" cy="88900"/>
          </a:xfrm>
          <a:custGeom>
            <a:avLst/>
            <a:gdLst/>
            <a:ahLst/>
            <a:cxnLst/>
            <a:rect l="l" t="t" r="r" b="b"/>
            <a:pathLst>
              <a:path w="283844" h="88900">
                <a:moveTo>
                  <a:pt x="71890" y="23490"/>
                </a:moveTo>
                <a:lnTo>
                  <a:pt x="63032" y="23490"/>
                </a:lnTo>
                <a:lnTo>
                  <a:pt x="58280" y="24813"/>
                </a:lnTo>
                <a:lnTo>
                  <a:pt x="49362" y="30065"/>
                </a:lnTo>
                <a:lnTo>
                  <a:pt x="45744" y="33863"/>
                </a:lnTo>
                <a:lnTo>
                  <a:pt x="40193" y="43757"/>
                </a:lnTo>
                <a:lnTo>
                  <a:pt x="38801" y="49685"/>
                </a:lnTo>
                <a:lnTo>
                  <a:pt x="38801" y="62794"/>
                </a:lnTo>
                <a:lnTo>
                  <a:pt x="64520" y="88535"/>
                </a:lnTo>
                <a:lnTo>
                  <a:pt x="75355" y="88535"/>
                </a:lnTo>
                <a:lnTo>
                  <a:pt x="79497" y="87584"/>
                </a:lnTo>
                <a:lnTo>
                  <a:pt x="87154" y="83786"/>
                </a:lnTo>
                <a:lnTo>
                  <a:pt x="90214" y="81607"/>
                </a:lnTo>
                <a:lnTo>
                  <a:pt x="92488" y="79165"/>
                </a:lnTo>
                <a:lnTo>
                  <a:pt x="94167" y="77809"/>
                </a:lnTo>
                <a:lnTo>
                  <a:pt x="95000" y="76129"/>
                </a:lnTo>
                <a:lnTo>
                  <a:pt x="95000" y="75617"/>
                </a:lnTo>
                <a:lnTo>
                  <a:pt x="66876" y="75617"/>
                </a:lnTo>
                <a:lnTo>
                  <a:pt x="63663" y="74785"/>
                </a:lnTo>
                <a:lnTo>
                  <a:pt x="52340" y="59890"/>
                </a:lnTo>
                <a:lnTo>
                  <a:pt x="92141" y="59890"/>
                </a:lnTo>
                <a:lnTo>
                  <a:pt x="93713" y="59271"/>
                </a:lnTo>
                <a:lnTo>
                  <a:pt x="96405" y="56793"/>
                </a:lnTo>
                <a:lnTo>
                  <a:pt x="97130" y="55245"/>
                </a:lnTo>
                <a:lnTo>
                  <a:pt x="97140" y="48685"/>
                </a:lnTo>
                <a:lnTo>
                  <a:pt x="96905" y="47542"/>
                </a:lnTo>
                <a:lnTo>
                  <a:pt x="53184" y="47542"/>
                </a:lnTo>
                <a:lnTo>
                  <a:pt x="54388" y="44327"/>
                </a:lnTo>
                <a:lnTo>
                  <a:pt x="66114" y="36518"/>
                </a:lnTo>
                <a:lnTo>
                  <a:pt x="92483" y="36518"/>
                </a:lnTo>
                <a:lnTo>
                  <a:pt x="90915" y="34244"/>
                </a:lnTo>
                <a:lnTo>
                  <a:pt x="85487" y="28946"/>
                </a:lnTo>
                <a:lnTo>
                  <a:pt x="82402" y="26932"/>
                </a:lnTo>
                <a:lnTo>
                  <a:pt x="75508" y="24182"/>
                </a:lnTo>
                <a:lnTo>
                  <a:pt x="71890" y="23490"/>
                </a:lnTo>
                <a:close/>
              </a:path>
              <a:path w="283844" h="88900">
                <a:moveTo>
                  <a:pt x="8823" y="24932"/>
                </a:moveTo>
                <a:lnTo>
                  <a:pt x="4882" y="24932"/>
                </a:lnTo>
                <a:lnTo>
                  <a:pt x="3273" y="25600"/>
                </a:lnTo>
                <a:lnTo>
                  <a:pt x="655" y="28242"/>
                </a:lnTo>
                <a:lnTo>
                  <a:pt x="58" y="29696"/>
                </a:lnTo>
                <a:lnTo>
                  <a:pt x="0" y="82405"/>
                </a:lnTo>
                <a:lnTo>
                  <a:pt x="643" y="84036"/>
                </a:lnTo>
                <a:lnTo>
                  <a:pt x="3249" y="86736"/>
                </a:lnTo>
                <a:lnTo>
                  <a:pt x="4870" y="87416"/>
                </a:lnTo>
                <a:lnTo>
                  <a:pt x="8726" y="87416"/>
                </a:lnTo>
                <a:lnTo>
                  <a:pt x="10335" y="86736"/>
                </a:lnTo>
                <a:lnTo>
                  <a:pt x="12941" y="84036"/>
                </a:lnTo>
                <a:lnTo>
                  <a:pt x="13597" y="82405"/>
                </a:lnTo>
                <a:lnTo>
                  <a:pt x="13597" y="50935"/>
                </a:lnTo>
                <a:lnTo>
                  <a:pt x="14002" y="48685"/>
                </a:lnTo>
                <a:lnTo>
                  <a:pt x="25466" y="35969"/>
                </a:lnTo>
                <a:lnTo>
                  <a:pt x="36904" y="35969"/>
                </a:lnTo>
                <a:lnTo>
                  <a:pt x="38788" y="34244"/>
                </a:lnTo>
                <a:lnTo>
                  <a:pt x="39431" y="32540"/>
                </a:lnTo>
                <a:lnTo>
                  <a:pt x="39431" y="31446"/>
                </a:lnTo>
                <a:lnTo>
                  <a:pt x="13597" y="31446"/>
                </a:lnTo>
                <a:lnTo>
                  <a:pt x="13536" y="29696"/>
                </a:lnTo>
                <a:lnTo>
                  <a:pt x="12905" y="28194"/>
                </a:lnTo>
                <a:lnTo>
                  <a:pt x="10454" y="25600"/>
                </a:lnTo>
                <a:lnTo>
                  <a:pt x="8823" y="24932"/>
                </a:lnTo>
                <a:close/>
              </a:path>
              <a:path w="283844" h="88900">
                <a:moveTo>
                  <a:pt x="90559" y="67997"/>
                </a:moveTo>
                <a:lnTo>
                  <a:pt x="87428" y="67997"/>
                </a:lnTo>
                <a:lnTo>
                  <a:pt x="85950" y="68522"/>
                </a:lnTo>
                <a:lnTo>
                  <a:pt x="84463" y="69558"/>
                </a:lnTo>
                <a:lnTo>
                  <a:pt x="83463" y="70628"/>
                </a:lnTo>
                <a:lnTo>
                  <a:pt x="82356" y="71618"/>
                </a:lnTo>
                <a:lnTo>
                  <a:pt x="79915" y="73401"/>
                </a:lnTo>
                <a:lnTo>
                  <a:pt x="78449" y="74142"/>
                </a:lnTo>
                <a:lnTo>
                  <a:pt x="75044" y="75331"/>
                </a:lnTo>
                <a:lnTo>
                  <a:pt x="72972" y="75617"/>
                </a:lnTo>
                <a:lnTo>
                  <a:pt x="95000" y="75617"/>
                </a:lnTo>
                <a:lnTo>
                  <a:pt x="95000" y="72450"/>
                </a:lnTo>
                <a:lnTo>
                  <a:pt x="94405" y="70997"/>
                </a:lnTo>
                <a:lnTo>
                  <a:pt x="92000" y="68604"/>
                </a:lnTo>
                <a:lnTo>
                  <a:pt x="90559" y="67997"/>
                </a:lnTo>
                <a:close/>
              </a:path>
              <a:path w="283844" h="88900">
                <a:moveTo>
                  <a:pt x="92483" y="36518"/>
                </a:moveTo>
                <a:lnTo>
                  <a:pt x="70497" y="36518"/>
                </a:lnTo>
                <a:lnTo>
                  <a:pt x="72819" y="37030"/>
                </a:lnTo>
                <a:lnTo>
                  <a:pt x="77236" y="39111"/>
                </a:lnTo>
                <a:lnTo>
                  <a:pt x="79092" y="40565"/>
                </a:lnTo>
                <a:lnTo>
                  <a:pt x="81771" y="43936"/>
                </a:lnTo>
                <a:lnTo>
                  <a:pt x="82545" y="45637"/>
                </a:lnTo>
                <a:lnTo>
                  <a:pt x="82902" y="47542"/>
                </a:lnTo>
                <a:lnTo>
                  <a:pt x="96905" y="47542"/>
                </a:lnTo>
                <a:lnTo>
                  <a:pt x="96322" y="44708"/>
                </a:lnTo>
                <a:lnTo>
                  <a:pt x="93082" y="37386"/>
                </a:lnTo>
                <a:lnTo>
                  <a:pt x="92483" y="36518"/>
                </a:lnTo>
                <a:close/>
              </a:path>
              <a:path w="283844" h="88900">
                <a:moveTo>
                  <a:pt x="36904" y="35969"/>
                </a:moveTo>
                <a:lnTo>
                  <a:pt x="27919" y="35969"/>
                </a:lnTo>
                <a:lnTo>
                  <a:pt x="28873" y="36173"/>
                </a:lnTo>
                <a:lnTo>
                  <a:pt x="29794" y="36612"/>
                </a:lnTo>
                <a:lnTo>
                  <a:pt x="30659" y="36993"/>
                </a:lnTo>
                <a:lnTo>
                  <a:pt x="31766" y="37197"/>
                </a:lnTo>
                <a:lnTo>
                  <a:pt x="34731" y="37197"/>
                </a:lnTo>
                <a:lnTo>
                  <a:pt x="36195" y="36612"/>
                </a:lnTo>
                <a:lnTo>
                  <a:pt x="36904" y="35969"/>
                </a:lnTo>
                <a:close/>
              </a:path>
              <a:path w="283844" h="88900">
                <a:moveTo>
                  <a:pt x="32540" y="23490"/>
                </a:moveTo>
                <a:lnTo>
                  <a:pt x="27419" y="23490"/>
                </a:lnTo>
                <a:lnTo>
                  <a:pt x="24597" y="24051"/>
                </a:lnTo>
                <a:lnTo>
                  <a:pt x="13597" y="31446"/>
                </a:lnTo>
                <a:lnTo>
                  <a:pt x="39431" y="31446"/>
                </a:lnTo>
                <a:lnTo>
                  <a:pt x="39370" y="27849"/>
                </a:lnTo>
                <a:lnTo>
                  <a:pt x="38444" y="26243"/>
                </a:lnTo>
                <a:lnTo>
                  <a:pt x="36481" y="25158"/>
                </a:lnTo>
                <a:lnTo>
                  <a:pt x="34527" y="24039"/>
                </a:lnTo>
                <a:lnTo>
                  <a:pt x="32540" y="23490"/>
                </a:lnTo>
                <a:close/>
              </a:path>
              <a:path w="283844" h="88900">
                <a:moveTo>
                  <a:pt x="134660" y="23490"/>
                </a:moveTo>
                <a:lnTo>
                  <a:pt x="125705" y="23490"/>
                </a:lnTo>
                <a:lnTo>
                  <a:pt x="120801" y="24896"/>
                </a:lnTo>
                <a:lnTo>
                  <a:pt x="112096" y="30528"/>
                </a:lnTo>
                <a:lnTo>
                  <a:pt x="108655" y="34363"/>
                </a:lnTo>
                <a:lnTo>
                  <a:pt x="103595" y="44064"/>
                </a:lnTo>
                <a:lnTo>
                  <a:pt x="102321" y="49627"/>
                </a:lnTo>
                <a:lnTo>
                  <a:pt x="102321" y="62081"/>
                </a:lnTo>
                <a:lnTo>
                  <a:pt x="125848" y="88535"/>
                </a:lnTo>
                <a:lnTo>
                  <a:pt x="134755" y="88535"/>
                </a:lnTo>
                <a:lnTo>
                  <a:pt x="137861" y="87940"/>
                </a:lnTo>
                <a:lnTo>
                  <a:pt x="143600" y="85560"/>
                </a:lnTo>
                <a:lnTo>
                  <a:pt x="146102" y="84036"/>
                </a:lnTo>
                <a:lnTo>
                  <a:pt x="148650" y="81832"/>
                </a:lnTo>
                <a:lnTo>
                  <a:pt x="162104" y="81832"/>
                </a:lnTo>
                <a:lnTo>
                  <a:pt x="162104" y="75617"/>
                </a:lnTo>
                <a:lnTo>
                  <a:pt x="129098" y="75617"/>
                </a:lnTo>
                <a:lnTo>
                  <a:pt x="126254" y="74773"/>
                </a:lnTo>
                <a:lnTo>
                  <a:pt x="121240" y="71390"/>
                </a:lnTo>
                <a:lnTo>
                  <a:pt x="119253" y="69058"/>
                </a:lnTo>
                <a:lnTo>
                  <a:pt x="116311" y="63105"/>
                </a:lnTo>
                <a:lnTo>
                  <a:pt x="115574" y="59710"/>
                </a:lnTo>
                <a:lnTo>
                  <a:pt x="115574" y="52008"/>
                </a:lnTo>
                <a:lnTo>
                  <a:pt x="116311" y="48603"/>
                </a:lnTo>
                <a:lnTo>
                  <a:pt x="119253" y="42757"/>
                </a:lnTo>
                <a:lnTo>
                  <a:pt x="121240" y="40483"/>
                </a:lnTo>
                <a:lnTo>
                  <a:pt x="123742" y="38862"/>
                </a:lnTo>
                <a:lnTo>
                  <a:pt x="126229" y="37219"/>
                </a:lnTo>
                <a:lnTo>
                  <a:pt x="129076" y="36411"/>
                </a:lnTo>
                <a:lnTo>
                  <a:pt x="162104" y="36411"/>
                </a:lnTo>
                <a:lnTo>
                  <a:pt x="162104" y="29754"/>
                </a:lnTo>
                <a:lnTo>
                  <a:pt x="148660" y="29754"/>
                </a:lnTo>
                <a:lnTo>
                  <a:pt x="146447" y="27849"/>
                </a:lnTo>
                <a:lnTo>
                  <a:pt x="143862" y="26325"/>
                </a:lnTo>
                <a:lnTo>
                  <a:pt x="137909" y="24063"/>
                </a:lnTo>
                <a:lnTo>
                  <a:pt x="134660" y="23490"/>
                </a:lnTo>
                <a:close/>
              </a:path>
              <a:path w="283844" h="88900">
                <a:moveTo>
                  <a:pt x="162104" y="81832"/>
                </a:moveTo>
                <a:lnTo>
                  <a:pt x="148650" y="81832"/>
                </a:lnTo>
                <a:lnTo>
                  <a:pt x="148888" y="83179"/>
                </a:lnTo>
                <a:lnTo>
                  <a:pt x="149495" y="84356"/>
                </a:lnTo>
                <a:lnTo>
                  <a:pt x="150470" y="85392"/>
                </a:lnTo>
                <a:lnTo>
                  <a:pt x="151781" y="86736"/>
                </a:lnTo>
                <a:lnTo>
                  <a:pt x="153399" y="87416"/>
                </a:lnTo>
                <a:lnTo>
                  <a:pt x="157246" y="87416"/>
                </a:lnTo>
                <a:lnTo>
                  <a:pt x="158840" y="86736"/>
                </a:lnTo>
                <a:lnTo>
                  <a:pt x="161449" y="84036"/>
                </a:lnTo>
                <a:lnTo>
                  <a:pt x="162104" y="82405"/>
                </a:lnTo>
                <a:lnTo>
                  <a:pt x="162104" y="81832"/>
                </a:lnTo>
                <a:close/>
              </a:path>
              <a:path w="283844" h="88900">
                <a:moveTo>
                  <a:pt x="162104" y="36411"/>
                </a:moveTo>
                <a:lnTo>
                  <a:pt x="135541" y="36411"/>
                </a:lnTo>
                <a:lnTo>
                  <a:pt x="138421" y="37231"/>
                </a:lnTo>
                <a:lnTo>
                  <a:pt x="143423" y="40541"/>
                </a:lnTo>
                <a:lnTo>
                  <a:pt x="145410" y="42864"/>
                </a:lnTo>
                <a:lnTo>
                  <a:pt x="146864" y="45851"/>
                </a:lnTo>
                <a:lnTo>
                  <a:pt x="148340" y="48816"/>
                </a:lnTo>
                <a:lnTo>
                  <a:pt x="149040" y="52008"/>
                </a:lnTo>
                <a:lnTo>
                  <a:pt x="149077" y="59710"/>
                </a:lnTo>
                <a:lnTo>
                  <a:pt x="148340" y="63105"/>
                </a:lnTo>
                <a:lnTo>
                  <a:pt x="145410" y="69058"/>
                </a:lnTo>
                <a:lnTo>
                  <a:pt x="143423" y="71390"/>
                </a:lnTo>
                <a:lnTo>
                  <a:pt x="138421" y="74773"/>
                </a:lnTo>
                <a:lnTo>
                  <a:pt x="135541" y="75617"/>
                </a:lnTo>
                <a:lnTo>
                  <a:pt x="162104" y="75617"/>
                </a:lnTo>
                <a:lnTo>
                  <a:pt x="162104" y="36411"/>
                </a:lnTo>
                <a:close/>
              </a:path>
              <a:path w="283844" h="88900">
                <a:moveTo>
                  <a:pt x="157316" y="24384"/>
                </a:moveTo>
                <a:lnTo>
                  <a:pt x="153424" y="24384"/>
                </a:lnTo>
                <a:lnTo>
                  <a:pt x="151793" y="25051"/>
                </a:lnTo>
                <a:lnTo>
                  <a:pt x="149531" y="27325"/>
                </a:lnTo>
                <a:lnTo>
                  <a:pt x="148910" y="28456"/>
                </a:lnTo>
                <a:lnTo>
                  <a:pt x="148660" y="29754"/>
                </a:lnTo>
                <a:lnTo>
                  <a:pt x="162104" y="29754"/>
                </a:lnTo>
                <a:lnTo>
                  <a:pt x="162104" y="29303"/>
                </a:lnTo>
                <a:lnTo>
                  <a:pt x="161461" y="27694"/>
                </a:lnTo>
                <a:lnTo>
                  <a:pt x="160130" y="26325"/>
                </a:lnTo>
                <a:lnTo>
                  <a:pt x="158937" y="25051"/>
                </a:lnTo>
                <a:lnTo>
                  <a:pt x="157316" y="24384"/>
                </a:lnTo>
                <a:close/>
              </a:path>
              <a:path w="283844" h="88900">
                <a:moveTo>
                  <a:pt x="205514" y="23490"/>
                </a:moveTo>
                <a:lnTo>
                  <a:pt x="195392" y="23490"/>
                </a:lnTo>
                <a:lnTo>
                  <a:pt x="189987" y="24944"/>
                </a:lnTo>
                <a:lnTo>
                  <a:pt x="180606" y="30766"/>
                </a:lnTo>
                <a:lnTo>
                  <a:pt x="176963" y="34683"/>
                </a:lnTo>
                <a:lnTo>
                  <a:pt x="171736" y="44494"/>
                </a:lnTo>
                <a:lnTo>
                  <a:pt x="170438" y="49971"/>
                </a:lnTo>
                <a:lnTo>
                  <a:pt x="170438" y="62032"/>
                </a:lnTo>
                <a:lnTo>
                  <a:pt x="194953" y="88535"/>
                </a:lnTo>
                <a:lnTo>
                  <a:pt x="205252" y="88535"/>
                </a:lnTo>
                <a:lnTo>
                  <a:pt x="224396" y="78678"/>
                </a:lnTo>
                <a:lnTo>
                  <a:pt x="224396" y="75617"/>
                </a:lnTo>
                <a:lnTo>
                  <a:pt x="198488" y="75617"/>
                </a:lnTo>
                <a:lnTo>
                  <a:pt x="195358" y="74761"/>
                </a:lnTo>
                <a:lnTo>
                  <a:pt x="189963" y="71344"/>
                </a:lnTo>
                <a:lnTo>
                  <a:pt x="187857" y="69021"/>
                </a:lnTo>
                <a:lnTo>
                  <a:pt x="184797" y="63151"/>
                </a:lnTo>
                <a:lnTo>
                  <a:pt x="184035" y="59795"/>
                </a:lnTo>
                <a:lnTo>
                  <a:pt x="184035" y="52221"/>
                </a:lnTo>
                <a:lnTo>
                  <a:pt x="198799" y="36411"/>
                </a:lnTo>
                <a:lnTo>
                  <a:pt x="224064" y="36411"/>
                </a:lnTo>
                <a:lnTo>
                  <a:pt x="224064" y="32671"/>
                </a:lnTo>
                <a:lnTo>
                  <a:pt x="222955" y="30528"/>
                </a:lnTo>
                <a:lnTo>
                  <a:pt x="220730" y="28791"/>
                </a:lnTo>
                <a:lnTo>
                  <a:pt x="218526" y="27017"/>
                </a:lnTo>
                <a:lnTo>
                  <a:pt x="215777" y="25706"/>
                </a:lnTo>
                <a:lnTo>
                  <a:pt x="209169" y="23932"/>
                </a:lnTo>
                <a:lnTo>
                  <a:pt x="205514" y="23490"/>
                </a:lnTo>
                <a:close/>
              </a:path>
              <a:path w="283844" h="88900">
                <a:moveTo>
                  <a:pt x="220193" y="70021"/>
                </a:moveTo>
                <a:lnTo>
                  <a:pt x="216215" y="70021"/>
                </a:lnTo>
                <a:lnTo>
                  <a:pt x="214813" y="70475"/>
                </a:lnTo>
                <a:lnTo>
                  <a:pt x="213110" y="72295"/>
                </a:lnTo>
                <a:lnTo>
                  <a:pt x="212156" y="73057"/>
                </a:lnTo>
                <a:lnTo>
                  <a:pt x="204453" y="75617"/>
                </a:lnTo>
                <a:lnTo>
                  <a:pt x="224396" y="75617"/>
                </a:lnTo>
                <a:lnTo>
                  <a:pt x="224322" y="74642"/>
                </a:lnTo>
                <a:lnTo>
                  <a:pt x="223860" y="73319"/>
                </a:lnTo>
                <a:lnTo>
                  <a:pt x="222778" y="72009"/>
                </a:lnTo>
                <a:lnTo>
                  <a:pt x="221729" y="70689"/>
                </a:lnTo>
                <a:lnTo>
                  <a:pt x="220193" y="70021"/>
                </a:lnTo>
                <a:close/>
              </a:path>
              <a:path w="283844" h="88900">
                <a:moveTo>
                  <a:pt x="224064" y="36411"/>
                </a:moveTo>
                <a:lnTo>
                  <a:pt x="204060" y="36411"/>
                </a:lnTo>
                <a:lnTo>
                  <a:pt x="205645" y="36542"/>
                </a:lnTo>
                <a:lnTo>
                  <a:pt x="207132" y="36816"/>
                </a:lnTo>
                <a:lnTo>
                  <a:pt x="208644" y="37066"/>
                </a:lnTo>
                <a:lnTo>
                  <a:pt x="209763" y="37411"/>
                </a:lnTo>
                <a:lnTo>
                  <a:pt x="210491" y="37850"/>
                </a:lnTo>
                <a:lnTo>
                  <a:pt x="211262" y="38197"/>
                </a:lnTo>
                <a:lnTo>
                  <a:pt x="211906" y="38648"/>
                </a:lnTo>
                <a:lnTo>
                  <a:pt x="212966" y="39779"/>
                </a:lnTo>
                <a:lnTo>
                  <a:pt x="213680" y="40340"/>
                </a:lnTo>
                <a:lnTo>
                  <a:pt x="214585" y="40888"/>
                </a:lnTo>
                <a:lnTo>
                  <a:pt x="215514" y="41410"/>
                </a:lnTo>
                <a:lnTo>
                  <a:pt x="216670" y="41672"/>
                </a:lnTo>
                <a:lnTo>
                  <a:pt x="220038" y="41672"/>
                </a:lnTo>
                <a:lnTo>
                  <a:pt x="221540" y="40971"/>
                </a:lnTo>
                <a:lnTo>
                  <a:pt x="223552" y="38112"/>
                </a:lnTo>
                <a:lnTo>
                  <a:pt x="224009" y="36816"/>
                </a:lnTo>
                <a:lnTo>
                  <a:pt x="224064" y="36411"/>
                </a:lnTo>
                <a:close/>
              </a:path>
              <a:path w="283844" h="88900">
                <a:moveTo>
                  <a:pt x="240292" y="0"/>
                </a:moveTo>
                <a:lnTo>
                  <a:pt x="236387" y="0"/>
                </a:lnTo>
                <a:lnTo>
                  <a:pt x="234753" y="667"/>
                </a:lnTo>
                <a:lnTo>
                  <a:pt x="232139" y="3310"/>
                </a:lnTo>
                <a:lnTo>
                  <a:pt x="231492" y="4895"/>
                </a:lnTo>
                <a:lnTo>
                  <a:pt x="231492" y="82405"/>
                </a:lnTo>
                <a:lnTo>
                  <a:pt x="232135" y="84036"/>
                </a:lnTo>
                <a:lnTo>
                  <a:pt x="234744" y="86736"/>
                </a:lnTo>
                <a:lnTo>
                  <a:pt x="236363" y="87416"/>
                </a:lnTo>
                <a:lnTo>
                  <a:pt x="240218" y="87416"/>
                </a:lnTo>
                <a:lnTo>
                  <a:pt x="241840" y="86736"/>
                </a:lnTo>
                <a:lnTo>
                  <a:pt x="244434" y="84036"/>
                </a:lnTo>
                <a:lnTo>
                  <a:pt x="245089" y="82405"/>
                </a:lnTo>
                <a:lnTo>
                  <a:pt x="245142" y="47304"/>
                </a:lnTo>
                <a:lnTo>
                  <a:pt x="245720" y="45339"/>
                </a:lnTo>
                <a:lnTo>
                  <a:pt x="248232" y="41495"/>
                </a:lnTo>
                <a:lnTo>
                  <a:pt x="249960" y="39934"/>
                </a:lnTo>
                <a:lnTo>
                  <a:pt x="254340" y="37566"/>
                </a:lnTo>
                <a:lnTo>
                  <a:pt x="256769" y="36981"/>
                </a:lnTo>
                <a:lnTo>
                  <a:pt x="281711" y="36981"/>
                </a:lnTo>
                <a:lnTo>
                  <a:pt x="280416" y="33244"/>
                </a:lnTo>
                <a:lnTo>
                  <a:pt x="278613" y="30790"/>
                </a:lnTo>
                <a:lnTo>
                  <a:pt x="245089" y="30790"/>
                </a:lnTo>
                <a:lnTo>
                  <a:pt x="245084" y="4895"/>
                </a:lnTo>
                <a:lnTo>
                  <a:pt x="244437" y="3288"/>
                </a:lnTo>
                <a:lnTo>
                  <a:pt x="243184" y="2002"/>
                </a:lnTo>
                <a:lnTo>
                  <a:pt x="241922" y="667"/>
                </a:lnTo>
                <a:lnTo>
                  <a:pt x="240292" y="0"/>
                </a:lnTo>
                <a:close/>
              </a:path>
              <a:path w="283844" h="88900">
                <a:moveTo>
                  <a:pt x="281711" y="36981"/>
                </a:moveTo>
                <a:lnTo>
                  <a:pt x="262210" y="36981"/>
                </a:lnTo>
                <a:lnTo>
                  <a:pt x="264353" y="37530"/>
                </a:lnTo>
                <a:lnTo>
                  <a:pt x="267355" y="39709"/>
                </a:lnTo>
                <a:lnTo>
                  <a:pt x="268461" y="41221"/>
                </a:lnTo>
                <a:lnTo>
                  <a:pt x="269842" y="45067"/>
                </a:lnTo>
                <a:lnTo>
                  <a:pt x="270189" y="47304"/>
                </a:lnTo>
                <a:lnTo>
                  <a:pt x="270189" y="82405"/>
                </a:lnTo>
                <a:lnTo>
                  <a:pt x="270842" y="84036"/>
                </a:lnTo>
                <a:lnTo>
                  <a:pt x="273463" y="86736"/>
                </a:lnTo>
                <a:lnTo>
                  <a:pt x="275082" y="87416"/>
                </a:lnTo>
                <a:lnTo>
                  <a:pt x="278916" y="87416"/>
                </a:lnTo>
                <a:lnTo>
                  <a:pt x="280534" y="86736"/>
                </a:lnTo>
                <a:lnTo>
                  <a:pt x="283131" y="84036"/>
                </a:lnTo>
                <a:lnTo>
                  <a:pt x="283784" y="82405"/>
                </a:lnTo>
                <a:lnTo>
                  <a:pt x="283750" y="45067"/>
                </a:lnTo>
                <a:lnTo>
                  <a:pt x="283119" y="41041"/>
                </a:lnTo>
                <a:lnTo>
                  <a:pt x="281711" y="36981"/>
                </a:lnTo>
                <a:close/>
              </a:path>
              <a:path w="283844" h="88900">
                <a:moveTo>
                  <a:pt x="267199" y="24063"/>
                </a:moveTo>
                <a:lnTo>
                  <a:pt x="258887" y="24063"/>
                </a:lnTo>
                <a:lnTo>
                  <a:pt x="256114" y="24576"/>
                </a:lnTo>
                <a:lnTo>
                  <a:pt x="250853" y="26636"/>
                </a:lnTo>
                <a:lnTo>
                  <a:pt x="248482" y="28005"/>
                </a:lnTo>
                <a:lnTo>
                  <a:pt x="245874" y="30099"/>
                </a:lnTo>
                <a:lnTo>
                  <a:pt x="245089" y="30790"/>
                </a:lnTo>
                <a:lnTo>
                  <a:pt x="278613" y="30790"/>
                </a:lnTo>
                <a:lnTo>
                  <a:pt x="278105" y="30099"/>
                </a:lnTo>
                <a:lnTo>
                  <a:pt x="271558" y="25277"/>
                </a:lnTo>
                <a:lnTo>
                  <a:pt x="267199" y="24063"/>
                </a:lnTo>
                <a:close/>
              </a:path>
            </a:pathLst>
          </a:custGeom>
          <a:solidFill>
            <a:srgbClr val="B6534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583" y="1465277"/>
            <a:ext cx="663558" cy="997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12750" y="1035685"/>
            <a:ext cx="21209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3400"/>
              </a:lnSpc>
              <a:spcBef>
                <a:spcPts val="95"/>
              </a:spcBef>
              <a:tabLst>
                <a:tab pos="1852295" algn="l"/>
              </a:tabLst>
            </a:pP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Choosing</a:t>
            </a:r>
            <a:r>
              <a:rPr sz="850" spc="-3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the 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right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	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is 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critical</a:t>
            </a: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for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reaching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the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target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audience.</a:t>
            </a:r>
            <a:endParaRPr sz="85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  <a:tabLst>
                <a:tab pos="1330960" algn="l"/>
              </a:tabLst>
            </a:pP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Understanding</a:t>
            </a:r>
            <a:r>
              <a:rPr sz="850" spc="2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the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	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and</a:t>
            </a:r>
            <a:endParaRPr sz="850" dirty="0">
              <a:latin typeface="Verdana"/>
              <a:cs typeface="Verdana"/>
            </a:endParaRPr>
          </a:p>
          <a:p>
            <a:pPr marL="181610" marR="32384" indent="556260">
              <a:lnSpc>
                <a:spcPct val="103400"/>
              </a:lnSpc>
            </a:pP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of</a:t>
            </a: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various</a:t>
            </a: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channels</a:t>
            </a: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35" dirty="0">
                <a:solidFill>
                  <a:srgbClr val="B65341"/>
                </a:solidFill>
                <a:latin typeface="Verdana"/>
                <a:cs typeface="Verdana"/>
              </a:rPr>
              <a:t>is</a:t>
            </a: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key 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to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35" dirty="0">
                <a:solidFill>
                  <a:srgbClr val="B65341"/>
                </a:solidFill>
                <a:latin typeface="Verdana"/>
                <a:cs typeface="Verdana"/>
              </a:rPr>
              <a:t>maximizing</a:t>
            </a:r>
            <a:r>
              <a:rPr sz="850" spc="-1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advertising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impact.</a:t>
            </a:r>
            <a:endParaRPr sz="8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1042" y="1109066"/>
            <a:ext cx="845393" cy="827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5285" y="1371158"/>
            <a:ext cx="590092" cy="1097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6771" y="1371158"/>
            <a:ext cx="516940" cy="885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58570" y="1505105"/>
            <a:ext cx="354025" cy="10977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84606" y="1075885"/>
            <a:ext cx="1979930" cy="695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30"/>
              </a:spcBef>
              <a:tabLst>
                <a:tab pos="1796414" algn="l"/>
              </a:tabLst>
            </a:pP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Compelling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 and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	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is</a:t>
            </a:r>
            <a:endParaRPr sz="850" dirty="0">
              <a:latin typeface="Verdana"/>
              <a:cs typeface="Verdana"/>
            </a:endParaRPr>
          </a:p>
          <a:p>
            <a:pPr marL="12700" marR="160655" indent="117475">
              <a:lnSpc>
                <a:spcPct val="103400"/>
              </a:lnSpc>
              <a:tabLst>
                <a:tab pos="1169670" algn="l"/>
              </a:tabLst>
            </a:pP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essential 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for</a:t>
            </a: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capturing</a:t>
            </a: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audience attention.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	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and</a:t>
            </a:r>
            <a:endParaRPr sz="850" dirty="0">
              <a:latin typeface="Verdana"/>
              <a:cs typeface="Verdana"/>
            </a:endParaRPr>
          </a:p>
          <a:p>
            <a:pPr marL="406400" marR="5080" indent="-38735">
              <a:lnSpc>
                <a:spcPct val="103400"/>
              </a:lnSpc>
            </a:pP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are</a:t>
            </a: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powerful</a:t>
            </a: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tools</a:t>
            </a: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for</a:t>
            </a: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creating 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impactful</a:t>
            </a:r>
            <a:r>
              <a:rPr sz="850" spc="-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advertising.</a:t>
            </a:r>
            <a:endParaRPr sz="8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6593" rIns="0" bIns="0" rtlCol="0">
            <a:spAutoFit/>
          </a:bodyPr>
          <a:lstStyle/>
          <a:p>
            <a:pPr marL="3277235">
              <a:lnSpc>
                <a:spcPct val="100000"/>
              </a:lnSpc>
              <a:spcBef>
                <a:spcPts val="135"/>
              </a:spcBef>
            </a:pPr>
            <a:r>
              <a:rPr sz="1550" spc="204" dirty="0"/>
              <a:t>CREATIVE</a:t>
            </a:r>
            <a:r>
              <a:rPr sz="1550" spc="180" dirty="0"/>
              <a:t> </a:t>
            </a:r>
            <a:r>
              <a:rPr sz="1550" spc="250" dirty="0"/>
              <a:t>CONTENT</a:t>
            </a:r>
            <a:endParaRPr sz="1550" dirty="0"/>
          </a:p>
        </p:txBody>
      </p:sp>
      <p:sp>
        <p:nvSpPr>
          <p:cNvPr id="8" name="object 8"/>
          <p:cNvSpPr/>
          <p:nvPr/>
        </p:nvSpPr>
        <p:spPr>
          <a:xfrm>
            <a:off x="-285" y="-94"/>
            <a:ext cx="113030" cy="1217930"/>
          </a:xfrm>
          <a:custGeom>
            <a:avLst/>
            <a:gdLst/>
            <a:ahLst/>
            <a:cxnLst/>
            <a:rect l="l" t="t" r="r" b="b"/>
            <a:pathLst>
              <a:path w="113030" h="1217930">
                <a:moveTo>
                  <a:pt x="112633" y="0"/>
                </a:moveTo>
                <a:lnTo>
                  <a:pt x="0" y="0"/>
                </a:lnTo>
                <a:lnTo>
                  <a:pt x="0" y="1217758"/>
                </a:lnTo>
                <a:lnTo>
                  <a:pt x="112633" y="1217758"/>
                </a:lnTo>
                <a:lnTo>
                  <a:pt x="112633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6075" y="825672"/>
            <a:ext cx="2828239" cy="177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5845810" cy="3288029"/>
            <a:chOff x="1512" y="0"/>
            <a:chExt cx="5845810" cy="32880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" y="8"/>
              <a:ext cx="5845237" cy="32879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11" y="0"/>
              <a:ext cx="5845810" cy="3288029"/>
            </a:xfrm>
            <a:custGeom>
              <a:avLst/>
              <a:gdLst/>
              <a:ahLst/>
              <a:cxnLst/>
              <a:rect l="l" t="t" r="r" b="b"/>
              <a:pathLst>
                <a:path w="5845810" h="3288029">
                  <a:moveTo>
                    <a:pt x="112636" y="0"/>
                  </a:moveTo>
                  <a:lnTo>
                    <a:pt x="0" y="0"/>
                  </a:lnTo>
                  <a:lnTo>
                    <a:pt x="0" y="913320"/>
                  </a:lnTo>
                  <a:lnTo>
                    <a:pt x="112636" y="913320"/>
                  </a:lnTo>
                  <a:lnTo>
                    <a:pt x="112636" y="0"/>
                  </a:lnTo>
                  <a:close/>
                </a:path>
                <a:path w="5845810" h="3288029">
                  <a:moveTo>
                    <a:pt x="5845238" y="3175444"/>
                  </a:moveTo>
                  <a:lnTo>
                    <a:pt x="0" y="3175444"/>
                  </a:lnTo>
                  <a:lnTo>
                    <a:pt x="0" y="3287953"/>
                  </a:lnTo>
                  <a:lnTo>
                    <a:pt x="5845238" y="3287953"/>
                  </a:lnTo>
                  <a:lnTo>
                    <a:pt x="5845238" y="3175444"/>
                  </a:lnTo>
                  <a:close/>
                </a:path>
                <a:path w="5845810" h="3288029">
                  <a:moveTo>
                    <a:pt x="5845238" y="12"/>
                  </a:moveTo>
                  <a:lnTo>
                    <a:pt x="5739600" y="12"/>
                  </a:lnTo>
                  <a:lnTo>
                    <a:pt x="5739600" y="453618"/>
                  </a:lnTo>
                  <a:lnTo>
                    <a:pt x="5845238" y="453618"/>
                  </a:lnTo>
                  <a:lnTo>
                    <a:pt x="5845238" y="12"/>
                  </a:lnTo>
                  <a:close/>
                </a:path>
              </a:pathLst>
            </a:custGeom>
            <a:solidFill>
              <a:srgbClr val="DB7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73" y="222138"/>
            <a:ext cx="2907665" cy="4724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651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30"/>
              </a:spcBef>
            </a:pPr>
            <a:r>
              <a:rPr sz="1850" spc="210" dirty="0"/>
              <a:t>BUDGET</a:t>
            </a:r>
            <a:r>
              <a:rPr sz="1850" spc="204" dirty="0"/>
              <a:t> </a:t>
            </a:r>
            <a:r>
              <a:rPr sz="1850" spc="240" dirty="0"/>
              <a:t>ALLOCATION</a:t>
            </a:r>
            <a:endParaRPr sz="1850" dirty="0"/>
          </a:p>
        </p:txBody>
      </p:sp>
      <p:grpSp>
        <p:nvGrpSpPr>
          <p:cNvPr id="6" name="object 6"/>
          <p:cNvGrpSpPr/>
          <p:nvPr/>
        </p:nvGrpSpPr>
        <p:grpSpPr>
          <a:xfrm>
            <a:off x="226052" y="781479"/>
            <a:ext cx="2907665" cy="1628775"/>
            <a:chOff x="226052" y="781479"/>
            <a:chExt cx="2907665" cy="1628775"/>
          </a:xfrm>
        </p:grpSpPr>
        <p:sp>
          <p:nvSpPr>
            <p:cNvPr id="7" name="object 7"/>
            <p:cNvSpPr/>
            <p:nvPr/>
          </p:nvSpPr>
          <p:spPr>
            <a:xfrm>
              <a:off x="226052" y="781479"/>
              <a:ext cx="2907665" cy="1628775"/>
            </a:xfrm>
            <a:custGeom>
              <a:avLst/>
              <a:gdLst/>
              <a:ahLst/>
              <a:cxnLst/>
              <a:rect l="l" t="t" r="r" b="b"/>
              <a:pathLst>
                <a:path w="2907665" h="1628775">
                  <a:moveTo>
                    <a:pt x="2907383" y="0"/>
                  </a:moveTo>
                  <a:lnTo>
                    <a:pt x="0" y="0"/>
                  </a:lnTo>
                  <a:lnTo>
                    <a:pt x="0" y="1628738"/>
                  </a:lnTo>
                  <a:lnTo>
                    <a:pt x="2907383" y="1628738"/>
                  </a:lnTo>
                  <a:lnTo>
                    <a:pt x="2907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297" y="886992"/>
              <a:ext cx="1031805" cy="1254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6717" y="1194471"/>
              <a:ext cx="324485" cy="101600"/>
            </a:xfrm>
            <a:custGeom>
              <a:avLst/>
              <a:gdLst/>
              <a:ahLst/>
              <a:cxnLst/>
              <a:rect l="l" t="t" r="r" b="b"/>
              <a:pathLst>
                <a:path w="324484" h="101600">
                  <a:moveTo>
                    <a:pt x="82152" y="26846"/>
                  </a:moveTo>
                  <a:lnTo>
                    <a:pt x="72045" y="26846"/>
                  </a:lnTo>
                  <a:lnTo>
                    <a:pt x="66617" y="28346"/>
                  </a:lnTo>
                  <a:lnTo>
                    <a:pt x="56424" y="34372"/>
                  </a:lnTo>
                  <a:lnTo>
                    <a:pt x="52279" y="38694"/>
                  </a:lnTo>
                  <a:lnTo>
                    <a:pt x="45933" y="50017"/>
                  </a:lnTo>
                  <a:lnTo>
                    <a:pt x="44351" y="56781"/>
                  </a:lnTo>
                  <a:lnTo>
                    <a:pt x="44351" y="71771"/>
                  </a:lnTo>
                  <a:lnTo>
                    <a:pt x="73746" y="101190"/>
                  </a:lnTo>
                  <a:lnTo>
                    <a:pt x="86118" y="101190"/>
                  </a:lnTo>
                  <a:lnTo>
                    <a:pt x="90857" y="100105"/>
                  </a:lnTo>
                  <a:lnTo>
                    <a:pt x="99620" y="95762"/>
                  </a:lnTo>
                  <a:lnTo>
                    <a:pt x="103107" y="93271"/>
                  </a:lnTo>
                  <a:lnTo>
                    <a:pt x="105716" y="90485"/>
                  </a:lnTo>
                  <a:lnTo>
                    <a:pt x="107621" y="88916"/>
                  </a:lnTo>
                  <a:lnTo>
                    <a:pt x="108585" y="87011"/>
                  </a:lnTo>
                  <a:lnTo>
                    <a:pt x="108585" y="86426"/>
                  </a:lnTo>
                  <a:lnTo>
                    <a:pt x="76437" y="86426"/>
                  </a:lnTo>
                  <a:lnTo>
                    <a:pt x="72758" y="85462"/>
                  </a:lnTo>
                  <a:lnTo>
                    <a:pt x="59829" y="68448"/>
                  </a:lnTo>
                  <a:lnTo>
                    <a:pt x="105311" y="68448"/>
                  </a:lnTo>
                  <a:lnTo>
                    <a:pt x="107109" y="67744"/>
                  </a:lnTo>
                  <a:lnTo>
                    <a:pt x="110182" y="64913"/>
                  </a:lnTo>
                  <a:lnTo>
                    <a:pt x="111014" y="63139"/>
                  </a:lnTo>
                  <a:lnTo>
                    <a:pt x="111031" y="55638"/>
                  </a:lnTo>
                  <a:lnTo>
                    <a:pt x="110760" y="54339"/>
                  </a:lnTo>
                  <a:lnTo>
                    <a:pt x="60783" y="54339"/>
                  </a:lnTo>
                  <a:lnTo>
                    <a:pt x="61175" y="53242"/>
                  </a:lnTo>
                  <a:lnTo>
                    <a:pt x="71164" y="42921"/>
                  </a:lnTo>
                  <a:lnTo>
                    <a:pt x="73344" y="42123"/>
                  </a:lnTo>
                  <a:lnTo>
                    <a:pt x="75556" y="41730"/>
                  </a:lnTo>
                  <a:lnTo>
                    <a:pt x="105692" y="41730"/>
                  </a:lnTo>
                  <a:lnTo>
                    <a:pt x="103906" y="39136"/>
                  </a:lnTo>
                  <a:lnTo>
                    <a:pt x="97715" y="33073"/>
                  </a:lnTo>
                  <a:lnTo>
                    <a:pt x="94180" y="30775"/>
                  </a:lnTo>
                  <a:lnTo>
                    <a:pt x="90226" y="29218"/>
                  </a:lnTo>
                  <a:lnTo>
                    <a:pt x="86298" y="27633"/>
                  </a:lnTo>
                  <a:lnTo>
                    <a:pt x="82152" y="26846"/>
                  </a:lnTo>
                  <a:close/>
                </a:path>
                <a:path w="324484" h="101600">
                  <a:moveTo>
                    <a:pt x="10085" y="28501"/>
                  </a:moveTo>
                  <a:lnTo>
                    <a:pt x="5583" y="28501"/>
                  </a:lnTo>
                  <a:lnTo>
                    <a:pt x="3739" y="29251"/>
                  </a:lnTo>
                  <a:lnTo>
                    <a:pt x="749" y="32278"/>
                  </a:lnTo>
                  <a:lnTo>
                    <a:pt x="68" y="33942"/>
                  </a:lnTo>
                  <a:lnTo>
                    <a:pt x="0" y="94177"/>
                  </a:lnTo>
                  <a:lnTo>
                    <a:pt x="737" y="96036"/>
                  </a:lnTo>
                  <a:lnTo>
                    <a:pt x="3715" y="99142"/>
                  </a:lnTo>
                  <a:lnTo>
                    <a:pt x="5559" y="99904"/>
                  </a:lnTo>
                  <a:lnTo>
                    <a:pt x="9979" y="99904"/>
                  </a:lnTo>
                  <a:lnTo>
                    <a:pt x="11823" y="99142"/>
                  </a:lnTo>
                  <a:lnTo>
                    <a:pt x="14788" y="96036"/>
                  </a:lnTo>
                  <a:lnTo>
                    <a:pt x="15538" y="94177"/>
                  </a:lnTo>
                  <a:lnTo>
                    <a:pt x="15538" y="58207"/>
                  </a:lnTo>
                  <a:lnTo>
                    <a:pt x="16014" y="55638"/>
                  </a:lnTo>
                  <a:lnTo>
                    <a:pt x="29111" y="41111"/>
                  </a:lnTo>
                  <a:lnTo>
                    <a:pt x="42183" y="41111"/>
                  </a:lnTo>
                  <a:lnTo>
                    <a:pt x="44335" y="39136"/>
                  </a:lnTo>
                  <a:lnTo>
                    <a:pt x="45064" y="37194"/>
                  </a:lnTo>
                  <a:lnTo>
                    <a:pt x="45064" y="35945"/>
                  </a:lnTo>
                  <a:lnTo>
                    <a:pt x="15538" y="35945"/>
                  </a:lnTo>
                  <a:lnTo>
                    <a:pt x="15465" y="33942"/>
                  </a:lnTo>
                  <a:lnTo>
                    <a:pt x="14752" y="32217"/>
                  </a:lnTo>
                  <a:lnTo>
                    <a:pt x="11954" y="29251"/>
                  </a:lnTo>
                  <a:lnTo>
                    <a:pt x="10085" y="28501"/>
                  </a:lnTo>
                  <a:close/>
                </a:path>
                <a:path w="324484" h="101600">
                  <a:moveTo>
                    <a:pt x="103500" y="77711"/>
                  </a:moveTo>
                  <a:lnTo>
                    <a:pt x="99928" y="77711"/>
                  </a:lnTo>
                  <a:lnTo>
                    <a:pt x="98240" y="78306"/>
                  </a:lnTo>
                  <a:lnTo>
                    <a:pt x="96536" y="79497"/>
                  </a:lnTo>
                  <a:lnTo>
                    <a:pt x="95393" y="80723"/>
                  </a:lnTo>
                  <a:lnTo>
                    <a:pt x="94119" y="81841"/>
                  </a:lnTo>
                  <a:lnTo>
                    <a:pt x="91333" y="83890"/>
                  </a:lnTo>
                  <a:lnTo>
                    <a:pt x="89653" y="84734"/>
                  </a:lnTo>
                  <a:lnTo>
                    <a:pt x="85773" y="86093"/>
                  </a:lnTo>
                  <a:lnTo>
                    <a:pt x="83402" y="86426"/>
                  </a:lnTo>
                  <a:lnTo>
                    <a:pt x="108585" y="86426"/>
                  </a:lnTo>
                  <a:lnTo>
                    <a:pt x="108585" y="82808"/>
                  </a:lnTo>
                  <a:lnTo>
                    <a:pt x="107896" y="81153"/>
                  </a:lnTo>
                  <a:lnTo>
                    <a:pt x="105143" y="78400"/>
                  </a:lnTo>
                  <a:lnTo>
                    <a:pt x="103500" y="77711"/>
                  </a:lnTo>
                  <a:close/>
                </a:path>
                <a:path w="324484" h="101600">
                  <a:moveTo>
                    <a:pt x="105692" y="41730"/>
                  </a:moveTo>
                  <a:lnTo>
                    <a:pt x="80583" y="41730"/>
                  </a:lnTo>
                  <a:lnTo>
                    <a:pt x="83225" y="42324"/>
                  </a:lnTo>
                  <a:lnTo>
                    <a:pt x="88273" y="44695"/>
                  </a:lnTo>
                  <a:lnTo>
                    <a:pt x="90391" y="46363"/>
                  </a:lnTo>
                  <a:lnTo>
                    <a:pt x="93463" y="50206"/>
                  </a:lnTo>
                  <a:lnTo>
                    <a:pt x="94344" y="52160"/>
                  </a:lnTo>
                  <a:lnTo>
                    <a:pt x="94750" y="54339"/>
                  </a:lnTo>
                  <a:lnTo>
                    <a:pt x="110760" y="54339"/>
                  </a:lnTo>
                  <a:lnTo>
                    <a:pt x="110084" y="51099"/>
                  </a:lnTo>
                  <a:lnTo>
                    <a:pt x="106381" y="42729"/>
                  </a:lnTo>
                  <a:lnTo>
                    <a:pt x="105692" y="41730"/>
                  </a:lnTo>
                  <a:close/>
                </a:path>
                <a:path w="324484" h="101600">
                  <a:moveTo>
                    <a:pt x="42183" y="41111"/>
                  </a:moveTo>
                  <a:lnTo>
                    <a:pt x="31921" y="41111"/>
                  </a:lnTo>
                  <a:lnTo>
                    <a:pt x="32991" y="41349"/>
                  </a:lnTo>
                  <a:lnTo>
                    <a:pt x="35039" y="42278"/>
                  </a:lnTo>
                  <a:lnTo>
                    <a:pt x="36301" y="42516"/>
                  </a:lnTo>
                  <a:lnTo>
                    <a:pt x="39697" y="42516"/>
                  </a:lnTo>
                  <a:lnTo>
                    <a:pt x="41373" y="41849"/>
                  </a:lnTo>
                  <a:lnTo>
                    <a:pt x="42183" y="41111"/>
                  </a:lnTo>
                  <a:close/>
                </a:path>
                <a:path w="324484" h="101600">
                  <a:moveTo>
                    <a:pt x="37194" y="26846"/>
                  </a:moveTo>
                  <a:lnTo>
                    <a:pt x="31348" y="26846"/>
                  </a:lnTo>
                  <a:lnTo>
                    <a:pt x="28111" y="27489"/>
                  </a:lnTo>
                  <a:lnTo>
                    <a:pt x="15538" y="35945"/>
                  </a:lnTo>
                  <a:lnTo>
                    <a:pt x="45064" y="35945"/>
                  </a:lnTo>
                  <a:lnTo>
                    <a:pt x="44989" y="31824"/>
                  </a:lnTo>
                  <a:lnTo>
                    <a:pt x="43946" y="30001"/>
                  </a:lnTo>
                  <a:lnTo>
                    <a:pt x="41696" y="28751"/>
                  </a:lnTo>
                  <a:lnTo>
                    <a:pt x="39468" y="27477"/>
                  </a:lnTo>
                  <a:lnTo>
                    <a:pt x="37194" y="26846"/>
                  </a:lnTo>
                  <a:close/>
                </a:path>
                <a:path w="324484" h="101600">
                  <a:moveTo>
                    <a:pt x="153899" y="26846"/>
                  </a:moveTo>
                  <a:lnTo>
                    <a:pt x="143673" y="26846"/>
                  </a:lnTo>
                  <a:lnTo>
                    <a:pt x="138065" y="28456"/>
                  </a:lnTo>
                  <a:lnTo>
                    <a:pt x="128110" y="34884"/>
                  </a:lnTo>
                  <a:lnTo>
                    <a:pt x="124181" y="39267"/>
                  </a:lnTo>
                  <a:lnTo>
                    <a:pt x="118396" y="50349"/>
                  </a:lnTo>
                  <a:lnTo>
                    <a:pt x="116954" y="56708"/>
                  </a:lnTo>
                  <a:lnTo>
                    <a:pt x="116954" y="70948"/>
                  </a:lnTo>
                  <a:lnTo>
                    <a:pt x="143841" y="101190"/>
                  </a:lnTo>
                  <a:lnTo>
                    <a:pt x="154006" y="101190"/>
                  </a:lnTo>
                  <a:lnTo>
                    <a:pt x="157566" y="100510"/>
                  </a:lnTo>
                  <a:lnTo>
                    <a:pt x="164116" y="97785"/>
                  </a:lnTo>
                  <a:lnTo>
                    <a:pt x="166995" y="96036"/>
                  </a:lnTo>
                  <a:lnTo>
                    <a:pt x="169889" y="93533"/>
                  </a:lnTo>
                  <a:lnTo>
                    <a:pt x="185272" y="93533"/>
                  </a:lnTo>
                  <a:lnTo>
                    <a:pt x="185272" y="86426"/>
                  </a:lnTo>
                  <a:lnTo>
                    <a:pt x="147553" y="86426"/>
                  </a:lnTo>
                  <a:lnTo>
                    <a:pt x="144292" y="85462"/>
                  </a:lnTo>
                  <a:lnTo>
                    <a:pt x="138565" y="81579"/>
                  </a:lnTo>
                  <a:lnTo>
                    <a:pt x="136303" y="78924"/>
                  </a:lnTo>
                  <a:lnTo>
                    <a:pt x="132932" y="72115"/>
                  </a:lnTo>
                  <a:lnTo>
                    <a:pt x="132088" y="68232"/>
                  </a:lnTo>
                  <a:lnTo>
                    <a:pt x="132088" y="59436"/>
                  </a:lnTo>
                  <a:lnTo>
                    <a:pt x="132932" y="55540"/>
                  </a:lnTo>
                  <a:lnTo>
                    <a:pt x="136303" y="48874"/>
                  </a:lnTo>
                  <a:lnTo>
                    <a:pt x="138565" y="46265"/>
                  </a:lnTo>
                  <a:lnTo>
                    <a:pt x="141424" y="44421"/>
                  </a:lnTo>
                  <a:lnTo>
                    <a:pt x="144267" y="42540"/>
                  </a:lnTo>
                  <a:lnTo>
                    <a:pt x="147529" y="41611"/>
                  </a:lnTo>
                  <a:lnTo>
                    <a:pt x="185272" y="41611"/>
                  </a:lnTo>
                  <a:lnTo>
                    <a:pt x="185272" y="34015"/>
                  </a:lnTo>
                  <a:lnTo>
                    <a:pt x="169913" y="34015"/>
                  </a:lnTo>
                  <a:lnTo>
                    <a:pt x="167377" y="31824"/>
                  </a:lnTo>
                  <a:lnTo>
                    <a:pt x="164424" y="30086"/>
                  </a:lnTo>
                  <a:lnTo>
                    <a:pt x="157615" y="27502"/>
                  </a:lnTo>
                  <a:lnTo>
                    <a:pt x="153899" y="26846"/>
                  </a:lnTo>
                  <a:close/>
                </a:path>
                <a:path w="324484" h="101600">
                  <a:moveTo>
                    <a:pt x="185272" y="93533"/>
                  </a:moveTo>
                  <a:lnTo>
                    <a:pt x="169889" y="93533"/>
                  </a:lnTo>
                  <a:lnTo>
                    <a:pt x="170163" y="95057"/>
                  </a:lnTo>
                  <a:lnTo>
                    <a:pt x="170855" y="96417"/>
                  </a:lnTo>
                  <a:lnTo>
                    <a:pt x="173473" y="99142"/>
                  </a:lnTo>
                  <a:lnTo>
                    <a:pt x="175320" y="99904"/>
                  </a:lnTo>
                  <a:lnTo>
                    <a:pt x="179713" y="99904"/>
                  </a:lnTo>
                  <a:lnTo>
                    <a:pt x="181548" y="99142"/>
                  </a:lnTo>
                  <a:lnTo>
                    <a:pt x="184522" y="96036"/>
                  </a:lnTo>
                  <a:lnTo>
                    <a:pt x="185272" y="94177"/>
                  </a:lnTo>
                  <a:lnTo>
                    <a:pt x="185272" y="93533"/>
                  </a:lnTo>
                  <a:close/>
                </a:path>
                <a:path w="324484" h="101600">
                  <a:moveTo>
                    <a:pt x="185272" y="41611"/>
                  </a:moveTo>
                  <a:lnTo>
                    <a:pt x="154911" y="41611"/>
                  </a:lnTo>
                  <a:lnTo>
                    <a:pt x="158197" y="42553"/>
                  </a:lnTo>
                  <a:lnTo>
                    <a:pt x="163924" y="46338"/>
                  </a:lnTo>
                  <a:lnTo>
                    <a:pt x="166189" y="48993"/>
                  </a:lnTo>
                  <a:lnTo>
                    <a:pt x="167853" y="52410"/>
                  </a:lnTo>
                  <a:lnTo>
                    <a:pt x="169545" y="55790"/>
                  </a:lnTo>
                  <a:lnTo>
                    <a:pt x="170338" y="59436"/>
                  </a:lnTo>
                  <a:lnTo>
                    <a:pt x="170380" y="68232"/>
                  </a:lnTo>
                  <a:lnTo>
                    <a:pt x="169545" y="72115"/>
                  </a:lnTo>
                  <a:lnTo>
                    <a:pt x="166189" y="78924"/>
                  </a:lnTo>
                  <a:lnTo>
                    <a:pt x="163924" y="81579"/>
                  </a:lnTo>
                  <a:lnTo>
                    <a:pt x="158197" y="85462"/>
                  </a:lnTo>
                  <a:lnTo>
                    <a:pt x="154911" y="86426"/>
                  </a:lnTo>
                  <a:lnTo>
                    <a:pt x="185272" y="86426"/>
                  </a:lnTo>
                  <a:lnTo>
                    <a:pt x="185272" y="41611"/>
                  </a:lnTo>
                  <a:close/>
                </a:path>
                <a:path w="324484" h="101600">
                  <a:moveTo>
                    <a:pt x="179795" y="27870"/>
                  </a:moveTo>
                  <a:lnTo>
                    <a:pt x="175342" y="27870"/>
                  </a:lnTo>
                  <a:lnTo>
                    <a:pt x="173498" y="28632"/>
                  </a:lnTo>
                  <a:lnTo>
                    <a:pt x="170901" y="31229"/>
                  </a:lnTo>
                  <a:lnTo>
                    <a:pt x="170200" y="32528"/>
                  </a:lnTo>
                  <a:lnTo>
                    <a:pt x="169913" y="34015"/>
                  </a:lnTo>
                  <a:lnTo>
                    <a:pt x="185272" y="34015"/>
                  </a:lnTo>
                  <a:lnTo>
                    <a:pt x="185272" y="33479"/>
                  </a:lnTo>
                  <a:lnTo>
                    <a:pt x="184547" y="31647"/>
                  </a:lnTo>
                  <a:lnTo>
                    <a:pt x="183018" y="30086"/>
                  </a:lnTo>
                  <a:lnTo>
                    <a:pt x="181654" y="28632"/>
                  </a:lnTo>
                  <a:lnTo>
                    <a:pt x="179795" y="27870"/>
                  </a:lnTo>
                  <a:close/>
                </a:path>
                <a:path w="324484" h="101600">
                  <a:moveTo>
                    <a:pt x="234888" y="26846"/>
                  </a:moveTo>
                  <a:lnTo>
                    <a:pt x="223314" y="26846"/>
                  </a:lnTo>
                  <a:lnTo>
                    <a:pt x="217133" y="28514"/>
                  </a:lnTo>
                  <a:lnTo>
                    <a:pt x="206419" y="35170"/>
                  </a:lnTo>
                  <a:lnTo>
                    <a:pt x="202253" y="39648"/>
                  </a:lnTo>
                  <a:lnTo>
                    <a:pt x="196288" y="50849"/>
                  </a:lnTo>
                  <a:lnTo>
                    <a:pt x="194797" y="57113"/>
                  </a:lnTo>
                  <a:lnTo>
                    <a:pt x="194797" y="70899"/>
                  </a:lnTo>
                  <a:lnTo>
                    <a:pt x="222814" y="101190"/>
                  </a:lnTo>
                  <a:lnTo>
                    <a:pt x="234589" y="101190"/>
                  </a:lnTo>
                  <a:lnTo>
                    <a:pt x="256461" y="89916"/>
                  </a:lnTo>
                  <a:lnTo>
                    <a:pt x="256461" y="86426"/>
                  </a:lnTo>
                  <a:lnTo>
                    <a:pt x="226850" y="86426"/>
                  </a:lnTo>
                  <a:lnTo>
                    <a:pt x="223278" y="85450"/>
                  </a:lnTo>
                  <a:lnTo>
                    <a:pt x="217121" y="81534"/>
                  </a:lnTo>
                  <a:lnTo>
                    <a:pt x="214707" y="78879"/>
                  </a:lnTo>
                  <a:lnTo>
                    <a:pt x="211205" y="72185"/>
                  </a:lnTo>
                  <a:lnTo>
                    <a:pt x="210336" y="68342"/>
                  </a:lnTo>
                  <a:lnTo>
                    <a:pt x="210336" y="59685"/>
                  </a:lnTo>
                  <a:lnTo>
                    <a:pt x="227207" y="41611"/>
                  </a:lnTo>
                  <a:lnTo>
                    <a:pt x="256092" y="41611"/>
                  </a:lnTo>
                  <a:lnTo>
                    <a:pt x="256092" y="37338"/>
                  </a:lnTo>
                  <a:lnTo>
                    <a:pt x="254818" y="34896"/>
                  </a:lnTo>
                  <a:lnTo>
                    <a:pt x="249768" y="30885"/>
                  </a:lnTo>
                  <a:lnTo>
                    <a:pt x="246613" y="29370"/>
                  </a:lnTo>
                  <a:lnTo>
                    <a:pt x="239054" y="27358"/>
                  </a:lnTo>
                  <a:lnTo>
                    <a:pt x="234888" y="26846"/>
                  </a:lnTo>
                  <a:close/>
                </a:path>
                <a:path w="324484" h="101600">
                  <a:moveTo>
                    <a:pt x="251664" y="80022"/>
                  </a:moveTo>
                  <a:lnTo>
                    <a:pt x="247125" y="80022"/>
                  </a:lnTo>
                  <a:lnTo>
                    <a:pt x="245519" y="80543"/>
                  </a:lnTo>
                  <a:lnTo>
                    <a:pt x="243565" y="82628"/>
                  </a:lnTo>
                  <a:lnTo>
                    <a:pt x="242483" y="83496"/>
                  </a:lnTo>
                  <a:lnTo>
                    <a:pt x="233684" y="86426"/>
                  </a:lnTo>
                  <a:lnTo>
                    <a:pt x="256461" y="86426"/>
                  </a:lnTo>
                  <a:lnTo>
                    <a:pt x="256378" y="85307"/>
                  </a:lnTo>
                  <a:lnTo>
                    <a:pt x="255855" y="83807"/>
                  </a:lnTo>
                  <a:lnTo>
                    <a:pt x="254626" y="82308"/>
                  </a:lnTo>
                  <a:lnTo>
                    <a:pt x="253413" y="80784"/>
                  </a:lnTo>
                  <a:lnTo>
                    <a:pt x="251664" y="80022"/>
                  </a:lnTo>
                  <a:close/>
                </a:path>
                <a:path w="324484" h="101600">
                  <a:moveTo>
                    <a:pt x="256092" y="41611"/>
                  </a:moveTo>
                  <a:lnTo>
                    <a:pt x="233220" y="41611"/>
                  </a:lnTo>
                  <a:lnTo>
                    <a:pt x="235028" y="41766"/>
                  </a:lnTo>
                  <a:lnTo>
                    <a:pt x="238469" y="42361"/>
                  </a:lnTo>
                  <a:lnTo>
                    <a:pt x="239743" y="42766"/>
                  </a:lnTo>
                  <a:lnTo>
                    <a:pt x="240578" y="43266"/>
                  </a:lnTo>
                  <a:lnTo>
                    <a:pt x="241447" y="43659"/>
                  </a:lnTo>
                  <a:lnTo>
                    <a:pt x="242184" y="44171"/>
                  </a:lnTo>
                  <a:lnTo>
                    <a:pt x="243401" y="45470"/>
                  </a:lnTo>
                  <a:lnTo>
                    <a:pt x="244221" y="46101"/>
                  </a:lnTo>
                  <a:lnTo>
                    <a:pt x="245257" y="46731"/>
                  </a:lnTo>
                  <a:lnTo>
                    <a:pt x="246318" y="47326"/>
                  </a:lnTo>
                  <a:lnTo>
                    <a:pt x="247637" y="47637"/>
                  </a:lnTo>
                  <a:lnTo>
                    <a:pt x="251496" y="47637"/>
                  </a:lnTo>
                  <a:lnTo>
                    <a:pt x="253197" y="46814"/>
                  </a:lnTo>
                  <a:lnTo>
                    <a:pt x="255507" y="43552"/>
                  </a:lnTo>
                  <a:lnTo>
                    <a:pt x="256092" y="41897"/>
                  </a:lnTo>
                  <a:lnTo>
                    <a:pt x="256092" y="41611"/>
                  </a:lnTo>
                  <a:close/>
                </a:path>
                <a:path w="324484" h="101600">
                  <a:moveTo>
                    <a:pt x="274643" y="0"/>
                  </a:moveTo>
                  <a:lnTo>
                    <a:pt x="270165" y="0"/>
                  </a:lnTo>
                  <a:lnTo>
                    <a:pt x="268306" y="762"/>
                  </a:lnTo>
                  <a:lnTo>
                    <a:pt x="265331" y="3749"/>
                  </a:lnTo>
                  <a:lnTo>
                    <a:pt x="264581" y="5596"/>
                  </a:lnTo>
                  <a:lnTo>
                    <a:pt x="264581" y="94177"/>
                  </a:lnTo>
                  <a:lnTo>
                    <a:pt x="265319" y="96036"/>
                  </a:lnTo>
                  <a:lnTo>
                    <a:pt x="266794" y="97593"/>
                  </a:lnTo>
                  <a:lnTo>
                    <a:pt x="268297" y="99142"/>
                  </a:lnTo>
                  <a:lnTo>
                    <a:pt x="270141" y="99904"/>
                  </a:lnTo>
                  <a:lnTo>
                    <a:pt x="274557" y="99904"/>
                  </a:lnTo>
                  <a:lnTo>
                    <a:pt x="276392" y="99142"/>
                  </a:lnTo>
                  <a:lnTo>
                    <a:pt x="279367" y="96036"/>
                  </a:lnTo>
                  <a:lnTo>
                    <a:pt x="280117" y="94177"/>
                  </a:lnTo>
                  <a:lnTo>
                    <a:pt x="280177" y="54065"/>
                  </a:lnTo>
                  <a:lnTo>
                    <a:pt x="280845" y="51816"/>
                  </a:lnTo>
                  <a:lnTo>
                    <a:pt x="283713" y="47420"/>
                  </a:lnTo>
                  <a:lnTo>
                    <a:pt x="285679" y="45646"/>
                  </a:lnTo>
                  <a:lnTo>
                    <a:pt x="290690" y="42934"/>
                  </a:lnTo>
                  <a:lnTo>
                    <a:pt x="293464" y="42266"/>
                  </a:lnTo>
                  <a:lnTo>
                    <a:pt x="321973" y="42266"/>
                  </a:lnTo>
                  <a:lnTo>
                    <a:pt x="320494" y="37993"/>
                  </a:lnTo>
                  <a:lnTo>
                    <a:pt x="318435" y="35195"/>
                  </a:lnTo>
                  <a:lnTo>
                    <a:pt x="280117" y="35195"/>
                  </a:lnTo>
                  <a:lnTo>
                    <a:pt x="280112" y="5596"/>
                  </a:lnTo>
                  <a:lnTo>
                    <a:pt x="279391" y="3785"/>
                  </a:lnTo>
                  <a:lnTo>
                    <a:pt x="276499" y="762"/>
                  </a:lnTo>
                  <a:lnTo>
                    <a:pt x="274643" y="0"/>
                  </a:lnTo>
                  <a:close/>
                </a:path>
                <a:path w="324484" h="101600">
                  <a:moveTo>
                    <a:pt x="321973" y="42266"/>
                  </a:moveTo>
                  <a:lnTo>
                    <a:pt x="299691" y="42266"/>
                  </a:lnTo>
                  <a:lnTo>
                    <a:pt x="302133" y="42885"/>
                  </a:lnTo>
                  <a:lnTo>
                    <a:pt x="305562" y="45384"/>
                  </a:lnTo>
                  <a:lnTo>
                    <a:pt x="306823" y="47112"/>
                  </a:lnTo>
                  <a:lnTo>
                    <a:pt x="308408" y="51505"/>
                  </a:lnTo>
                  <a:lnTo>
                    <a:pt x="308802" y="54065"/>
                  </a:lnTo>
                  <a:lnTo>
                    <a:pt x="308802" y="94177"/>
                  </a:lnTo>
                  <a:lnTo>
                    <a:pt x="309551" y="96036"/>
                  </a:lnTo>
                  <a:lnTo>
                    <a:pt x="312551" y="99142"/>
                  </a:lnTo>
                  <a:lnTo>
                    <a:pt x="314385" y="99904"/>
                  </a:lnTo>
                  <a:lnTo>
                    <a:pt x="318778" y="99904"/>
                  </a:lnTo>
                  <a:lnTo>
                    <a:pt x="320625" y="99142"/>
                  </a:lnTo>
                  <a:lnTo>
                    <a:pt x="323600" y="96036"/>
                  </a:lnTo>
                  <a:lnTo>
                    <a:pt x="324349" y="94177"/>
                  </a:lnTo>
                  <a:lnTo>
                    <a:pt x="324310" y="51505"/>
                  </a:lnTo>
                  <a:lnTo>
                    <a:pt x="323575" y="46896"/>
                  </a:lnTo>
                  <a:lnTo>
                    <a:pt x="321973" y="42266"/>
                  </a:lnTo>
                  <a:close/>
                </a:path>
                <a:path w="324484" h="101600">
                  <a:moveTo>
                    <a:pt x="305394" y="27502"/>
                  </a:moveTo>
                  <a:lnTo>
                    <a:pt x="295881" y="27502"/>
                  </a:lnTo>
                  <a:lnTo>
                    <a:pt x="292714" y="28096"/>
                  </a:lnTo>
                  <a:lnTo>
                    <a:pt x="286704" y="30443"/>
                  </a:lnTo>
                  <a:lnTo>
                    <a:pt x="283988" y="32004"/>
                  </a:lnTo>
                  <a:lnTo>
                    <a:pt x="281017" y="34396"/>
                  </a:lnTo>
                  <a:lnTo>
                    <a:pt x="280117" y="35195"/>
                  </a:lnTo>
                  <a:lnTo>
                    <a:pt x="318435" y="35195"/>
                  </a:lnTo>
                  <a:lnTo>
                    <a:pt x="317848" y="34396"/>
                  </a:lnTo>
                  <a:lnTo>
                    <a:pt x="310359" y="28882"/>
                  </a:lnTo>
                  <a:lnTo>
                    <a:pt x="305394" y="27502"/>
                  </a:lnTo>
                  <a:close/>
                </a:path>
              </a:pathLst>
            </a:custGeom>
            <a:solidFill>
              <a:srgbClr val="B65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9583" y="1194721"/>
              <a:ext cx="597859" cy="1252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248" y="1346941"/>
              <a:ext cx="866156" cy="12521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38709" y="846355"/>
            <a:ext cx="2435225" cy="638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19685">
              <a:lnSpc>
                <a:spcPct val="100000"/>
              </a:lnSpc>
              <a:spcBef>
                <a:spcPts val="105"/>
              </a:spcBef>
              <a:tabLst>
                <a:tab pos="1673225" algn="l"/>
              </a:tabLst>
            </a:pPr>
            <a:r>
              <a:rPr sz="1000" spc="-10" dirty="0">
                <a:solidFill>
                  <a:srgbClr val="B65341"/>
                </a:solidFill>
                <a:latin typeface="Verdana"/>
                <a:cs typeface="Verdana"/>
              </a:rPr>
              <a:t>Strategic</a:t>
            </a:r>
            <a:r>
              <a:rPr sz="1000" dirty="0">
                <a:solidFill>
                  <a:srgbClr val="B65341"/>
                </a:solidFill>
                <a:latin typeface="Verdana"/>
                <a:cs typeface="Verdana"/>
              </a:rPr>
              <a:t>	</a:t>
            </a:r>
            <a:r>
              <a:rPr sz="1000" spc="-60" dirty="0">
                <a:solidFill>
                  <a:srgbClr val="B65341"/>
                </a:solidFill>
                <a:latin typeface="Verdana"/>
                <a:cs typeface="Verdana"/>
              </a:rPr>
              <a:t>is</a:t>
            </a:r>
            <a:r>
              <a:rPr sz="1000" spc="-5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35" dirty="0">
                <a:solidFill>
                  <a:srgbClr val="B65341"/>
                </a:solidFill>
                <a:latin typeface="Verdana"/>
                <a:cs typeface="Verdana"/>
              </a:rPr>
              <a:t>crucial</a:t>
            </a:r>
            <a:r>
              <a:rPr sz="1000" spc="-5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B65341"/>
                </a:solidFill>
                <a:latin typeface="Verdana"/>
                <a:cs typeface="Verdana"/>
              </a:rPr>
              <a:t>for </a:t>
            </a:r>
            <a:r>
              <a:rPr sz="1000" spc="-45" dirty="0">
                <a:solidFill>
                  <a:srgbClr val="B65341"/>
                </a:solidFill>
                <a:latin typeface="Verdana"/>
                <a:cs typeface="Verdana"/>
              </a:rPr>
              <a:t>optimizing</a:t>
            </a:r>
            <a:r>
              <a:rPr sz="1000" spc="-3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B65341"/>
                </a:solidFill>
                <a:latin typeface="Verdana"/>
                <a:cs typeface="Verdana"/>
              </a:rPr>
              <a:t>advertising</a:t>
            </a:r>
            <a:r>
              <a:rPr sz="1000" spc="-2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55" dirty="0">
                <a:solidFill>
                  <a:srgbClr val="B65341"/>
                </a:solidFill>
                <a:latin typeface="Verdana"/>
                <a:cs typeface="Verdana"/>
              </a:rPr>
              <a:t>impact.</a:t>
            </a:r>
            <a:r>
              <a:rPr sz="1000" spc="-3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B65341"/>
                </a:solidFill>
                <a:latin typeface="Verdana"/>
                <a:cs typeface="Verdana"/>
              </a:rPr>
              <a:t>Balancing</a:t>
            </a:r>
            <a:endParaRPr sz="1000" dirty="0">
              <a:latin typeface="Verdana"/>
              <a:cs typeface="Verdana"/>
            </a:endParaRPr>
          </a:p>
          <a:p>
            <a:pPr marL="925830" marR="20320" indent="-494665">
              <a:lnSpc>
                <a:spcPct val="100000"/>
              </a:lnSpc>
              <a:spcBef>
                <a:spcPts val="20"/>
              </a:spcBef>
              <a:tabLst>
                <a:tab pos="1337945" algn="l"/>
              </a:tabLst>
            </a:pPr>
            <a:r>
              <a:rPr sz="1000" spc="-25" dirty="0">
                <a:solidFill>
                  <a:srgbClr val="B65341"/>
                </a:solidFill>
                <a:latin typeface="Verdana"/>
                <a:cs typeface="Verdana"/>
              </a:rPr>
              <a:t>and</a:t>
            </a:r>
            <a:r>
              <a:rPr sz="1000" dirty="0">
                <a:solidFill>
                  <a:srgbClr val="B65341"/>
                </a:solidFill>
                <a:latin typeface="Verdana"/>
                <a:cs typeface="Verdana"/>
              </a:rPr>
              <a:t>		</a:t>
            </a:r>
            <a:r>
              <a:rPr sz="1000" spc="-60" dirty="0">
                <a:solidFill>
                  <a:srgbClr val="B65341"/>
                </a:solidFill>
                <a:latin typeface="Verdana"/>
                <a:cs typeface="Verdana"/>
              </a:rPr>
              <a:t>while</a:t>
            </a:r>
            <a:r>
              <a:rPr sz="1000" spc="-5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B65341"/>
                </a:solidFill>
                <a:latin typeface="Verdana"/>
                <a:cs typeface="Verdana"/>
              </a:rPr>
              <a:t>considering </a:t>
            </a:r>
            <a:r>
              <a:rPr sz="1000" spc="-55" dirty="0">
                <a:solidFill>
                  <a:srgbClr val="B65341"/>
                </a:solidFill>
                <a:latin typeface="Verdana"/>
                <a:cs typeface="Verdana"/>
              </a:rPr>
              <a:t>is</a:t>
            </a:r>
            <a:r>
              <a:rPr sz="1000" spc="-6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45" dirty="0">
                <a:solidFill>
                  <a:srgbClr val="B65341"/>
                </a:solidFill>
                <a:latin typeface="Verdana"/>
                <a:cs typeface="Verdana"/>
              </a:rPr>
              <a:t>key</a:t>
            </a:r>
            <a:r>
              <a:rPr sz="1000" spc="-5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B65341"/>
                </a:solidFill>
                <a:latin typeface="Verdana"/>
                <a:cs typeface="Verdana"/>
              </a:rPr>
              <a:t>to</a:t>
            </a:r>
            <a:r>
              <a:rPr sz="1000" spc="-55" dirty="0">
                <a:solidFill>
                  <a:srgbClr val="B65341"/>
                </a:solidFill>
                <a:latin typeface="Verdana"/>
                <a:cs typeface="Verdana"/>
              </a:rPr>
              <a:t> maximizing</a:t>
            </a:r>
            <a:r>
              <a:rPr sz="1000" spc="-6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85" dirty="0">
                <a:solidFill>
                  <a:srgbClr val="B65341"/>
                </a:solidFill>
                <a:latin typeface="Verdana"/>
                <a:cs typeface="Verdana"/>
              </a:rPr>
              <a:t>ROI.</a:t>
            </a:r>
            <a:endParaRPr sz="10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6712" y="3172242"/>
            <a:ext cx="1461770" cy="113030"/>
          </a:xfrm>
          <a:custGeom>
            <a:avLst/>
            <a:gdLst/>
            <a:ahLst/>
            <a:cxnLst/>
            <a:rect l="l" t="t" r="r" b="b"/>
            <a:pathLst>
              <a:path w="1461770" h="113029">
                <a:moveTo>
                  <a:pt x="1461314" y="0"/>
                </a:moveTo>
                <a:lnTo>
                  <a:pt x="0" y="0"/>
                </a:lnTo>
                <a:lnTo>
                  <a:pt x="0" y="112644"/>
                </a:lnTo>
                <a:lnTo>
                  <a:pt x="1461314" y="112644"/>
                </a:lnTo>
                <a:lnTo>
                  <a:pt x="146131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86712" y="9"/>
            <a:ext cx="1461770" cy="113030"/>
          </a:xfrm>
          <a:custGeom>
            <a:avLst/>
            <a:gdLst/>
            <a:ahLst/>
            <a:cxnLst/>
            <a:rect l="l" t="t" r="r" b="b"/>
            <a:pathLst>
              <a:path w="1461770" h="113030">
                <a:moveTo>
                  <a:pt x="1461314" y="0"/>
                </a:moveTo>
                <a:lnTo>
                  <a:pt x="0" y="0"/>
                </a:lnTo>
                <a:lnTo>
                  <a:pt x="0" y="112644"/>
                </a:lnTo>
                <a:lnTo>
                  <a:pt x="1461314" y="112644"/>
                </a:lnTo>
                <a:lnTo>
                  <a:pt x="146131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3" y="437482"/>
            <a:ext cx="2587726" cy="23654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2273" rIns="0" bIns="0" rtlCol="0">
            <a:spAutoFit/>
          </a:bodyPr>
          <a:lstStyle/>
          <a:p>
            <a:pPr marL="3218815">
              <a:lnSpc>
                <a:spcPct val="100000"/>
              </a:lnSpc>
              <a:spcBef>
                <a:spcPts val="110"/>
              </a:spcBef>
            </a:pPr>
            <a:r>
              <a:rPr sz="1500" spc="85" dirty="0"/>
              <a:t>DATA</a:t>
            </a:r>
            <a:r>
              <a:rPr sz="1500" spc="160" dirty="0"/>
              <a:t> ANALYSIS</a:t>
            </a:r>
            <a:endParaRPr sz="15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5261" y="1049606"/>
            <a:ext cx="698906" cy="1097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76312" y="1007824"/>
            <a:ext cx="1953895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7850">
              <a:lnSpc>
                <a:spcPct val="103400"/>
              </a:lnSpc>
              <a:spcBef>
                <a:spcPts val="95"/>
              </a:spcBef>
            </a:pP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provides</a:t>
            </a:r>
            <a:r>
              <a:rPr sz="850" spc="-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valuable</a:t>
            </a:r>
            <a:r>
              <a:rPr sz="850" spc="-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insights 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for</a:t>
            </a: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reﬁning</a:t>
            </a: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advertising</a:t>
            </a: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strategies.</a:t>
            </a:r>
            <a:endParaRPr sz="85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3656" y="1280367"/>
            <a:ext cx="435609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Utilizing</a:t>
            </a:r>
            <a:endParaRPr sz="850" dirty="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5590" y="1323319"/>
            <a:ext cx="377830" cy="827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00864" y="1319009"/>
            <a:ext cx="210952" cy="8703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10488" y="1457276"/>
            <a:ext cx="861395" cy="8271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731457" y="1286510"/>
            <a:ext cx="1441450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5920" marR="5080" indent="71120">
              <a:lnSpc>
                <a:spcPct val="103400"/>
              </a:lnSpc>
              <a:spcBef>
                <a:spcPts val="95"/>
              </a:spcBef>
              <a:tabLst>
                <a:tab pos="1115695" algn="l"/>
              </a:tabLst>
            </a:pP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such</a:t>
            </a:r>
            <a:r>
              <a:rPr sz="850" spc="-5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as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	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and 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enables</a:t>
            </a:r>
            <a:r>
              <a:rPr sz="850" spc="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data-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driven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decision-</a:t>
            </a: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making.</a:t>
            </a:r>
            <a:endParaRPr sz="8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5845810" cy="3288029"/>
            <a:chOff x="1512" y="0"/>
            <a:chExt cx="5845810" cy="32880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" y="8"/>
              <a:ext cx="5845237" cy="32879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11" y="0"/>
              <a:ext cx="5845810" cy="3288029"/>
            </a:xfrm>
            <a:custGeom>
              <a:avLst/>
              <a:gdLst/>
              <a:ahLst/>
              <a:cxnLst/>
              <a:rect l="l" t="t" r="r" b="b"/>
              <a:pathLst>
                <a:path w="5845810" h="3288029">
                  <a:moveTo>
                    <a:pt x="112636" y="0"/>
                  </a:moveTo>
                  <a:lnTo>
                    <a:pt x="0" y="0"/>
                  </a:lnTo>
                  <a:lnTo>
                    <a:pt x="0" y="913320"/>
                  </a:lnTo>
                  <a:lnTo>
                    <a:pt x="112636" y="913320"/>
                  </a:lnTo>
                  <a:lnTo>
                    <a:pt x="112636" y="0"/>
                  </a:lnTo>
                  <a:close/>
                </a:path>
                <a:path w="5845810" h="3288029">
                  <a:moveTo>
                    <a:pt x="5845238" y="3175444"/>
                  </a:moveTo>
                  <a:lnTo>
                    <a:pt x="0" y="3175444"/>
                  </a:lnTo>
                  <a:lnTo>
                    <a:pt x="0" y="3287953"/>
                  </a:lnTo>
                  <a:lnTo>
                    <a:pt x="5845238" y="3287953"/>
                  </a:lnTo>
                  <a:lnTo>
                    <a:pt x="5845238" y="3175444"/>
                  </a:lnTo>
                  <a:close/>
                </a:path>
                <a:path w="5845810" h="3288029">
                  <a:moveTo>
                    <a:pt x="5845238" y="12"/>
                  </a:moveTo>
                  <a:lnTo>
                    <a:pt x="5739600" y="12"/>
                  </a:lnTo>
                  <a:lnTo>
                    <a:pt x="5739600" y="453618"/>
                  </a:lnTo>
                  <a:lnTo>
                    <a:pt x="5845238" y="453618"/>
                  </a:lnTo>
                  <a:lnTo>
                    <a:pt x="5845238" y="12"/>
                  </a:lnTo>
                  <a:close/>
                </a:path>
              </a:pathLst>
            </a:custGeom>
            <a:solidFill>
              <a:srgbClr val="DB7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73" y="222138"/>
            <a:ext cx="2907665" cy="4724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95"/>
              </a:spcBef>
            </a:pPr>
            <a:r>
              <a:rPr sz="1500" spc="180" dirty="0"/>
              <a:t>COMPETITIVE</a:t>
            </a:r>
            <a:r>
              <a:rPr sz="1500" spc="175" dirty="0"/>
              <a:t> </a:t>
            </a:r>
            <a:r>
              <a:rPr sz="1500" spc="204" dirty="0"/>
              <a:t>LANDSCAPE</a:t>
            </a:r>
            <a:endParaRPr sz="1500" dirty="0"/>
          </a:p>
        </p:txBody>
      </p:sp>
      <p:grpSp>
        <p:nvGrpSpPr>
          <p:cNvPr id="6" name="object 6"/>
          <p:cNvGrpSpPr/>
          <p:nvPr/>
        </p:nvGrpSpPr>
        <p:grpSpPr>
          <a:xfrm>
            <a:off x="226052" y="781479"/>
            <a:ext cx="2907665" cy="1628775"/>
            <a:chOff x="226052" y="781479"/>
            <a:chExt cx="2907665" cy="1628775"/>
          </a:xfrm>
        </p:grpSpPr>
        <p:sp>
          <p:nvSpPr>
            <p:cNvPr id="7" name="object 7"/>
            <p:cNvSpPr/>
            <p:nvPr/>
          </p:nvSpPr>
          <p:spPr>
            <a:xfrm>
              <a:off x="226052" y="781479"/>
              <a:ext cx="2907665" cy="1628775"/>
            </a:xfrm>
            <a:custGeom>
              <a:avLst/>
              <a:gdLst/>
              <a:ahLst/>
              <a:cxnLst/>
              <a:rect l="l" t="t" r="r" b="b"/>
              <a:pathLst>
                <a:path w="2907665" h="1628775">
                  <a:moveTo>
                    <a:pt x="2907383" y="0"/>
                  </a:moveTo>
                  <a:lnTo>
                    <a:pt x="0" y="0"/>
                  </a:lnTo>
                  <a:lnTo>
                    <a:pt x="0" y="1628738"/>
                  </a:lnTo>
                  <a:lnTo>
                    <a:pt x="2907383" y="1628738"/>
                  </a:lnTo>
                  <a:lnTo>
                    <a:pt x="2907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4419" y="886992"/>
              <a:ext cx="1344622" cy="1254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344" y="1201125"/>
              <a:ext cx="1280397" cy="27103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22541" y="1194471"/>
              <a:ext cx="312420" cy="101600"/>
            </a:xfrm>
            <a:custGeom>
              <a:avLst/>
              <a:gdLst/>
              <a:ahLst/>
              <a:cxnLst/>
              <a:rect l="l" t="t" r="r" b="b"/>
              <a:pathLst>
                <a:path w="312419" h="101600">
                  <a:moveTo>
                    <a:pt x="9393" y="27371"/>
                  </a:moveTo>
                  <a:lnTo>
                    <a:pt x="5501" y="27371"/>
                  </a:lnTo>
                  <a:lnTo>
                    <a:pt x="3584" y="28157"/>
                  </a:lnTo>
                  <a:lnTo>
                    <a:pt x="713" y="31275"/>
                  </a:lnTo>
                  <a:lnTo>
                    <a:pt x="89" y="32848"/>
                  </a:lnTo>
                  <a:lnTo>
                    <a:pt x="0" y="36097"/>
                  </a:lnTo>
                  <a:lnTo>
                    <a:pt x="192" y="37109"/>
                  </a:lnTo>
                  <a:lnTo>
                    <a:pt x="20673" y="95012"/>
                  </a:lnTo>
                  <a:lnTo>
                    <a:pt x="21122" y="96499"/>
                  </a:lnTo>
                  <a:lnTo>
                    <a:pt x="22158" y="97831"/>
                  </a:lnTo>
                  <a:lnTo>
                    <a:pt x="25277" y="99642"/>
                  </a:lnTo>
                  <a:lnTo>
                    <a:pt x="26883" y="100035"/>
                  </a:lnTo>
                  <a:lnTo>
                    <a:pt x="28526" y="99904"/>
                  </a:lnTo>
                  <a:lnTo>
                    <a:pt x="31623" y="99785"/>
                  </a:lnTo>
                  <a:lnTo>
                    <a:pt x="33884" y="98130"/>
                  </a:lnTo>
                  <a:lnTo>
                    <a:pt x="35366" y="94762"/>
                  </a:lnTo>
                  <a:lnTo>
                    <a:pt x="43598" y="72140"/>
                  </a:lnTo>
                  <a:lnTo>
                    <a:pt x="28657" y="72140"/>
                  </a:lnTo>
                  <a:lnTo>
                    <a:pt x="15026" y="32336"/>
                  </a:lnTo>
                  <a:lnTo>
                    <a:pt x="14478" y="30644"/>
                  </a:lnTo>
                  <a:lnTo>
                    <a:pt x="13527" y="29382"/>
                  </a:lnTo>
                  <a:lnTo>
                    <a:pt x="12167" y="28599"/>
                  </a:lnTo>
                  <a:lnTo>
                    <a:pt x="10823" y="27776"/>
                  </a:lnTo>
                  <a:lnTo>
                    <a:pt x="9393" y="27371"/>
                  </a:lnTo>
                  <a:close/>
                </a:path>
                <a:path w="312419" h="101600">
                  <a:moveTo>
                    <a:pt x="62000" y="64541"/>
                  </a:moveTo>
                  <a:lnTo>
                    <a:pt x="46363" y="64541"/>
                  </a:lnTo>
                  <a:lnTo>
                    <a:pt x="58518" y="95012"/>
                  </a:lnTo>
                  <a:lnTo>
                    <a:pt x="60018" y="98154"/>
                  </a:lnTo>
                  <a:lnTo>
                    <a:pt x="62258" y="99785"/>
                  </a:lnTo>
                  <a:lnTo>
                    <a:pt x="65257" y="99904"/>
                  </a:lnTo>
                  <a:lnTo>
                    <a:pt x="66924" y="100035"/>
                  </a:lnTo>
                  <a:lnTo>
                    <a:pt x="81173" y="71759"/>
                  </a:lnTo>
                  <a:lnTo>
                    <a:pt x="64925" y="71759"/>
                  </a:lnTo>
                  <a:lnTo>
                    <a:pt x="62000" y="64541"/>
                  </a:lnTo>
                  <a:close/>
                </a:path>
                <a:path w="312419" h="101600">
                  <a:moveTo>
                    <a:pt x="48566" y="39230"/>
                  </a:moveTo>
                  <a:lnTo>
                    <a:pt x="43254" y="39230"/>
                  </a:lnTo>
                  <a:lnTo>
                    <a:pt x="40861" y="40873"/>
                  </a:lnTo>
                  <a:lnTo>
                    <a:pt x="28657" y="72140"/>
                  </a:lnTo>
                  <a:lnTo>
                    <a:pt x="43598" y="72140"/>
                  </a:lnTo>
                  <a:lnTo>
                    <a:pt x="46363" y="64541"/>
                  </a:lnTo>
                  <a:lnTo>
                    <a:pt x="62000" y="64541"/>
                  </a:lnTo>
                  <a:lnTo>
                    <a:pt x="53745" y="44171"/>
                  </a:lnTo>
                  <a:lnTo>
                    <a:pt x="53221" y="42696"/>
                  </a:lnTo>
                  <a:lnTo>
                    <a:pt x="52376" y="41504"/>
                  </a:lnTo>
                  <a:lnTo>
                    <a:pt x="51209" y="40611"/>
                  </a:lnTo>
                  <a:lnTo>
                    <a:pt x="50054" y="39694"/>
                  </a:lnTo>
                  <a:lnTo>
                    <a:pt x="48566" y="39230"/>
                  </a:lnTo>
                  <a:close/>
                </a:path>
                <a:path w="312419" h="101600">
                  <a:moveTo>
                    <a:pt x="87822" y="27371"/>
                  </a:moveTo>
                  <a:lnTo>
                    <a:pt x="82033" y="27371"/>
                  </a:lnTo>
                  <a:lnTo>
                    <a:pt x="79580" y="29026"/>
                  </a:lnTo>
                  <a:lnTo>
                    <a:pt x="78151" y="33073"/>
                  </a:lnTo>
                  <a:lnTo>
                    <a:pt x="64925" y="71759"/>
                  </a:lnTo>
                  <a:lnTo>
                    <a:pt x="81173" y="71759"/>
                  </a:lnTo>
                  <a:lnTo>
                    <a:pt x="92784" y="38325"/>
                  </a:lnTo>
                  <a:lnTo>
                    <a:pt x="93058" y="37813"/>
                  </a:lnTo>
                  <a:lnTo>
                    <a:pt x="93226" y="37252"/>
                  </a:lnTo>
                  <a:lnTo>
                    <a:pt x="93333" y="36097"/>
                  </a:lnTo>
                  <a:lnTo>
                    <a:pt x="93381" y="32848"/>
                  </a:lnTo>
                  <a:lnTo>
                    <a:pt x="92619" y="30992"/>
                  </a:lnTo>
                  <a:lnTo>
                    <a:pt x="91095" y="29562"/>
                  </a:lnTo>
                  <a:lnTo>
                    <a:pt x="89608" y="28108"/>
                  </a:lnTo>
                  <a:lnTo>
                    <a:pt x="87822" y="27371"/>
                  </a:lnTo>
                  <a:close/>
                </a:path>
                <a:path w="312419" h="101600">
                  <a:moveTo>
                    <a:pt x="111931" y="0"/>
                  </a:moveTo>
                  <a:lnTo>
                    <a:pt x="107466" y="0"/>
                  </a:lnTo>
                  <a:lnTo>
                    <a:pt x="105607" y="762"/>
                  </a:lnTo>
                  <a:lnTo>
                    <a:pt x="102620" y="3749"/>
                  </a:lnTo>
                  <a:lnTo>
                    <a:pt x="101870" y="5596"/>
                  </a:lnTo>
                  <a:lnTo>
                    <a:pt x="101870" y="94177"/>
                  </a:lnTo>
                  <a:lnTo>
                    <a:pt x="102607" y="96036"/>
                  </a:lnTo>
                  <a:lnTo>
                    <a:pt x="105585" y="99142"/>
                  </a:lnTo>
                  <a:lnTo>
                    <a:pt x="107442" y="99904"/>
                  </a:lnTo>
                  <a:lnTo>
                    <a:pt x="111846" y="99904"/>
                  </a:lnTo>
                  <a:lnTo>
                    <a:pt x="113693" y="99142"/>
                  </a:lnTo>
                  <a:lnTo>
                    <a:pt x="116668" y="96036"/>
                  </a:lnTo>
                  <a:lnTo>
                    <a:pt x="117421" y="94177"/>
                  </a:lnTo>
                  <a:lnTo>
                    <a:pt x="117479" y="54065"/>
                  </a:lnTo>
                  <a:lnTo>
                    <a:pt x="118134" y="51816"/>
                  </a:lnTo>
                  <a:lnTo>
                    <a:pt x="121002" y="47420"/>
                  </a:lnTo>
                  <a:lnTo>
                    <a:pt x="122968" y="45646"/>
                  </a:lnTo>
                  <a:lnTo>
                    <a:pt x="127991" y="42934"/>
                  </a:lnTo>
                  <a:lnTo>
                    <a:pt x="130765" y="42266"/>
                  </a:lnTo>
                  <a:lnTo>
                    <a:pt x="159268" y="42266"/>
                  </a:lnTo>
                  <a:lnTo>
                    <a:pt x="157794" y="37993"/>
                  </a:lnTo>
                  <a:lnTo>
                    <a:pt x="155736" y="35195"/>
                  </a:lnTo>
                  <a:lnTo>
                    <a:pt x="117421" y="35195"/>
                  </a:lnTo>
                  <a:lnTo>
                    <a:pt x="117416" y="5596"/>
                  </a:lnTo>
                  <a:lnTo>
                    <a:pt x="116692" y="3785"/>
                  </a:lnTo>
                  <a:lnTo>
                    <a:pt x="115229" y="2286"/>
                  </a:lnTo>
                  <a:lnTo>
                    <a:pt x="113800" y="762"/>
                  </a:lnTo>
                  <a:lnTo>
                    <a:pt x="111931" y="0"/>
                  </a:lnTo>
                  <a:close/>
                </a:path>
                <a:path w="312419" h="101600">
                  <a:moveTo>
                    <a:pt x="159268" y="42266"/>
                  </a:moveTo>
                  <a:lnTo>
                    <a:pt x="136980" y="42266"/>
                  </a:lnTo>
                  <a:lnTo>
                    <a:pt x="139433" y="42885"/>
                  </a:lnTo>
                  <a:lnTo>
                    <a:pt x="142862" y="45384"/>
                  </a:lnTo>
                  <a:lnTo>
                    <a:pt x="144124" y="47112"/>
                  </a:lnTo>
                  <a:lnTo>
                    <a:pt x="145709" y="51505"/>
                  </a:lnTo>
                  <a:lnTo>
                    <a:pt x="146102" y="54065"/>
                  </a:lnTo>
                  <a:lnTo>
                    <a:pt x="146102" y="94177"/>
                  </a:lnTo>
                  <a:lnTo>
                    <a:pt x="146852" y="96036"/>
                  </a:lnTo>
                  <a:lnTo>
                    <a:pt x="149839" y="99142"/>
                  </a:lnTo>
                  <a:lnTo>
                    <a:pt x="151686" y="99904"/>
                  </a:lnTo>
                  <a:lnTo>
                    <a:pt x="156078" y="99904"/>
                  </a:lnTo>
                  <a:lnTo>
                    <a:pt x="157913" y="99142"/>
                  </a:lnTo>
                  <a:lnTo>
                    <a:pt x="160888" y="96036"/>
                  </a:lnTo>
                  <a:lnTo>
                    <a:pt x="161638" y="94177"/>
                  </a:lnTo>
                  <a:lnTo>
                    <a:pt x="161598" y="51505"/>
                  </a:lnTo>
                  <a:lnTo>
                    <a:pt x="160864" y="46896"/>
                  </a:lnTo>
                  <a:lnTo>
                    <a:pt x="159268" y="42266"/>
                  </a:lnTo>
                  <a:close/>
                </a:path>
                <a:path w="312419" h="101600">
                  <a:moveTo>
                    <a:pt x="142686" y="27502"/>
                  </a:moveTo>
                  <a:lnTo>
                    <a:pt x="133182" y="27502"/>
                  </a:lnTo>
                  <a:lnTo>
                    <a:pt x="130015" y="28096"/>
                  </a:lnTo>
                  <a:lnTo>
                    <a:pt x="124004" y="30443"/>
                  </a:lnTo>
                  <a:lnTo>
                    <a:pt x="121289" y="32004"/>
                  </a:lnTo>
                  <a:lnTo>
                    <a:pt x="118317" y="34396"/>
                  </a:lnTo>
                  <a:lnTo>
                    <a:pt x="117421" y="35195"/>
                  </a:lnTo>
                  <a:lnTo>
                    <a:pt x="155736" y="35195"/>
                  </a:lnTo>
                  <a:lnTo>
                    <a:pt x="155149" y="34396"/>
                  </a:lnTo>
                  <a:lnTo>
                    <a:pt x="147660" y="28882"/>
                  </a:lnTo>
                  <a:lnTo>
                    <a:pt x="142686" y="27502"/>
                  </a:lnTo>
                  <a:close/>
                </a:path>
                <a:path w="312419" h="101600">
                  <a:moveTo>
                    <a:pt x="185452" y="6653"/>
                  </a:moveTo>
                  <a:lnTo>
                    <a:pt x="180094" y="6653"/>
                  </a:lnTo>
                  <a:lnTo>
                    <a:pt x="177911" y="7321"/>
                  </a:lnTo>
                  <a:lnTo>
                    <a:pt x="174558" y="9906"/>
                  </a:lnTo>
                  <a:lnTo>
                    <a:pt x="173711" y="11881"/>
                  </a:lnTo>
                  <a:lnTo>
                    <a:pt x="173716" y="18964"/>
                  </a:lnTo>
                  <a:lnTo>
                    <a:pt x="174512" y="20942"/>
                  </a:lnTo>
                  <a:lnTo>
                    <a:pt x="177664" y="23573"/>
                  </a:lnTo>
                  <a:lnTo>
                    <a:pt x="179856" y="24228"/>
                  </a:lnTo>
                  <a:lnTo>
                    <a:pt x="185297" y="24228"/>
                  </a:lnTo>
                  <a:lnTo>
                    <a:pt x="187439" y="23573"/>
                  </a:lnTo>
                  <a:lnTo>
                    <a:pt x="190718" y="20930"/>
                  </a:lnTo>
                  <a:lnTo>
                    <a:pt x="191536" y="18964"/>
                  </a:lnTo>
                  <a:lnTo>
                    <a:pt x="191516" y="11881"/>
                  </a:lnTo>
                  <a:lnTo>
                    <a:pt x="190737" y="9963"/>
                  </a:lnTo>
                  <a:lnTo>
                    <a:pt x="187583" y="7321"/>
                  </a:lnTo>
                  <a:lnTo>
                    <a:pt x="185452" y="6653"/>
                  </a:lnTo>
                  <a:close/>
                </a:path>
                <a:path w="312419" h="101600">
                  <a:moveTo>
                    <a:pt x="184797" y="27502"/>
                  </a:moveTo>
                  <a:lnTo>
                    <a:pt x="180450" y="27502"/>
                  </a:lnTo>
                  <a:lnTo>
                    <a:pt x="178618" y="28251"/>
                  </a:lnTo>
                  <a:lnTo>
                    <a:pt x="175616" y="31242"/>
                  </a:lnTo>
                  <a:lnTo>
                    <a:pt x="174866" y="33073"/>
                  </a:lnTo>
                  <a:lnTo>
                    <a:pt x="174876" y="94177"/>
                  </a:lnTo>
                  <a:lnTo>
                    <a:pt x="175605" y="96036"/>
                  </a:lnTo>
                  <a:lnTo>
                    <a:pt x="178451" y="99130"/>
                  </a:lnTo>
                  <a:lnTo>
                    <a:pt x="180331" y="99904"/>
                  </a:lnTo>
                  <a:lnTo>
                    <a:pt x="184821" y="99904"/>
                  </a:lnTo>
                  <a:lnTo>
                    <a:pt x="186665" y="99130"/>
                  </a:lnTo>
                  <a:lnTo>
                    <a:pt x="189641" y="96012"/>
                  </a:lnTo>
                  <a:lnTo>
                    <a:pt x="190381" y="94177"/>
                  </a:lnTo>
                  <a:lnTo>
                    <a:pt x="190381" y="33073"/>
                  </a:lnTo>
                  <a:lnTo>
                    <a:pt x="189631" y="31242"/>
                  </a:lnTo>
                  <a:lnTo>
                    <a:pt x="186632" y="28251"/>
                  </a:lnTo>
                  <a:lnTo>
                    <a:pt x="184797" y="27502"/>
                  </a:lnTo>
                  <a:close/>
                </a:path>
                <a:path w="312419" h="101600">
                  <a:moveTo>
                    <a:pt x="224646" y="43671"/>
                  </a:moveTo>
                  <a:lnTo>
                    <a:pt x="209111" y="43671"/>
                  </a:lnTo>
                  <a:lnTo>
                    <a:pt x="209111" y="85889"/>
                  </a:lnTo>
                  <a:lnTo>
                    <a:pt x="226100" y="99904"/>
                  </a:lnTo>
                  <a:lnTo>
                    <a:pt x="230066" y="99904"/>
                  </a:lnTo>
                  <a:lnTo>
                    <a:pt x="232635" y="99191"/>
                  </a:lnTo>
                  <a:lnTo>
                    <a:pt x="237506" y="96295"/>
                  </a:lnTo>
                  <a:lnTo>
                    <a:pt x="238719" y="94295"/>
                  </a:lnTo>
                  <a:lnTo>
                    <a:pt x="238719" y="89784"/>
                  </a:lnTo>
                  <a:lnTo>
                    <a:pt x="238112" y="88129"/>
                  </a:lnTo>
                  <a:lnTo>
                    <a:pt x="235843" y="85639"/>
                  </a:lnTo>
                  <a:lnTo>
                    <a:pt x="227539" y="85639"/>
                  </a:lnTo>
                  <a:lnTo>
                    <a:pt x="226969" y="85545"/>
                  </a:lnTo>
                  <a:lnTo>
                    <a:pt x="224646" y="82579"/>
                  </a:lnTo>
                  <a:lnTo>
                    <a:pt x="224646" y="43671"/>
                  </a:lnTo>
                  <a:close/>
                </a:path>
                <a:path w="312419" h="101600">
                  <a:moveTo>
                    <a:pt x="234257" y="84770"/>
                  </a:moveTo>
                  <a:lnTo>
                    <a:pt x="231361" y="84770"/>
                  </a:lnTo>
                  <a:lnTo>
                    <a:pt x="230410" y="84914"/>
                  </a:lnTo>
                  <a:lnTo>
                    <a:pt x="229148" y="85496"/>
                  </a:lnTo>
                  <a:lnTo>
                    <a:pt x="228600" y="85639"/>
                  </a:lnTo>
                  <a:lnTo>
                    <a:pt x="235843" y="85639"/>
                  </a:lnTo>
                  <a:lnTo>
                    <a:pt x="235671" y="85450"/>
                  </a:lnTo>
                  <a:lnTo>
                    <a:pt x="234257" y="84770"/>
                  </a:lnTo>
                  <a:close/>
                </a:path>
                <a:path w="312419" h="101600">
                  <a:moveTo>
                    <a:pt x="235744" y="28907"/>
                  </a:moveTo>
                  <a:lnTo>
                    <a:pt x="201609" y="28907"/>
                  </a:lnTo>
                  <a:lnTo>
                    <a:pt x="199881" y="29611"/>
                  </a:lnTo>
                  <a:lnTo>
                    <a:pt x="196940" y="32418"/>
                  </a:lnTo>
                  <a:lnTo>
                    <a:pt x="196215" y="34122"/>
                  </a:lnTo>
                  <a:lnTo>
                    <a:pt x="196268" y="38374"/>
                  </a:lnTo>
                  <a:lnTo>
                    <a:pt x="196940" y="40029"/>
                  </a:lnTo>
                  <a:lnTo>
                    <a:pt x="199857" y="42934"/>
                  </a:lnTo>
                  <a:lnTo>
                    <a:pt x="201585" y="43671"/>
                  </a:lnTo>
                  <a:lnTo>
                    <a:pt x="235720" y="43671"/>
                  </a:lnTo>
                  <a:lnTo>
                    <a:pt x="237491" y="42934"/>
                  </a:lnTo>
                  <a:lnTo>
                    <a:pt x="240292" y="40136"/>
                  </a:lnTo>
                  <a:lnTo>
                    <a:pt x="241005" y="38374"/>
                  </a:lnTo>
                  <a:lnTo>
                    <a:pt x="240935" y="34122"/>
                  </a:lnTo>
                  <a:lnTo>
                    <a:pt x="240292" y="32573"/>
                  </a:lnTo>
                  <a:lnTo>
                    <a:pt x="238874" y="31123"/>
                  </a:lnTo>
                  <a:lnTo>
                    <a:pt x="237481" y="29644"/>
                  </a:lnTo>
                  <a:lnTo>
                    <a:pt x="235744" y="28907"/>
                  </a:lnTo>
                  <a:close/>
                </a:path>
                <a:path w="312419" h="101600">
                  <a:moveTo>
                    <a:pt x="219206" y="11524"/>
                  </a:moveTo>
                  <a:lnTo>
                    <a:pt x="214859" y="11524"/>
                  </a:lnTo>
                  <a:lnTo>
                    <a:pt x="213003" y="12262"/>
                  </a:lnTo>
                  <a:lnTo>
                    <a:pt x="209882" y="15215"/>
                  </a:lnTo>
                  <a:lnTo>
                    <a:pt x="209111" y="17059"/>
                  </a:lnTo>
                  <a:lnTo>
                    <a:pt x="209111" y="28907"/>
                  </a:lnTo>
                  <a:lnTo>
                    <a:pt x="224646" y="28907"/>
                  </a:lnTo>
                  <a:lnTo>
                    <a:pt x="224622" y="17059"/>
                  </a:lnTo>
                  <a:lnTo>
                    <a:pt x="223921" y="15297"/>
                  </a:lnTo>
                  <a:lnTo>
                    <a:pt x="221028" y="12286"/>
                  </a:lnTo>
                  <a:lnTo>
                    <a:pt x="219206" y="11524"/>
                  </a:lnTo>
                  <a:close/>
                </a:path>
                <a:path w="312419" h="101600">
                  <a:moveTo>
                    <a:pt x="282964" y="26846"/>
                  </a:moveTo>
                  <a:lnTo>
                    <a:pt x="272856" y="26846"/>
                  </a:lnTo>
                  <a:lnTo>
                    <a:pt x="267425" y="28346"/>
                  </a:lnTo>
                  <a:lnTo>
                    <a:pt x="245162" y="56781"/>
                  </a:lnTo>
                  <a:lnTo>
                    <a:pt x="245162" y="71771"/>
                  </a:lnTo>
                  <a:lnTo>
                    <a:pt x="274545" y="101190"/>
                  </a:lnTo>
                  <a:lnTo>
                    <a:pt x="286929" y="101190"/>
                  </a:lnTo>
                  <a:lnTo>
                    <a:pt x="291657" y="100105"/>
                  </a:lnTo>
                  <a:lnTo>
                    <a:pt x="300420" y="95762"/>
                  </a:lnTo>
                  <a:lnTo>
                    <a:pt x="303919" y="93271"/>
                  </a:lnTo>
                  <a:lnTo>
                    <a:pt x="306516" y="90485"/>
                  </a:lnTo>
                  <a:lnTo>
                    <a:pt x="308430" y="88916"/>
                  </a:lnTo>
                  <a:lnTo>
                    <a:pt x="309384" y="87011"/>
                  </a:lnTo>
                  <a:lnTo>
                    <a:pt x="309384" y="86426"/>
                  </a:lnTo>
                  <a:lnTo>
                    <a:pt x="277236" y="86426"/>
                  </a:lnTo>
                  <a:lnTo>
                    <a:pt x="273570" y="85462"/>
                  </a:lnTo>
                  <a:lnTo>
                    <a:pt x="260628" y="68448"/>
                  </a:lnTo>
                  <a:lnTo>
                    <a:pt x="306110" y="68448"/>
                  </a:lnTo>
                  <a:lnTo>
                    <a:pt x="307908" y="67744"/>
                  </a:lnTo>
                  <a:lnTo>
                    <a:pt x="310990" y="64913"/>
                  </a:lnTo>
                  <a:lnTo>
                    <a:pt x="311825" y="63139"/>
                  </a:lnTo>
                  <a:lnTo>
                    <a:pt x="311859" y="55790"/>
                  </a:lnTo>
                  <a:lnTo>
                    <a:pt x="311561" y="54339"/>
                  </a:lnTo>
                  <a:lnTo>
                    <a:pt x="261591" y="54339"/>
                  </a:lnTo>
                  <a:lnTo>
                    <a:pt x="261890" y="53492"/>
                  </a:lnTo>
                  <a:lnTo>
                    <a:pt x="276368" y="41730"/>
                  </a:lnTo>
                  <a:lnTo>
                    <a:pt x="306504" y="41730"/>
                  </a:lnTo>
                  <a:lnTo>
                    <a:pt x="304717" y="39136"/>
                  </a:lnTo>
                  <a:lnTo>
                    <a:pt x="298515" y="33073"/>
                  </a:lnTo>
                  <a:lnTo>
                    <a:pt x="294988" y="30775"/>
                  </a:lnTo>
                  <a:lnTo>
                    <a:pt x="287106" y="27633"/>
                  </a:lnTo>
                  <a:lnTo>
                    <a:pt x="282964" y="26846"/>
                  </a:lnTo>
                  <a:close/>
                </a:path>
                <a:path w="312419" h="101600">
                  <a:moveTo>
                    <a:pt x="304312" y="77711"/>
                  </a:moveTo>
                  <a:lnTo>
                    <a:pt x="300727" y="77711"/>
                  </a:lnTo>
                  <a:lnTo>
                    <a:pt x="299048" y="78306"/>
                  </a:lnTo>
                  <a:lnTo>
                    <a:pt x="297347" y="79497"/>
                  </a:lnTo>
                  <a:lnTo>
                    <a:pt x="296192" y="80723"/>
                  </a:lnTo>
                  <a:lnTo>
                    <a:pt x="294930" y="81841"/>
                  </a:lnTo>
                  <a:lnTo>
                    <a:pt x="292144" y="83890"/>
                  </a:lnTo>
                  <a:lnTo>
                    <a:pt x="290465" y="84734"/>
                  </a:lnTo>
                  <a:lnTo>
                    <a:pt x="286572" y="86093"/>
                  </a:lnTo>
                  <a:lnTo>
                    <a:pt x="284213" y="86426"/>
                  </a:lnTo>
                  <a:lnTo>
                    <a:pt x="309384" y="86426"/>
                  </a:lnTo>
                  <a:lnTo>
                    <a:pt x="309384" y="82808"/>
                  </a:lnTo>
                  <a:lnTo>
                    <a:pt x="308704" y="81153"/>
                  </a:lnTo>
                  <a:lnTo>
                    <a:pt x="305955" y="78400"/>
                  </a:lnTo>
                  <a:lnTo>
                    <a:pt x="304312" y="77711"/>
                  </a:lnTo>
                  <a:close/>
                </a:path>
                <a:path w="312419" h="101600">
                  <a:moveTo>
                    <a:pt x="306504" y="41730"/>
                  </a:moveTo>
                  <a:lnTo>
                    <a:pt x="281379" y="41730"/>
                  </a:lnTo>
                  <a:lnTo>
                    <a:pt x="284024" y="42324"/>
                  </a:lnTo>
                  <a:lnTo>
                    <a:pt x="289084" y="44695"/>
                  </a:lnTo>
                  <a:lnTo>
                    <a:pt x="291202" y="46363"/>
                  </a:lnTo>
                  <a:lnTo>
                    <a:pt x="294263" y="50206"/>
                  </a:lnTo>
                  <a:lnTo>
                    <a:pt x="295156" y="52160"/>
                  </a:lnTo>
                  <a:lnTo>
                    <a:pt x="295561" y="54339"/>
                  </a:lnTo>
                  <a:lnTo>
                    <a:pt x="311561" y="54339"/>
                  </a:lnTo>
                  <a:lnTo>
                    <a:pt x="310896" y="51099"/>
                  </a:lnTo>
                  <a:lnTo>
                    <a:pt x="307192" y="42729"/>
                  </a:lnTo>
                  <a:lnTo>
                    <a:pt x="306504" y="41730"/>
                  </a:lnTo>
                  <a:close/>
                </a:path>
              </a:pathLst>
            </a:custGeom>
            <a:solidFill>
              <a:srgbClr val="B65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3990">
              <a:lnSpc>
                <a:spcPts val="1200"/>
              </a:lnSpc>
              <a:spcBef>
                <a:spcPts val="615"/>
              </a:spcBef>
            </a:pPr>
            <a:r>
              <a:rPr spc="-40" dirty="0"/>
              <a:t>Understanding</a:t>
            </a:r>
            <a:r>
              <a:rPr spc="10" dirty="0"/>
              <a:t> </a:t>
            </a:r>
            <a:r>
              <a:rPr spc="-25" dirty="0"/>
              <a:t>the</a:t>
            </a:r>
          </a:p>
          <a:p>
            <a:pPr marL="231140">
              <a:lnSpc>
                <a:spcPct val="100000"/>
              </a:lnSpc>
            </a:pPr>
            <a:r>
              <a:rPr spc="-60" dirty="0"/>
              <a:t>is</a:t>
            </a:r>
            <a:r>
              <a:rPr spc="-40" dirty="0"/>
              <a:t> </a:t>
            </a:r>
            <a:r>
              <a:rPr spc="-45" dirty="0"/>
              <a:t>essential</a:t>
            </a:r>
            <a:r>
              <a:rPr spc="-35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spc="-25" dirty="0"/>
              <a:t>diferentiation.</a:t>
            </a:r>
            <a:r>
              <a:rPr spc="-35" dirty="0"/>
              <a:t> </a:t>
            </a:r>
            <a:r>
              <a:rPr spc="-10" dirty="0"/>
              <a:t>Analyzing</a:t>
            </a:r>
          </a:p>
          <a:p>
            <a:pPr marL="692785" marR="295910" indent="766445">
              <a:lnSpc>
                <a:spcPct val="100000"/>
              </a:lnSpc>
              <a:spcBef>
                <a:spcPts val="25"/>
              </a:spcBef>
            </a:pPr>
            <a:r>
              <a:rPr spc="-25" dirty="0"/>
              <a:t>and</a:t>
            </a:r>
            <a:r>
              <a:rPr spc="-65" dirty="0"/>
              <a:t> </a:t>
            </a:r>
            <a:r>
              <a:rPr spc="-10" dirty="0"/>
              <a:t>identifying </a:t>
            </a:r>
            <a:r>
              <a:rPr spc="-25" dirty="0"/>
              <a:t>can</a:t>
            </a:r>
            <a:r>
              <a:rPr spc="-30" dirty="0"/>
              <a:t> </a:t>
            </a:r>
            <a:r>
              <a:rPr spc="-40" dirty="0"/>
              <a:t>inform</a:t>
            </a:r>
            <a:r>
              <a:rPr spc="-30" dirty="0"/>
              <a:t> </a:t>
            </a:r>
            <a:r>
              <a:rPr spc="-40" dirty="0"/>
              <a:t>strategic</a:t>
            </a:r>
            <a:r>
              <a:rPr spc="-30" dirty="0"/>
              <a:t> advertising</a:t>
            </a:r>
          </a:p>
          <a:p>
            <a:pPr marL="113792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decisions.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6534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304</Words>
  <Application>Microsoft Office PowerPoint</Application>
  <PresentationFormat>Custom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Calibri</vt:lpstr>
      <vt:lpstr>Tahoma</vt:lpstr>
      <vt:lpstr>Verdana</vt:lpstr>
      <vt:lpstr>Office Theme</vt:lpstr>
      <vt:lpstr>CHAPTER 15</vt:lpstr>
      <vt:lpstr>INTRODUCTION</vt:lpstr>
      <vt:lpstr>CONSUMER BEHAVIOR</vt:lpstr>
      <vt:lpstr>TARGET AUDIENCE</vt:lpstr>
      <vt:lpstr>MEDIA CHANNELS</vt:lpstr>
      <vt:lpstr>CREATIVE CONTENT</vt:lpstr>
      <vt:lpstr>BUDGET ALLOCATION</vt:lpstr>
      <vt:lpstr>DATA ANALYSIS</vt:lpstr>
      <vt:lpstr>COMPETITIVE LANDSCAPE</vt:lpstr>
      <vt:lpstr>REGULATORY COMPLIANCE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cp:lastModifiedBy>03-134202-102</cp:lastModifiedBy>
  <cp:revision>1</cp:revision>
  <dcterms:created xsi:type="dcterms:W3CDTF">2024-01-03T16:43:56Z</dcterms:created>
  <dcterms:modified xsi:type="dcterms:W3CDTF">2024-01-03T17:02:25Z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2024-01-03T00:00:00Z</vt:filetime>
  </property>
  <property fmtid="{D5CDD505-2E9C-101B-9397-08002B2CF9AE}" pid="3" name="LastSaved">
    <vt:filetime>2024-01-03T00:00:00Z</vt:filetime>
  </property>
  <property fmtid="{D5CDD505-2E9C-101B-9397-08002B2CF9AE}" pid="4" name="Producer">
    <vt:lpwstr>GPL Ghostscript 10.02.0</vt:lpwstr>
  </property>
</Properties>
</file>