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42"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4246226-4C75-4E62-87C7-1A997AD59AFF}" type="datetimeFigureOut">
              <a:rPr lang="en-IN" smtClean="0"/>
              <a:t>07-12-2020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357613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246226-4C75-4E62-87C7-1A997AD59AFF}"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3472489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4246226-4C75-4E62-87C7-1A997AD59AFF}" type="datetimeFigureOut">
              <a:rPr lang="en-IN" smtClean="0"/>
              <a:t>07-12-2020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3794929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4246226-4C75-4E62-87C7-1A997AD59AFF}" type="datetimeFigureOut">
              <a:rPr lang="en-IN" smtClean="0"/>
              <a:t>07-12-2020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C53B2C1-00DE-4169-84FE-35EB24801D37}"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7158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4246226-4C75-4E62-87C7-1A997AD59AFF}" type="datetimeFigureOut">
              <a:rPr lang="en-IN" smtClean="0"/>
              <a:t>07-12-2020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96742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246226-4C75-4E62-87C7-1A997AD59AFF}" type="datetimeFigureOut">
              <a:rPr lang="en-IN" smtClean="0"/>
              <a:t>07-12-2020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3125956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246226-4C75-4E62-87C7-1A997AD59AFF}" type="datetimeFigureOut">
              <a:rPr lang="en-IN" smtClean="0"/>
              <a:t>07-12-2020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689922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46226-4C75-4E62-87C7-1A997AD59AFF}"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3233321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4246226-4C75-4E62-87C7-1A997AD59AFF}" type="datetimeFigureOut">
              <a:rPr lang="en-IN" smtClean="0"/>
              <a:t>07-12-2020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236665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46226-4C75-4E62-87C7-1A997AD59AFF}"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60252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4246226-4C75-4E62-87C7-1A997AD59AFF}" type="datetimeFigureOut">
              <a:rPr lang="en-IN" smtClean="0"/>
              <a:t>07-12-2020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150670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246226-4C75-4E62-87C7-1A997AD59AFF}"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4107031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246226-4C75-4E62-87C7-1A997AD59AFF}" type="datetimeFigureOut">
              <a:rPr lang="en-IN" smtClean="0"/>
              <a:t>07-12-2020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308279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246226-4C75-4E62-87C7-1A997AD59AFF}" type="datetimeFigureOut">
              <a:rPr lang="en-IN" smtClean="0"/>
              <a:t>07-12-2020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3161695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246226-4C75-4E62-87C7-1A997AD59AFF}" type="datetimeFigureOut">
              <a:rPr lang="en-IN" smtClean="0"/>
              <a:t>07-12-2020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128126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246226-4C75-4E62-87C7-1A997AD59AFF}"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155689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246226-4C75-4E62-87C7-1A997AD59AFF}"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3B2C1-00DE-4169-84FE-35EB24801D37}" type="slidenum">
              <a:rPr lang="en-IN" smtClean="0"/>
              <a:t>‹#›</a:t>
            </a:fld>
            <a:endParaRPr lang="en-IN"/>
          </a:p>
        </p:txBody>
      </p:sp>
    </p:spTree>
    <p:extLst>
      <p:ext uri="{BB962C8B-B14F-4D97-AF65-F5344CB8AC3E}">
        <p14:creationId xmlns:p14="http://schemas.microsoft.com/office/powerpoint/2010/main" val="10703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246226-4C75-4E62-87C7-1A997AD59AFF}" type="datetimeFigureOut">
              <a:rPr lang="en-IN" smtClean="0"/>
              <a:t>07-12-2020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53B2C1-00DE-4169-84FE-35EB24801D37}" type="slidenum">
              <a:rPr lang="en-IN" smtClean="0"/>
              <a:t>‹#›</a:t>
            </a:fld>
            <a:endParaRPr lang="en-IN"/>
          </a:p>
        </p:txBody>
      </p:sp>
    </p:spTree>
    <p:extLst>
      <p:ext uri="{BB962C8B-B14F-4D97-AF65-F5344CB8AC3E}">
        <p14:creationId xmlns:p14="http://schemas.microsoft.com/office/powerpoint/2010/main" val="16747257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EDA2-3D5F-46DA-B85F-909638BEE483}"/>
              </a:ext>
            </a:extLst>
          </p:cNvPr>
          <p:cNvSpPr>
            <a:spLocks noGrp="1"/>
          </p:cNvSpPr>
          <p:nvPr>
            <p:ph type="ctrTitle"/>
          </p:nvPr>
        </p:nvSpPr>
        <p:spPr/>
        <p:txBody>
          <a:bodyPr/>
          <a:lstStyle/>
          <a:p>
            <a:r>
              <a:rPr lang="en-US" dirty="0"/>
              <a:t>BINARY CALCULATOR</a:t>
            </a:r>
            <a:endParaRPr lang="en-IN" dirty="0"/>
          </a:p>
        </p:txBody>
      </p:sp>
      <p:sp>
        <p:nvSpPr>
          <p:cNvPr id="3" name="Subtitle 2">
            <a:extLst>
              <a:ext uri="{FF2B5EF4-FFF2-40B4-BE49-F238E27FC236}">
                <a16:creationId xmlns:a16="http://schemas.microsoft.com/office/drawing/2014/main" id="{E9C9A530-D95D-49C8-8D7B-18F8CE620B95}"/>
              </a:ext>
            </a:extLst>
          </p:cNvPr>
          <p:cNvSpPr>
            <a:spLocks noGrp="1"/>
          </p:cNvSpPr>
          <p:nvPr>
            <p:ph type="subTitle" idx="1"/>
          </p:nvPr>
        </p:nvSpPr>
        <p:spPr>
          <a:xfrm>
            <a:off x="1371600" y="3632201"/>
            <a:ext cx="8039100" cy="685800"/>
          </a:xfrm>
        </p:spPr>
        <p:txBody>
          <a:bodyPr/>
          <a:lstStyle/>
          <a:p>
            <a:r>
              <a:rPr lang="en-US" dirty="0"/>
              <a:t>      A SY MINI PROJECT BY ROHAAN ADVANI – MIS: 111903151</a:t>
            </a:r>
            <a:endParaRPr lang="en-IN" dirty="0"/>
          </a:p>
        </p:txBody>
      </p:sp>
    </p:spTree>
    <p:extLst>
      <p:ext uri="{BB962C8B-B14F-4D97-AF65-F5344CB8AC3E}">
        <p14:creationId xmlns:p14="http://schemas.microsoft.com/office/powerpoint/2010/main" val="917552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63E4-F8B1-4B04-8496-B189DAE80389}"/>
              </a:ext>
            </a:extLst>
          </p:cNvPr>
          <p:cNvSpPr>
            <a:spLocks noGrp="1"/>
          </p:cNvSpPr>
          <p:nvPr>
            <p:ph type="title"/>
          </p:nvPr>
        </p:nvSpPr>
        <p:spPr>
          <a:xfrm>
            <a:off x="2895600" y="764373"/>
            <a:ext cx="8610600" cy="1189663"/>
          </a:xfrm>
          <a:ln>
            <a:solidFill>
              <a:schemeClr val="tx1"/>
            </a:solidFill>
          </a:ln>
        </p:spPr>
        <p:txBody>
          <a:bodyPr/>
          <a:lstStyle/>
          <a:p>
            <a:r>
              <a:rPr lang="en-US" b="1" dirty="0"/>
              <a:t>Use stack to store operators:</a:t>
            </a:r>
            <a:endParaRPr lang="en-IN" b="1" dirty="0"/>
          </a:p>
        </p:txBody>
      </p:sp>
      <p:pic>
        <p:nvPicPr>
          <p:cNvPr id="5" name="Content Placeholder 4">
            <a:extLst>
              <a:ext uri="{FF2B5EF4-FFF2-40B4-BE49-F238E27FC236}">
                <a16:creationId xmlns:a16="http://schemas.microsoft.com/office/drawing/2014/main" id="{073A742D-EFBD-4F9C-A9E4-FB9DFAAAED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5789" y="2057401"/>
            <a:ext cx="4070411" cy="2464249"/>
          </a:xfrm>
        </p:spPr>
      </p:pic>
      <p:sp>
        <p:nvSpPr>
          <p:cNvPr id="6" name="TextBox 5">
            <a:extLst>
              <a:ext uri="{FF2B5EF4-FFF2-40B4-BE49-F238E27FC236}">
                <a16:creationId xmlns:a16="http://schemas.microsoft.com/office/drawing/2014/main" id="{C3B3F577-544D-4DD6-938C-6FCB4F8F0433}"/>
              </a:ext>
            </a:extLst>
          </p:cNvPr>
          <p:cNvSpPr txBox="1"/>
          <p:nvPr/>
        </p:nvSpPr>
        <p:spPr>
          <a:xfrm>
            <a:off x="476250" y="2057401"/>
            <a:ext cx="6858000" cy="46101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character stack is used to store operators.</a:t>
            </a:r>
          </a:p>
          <a:p>
            <a:pPr marL="285750" indent="-285750">
              <a:lnSpc>
                <a:spcPct val="150000"/>
              </a:lnSpc>
              <a:buFont typeface="Arial" panose="020B0604020202020204" pitchFamily="34" charset="0"/>
              <a:buChar char="•"/>
            </a:pPr>
            <a:r>
              <a:rPr lang="en-US" dirty="0"/>
              <a:t>It has the operator and a self referential pointer for the next operators in the expression.</a:t>
            </a:r>
          </a:p>
          <a:p>
            <a:pPr marL="285750" indent="-285750">
              <a:lnSpc>
                <a:spcPct val="150000"/>
              </a:lnSpc>
              <a:buFont typeface="Arial" panose="020B0604020202020204" pitchFamily="34" charset="0"/>
              <a:buChar char="•"/>
            </a:pPr>
            <a:r>
              <a:rPr lang="en-US" dirty="0"/>
              <a:t>It stores + , - , * , / , % , ( , ) .</a:t>
            </a:r>
          </a:p>
          <a:p>
            <a:pPr marL="285750" indent="-285750">
              <a:lnSpc>
                <a:spcPct val="150000"/>
              </a:lnSpc>
              <a:buFont typeface="Arial" panose="020B0604020202020204" pitchFamily="34" charset="0"/>
              <a:buChar char="•"/>
            </a:pPr>
            <a:r>
              <a:rPr lang="en-US" dirty="0"/>
              <a:t>When the expression is being evaluated the topmost operator is popped and used with respective operands.</a:t>
            </a:r>
          </a:p>
          <a:p>
            <a:r>
              <a:rPr lang="en-US" dirty="0"/>
              <a:t>It has the </a:t>
            </a:r>
            <a:r>
              <a:rPr lang="en-US" dirty="0" err="1"/>
              <a:t>cinit</a:t>
            </a:r>
            <a:r>
              <a:rPr lang="en-US" dirty="0"/>
              <a:t>() function to initialize it.</a:t>
            </a:r>
          </a:p>
          <a:p>
            <a:r>
              <a:rPr lang="en-US" dirty="0"/>
              <a:t>It has the </a:t>
            </a:r>
            <a:r>
              <a:rPr lang="en-US" dirty="0" err="1"/>
              <a:t>cpush</a:t>
            </a:r>
            <a:r>
              <a:rPr lang="en-US" dirty="0"/>
              <a:t>() function to add an element.</a:t>
            </a:r>
          </a:p>
          <a:p>
            <a:r>
              <a:rPr lang="en-US" dirty="0"/>
              <a:t>It has the </a:t>
            </a:r>
            <a:r>
              <a:rPr lang="en-US" dirty="0" err="1"/>
              <a:t>cpop</a:t>
            </a:r>
            <a:r>
              <a:rPr lang="en-US" dirty="0"/>
              <a:t>() function to remove an element.</a:t>
            </a:r>
          </a:p>
          <a:p>
            <a:r>
              <a:rPr lang="en-US" dirty="0"/>
              <a:t>It has the </a:t>
            </a:r>
            <a:r>
              <a:rPr lang="en-US" dirty="0" err="1"/>
              <a:t>cisEmpty</a:t>
            </a:r>
            <a:r>
              <a:rPr lang="en-US" dirty="0"/>
              <a:t>() function to check if stack is empty.</a:t>
            </a:r>
          </a:p>
          <a:p>
            <a:r>
              <a:rPr lang="en-US" dirty="0"/>
              <a:t>It has the </a:t>
            </a:r>
            <a:r>
              <a:rPr lang="en-US" dirty="0" err="1"/>
              <a:t>ctop</a:t>
            </a:r>
            <a:r>
              <a:rPr lang="en-US" dirty="0"/>
              <a:t>() function to store the topmost operator in a variable.</a:t>
            </a:r>
          </a:p>
          <a:p>
            <a:pPr marL="285750" indent="-285750">
              <a:lnSpc>
                <a:spcPct val="150000"/>
              </a:lnSpc>
              <a:buFont typeface="Arial" panose="020B0604020202020204" pitchFamily="34" charset="0"/>
              <a:buChar char="•"/>
            </a:pPr>
            <a:endParaRPr lang="en-IN" dirty="0"/>
          </a:p>
        </p:txBody>
      </p:sp>
      <p:pic>
        <p:nvPicPr>
          <p:cNvPr id="8" name="Picture 7">
            <a:extLst>
              <a:ext uri="{FF2B5EF4-FFF2-40B4-BE49-F238E27FC236}">
                <a16:creationId xmlns:a16="http://schemas.microsoft.com/office/drawing/2014/main" id="{52097898-1002-4CC1-874C-AED288258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5788" y="4625015"/>
            <a:ext cx="4070411" cy="1976044"/>
          </a:xfrm>
          <a:prstGeom prst="rect">
            <a:avLst/>
          </a:prstGeom>
        </p:spPr>
      </p:pic>
    </p:spTree>
    <p:extLst>
      <p:ext uri="{BB962C8B-B14F-4D97-AF65-F5344CB8AC3E}">
        <p14:creationId xmlns:p14="http://schemas.microsoft.com/office/powerpoint/2010/main" val="307823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7610-B29F-4D57-832E-14C673C7250C}"/>
              </a:ext>
            </a:extLst>
          </p:cNvPr>
          <p:cNvSpPr>
            <a:spLocks noGrp="1"/>
          </p:cNvSpPr>
          <p:nvPr>
            <p:ph type="title"/>
          </p:nvPr>
        </p:nvSpPr>
        <p:spPr>
          <a:xfrm>
            <a:off x="2895600" y="764373"/>
            <a:ext cx="8610600" cy="1188252"/>
          </a:xfrm>
          <a:ln>
            <a:solidFill>
              <a:schemeClr val="tx1"/>
            </a:solidFill>
          </a:ln>
        </p:spPr>
        <p:txBody>
          <a:bodyPr/>
          <a:lstStyle/>
          <a:p>
            <a:r>
              <a:rPr lang="en-US" b="1" dirty="0"/>
              <a:t>Use stack to store operands:</a:t>
            </a:r>
            <a:endParaRPr lang="en-IN" b="1" dirty="0"/>
          </a:p>
        </p:txBody>
      </p:sp>
      <p:sp>
        <p:nvSpPr>
          <p:cNvPr id="3" name="Content Placeholder 2">
            <a:extLst>
              <a:ext uri="{FF2B5EF4-FFF2-40B4-BE49-F238E27FC236}">
                <a16:creationId xmlns:a16="http://schemas.microsoft.com/office/drawing/2014/main" id="{EA383520-5B9B-43FC-AFB5-E69EA8B638A3}"/>
              </a:ext>
            </a:extLst>
          </p:cNvPr>
          <p:cNvSpPr>
            <a:spLocks noGrp="1"/>
          </p:cNvSpPr>
          <p:nvPr>
            <p:ph idx="1"/>
          </p:nvPr>
        </p:nvSpPr>
        <p:spPr>
          <a:xfrm>
            <a:off x="685800" y="2194560"/>
            <a:ext cx="6629400" cy="4024125"/>
          </a:xfrm>
        </p:spPr>
        <p:txBody>
          <a:bodyPr>
            <a:normAutofit lnSpcReduction="10000"/>
          </a:bodyPr>
          <a:lstStyle/>
          <a:p>
            <a:r>
              <a:rPr lang="en-US" dirty="0"/>
              <a:t>The integer stack is used to store operands.</a:t>
            </a:r>
          </a:p>
          <a:p>
            <a:r>
              <a:rPr lang="en-US" dirty="0"/>
              <a:t>Operands are evaluated in order of precedence of operators.</a:t>
            </a:r>
          </a:p>
          <a:p>
            <a:r>
              <a:rPr lang="en-US" dirty="0"/>
              <a:t>Integer stack contains number and self referential pointer.</a:t>
            </a:r>
          </a:p>
          <a:p>
            <a:r>
              <a:rPr lang="en-US" dirty="0"/>
              <a:t>It has the </a:t>
            </a:r>
            <a:r>
              <a:rPr lang="en-US" dirty="0" err="1"/>
              <a:t>iinit</a:t>
            </a:r>
            <a:r>
              <a:rPr lang="en-US" dirty="0"/>
              <a:t>() function to initialize it.</a:t>
            </a:r>
          </a:p>
          <a:p>
            <a:r>
              <a:rPr lang="en-US" dirty="0"/>
              <a:t>It has the </a:t>
            </a:r>
            <a:r>
              <a:rPr lang="en-US" dirty="0" err="1"/>
              <a:t>ipush</a:t>
            </a:r>
            <a:r>
              <a:rPr lang="en-US" dirty="0"/>
              <a:t>() function to add an element.</a:t>
            </a:r>
          </a:p>
          <a:p>
            <a:r>
              <a:rPr lang="en-US" dirty="0"/>
              <a:t>It has the </a:t>
            </a:r>
            <a:r>
              <a:rPr lang="en-US" dirty="0" err="1"/>
              <a:t>ipop</a:t>
            </a:r>
            <a:r>
              <a:rPr lang="en-US" dirty="0"/>
              <a:t>() function to remove an element.</a:t>
            </a:r>
          </a:p>
          <a:p>
            <a:r>
              <a:rPr lang="en-US" dirty="0"/>
              <a:t>It has the </a:t>
            </a:r>
            <a:r>
              <a:rPr lang="en-US" dirty="0" err="1"/>
              <a:t>iisEmpty</a:t>
            </a:r>
            <a:r>
              <a:rPr lang="en-US" dirty="0"/>
              <a:t>() function to check if stack is empty.</a:t>
            </a:r>
          </a:p>
          <a:p>
            <a:endParaRPr lang="en-US" dirty="0"/>
          </a:p>
          <a:p>
            <a:endParaRPr lang="en-IN" dirty="0"/>
          </a:p>
        </p:txBody>
      </p:sp>
      <p:pic>
        <p:nvPicPr>
          <p:cNvPr id="5" name="Picture 4">
            <a:extLst>
              <a:ext uri="{FF2B5EF4-FFF2-40B4-BE49-F238E27FC236}">
                <a16:creationId xmlns:a16="http://schemas.microsoft.com/office/drawing/2014/main" id="{BE8F4D69-2FF7-4A1C-A5D2-DC381D3C9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275" y="2057401"/>
            <a:ext cx="3590925" cy="2001010"/>
          </a:xfrm>
          <a:prstGeom prst="rect">
            <a:avLst/>
          </a:prstGeom>
        </p:spPr>
      </p:pic>
      <p:pic>
        <p:nvPicPr>
          <p:cNvPr id="7" name="Picture 6">
            <a:extLst>
              <a:ext uri="{FF2B5EF4-FFF2-40B4-BE49-F238E27FC236}">
                <a16:creationId xmlns:a16="http://schemas.microsoft.com/office/drawing/2014/main" id="{7AF4F521-3223-4441-9780-02A77B595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262" y="4286225"/>
            <a:ext cx="4430678" cy="1704999"/>
          </a:xfrm>
          <a:prstGeom prst="rect">
            <a:avLst/>
          </a:prstGeom>
        </p:spPr>
      </p:pic>
    </p:spTree>
    <p:extLst>
      <p:ext uri="{BB962C8B-B14F-4D97-AF65-F5344CB8AC3E}">
        <p14:creationId xmlns:p14="http://schemas.microsoft.com/office/powerpoint/2010/main" val="228639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0FBA-53E1-40D7-9CAE-48590B3308A0}"/>
              </a:ext>
            </a:extLst>
          </p:cNvPr>
          <p:cNvSpPr>
            <a:spLocks noGrp="1"/>
          </p:cNvSpPr>
          <p:nvPr>
            <p:ph type="title"/>
          </p:nvPr>
        </p:nvSpPr>
        <p:spPr>
          <a:xfrm>
            <a:off x="2895600" y="764373"/>
            <a:ext cx="8610600" cy="1159677"/>
          </a:xfrm>
          <a:ln>
            <a:solidFill>
              <a:schemeClr val="tx1"/>
            </a:solidFill>
          </a:ln>
        </p:spPr>
        <p:txBody>
          <a:bodyPr/>
          <a:lstStyle/>
          <a:p>
            <a:r>
              <a:rPr lang="en-US" b="1" dirty="0"/>
              <a:t>Solve an expression:</a:t>
            </a:r>
            <a:endParaRPr lang="en-IN" b="1" dirty="0"/>
          </a:p>
        </p:txBody>
      </p:sp>
      <p:pic>
        <p:nvPicPr>
          <p:cNvPr id="5" name="Content Placeholder 4">
            <a:extLst>
              <a:ext uri="{FF2B5EF4-FFF2-40B4-BE49-F238E27FC236}">
                <a16:creationId xmlns:a16="http://schemas.microsoft.com/office/drawing/2014/main" id="{3EAB4693-F77C-469E-9087-3A26E3DEB0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145" y="2057401"/>
            <a:ext cx="6594755" cy="4024313"/>
          </a:xfrm>
        </p:spPr>
      </p:pic>
      <p:sp>
        <p:nvSpPr>
          <p:cNvPr id="6" name="TextBox 5">
            <a:extLst>
              <a:ext uri="{FF2B5EF4-FFF2-40B4-BE49-F238E27FC236}">
                <a16:creationId xmlns:a16="http://schemas.microsoft.com/office/drawing/2014/main" id="{112A94B7-314F-4A68-A65A-6D703B1ACE4C}"/>
              </a:ext>
            </a:extLst>
          </p:cNvPr>
          <p:cNvSpPr txBox="1"/>
          <p:nvPr/>
        </p:nvSpPr>
        <p:spPr>
          <a:xfrm>
            <a:off x="7610475" y="2057401"/>
            <a:ext cx="4467225" cy="46101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Operators are stored in the character stack.</a:t>
            </a:r>
          </a:p>
          <a:p>
            <a:pPr marL="285750" indent="-285750">
              <a:lnSpc>
                <a:spcPct val="150000"/>
              </a:lnSpc>
              <a:buFont typeface="Arial" panose="020B0604020202020204" pitchFamily="34" charset="0"/>
              <a:buChar char="•"/>
            </a:pPr>
            <a:r>
              <a:rPr lang="en-US" dirty="0"/>
              <a:t>Different operators have different precedence and this function updates their order in the stack and also the order of the corresponding operands so that our evaluation is correct.</a:t>
            </a:r>
          </a:p>
          <a:p>
            <a:pPr marL="285750" indent="-285750">
              <a:lnSpc>
                <a:spcPct val="150000"/>
              </a:lnSpc>
              <a:buFont typeface="Arial" panose="020B0604020202020204" pitchFamily="34" charset="0"/>
              <a:buChar char="•"/>
            </a:pPr>
            <a:r>
              <a:rPr lang="en-US" dirty="0"/>
              <a:t>As you can see closing brackets has the least precedence which opening brackets has the highest.</a:t>
            </a:r>
            <a:endParaRPr lang="en-IN" dirty="0"/>
          </a:p>
        </p:txBody>
      </p:sp>
    </p:spTree>
    <p:extLst>
      <p:ext uri="{BB962C8B-B14F-4D97-AF65-F5344CB8AC3E}">
        <p14:creationId xmlns:p14="http://schemas.microsoft.com/office/powerpoint/2010/main" val="194876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4E1D-BBA5-4189-80D6-19179F2837B7}"/>
              </a:ext>
            </a:extLst>
          </p:cNvPr>
          <p:cNvSpPr>
            <a:spLocks noGrp="1"/>
          </p:cNvSpPr>
          <p:nvPr>
            <p:ph type="title"/>
          </p:nvPr>
        </p:nvSpPr>
        <p:spPr>
          <a:xfrm>
            <a:off x="2895600" y="764373"/>
            <a:ext cx="8591550" cy="1178727"/>
          </a:xfrm>
          <a:ln>
            <a:solidFill>
              <a:schemeClr val="tx1"/>
            </a:solidFill>
          </a:ln>
        </p:spPr>
        <p:txBody>
          <a:bodyPr/>
          <a:lstStyle/>
          <a:p>
            <a:r>
              <a:rPr lang="en-US" b="1" dirty="0"/>
              <a:t>SOLVE AN EXPRESSION:</a:t>
            </a:r>
            <a:endParaRPr lang="en-IN" b="1" dirty="0"/>
          </a:p>
        </p:txBody>
      </p:sp>
      <p:pic>
        <p:nvPicPr>
          <p:cNvPr id="5" name="Content Placeholder 4">
            <a:extLst>
              <a:ext uri="{FF2B5EF4-FFF2-40B4-BE49-F238E27FC236}">
                <a16:creationId xmlns:a16="http://schemas.microsoft.com/office/drawing/2014/main" id="{F30BBD7C-0DFB-4E83-A18F-CBE6959186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324" y="2447874"/>
            <a:ext cx="2330570" cy="1962251"/>
          </a:xfrm>
        </p:spPr>
      </p:pic>
      <p:pic>
        <p:nvPicPr>
          <p:cNvPr id="7" name="Picture 6">
            <a:extLst>
              <a:ext uri="{FF2B5EF4-FFF2-40B4-BE49-F238E27FC236}">
                <a16:creationId xmlns:a16="http://schemas.microsoft.com/office/drawing/2014/main" id="{EC9DAF50-5804-40C3-8AD3-E3044D8BC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090" y="4997416"/>
            <a:ext cx="4623038" cy="1320868"/>
          </a:xfrm>
          <a:prstGeom prst="rect">
            <a:avLst/>
          </a:prstGeom>
        </p:spPr>
      </p:pic>
      <p:sp>
        <p:nvSpPr>
          <p:cNvPr id="8" name="TextBox 7">
            <a:extLst>
              <a:ext uri="{FF2B5EF4-FFF2-40B4-BE49-F238E27FC236}">
                <a16:creationId xmlns:a16="http://schemas.microsoft.com/office/drawing/2014/main" id="{669ECE08-F704-4AE1-B140-2F8B5413E116}"/>
              </a:ext>
            </a:extLst>
          </p:cNvPr>
          <p:cNvSpPr txBox="1"/>
          <p:nvPr/>
        </p:nvSpPr>
        <p:spPr>
          <a:xfrm>
            <a:off x="5381625" y="1943100"/>
            <a:ext cx="6200775" cy="5078313"/>
          </a:xfrm>
          <a:prstGeom prst="rect">
            <a:avLst/>
          </a:prstGeom>
          <a:noFill/>
        </p:spPr>
        <p:txBody>
          <a:bodyPr wrap="square" rtlCol="0">
            <a:spAutoFit/>
          </a:bodyPr>
          <a:lstStyle/>
          <a:p>
            <a:r>
              <a:rPr lang="en-US" sz="2400" dirty="0"/>
              <a:t>In the file </a:t>
            </a:r>
            <a:r>
              <a:rPr lang="en-US" sz="2400" dirty="0" err="1"/>
              <a:t>infix.c</a:t>
            </a:r>
            <a:r>
              <a:rPr lang="en-US" sz="2400" dirty="0"/>
              <a:t> there are 2 ADTs:</a:t>
            </a:r>
          </a:p>
          <a:p>
            <a:endParaRPr lang="en-US" sz="2400" dirty="0"/>
          </a:p>
          <a:p>
            <a:pPr marL="342900" indent="-342900">
              <a:buAutoNum type="arabicPeriod"/>
            </a:pPr>
            <a:r>
              <a:rPr lang="en-US" sz="2400" dirty="0"/>
              <a:t>Token which stores the int type, self referential pointer and operator while evaluation is carried out.</a:t>
            </a:r>
          </a:p>
          <a:p>
            <a:pPr marL="342900" indent="-342900">
              <a:buAutoNum type="arabicPeriod"/>
            </a:pPr>
            <a:endParaRPr lang="en-US" sz="2400" dirty="0"/>
          </a:p>
          <a:p>
            <a:pPr marL="342900" indent="-342900">
              <a:buAutoNum type="arabicPeriod"/>
            </a:pPr>
            <a:r>
              <a:rPr lang="en-US" sz="2400" dirty="0"/>
              <a:t>ENUM state which is a user defined data type which provides an integral value to each state so that we can successfully sort the expression before evaluation using the </a:t>
            </a:r>
            <a:r>
              <a:rPr lang="en-US" sz="2400" dirty="0" err="1"/>
              <a:t>getToken</a:t>
            </a:r>
            <a:r>
              <a:rPr lang="en-US" sz="2400" dirty="0"/>
              <a:t>() function.</a:t>
            </a:r>
          </a:p>
          <a:p>
            <a:endParaRPr lang="en-US" dirty="0"/>
          </a:p>
          <a:p>
            <a:endParaRPr lang="en-IN" dirty="0"/>
          </a:p>
        </p:txBody>
      </p:sp>
    </p:spTree>
    <p:extLst>
      <p:ext uri="{BB962C8B-B14F-4D97-AF65-F5344CB8AC3E}">
        <p14:creationId xmlns:p14="http://schemas.microsoft.com/office/powerpoint/2010/main" val="1529664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E4E8-79DA-48F4-853E-6CFA3E84E89F}"/>
              </a:ext>
            </a:extLst>
          </p:cNvPr>
          <p:cNvSpPr>
            <a:spLocks noGrp="1"/>
          </p:cNvSpPr>
          <p:nvPr>
            <p:ph type="title"/>
          </p:nvPr>
        </p:nvSpPr>
        <p:spPr>
          <a:ln>
            <a:solidFill>
              <a:schemeClr val="tx1"/>
            </a:solidFill>
          </a:ln>
        </p:spPr>
        <p:txBody>
          <a:bodyPr/>
          <a:lstStyle/>
          <a:p>
            <a:r>
              <a:rPr lang="en-US" b="1" dirty="0"/>
              <a:t>Solve an expression:</a:t>
            </a:r>
            <a:endParaRPr lang="en-IN" b="1" dirty="0"/>
          </a:p>
        </p:txBody>
      </p:sp>
      <p:sp>
        <p:nvSpPr>
          <p:cNvPr id="3" name="Content Placeholder 2">
            <a:extLst>
              <a:ext uri="{FF2B5EF4-FFF2-40B4-BE49-F238E27FC236}">
                <a16:creationId xmlns:a16="http://schemas.microsoft.com/office/drawing/2014/main" id="{86F4A066-28FA-4CAE-87A3-18B818BCCD79}"/>
              </a:ext>
            </a:extLst>
          </p:cNvPr>
          <p:cNvSpPr>
            <a:spLocks noGrp="1"/>
          </p:cNvSpPr>
          <p:nvPr>
            <p:ph idx="1"/>
          </p:nvPr>
        </p:nvSpPr>
        <p:spPr>
          <a:solidFill>
            <a:srgbClr val="00B050"/>
          </a:solidFill>
          <a:ln>
            <a:solidFill>
              <a:schemeClr val="accent1"/>
            </a:solidFill>
          </a:ln>
        </p:spPr>
        <p:txBody>
          <a:bodyPr>
            <a:normAutofit fontScale="92500" lnSpcReduction="20000"/>
          </a:bodyPr>
          <a:lstStyle/>
          <a:p>
            <a:r>
              <a:rPr lang="en-US" dirty="0"/>
              <a:t>The </a:t>
            </a:r>
            <a:r>
              <a:rPr lang="en-US" dirty="0" err="1"/>
              <a:t>getToken</a:t>
            </a:r>
            <a:r>
              <a:rPr lang="en-US" dirty="0"/>
              <a:t>() function takes input of the expression as a string and it sorts the operators and operands in the integer and character stack respectively token by token through the expression.</a:t>
            </a:r>
          </a:p>
          <a:p>
            <a:r>
              <a:rPr lang="en-US" dirty="0"/>
              <a:t>It has cases for the current state and subcases for the next state which helps the program decide which state is active and which stack would be used.</a:t>
            </a:r>
          </a:p>
          <a:p>
            <a:r>
              <a:rPr lang="en-US" dirty="0"/>
              <a:t>It has cases for end, error and space in expression for error handling and thus giving accuracy to the calculator.</a:t>
            </a:r>
          </a:p>
          <a:p>
            <a:r>
              <a:rPr lang="en-US" dirty="0"/>
              <a:t>Once the entire expression is sorted the control goes to the infix function which is the backbone of the binary calculator.</a:t>
            </a:r>
          </a:p>
          <a:p>
            <a:r>
              <a:rPr lang="en-US" dirty="0"/>
              <a:t>The infix function first checks for brackets and count of brackets, then it pops top operator and top 2 operands for evaluation.</a:t>
            </a:r>
          </a:p>
          <a:p>
            <a:r>
              <a:rPr lang="en-US" dirty="0"/>
              <a:t>It evaluates the sub expression and pushes result back to integer stack.</a:t>
            </a:r>
          </a:p>
          <a:p>
            <a:r>
              <a:rPr lang="en-US" dirty="0"/>
              <a:t>Process is continued until character stack is empty and integer stack thus will have the final result.</a:t>
            </a:r>
            <a:endParaRPr lang="en-IN" dirty="0"/>
          </a:p>
        </p:txBody>
      </p:sp>
    </p:spTree>
    <p:extLst>
      <p:ext uri="{BB962C8B-B14F-4D97-AF65-F5344CB8AC3E}">
        <p14:creationId xmlns:p14="http://schemas.microsoft.com/office/powerpoint/2010/main" val="175573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4F76-2416-482D-8B2B-9D39E0818613}"/>
              </a:ext>
            </a:extLst>
          </p:cNvPr>
          <p:cNvSpPr>
            <a:spLocks noGrp="1"/>
          </p:cNvSpPr>
          <p:nvPr>
            <p:ph type="title"/>
          </p:nvPr>
        </p:nvSpPr>
        <p:spPr>
          <a:xfrm>
            <a:off x="0" y="764373"/>
            <a:ext cx="12192000" cy="721527"/>
          </a:xfrm>
          <a:solidFill>
            <a:schemeClr val="accent3"/>
          </a:solidFill>
          <a:ln>
            <a:solidFill>
              <a:schemeClr val="tx1"/>
            </a:solidFill>
          </a:ln>
        </p:spPr>
        <p:txBody>
          <a:bodyPr/>
          <a:lstStyle/>
          <a:p>
            <a:pPr algn="ctr"/>
            <a:r>
              <a:rPr lang="en-US" b="1" dirty="0">
                <a:solidFill>
                  <a:srgbClr val="FF0000"/>
                </a:solidFill>
              </a:rPr>
              <a:t>CONCLUSION:</a:t>
            </a:r>
            <a:endParaRPr lang="en-IN" b="1" dirty="0">
              <a:solidFill>
                <a:srgbClr val="FF0000"/>
              </a:solidFill>
            </a:endParaRPr>
          </a:p>
        </p:txBody>
      </p:sp>
      <p:sp>
        <p:nvSpPr>
          <p:cNvPr id="3" name="Content Placeholder 2">
            <a:extLst>
              <a:ext uri="{FF2B5EF4-FFF2-40B4-BE49-F238E27FC236}">
                <a16:creationId xmlns:a16="http://schemas.microsoft.com/office/drawing/2014/main" id="{F820EB45-6F9B-43B8-B753-E4012C7CB8CD}"/>
              </a:ext>
            </a:extLst>
          </p:cNvPr>
          <p:cNvSpPr>
            <a:spLocks noGrp="1"/>
          </p:cNvSpPr>
          <p:nvPr>
            <p:ph idx="1"/>
          </p:nvPr>
        </p:nvSpPr>
        <p:spPr/>
        <p:txBody>
          <a:bodyPr/>
          <a:lstStyle/>
          <a:p>
            <a:pPr marL="0" indent="0">
              <a:buNone/>
            </a:pPr>
            <a:r>
              <a:rPr lang="en-US" sz="2400" u="sng" dirty="0"/>
              <a:t>USING DATA STRUCTURES WE:</a:t>
            </a:r>
          </a:p>
          <a:p>
            <a:pPr marL="0" indent="0">
              <a:buNone/>
            </a:pPr>
            <a:endParaRPr lang="en-US" sz="2400" u="sng" dirty="0"/>
          </a:p>
          <a:p>
            <a:r>
              <a:rPr lang="en-US" sz="2400" dirty="0"/>
              <a:t>Took input of infinitely large numbers.</a:t>
            </a:r>
          </a:p>
          <a:p>
            <a:r>
              <a:rPr lang="en-US" sz="2400" dirty="0"/>
              <a:t>Edited these numbers as per user preference.</a:t>
            </a:r>
          </a:p>
          <a:p>
            <a:r>
              <a:rPr lang="en-US" sz="2400" dirty="0"/>
              <a:t>Performed basic arithmetic operations on these numbers.</a:t>
            </a:r>
          </a:p>
          <a:p>
            <a:r>
              <a:rPr lang="en-US" sz="2400" dirty="0"/>
              <a:t>Used stack to store operators as per precedence.</a:t>
            </a:r>
          </a:p>
          <a:p>
            <a:r>
              <a:rPr lang="en-US" sz="2400" dirty="0"/>
              <a:t>Used stack to store operands.</a:t>
            </a:r>
          </a:p>
          <a:p>
            <a:r>
              <a:rPr lang="en-US" sz="2400" dirty="0"/>
              <a:t>Solved an expression with various operators/operands.</a:t>
            </a:r>
            <a:endParaRPr lang="en-IN" sz="2400" dirty="0"/>
          </a:p>
        </p:txBody>
      </p:sp>
    </p:spTree>
    <p:extLst>
      <p:ext uri="{BB962C8B-B14F-4D97-AF65-F5344CB8AC3E}">
        <p14:creationId xmlns:p14="http://schemas.microsoft.com/office/powerpoint/2010/main" val="186538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2D1B-1FCE-4BBE-A59C-0F724ED0840D}"/>
              </a:ext>
            </a:extLst>
          </p:cNvPr>
          <p:cNvSpPr>
            <a:spLocks noGrp="1"/>
          </p:cNvSpPr>
          <p:nvPr>
            <p:ph type="title"/>
          </p:nvPr>
        </p:nvSpPr>
        <p:spPr>
          <a:xfrm>
            <a:off x="685800" y="764373"/>
            <a:ext cx="10820400" cy="912027"/>
          </a:xfrm>
          <a:solidFill>
            <a:schemeClr val="accent3"/>
          </a:solidFill>
          <a:ln>
            <a:solidFill>
              <a:schemeClr val="tx1"/>
            </a:solidFill>
          </a:ln>
        </p:spPr>
        <p:txBody>
          <a:bodyPr/>
          <a:lstStyle/>
          <a:p>
            <a:pPr algn="ctr"/>
            <a:r>
              <a:rPr lang="en-US" b="1" dirty="0">
                <a:solidFill>
                  <a:srgbClr val="FF0000"/>
                </a:solidFill>
              </a:rPr>
              <a:t>AIM OF THE PROJECT:</a:t>
            </a:r>
            <a:endParaRPr lang="en-IN" b="1" dirty="0">
              <a:solidFill>
                <a:srgbClr val="FF0000"/>
              </a:solidFill>
            </a:endParaRPr>
          </a:p>
        </p:txBody>
      </p:sp>
      <p:sp>
        <p:nvSpPr>
          <p:cNvPr id="3" name="Content Placeholder 2">
            <a:extLst>
              <a:ext uri="{FF2B5EF4-FFF2-40B4-BE49-F238E27FC236}">
                <a16:creationId xmlns:a16="http://schemas.microsoft.com/office/drawing/2014/main" id="{5738634A-BE0D-4105-9784-D011DEE69DBA}"/>
              </a:ext>
            </a:extLst>
          </p:cNvPr>
          <p:cNvSpPr>
            <a:spLocks noGrp="1"/>
          </p:cNvSpPr>
          <p:nvPr>
            <p:ph idx="1"/>
          </p:nvPr>
        </p:nvSpPr>
        <p:spPr/>
        <p:txBody>
          <a:bodyPr>
            <a:normAutofit lnSpcReduction="10000"/>
          </a:bodyPr>
          <a:lstStyle/>
          <a:p>
            <a:pPr marL="0" indent="0">
              <a:buNone/>
            </a:pPr>
            <a:r>
              <a:rPr lang="en-US" sz="2800" u="sng" dirty="0"/>
              <a:t>USING DATA STRUCTURES:</a:t>
            </a:r>
          </a:p>
          <a:p>
            <a:pPr marL="0" indent="0">
              <a:buNone/>
            </a:pPr>
            <a:endParaRPr lang="en-US" sz="2800" u="sng" dirty="0"/>
          </a:p>
          <a:p>
            <a:r>
              <a:rPr lang="en-US" sz="2800" dirty="0"/>
              <a:t>Take input of infinitely large numbers.</a:t>
            </a:r>
          </a:p>
          <a:p>
            <a:r>
              <a:rPr lang="en-US" sz="2800" dirty="0"/>
              <a:t>Edit these numbers as per user preference.</a:t>
            </a:r>
          </a:p>
          <a:p>
            <a:r>
              <a:rPr lang="en-US" sz="2800" dirty="0"/>
              <a:t>Perform basic arithmetic operations on these numbers.</a:t>
            </a:r>
          </a:p>
          <a:p>
            <a:r>
              <a:rPr lang="en-US" sz="2800" dirty="0"/>
              <a:t>Use stack to store operators as per precedence.</a:t>
            </a:r>
          </a:p>
          <a:p>
            <a:r>
              <a:rPr lang="en-US" sz="2800" dirty="0"/>
              <a:t>Use stack to store operands.</a:t>
            </a:r>
          </a:p>
          <a:p>
            <a:r>
              <a:rPr lang="en-US" sz="2800" dirty="0"/>
              <a:t>Solve an expression with various operators/operands.</a:t>
            </a:r>
            <a:endParaRPr lang="en-IN" sz="2800" dirty="0"/>
          </a:p>
        </p:txBody>
      </p:sp>
    </p:spTree>
    <p:extLst>
      <p:ext uri="{BB962C8B-B14F-4D97-AF65-F5344CB8AC3E}">
        <p14:creationId xmlns:p14="http://schemas.microsoft.com/office/powerpoint/2010/main" val="235504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62CA-E284-4451-A66A-2E3A2E0545DC}"/>
              </a:ext>
            </a:extLst>
          </p:cNvPr>
          <p:cNvSpPr>
            <a:spLocks noGrp="1"/>
          </p:cNvSpPr>
          <p:nvPr>
            <p:ph type="title"/>
          </p:nvPr>
        </p:nvSpPr>
        <p:spPr>
          <a:xfrm>
            <a:off x="685800" y="764373"/>
            <a:ext cx="10820400" cy="1293028"/>
          </a:xfrm>
          <a:ln>
            <a:solidFill>
              <a:schemeClr val="tx1"/>
            </a:solidFill>
          </a:ln>
        </p:spPr>
        <p:txBody>
          <a:bodyPr/>
          <a:lstStyle/>
          <a:p>
            <a:pPr algn="ctr"/>
            <a:r>
              <a:rPr lang="en-US" dirty="0"/>
              <a:t>DATA STRUCTURES USED:</a:t>
            </a:r>
            <a:endParaRPr lang="en-IN" dirty="0"/>
          </a:p>
        </p:txBody>
      </p:sp>
      <p:sp>
        <p:nvSpPr>
          <p:cNvPr id="3" name="Content Placeholder 2">
            <a:extLst>
              <a:ext uri="{FF2B5EF4-FFF2-40B4-BE49-F238E27FC236}">
                <a16:creationId xmlns:a16="http://schemas.microsoft.com/office/drawing/2014/main" id="{71B321AE-8290-4634-A4A3-4AC7482E800E}"/>
              </a:ext>
            </a:extLst>
          </p:cNvPr>
          <p:cNvSpPr>
            <a:spLocks noGrp="1"/>
          </p:cNvSpPr>
          <p:nvPr>
            <p:ph idx="1"/>
          </p:nvPr>
        </p:nvSpPr>
        <p:spPr/>
        <p:txBody>
          <a:bodyPr>
            <a:normAutofit fontScale="92500" lnSpcReduction="10000"/>
          </a:bodyPr>
          <a:lstStyle/>
          <a:p>
            <a:r>
              <a:rPr lang="en-US" sz="3200" dirty="0"/>
              <a:t>LINKED LIST</a:t>
            </a:r>
          </a:p>
          <a:p>
            <a:pPr marL="514350" indent="-514350">
              <a:buFont typeface="+mj-lt"/>
              <a:buAutoNum type="arabicPeriod"/>
            </a:pPr>
            <a:r>
              <a:rPr lang="en-US" sz="3200" dirty="0"/>
              <a:t>STORING DIGIT IN NODE</a:t>
            </a:r>
          </a:p>
          <a:p>
            <a:pPr marL="514350" indent="-514350">
              <a:buFont typeface="+mj-lt"/>
              <a:buAutoNum type="arabicPeriod"/>
            </a:pPr>
            <a:r>
              <a:rPr lang="en-US" sz="3200" dirty="0"/>
              <a:t>STORING NODE IN NUMBER</a:t>
            </a:r>
          </a:p>
          <a:p>
            <a:pPr marL="514350" indent="-514350">
              <a:buFont typeface="+mj-lt"/>
              <a:buAutoNum type="arabicPeriod"/>
            </a:pPr>
            <a:r>
              <a:rPr lang="en-US" sz="3200" dirty="0"/>
              <a:t>TOKEN FOR EVALUATION</a:t>
            </a:r>
          </a:p>
          <a:p>
            <a:pPr marL="514350" indent="-514350">
              <a:buFont typeface="+mj-lt"/>
              <a:buAutoNum type="arabicPeriod"/>
            </a:pPr>
            <a:endParaRPr lang="en-US" sz="3200" dirty="0"/>
          </a:p>
          <a:p>
            <a:r>
              <a:rPr lang="en-US" sz="3200" dirty="0"/>
              <a:t>STACK</a:t>
            </a:r>
          </a:p>
          <a:p>
            <a:pPr marL="514350" indent="-514350">
              <a:buFont typeface="+mj-lt"/>
              <a:buAutoNum type="arabicPeriod"/>
            </a:pPr>
            <a:r>
              <a:rPr lang="en-US" sz="3200" dirty="0"/>
              <a:t>STORING INTEGER VALUE OF EXPRESSION</a:t>
            </a:r>
          </a:p>
          <a:p>
            <a:pPr marL="514350" indent="-514350">
              <a:buFont typeface="+mj-lt"/>
              <a:buAutoNum type="arabicPeriod"/>
            </a:pPr>
            <a:r>
              <a:rPr lang="en-US" sz="3200" dirty="0"/>
              <a:t>STORING OPERATOR CHAR OF EXPRESSION</a:t>
            </a:r>
          </a:p>
        </p:txBody>
      </p:sp>
    </p:spTree>
    <p:extLst>
      <p:ext uri="{BB962C8B-B14F-4D97-AF65-F5344CB8AC3E}">
        <p14:creationId xmlns:p14="http://schemas.microsoft.com/office/powerpoint/2010/main" val="254341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062D-243F-47AC-8355-346828DAC575}"/>
              </a:ext>
            </a:extLst>
          </p:cNvPr>
          <p:cNvSpPr>
            <a:spLocks noGrp="1"/>
          </p:cNvSpPr>
          <p:nvPr>
            <p:ph type="title"/>
          </p:nvPr>
        </p:nvSpPr>
        <p:spPr>
          <a:xfrm>
            <a:off x="685800" y="764373"/>
            <a:ext cx="10820400" cy="1293028"/>
          </a:xfrm>
          <a:ln>
            <a:solidFill>
              <a:schemeClr val="tx1"/>
            </a:solidFill>
          </a:ln>
        </p:spPr>
        <p:txBody>
          <a:bodyPr/>
          <a:lstStyle/>
          <a:p>
            <a:pPr algn="ctr"/>
            <a:r>
              <a:rPr lang="en-US" dirty="0"/>
              <a:t>FILES OF THE PROJECT:</a:t>
            </a:r>
            <a:endParaRPr lang="en-IN" dirty="0"/>
          </a:p>
        </p:txBody>
      </p:sp>
      <p:sp>
        <p:nvSpPr>
          <p:cNvPr id="3" name="Content Placeholder 2">
            <a:extLst>
              <a:ext uri="{FF2B5EF4-FFF2-40B4-BE49-F238E27FC236}">
                <a16:creationId xmlns:a16="http://schemas.microsoft.com/office/drawing/2014/main" id="{07C4CB92-CF09-499C-9048-5A247F7EAAFE}"/>
              </a:ext>
            </a:extLst>
          </p:cNvPr>
          <p:cNvSpPr>
            <a:spLocks noGrp="1"/>
          </p:cNvSpPr>
          <p:nvPr>
            <p:ph idx="1"/>
          </p:nvPr>
        </p:nvSpPr>
        <p:spPr>
          <a:xfrm>
            <a:off x="685800" y="2194560"/>
            <a:ext cx="10820400" cy="4472940"/>
          </a:xfrm>
        </p:spPr>
        <p:txBody>
          <a:bodyPr>
            <a:normAutofit lnSpcReduction="10000"/>
          </a:bodyPr>
          <a:lstStyle/>
          <a:p>
            <a:pPr marL="0" indent="0">
              <a:buNone/>
            </a:pPr>
            <a:r>
              <a:rPr lang="en-US" sz="1800" b="1" u="sng" dirty="0"/>
              <a:t>FOLLOWING ARE THE FILES IN THE PROJECT:</a:t>
            </a:r>
          </a:p>
          <a:p>
            <a:pPr marL="457200" indent="-457200">
              <a:buFont typeface="+mj-lt"/>
              <a:buAutoNum type="arabicPeriod"/>
            </a:pPr>
            <a:r>
              <a:rPr lang="en-US" sz="1800" dirty="0" err="1"/>
              <a:t>main.c</a:t>
            </a:r>
            <a:r>
              <a:rPr lang="en-US" sz="1800" dirty="0"/>
              <a:t> – user interface of calculator which takes input from user.</a:t>
            </a:r>
          </a:p>
          <a:p>
            <a:pPr marL="457200" indent="-457200">
              <a:buFont typeface="+mj-lt"/>
              <a:buAutoNum type="arabicPeriod"/>
            </a:pPr>
            <a:r>
              <a:rPr lang="en-US" sz="1800" dirty="0" err="1"/>
              <a:t>bigno.c</a:t>
            </a:r>
            <a:r>
              <a:rPr lang="en-US" sz="1800" dirty="0"/>
              <a:t> – provides structure of linked list in which number is stored digit by digit in respective nodes and contains basic DLL operations which are used to update the number as per user preference.</a:t>
            </a:r>
          </a:p>
          <a:p>
            <a:pPr marL="457200" indent="-457200">
              <a:buFont typeface="+mj-lt"/>
              <a:buAutoNum type="arabicPeriod"/>
            </a:pPr>
            <a:r>
              <a:rPr lang="en-US" sz="1800" dirty="0" err="1"/>
              <a:t>bigno.h</a:t>
            </a:r>
            <a:r>
              <a:rPr lang="en-US" sz="1800" dirty="0"/>
              <a:t> – Header file for above .c file.</a:t>
            </a:r>
          </a:p>
          <a:p>
            <a:pPr marL="457200" indent="-457200">
              <a:buFont typeface="+mj-lt"/>
              <a:buAutoNum type="arabicPeriod"/>
            </a:pPr>
            <a:r>
              <a:rPr lang="en-US" sz="1800" dirty="0" err="1"/>
              <a:t>opr.c</a:t>
            </a:r>
            <a:r>
              <a:rPr lang="en-US" sz="1800" dirty="0"/>
              <a:t> – provides arithmetic and scientific functions which we can use to perform operations of numbers in expression. </a:t>
            </a:r>
          </a:p>
          <a:p>
            <a:pPr marL="457200" indent="-457200">
              <a:buFont typeface="+mj-lt"/>
              <a:buAutoNum type="arabicPeriod"/>
            </a:pPr>
            <a:r>
              <a:rPr lang="en-US" sz="1800" dirty="0" err="1"/>
              <a:t>opr.h</a:t>
            </a:r>
            <a:r>
              <a:rPr lang="en-US" sz="1800" dirty="0"/>
              <a:t> – Header file for above .c file.</a:t>
            </a:r>
          </a:p>
          <a:p>
            <a:pPr marL="457200" indent="-457200">
              <a:buFont typeface="+mj-lt"/>
              <a:buAutoNum type="arabicPeriod"/>
            </a:pPr>
            <a:r>
              <a:rPr lang="en-US" sz="1800" dirty="0" err="1"/>
              <a:t>stc.c</a:t>
            </a:r>
            <a:r>
              <a:rPr lang="en-US" sz="1800" dirty="0"/>
              <a:t> – provides structure of stacks in which operators and operands are stored for backend calculations.</a:t>
            </a:r>
          </a:p>
          <a:p>
            <a:pPr marL="457200" indent="-457200">
              <a:buFont typeface="+mj-lt"/>
              <a:buAutoNum type="arabicPeriod"/>
            </a:pPr>
            <a:r>
              <a:rPr lang="en-US" sz="1800" dirty="0" err="1"/>
              <a:t>stc.h</a:t>
            </a:r>
            <a:r>
              <a:rPr lang="en-US" sz="1800" dirty="0"/>
              <a:t> – Header file for above .c file.</a:t>
            </a:r>
          </a:p>
          <a:p>
            <a:pPr marL="457200" indent="-457200">
              <a:buFont typeface="+mj-lt"/>
              <a:buAutoNum type="arabicPeriod"/>
            </a:pPr>
            <a:r>
              <a:rPr lang="en-US" sz="1800" dirty="0" err="1"/>
              <a:t>Infix.c</a:t>
            </a:r>
            <a:r>
              <a:rPr lang="en-US" sz="1800" dirty="0"/>
              <a:t> – backbone of project uses all the above files to do case by case operations on stored numbers.</a:t>
            </a:r>
          </a:p>
          <a:p>
            <a:pPr marL="457200" indent="-457200">
              <a:buFont typeface="+mj-lt"/>
              <a:buAutoNum type="arabicPeriod"/>
            </a:pPr>
            <a:endParaRPr lang="en-IN" dirty="0"/>
          </a:p>
        </p:txBody>
      </p:sp>
    </p:spTree>
    <p:extLst>
      <p:ext uri="{BB962C8B-B14F-4D97-AF65-F5344CB8AC3E}">
        <p14:creationId xmlns:p14="http://schemas.microsoft.com/office/powerpoint/2010/main" val="277533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B2D7-0D87-4929-8C2D-2D43B5980EE6}"/>
              </a:ext>
            </a:extLst>
          </p:cNvPr>
          <p:cNvSpPr>
            <a:spLocks noGrp="1"/>
          </p:cNvSpPr>
          <p:nvPr>
            <p:ph type="title"/>
          </p:nvPr>
        </p:nvSpPr>
        <p:spPr>
          <a:xfrm>
            <a:off x="3829050" y="764373"/>
            <a:ext cx="7677150" cy="1293028"/>
          </a:xfrm>
          <a:ln>
            <a:solidFill>
              <a:schemeClr val="tx1"/>
            </a:solidFill>
          </a:ln>
        </p:spPr>
        <p:txBody>
          <a:bodyPr/>
          <a:lstStyle/>
          <a:p>
            <a:pPr algn="ctr"/>
            <a:r>
              <a:rPr lang="en-US" sz="4000" b="1" dirty="0"/>
              <a:t>Take input of infinitely large numbers</a:t>
            </a:r>
            <a:r>
              <a:rPr lang="en-US" b="1" dirty="0"/>
              <a:t>:</a:t>
            </a:r>
            <a:endParaRPr lang="en-IN" b="1" dirty="0"/>
          </a:p>
        </p:txBody>
      </p:sp>
      <p:sp>
        <p:nvSpPr>
          <p:cNvPr id="3" name="Content Placeholder 2">
            <a:extLst>
              <a:ext uri="{FF2B5EF4-FFF2-40B4-BE49-F238E27FC236}">
                <a16:creationId xmlns:a16="http://schemas.microsoft.com/office/drawing/2014/main" id="{6B0A553C-2DF4-4A91-B3B2-A4C9CB66B655}"/>
              </a:ext>
            </a:extLst>
          </p:cNvPr>
          <p:cNvSpPr>
            <a:spLocks noGrp="1"/>
          </p:cNvSpPr>
          <p:nvPr>
            <p:ph idx="1"/>
          </p:nvPr>
        </p:nvSpPr>
        <p:spPr>
          <a:xfrm>
            <a:off x="685800" y="2194560"/>
            <a:ext cx="10820400" cy="2186940"/>
          </a:xfrm>
        </p:spPr>
        <p:txBody>
          <a:bodyPr/>
          <a:lstStyle/>
          <a:p>
            <a:r>
              <a:rPr lang="en-US" dirty="0"/>
              <a:t>Since integer has a maximum limit on how big of a number can be stored in it we need to make a user defined datatype to store a number.</a:t>
            </a:r>
          </a:p>
          <a:p>
            <a:r>
              <a:rPr lang="en-US" dirty="0"/>
              <a:t>In this project DLL had been used to store a number digit by digit in respective nodes. Structure of a node and structure of a number are as follows:</a:t>
            </a:r>
          </a:p>
          <a:p>
            <a:pPr marL="0" indent="0">
              <a:buNone/>
            </a:pPr>
            <a:r>
              <a:rPr lang="en-US" dirty="0"/>
              <a:t>                            </a:t>
            </a:r>
            <a:r>
              <a:rPr lang="en-US" b="1" dirty="0">
                <a:solidFill>
                  <a:srgbClr val="FF0000"/>
                </a:solidFill>
              </a:rPr>
              <a:t>DIGIT                                                 NUMBER</a:t>
            </a:r>
          </a:p>
          <a:p>
            <a:endParaRPr lang="en-IN" dirty="0"/>
          </a:p>
        </p:txBody>
      </p:sp>
      <p:pic>
        <p:nvPicPr>
          <p:cNvPr id="5" name="Picture 4">
            <a:extLst>
              <a:ext uri="{FF2B5EF4-FFF2-40B4-BE49-F238E27FC236}">
                <a16:creationId xmlns:a16="http://schemas.microsoft.com/office/drawing/2014/main" id="{C6AF114D-6729-4A33-8861-FA8B7BF3F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846" y="4566352"/>
            <a:ext cx="3079908" cy="1936850"/>
          </a:xfrm>
          <a:prstGeom prst="rect">
            <a:avLst/>
          </a:prstGeom>
        </p:spPr>
      </p:pic>
      <p:pic>
        <p:nvPicPr>
          <p:cNvPr id="6" name="Picture 5">
            <a:extLst>
              <a:ext uri="{FF2B5EF4-FFF2-40B4-BE49-F238E27FC236}">
                <a16:creationId xmlns:a16="http://schemas.microsoft.com/office/drawing/2014/main" id="{E0508B8A-8681-4194-BA2C-B6C1A3F07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346" y="4515550"/>
            <a:ext cx="3079908" cy="1987652"/>
          </a:xfrm>
          <a:prstGeom prst="rect">
            <a:avLst/>
          </a:prstGeom>
        </p:spPr>
      </p:pic>
    </p:spTree>
    <p:extLst>
      <p:ext uri="{BB962C8B-B14F-4D97-AF65-F5344CB8AC3E}">
        <p14:creationId xmlns:p14="http://schemas.microsoft.com/office/powerpoint/2010/main" val="366515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B74E40-E006-416D-8285-44CC55CE85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196" y="1587400"/>
            <a:ext cx="3079908" cy="1936850"/>
          </a:xfrm>
        </p:spPr>
      </p:pic>
      <p:sp>
        <p:nvSpPr>
          <p:cNvPr id="6" name="TextBox 5">
            <a:extLst>
              <a:ext uri="{FF2B5EF4-FFF2-40B4-BE49-F238E27FC236}">
                <a16:creationId xmlns:a16="http://schemas.microsoft.com/office/drawing/2014/main" id="{5A1A054F-239D-41D6-811D-519573F73B03}"/>
              </a:ext>
            </a:extLst>
          </p:cNvPr>
          <p:cNvSpPr txBox="1"/>
          <p:nvPr/>
        </p:nvSpPr>
        <p:spPr>
          <a:xfrm>
            <a:off x="314325" y="4086225"/>
            <a:ext cx="4905375" cy="2677656"/>
          </a:xfrm>
          <a:prstGeom prst="rect">
            <a:avLst/>
          </a:prstGeom>
          <a:noFill/>
          <a:ln>
            <a:solidFill>
              <a:schemeClr val="tx1"/>
            </a:solidFill>
          </a:ln>
        </p:spPr>
        <p:txBody>
          <a:bodyPr wrap="square" rtlCol="0">
            <a:spAutoFit/>
          </a:bodyPr>
          <a:lstStyle/>
          <a:p>
            <a:pPr algn="ctr"/>
            <a:r>
              <a:rPr lang="en-US" sz="2400" dirty="0"/>
              <a:t>The above is a node of the DLL which stores single digits.</a:t>
            </a:r>
          </a:p>
          <a:p>
            <a:pPr algn="ctr"/>
            <a:r>
              <a:rPr lang="en-US" sz="2400" dirty="0"/>
              <a:t>Data is the digit stored.</a:t>
            </a:r>
          </a:p>
          <a:p>
            <a:pPr algn="ctr"/>
            <a:r>
              <a:rPr lang="en-US" sz="2400" dirty="0"/>
              <a:t>*next is the pointer to the next similar node in DLL.</a:t>
            </a:r>
          </a:p>
          <a:p>
            <a:pPr algn="ctr"/>
            <a:r>
              <a:rPr lang="en-US" sz="2400" dirty="0"/>
              <a:t>*</a:t>
            </a:r>
            <a:r>
              <a:rPr lang="en-US" sz="2400" dirty="0" err="1"/>
              <a:t>prev</a:t>
            </a:r>
            <a:r>
              <a:rPr lang="en-US" sz="2400" dirty="0"/>
              <a:t> is the pointer to the previous similar node in DLL.</a:t>
            </a:r>
            <a:endParaRPr lang="en-IN" sz="2400" dirty="0"/>
          </a:p>
        </p:txBody>
      </p:sp>
      <p:pic>
        <p:nvPicPr>
          <p:cNvPr id="4" name="Picture 3">
            <a:extLst>
              <a:ext uri="{FF2B5EF4-FFF2-40B4-BE49-F238E27FC236}">
                <a16:creationId xmlns:a16="http://schemas.microsoft.com/office/drawing/2014/main" id="{B38F59BF-9DF8-43AE-A4F8-9E5881877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7346" y="4532709"/>
            <a:ext cx="3079908" cy="1936849"/>
          </a:xfrm>
          <a:prstGeom prst="rect">
            <a:avLst/>
          </a:prstGeom>
        </p:spPr>
      </p:pic>
      <p:sp>
        <p:nvSpPr>
          <p:cNvPr id="7" name="TextBox 6">
            <a:extLst>
              <a:ext uri="{FF2B5EF4-FFF2-40B4-BE49-F238E27FC236}">
                <a16:creationId xmlns:a16="http://schemas.microsoft.com/office/drawing/2014/main" id="{9DCE0042-6AA5-4000-ADF7-A3C5F278B180}"/>
              </a:ext>
            </a:extLst>
          </p:cNvPr>
          <p:cNvSpPr txBox="1"/>
          <p:nvPr/>
        </p:nvSpPr>
        <p:spPr>
          <a:xfrm>
            <a:off x="5334000" y="816887"/>
            <a:ext cx="6858000" cy="3477875"/>
          </a:xfrm>
          <a:prstGeom prst="rect">
            <a:avLst/>
          </a:prstGeom>
          <a:noFill/>
          <a:ln>
            <a:solidFill>
              <a:schemeClr val="tx1"/>
            </a:solidFill>
          </a:ln>
        </p:spPr>
        <p:txBody>
          <a:bodyPr wrap="square" rtlCol="0">
            <a:spAutoFit/>
          </a:bodyPr>
          <a:lstStyle/>
          <a:p>
            <a:pPr algn="ctr"/>
            <a:r>
              <a:rPr lang="en-US" sz="2200" dirty="0"/>
              <a:t>The following is the linked list of the entire number.</a:t>
            </a:r>
          </a:p>
          <a:p>
            <a:pPr algn="ctr"/>
            <a:r>
              <a:rPr lang="en-US" sz="2200" dirty="0"/>
              <a:t>*head is the pointer that points to first node of number.</a:t>
            </a:r>
          </a:p>
          <a:p>
            <a:pPr algn="ctr"/>
            <a:r>
              <a:rPr lang="en-US" sz="2200" dirty="0"/>
              <a:t>*tail is the pointer that points to last node of number.</a:t>
            </a:r>
          </a:p>
          <a:p>
            <a:pPr algn="ctr"/>
            <a:r>
              <a:rPr lang="en-US" sz="2200" dirty="0"/>
              <a:t>Len is the var that stores length of the number.</a:t>
            </a:r>
          </a:p>
          <a:p>
            <a:pPr algn="ctr"/>
            <a:r>
              <a:rPr lang="en-US" sz="2200" dirty="0"/>
              <a:t>Dec is the var that stores …</a:t>
            </a:r>
          </a:p>
          <a:p>
            <a:pPr algn="ctr"/>
            <a:r>
              <a:rPr lang="en-US" sz="2200" dirty="0"/>
              <a:t>Sign is the variable that stores sign of number:</a:t>
            </a:r>
          </a:p>
          <a:p>
            <a:pPr algn="ctr"/>
            <a:r>
              <a:rPr lang="en-US" sz="2200" dirty="0"/>
              <a:t>1 is +’ve and -1 is –’ve.</a:t>
            </a:r>
            <a:endParaRPr lang="en-IN" sz="2200" dirty="0"/>
          </a:p>
        </p:txBody>
      </p:sp>
    </p:spTree>
    <p:extLst>
      <p:ext uri="{BB962C8B-B14F-4D97-AF65-F5344CB8AC3E}">
        <p14:creationId xmlns:p14="http://schemas.microsoft.com/office/powerpoint/2010/main" val="201496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2C73-7698-4993-8C23-65740CD38FEA}"/>
              </a:ext>
            </a:extLst>
          </p:cNvPr>
          <p:cNvSpPr>
            <a:spLocks noGrp="1"/>
          </p:cNvSpPr>
          <p:nvPr>
            <p:ph type="title"/>
          </p:nvPr>
        </p:nvSpPr>
        <p:spPr>
          <a:xfrm>
            <a:off x="3429000" y="764373"/>
            <a:ext cx="8077200" cy="1293028"/>
          </a:xfrm>
          <a:ln>
            <a:solidFill>
              <a:schemeClr val="tx1"/>
            </a:solidFill>
          </a:ln>
        </p:spPr>
        <p:txBody>
          <a:bodyPr>
            <a:normAutofit/>
          </a:bodyPr>
          <a:lstStyle/>
          <a:p>
            <a:pPr algn="ctr"/>
            <a:r>
              <a:rPr lang="en-US" sz="4000" b="1" dirty="0"/>
              <a:t>Edit these numbers as per user preference:</a:t>
            </a:r>
            <a:endParaRPr lang="en-IN" b="1" dirty="0"/>
          </a:p>
        </p:txBody>
      </p:sp>
      <p:sp>
        <p:nvSpPr>
          <p:cNvPr id="3" name="Content Placeholder 2">
            <a:extLst>
              <a:ext uri="{FF2B5EF4-FFF2-40B4-BE49-F238E27FC236}">
                <a16:creationId xmlns:a16="http://schemas.microsoft.com/office/drawing/2014/main" id="{388533E3-280C-450C-8DC4-19530EFC3416}"/>
              </a:ext>
            </a:extLst>
          </p:cNvPr>
          <p:cNvSpPr>
            <a:spLocks noGrp="1"/>
          </p:cNvSpPr>
          <p:nvPr>
            <p:ph idx="1"/>
          </p:nvPr>
        </p:nvSpPr>
        <p:spPr>
          <a:xfrm>
            <a:off x="685800" y="2194561"/>
            <a:ext cx="5791200" cy="4006214"/>
          </a:xfrm>
        </p:spPr>
        <p:txBody>
          <a:bodyPr>
            <a:noAutofit/>
          </a:bodyPr>
          <a:lstStyle/>
          <a:p>
            <a:r>
              <a:rPr lang="en-US" sz="1800" dirty="0"/>
              <a:t>Incase of any errors while entering the number the user should have freedom to edit these numbers as per their preference. </a:t>
            </a:r>
          </a:p>
          <a:p>
            <a:r>
              <a:rPr lang="en-US" sz="1800" dirty="0"/>
              <a:t>Editing the entire number will be a tedious process as we are dealing is large numbers thus functions have been created to initialize, add digits to, remove digits from the number at various positions.</a:t>
            </a:r>
          </a:p>
          <a:p>
            <a:r>
              <a:rPr lang="en-US" sz="1800" dirty="0"/>
              <a:t>Functions to print the entire number or a digit of the number have also been created in order to display result or make an inference.</a:t>
            </a:r>
          </a:p>
          <a:p>
            <a:r>
              <a:rPr lang="en-US" sz="1800" b="1" dirty="0" err="1">
                <a:solidFill>
                  <a:srgbClr val="FF0000"/>
                </a:solidFill>
              </a:rPr>
              <a:t>bigno.c</a:t>
            </a:r>
            <a:r>
              <a:rPr lang="en-US" sz="1800" b="1" dirty="0">
                <a:solidFill>
                  <a:srgbClr val="FF0000"/>
                </a:solidFill>
              </a:rPr>
              <a:t> </a:t>
            </a:r>
            <a:r>
              <a:rPr lang="en-US" sz="1800" dirty="0"/>
              <a:t>file contains the following functions in order to perform above editing as per user preference:</a:t>
            </a:r>
            <a:endParaRPr lang="en-IN" sz="1800" dirty="0"/>
          </a:p>
        </p:txBody>
      </p:sp>
      <p:pic>
        <p:nvPicPr>
          <p:cNvPr id="5" name="Picture 4">
            <a:extLst>
              <a:ext uri="{FF2B5EF4-FFF2-40B4-BE49-F238E27FC236}">
                <a16:creationId xmlns:a16="http://schemas.microsoft.com/office/drawing/2014/main" id="{5E79FB56-5480-42F1-B8A3-B172B850F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227" y="2956561"/>
            <a:ext cx="4509401" cy="2015489"/>
          </a:xfrm>
          <a:prstGeom prst="rect">
            <a:avLst/>
          </a:prstGeom>
        </p:spPr>
      </p:pic>
    </p:spTree>
    <p:extLst>
      <p:ext uri="{BB962C8B-B14F-4D97-AF65-F5344CB8AC3E}">
        <p14:creationId xmlns:p14="http://schemas.microsoft.com/office/powerpoint/2010/main" val="208647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20418-4F91-4ABB-92AD-2C02FACE9CCF}"/>
              </a:ext>
            </a:extLst>
          </p:cNvPr>
          <p:cNvSpPr>
            <a:spLocks noGrp="1"/>
          </p:cNvSpPr>
          <p:nvPr>
            <p:ph idx="1"/>
          </p:nvPr>
        </p:nvSpPr>
        <p:spPr>
          <a:xfrm>
            <a:off x="409575" y="1600201"/>
            <a:ext cx="5686425" cy="5067300"/>
          </a:xfrm>
        </p:spPr>
        <p:txBody>
          <a:bodyPr>
            <a:normAutofit fontScale="92500" lnSpcReduction="10000"/>
          </a:bodyPr>
          <a:lstStyle/>
          <a:p>
            <a:r>
              <a:rPr lang="en-US" dirty="0" err="1"/>
              <a:t>init</a:t>
            </a:r>
            <a:r>
              <a:rPr lang="en-US" dirty="0"/>
              <a:t>() – it is a function that initializes the number to default values.</a:t>
            </a:r>
          </a:p>
          <a:p>
            <a:r>
              <a:rPr lang="en-US" dirty="0"/>
              <a:t>append() – it is a function which adds entered digit at the end of number.</a:t>
            </a:r>
          </a:p>
          <a:p>
            <a:r>
              <a:rPr lang="en-IN" dirty="0"/>
              <a:t>traverse() – it is a function that prints the entire number.</a:t>
            </a:r>
          </a:p>
          <a:p>
            <a:r>
              <a:rPr lang="en-IN" dirty="0" err="1"/>
              <a:t>remov</a:t>
            </a:r>
            <a:r>
              <a:rPr lang="en-IN" dirty="0"/>
              <a:t>() – it is the function that removes digit from chosen index of number.</a:t>
            </a:r>
          </a:p>
          <a:p>
            <a:r>
              <a:rPr lang="en-IN" dirty="0" err="1"/>
              <a:t>insert_beg</a:t>
            </a:r>
            <a:r>
              <a:rPr lang="en-IN" dirty="0"/>
              <a:t>() – it is the function that adds entered digit at the start of a number.</a:t>
            </a:r>
          </a:p>
          <a:p>
            <a:r>
              <a:rPr lang="en-IN" dirty="0" err="1"/>
              <a:t>insert_at</a:t>
            </a:r>
            <a:r>
              <a:rPr lang="en-IN" dirty="0"/>
              <a:t>() – it is the function that adds entered digit at chosen index of number.</a:t>
            </a:r>
          </a:p>
          <a:p>
            <a:r>
              <a:rPr lang="en-IN" dirty="0"/>
              <a:t>destroy() – function that deletes digit at start of a number.</a:t>
            </a:r>
          </a:p>
          <a:p>
            <a:r>
              <a:rPr lang="en-IN" dirty="0"/>
              <a:t>show() – function that shows digit at chosen index of number.</a:t>
            </a:r>
          </a:p>
        </p:txBody>
      </p:sp>
      <p:pic>
        <p:nvPicPr>
          <p:cNvPr id="5" name="Picture 4">
            <a:extLst>
              <a:ext uri="{FF2B5EF4-FFF2-40B4-BE49-F238E27FC236}">
                <a16:creationId xmlns:a16="http://schemas.microsoft.com/office/drawing/2014/main" id="{6C6C2288-82D5-4644-BEA4-B5912DB66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11" y="2600325"/>
            <a:ext cx="5792322" cy="2588894"/>
          </a:xfrm>
          <a:prstGeom prst="rect">
            <a:avLst/>
          </a:prstGeom>
        </p:spPr>
      </p:pic>
      <p:sp>
        <p:nvSpPr>
          <p:cNvPr id="2" name="TextBox 1">
            <a:extLst>
              <a:ext uri="{FF2B5EF4-FFF2-40B4-BE49-F238E27FC236}">
                <a16:creationId xmlns:a16="http://schemas.microsoft.com/office/drawing/2014/main" id="{1CBD1123-3A70-48F6-9732-E5C796C5E017}"/>
              </a:ext>
            </a:extLst>
          </p:cNvPr>
          <p:cNvSpPr txBox="1"/>
          <p:nvPr/>
        </p:nvSpPr>
        <p:spPr>
          <a:xfrm>
            <a:off x="6115611" y="876926"/>
            <a:ext cx="5753100" cy="1446550"/>
          </a:xfrm>
          <a:prstGeom prst="rect">
            <a:avLst/>
          </a:prstGeom>
          <a:noFill/>
          <a:ln>
            <a:solidFill>
              <a:schemeClr val="tx1"/>
            </a:solidFill>
          </a:ln>
        </p:spPr>
        <p:txBody>
          <a:bodyPr wrap="square" rtlCol="0">
            <a:spAutoFit/>
          </a:bodyPr>
          <a:lstStyle/>
          <a:p>
            <a:pPr algn="ctr"/>
            <a:r>
              <a:rPr lang="en-US" sz="4400" b="1" dirty="0"/>
              <a:t>FUNCTION</a:t>
            </a:r>
          </a:p>
          <a:p>
            <a:pPr algn="ctr"/>
            <a:r>
              <a:rPr lang="en-US" sz="4400" b="1" dirty="0"/>
              <a:t>DEFINATIONS:</a:t>
            </a:r>
            <a:endParaRPr lang="en-IN" sz="4400" b="1" dirty="0"/>
          </a:p>
        </p:txBody>
      </p:sp>
    </p:spTree>
    <p:extLst>
      <p:ext uri="{BB962C8B-B14F-4D97-AF65-F5344CB8AC3E}">
        <p14:creationId xmlns:p14="http://schemas.microsoft.com/office/powerpoint/2010/main" val="325826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880B-8557-4349-ABE8-B2071C9FCD4D}"/>
              </a:ext>
            </a:extLst>
          </p:cNvPr>
          <p:cNvSpPr>
            <a:spLocks noGrp="1"/>
          </p:cNvSpPr>
          <p:nvPr>
            <p:ph type="title"/>
          </p:nvPr>
        </p:nvSpPr>
        <p:spPr>
          <a:xfrm>
            <a:off x="2600325" y="764373"/>
            <a:ext cx="8905875" cy="1293028"/>
          </a:xfrm>
          <a:ln>
            <a:solidFill>
              <a:schemeClr val="tx1"/>
            </a:solidFill>
          </a:ln>
        </p:spPr>
        <p:txBody>
          <a:bodyPr/>
          <a:lstStyle/>
          <a:p>
            <a:pPr algn="ctr"/>
            <a:r>
              <a:rPr lang="en-US" sz="4000" b="1" dirty="0"/>
              <a:t>Perform basic arithmetic operations on these numbers:</a:t>
            </a:r>
            <a:endParaRPr lang="en-IN" b="1" dirty="0"/>
          </a:p>
        </p:txBody>
      </p:sp>
      <p:sp>
        <p:nvSpPr>
          <p:cNvPr id="3" name="Content Placeholder 2">
            <a:extLst>
              <a:ext uri="{FF2B5EF4-FFF2-40B4-BE49-F238E27FC236}">
                <a16:creationId xmlns:a16="http://schemas.microsoft.com/office/drawing/2014/main" id="{5C61C682-F673-4A65-A259-06B0505288D0}"/>
              </a:ext>
            </a:extLst>
          </p:cNvPr>
          <p:cNvSpPr>
            <a:spLocks noGrp="1"/>
          </p:cNvSpPr>
          <p:nvPr>
            <p:ph idx="1"/>
          </p:nvPr>
        </p:nvSpPr>
        <p:spPr>
          <a:xfrm>
            <a:off x="685800" y="2194561"/>
            <a:ext cx="5095875" cy="4234814"/>
          </a:xfrm>
        </p:spPr>
        <p:txBody>
          <a:bodyPr>
            <a:normAutofit/>
          </a:bodyPr>
          <a:lstStyle/>
          <a:p>
            <a:pPr algn="ctr"/>
            <a:r>
              <a:rPr lang="en-US" sz="1600" dirty="0"/>
              <a:t>Basic arithmetic and scientific operations have been performed on the numbers in file </a:t>
            </a:r>
            <a:r>
              <a:rPr lang="en-US" sz="1600" b="1" dirty="0" err="1">
                <a:solidFill>
                  <a:srgbClr val="FF0000"/>
                </a:solidFill>
              </a:rPr>
              <a:t>opr.c</a:t>
            </a:r>
            <a:r>
              <a:rPr lang="en-US" sz="1600" dirty="0"/>
              <a:t>.</a:t>
            </a:r>
          </a:p>
          <a:p>
            <a:r>
              <a:rPr lang="en-US" sz="1600" dirty="0"/>
              <a:t>Functions include the following</a:t>
            </a:r>
            <a:r>
              <a:rPr lang="en-IN" sz="1600" dirty="0"/>
              <a:t>:</a:t>
            </a:r>
          </a:p>
          <a:p>
            <a:pPr marL="457200" indent="-457200">
              <a:buFont typeface="+mj-lt"/>
              <a:buAutoNum type="arabicPeriod"/>
            </a:pPr>
            <a:r>
              <a:rPr lang="en-IN" sz="1600" dirty="0"/>
              <a:t>Addition of numbers</a:t>
            </a:r>
          </a:p>
          <a:p>
            <a:pPr marL="457200" indent="-457200">
              <a:buFont typeface="+mj-lt"/>
              <a:buAutoNum type="arabicPeriod"/>
            </a:pPr>
            <a:r>
              <a:rPr lang="en-IN" sz="1600" dirty="0"/>
              <a:t>Subtraction of numbers</a:t>
            </a:r>
          </a:p>
          <a:p>
            <a:pPr marL="457200" indent="-457200">
              <a:buFont typeface="+mj-lt"/>
              <a:buAutoNum type="arabicPeriod"/>
            </a:pPr>
            <a:r>
              <a:rPr lang="en-IN" sz="1600" dirty="0"/>
              <a:t>Multiplication of numbers</a:t>
            </a:r>
          </a:p>
          <a:p>
            <a:pPr marL="457200" indent="-457200">
              <a:buFont typeface="+mj-lt"/>
              <a:buAutoNum type="arabicPeriod"/>
            </a:pPr>
            <a:r>
              <a:rPr lang="en-IN" sz="1600" dirty="0"/>
              <a:t>Division of numbers</a:t>
            </a:r>
          </a:p>
          <a:p>
            <a:pPr marL="457200" indent="-457200">
              <a:buFont typeface="+mj-lt"/>
              <a:buAutoNum type="arabicPeriod"/>
            </a:pPr>
            <a:r>
              <a:rPr lang="en-IN" sz="1600" dirty="0"/>
              <a:t>Modulus of numbers</a:t>
            </a:r>
          </a:p>
          <a:p>
            <a:r>
              <a:rPr lang="en-IN" sz="1600" dirty="0"/>
              <a:t>Copy, compare, </a:t>
            </a:r>
            <a:r>
              <a:rPr lang="en-IN" sz="1600" dirty="0" err="1"/>
              <a:t>lengthEqual</a:t>
            </a:r>
            <a:r>
              <a:rPr lang="en-IN" sz="1600" dirty="0"/>
              <a:t>(), </a:t>
            </a:r>
            <a:r>
              <a:rPr lang="en-IN" sz="1600" dirty="0" err="1"/>
              <a:t>make_empty_list</a:t>
            </a:r>
            <a:r>
              <a:rPr lang="en-IN" sz="1600" dirty="0"/>
              <a:t>(), </a:t>
            </a:r>
            <a:r>
              <a:rPr lang="en-IN" sz="1600" dirty="0" err="1"/>
              <a:t>zeroRemov</a:t>
            </a:r>
            <a:r>
              <a:rPr lang="en-IN" sz="1600" dirty="0"/>
              <a:t>() and </a:t>
            </a:r>
            <a:r>
              <a:rPr lang="en-IN" sz="1600" dirty="0" err="1"/>
              <a:t>checkzero</a:t>
            </a:r>
            <a:r>
              <a:rPr lang="en-IN" sz="1600" dirty="0"/>
              <a:t>() are additional functions used in above operations and in other parts of the program.</a:t>
            </a:r>
          </a:p>
          <a:p>
            <a:pPr algn="ctr"/>
            <a:endParaRPr lang="en-US" dirty="0"/>
          </a:p>
        </p:txBody>
      </p:sp>
      <p:pic>
        <p:nvPicPr>
          <p:cNvPr id="6" name="Picture 5">
            <a:extLst>
              <a:ext uri="{FF2B5EF4-FFF2-40B4-BE49-F238E27FC236}">
                <a16:creationId xmlns:a16="http://schemas.microsoft.com/office/drawing/2014/main" id="{A1ADA504-C3A3-477D-9219-5A99EC0FB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327" y="2578052"/>
            <a:ext cx="5021882" cy="2774997"/>
          </a:xfrm>
          <a:prstGeom prst="rect">
            <a:avLst/>
          </a:prstGeom>
        </p:spPr>
      </p:pic>
    </p:spTree>
    <p:extLst>
      <p:ext uri="{BB962C8B-B14F-4D97-AF65-F5344CB8AC3E}">
        <p14:creationId xmlns:p14="http://schemas.microsoft.com/office/powerpoint/2010/main" val="9842253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1510</TotalTime>
  <Words>1317</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Vapor Trail</vt:lpstr>
      <vt:lpstr>BINARY CALCULATOR</vt:lpstr>
      <vt:lpstr>AIM OF THE PROJECT:</vt:lpstr>
      <vt:lpstr>DATA STRUCTURES USED:</vt:lpstr>
      <vt:lpstr>FILES OF THE PROJECT:</vt:lpstr>
      <vt:lpstr>Take input of infinitely large numbers:</vt:lpstr>
      <vt:lpstr>PowerPoint Presentation</vt:lpstr>
      <vt:lpstr>Edit these numbers as per user preference:</vt:lpstr>
      <vt:lpstr>PowerPoint Presentation</vt:lpstr>
      <vt:lpstr>Perform basic arithmetic operations on these numbers:</vt:lpstr>
      <vt:lpstr>Use stack to store operators:</vt:lpstr>
      <vt:lpstr>Use stack to store operands:</vt:lpstr>
      <vt:lpstr>Solve an expression:</vt:lpstr>
      <vt:lpstr>SOLVE AN EXPRESSION:</vt:lpstr>
      <vt:lpstr>Solve an expression: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CALCULATOR</dc:title>
  <dc:creator>Rohaan Advani</dc:creator>
  <cp:lastModifiedBy>Rohaan Advani</cp:lastModifiedBy>
  <cp:revision>33</cp:revision>
  <dcterms:created xsi:type="dcterms:W3CDTF">2020-11-05T10:17:32Z</dcterms:created>
  <dcterms:modified xsi:type="dcterms:W3CDTF">2020-12-07T06:29:14Z</dcterms:modified>
</cp:coreProperties>
</file>