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8B3E-5894-4928-8390-77B0391CE1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36A153-F1EE-473A-B09C-3BD80BE5C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312937-7159-40BE-87AD-347B4CB22C61}"/>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5" name="Footer Placeholder 4">
            <a:extLst>
              <a:ext uri="{FF2B5EF4-FFF2-40B4-BE49-F238E27FC236}">
                <a16:creationId xmlns:a16="http://schemas.microsoft.com/office/drawing/2014/main" id="{13F0D6A5-C203-4901-9A0D-BB5E3D60F2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6F3BC-17E5-4BAF-B3B9-25AB1D9BFC99}"/>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242840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BF8C-3A72-4289-AE7C-801823CCB4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58EAB-D031-440E-B200-A738E01E2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AFE07-B439-42C9-82EE-9DB08D34A8E6}"/>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5" name="Footer Placeholder 4">
            <a:extLst>
              <a:ext uri="{FF2B5EF4-FFF2-40B4-BE49-F238E27FC236}">
                <a16:creationId xmlns:a16="http://schemas.microsoft.com/office/drawing/2014/main" id="{6FDAC5EC-F423-4F3C-8333-A3C1BD0AF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BAD90-EF06-4704-9FB2-F0EEA8504096}"/>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35064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9F6AFC-49F2-4F37-9453-797652379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75564-3DF8-47E0-B4C3-2364CFC74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3093E-9582-4237-904D-23F58F6D2E12}"/>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5" name="Footer Placeholder 4">
            <a:extLst>
              <a:ext uri="{FF2B5EF4-FFF2-40B4-BE49-F238E27FC236}">
                <a16:creationId xmlns:a16="http://schemas.microsoft.com/office/drawing/2014/main" id="{8C4512BF-02C9-4BD1-87C2-43E67FCDC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9A537-67A4-44B2-A056-405A0347F391}"/>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270253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445D-551E-4595-A75B-FABC621C7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5A7F0-403D-471A-9593-8C2A9B402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25782-A57E-475E-AF52-D5F0B66A9B78}"/>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5" name="Footer Placeholder 4">
            <a:extLst>
              <a:ext uri="{FF2B5EF4-FFF2-40B4-BE49-F238E27FC236}">
                <a16:creationId xmlns:a16="http://schemas.microsoft.com/office/drawing/2014/main" id="{0307178A-8908-46B9-AFB9-6700DA834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A0F93-428B-4AAA-A9DE-36F3BB7158ED}"/>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201406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323D-5F0D-40F9-B5FF-067616EA4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03C711-E24C-4F4E-861D-81A9220B6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9AF68-DBBC-4F5E-9B4A-A15B5307604D}"/>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5" name="Footer Placeholder 4">
            <a:extLst>
              <a:ext uri="{FF2B5EF4-FFF2-40B4-BE49-F238E27FC236}">
                <a16:creationId xmlns:a16="http://schemas.microsoft.com/office/drawing/2014/main" id="{740F33B5-EB1C-4DB5-AC3F-B7FEC6FC92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6AD72-B879-4670-ACFA-CD0F19A3DD1A}"/>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32042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CB88-C086-44FE-970E-AB2D1B652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44C336-87BC-43A2-971C-F0673099A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BC68C6-9F33-4BBE-AFA4-C2B81745B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FFB34D-E167-415F-A8CA-3E3BF18EE873}"/>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6" name="Footer Placeholder 5">
            <a:extLst>
              <a:ext uri="{FF2B5EF4-FFF2-40B4-BE49-F238E27FC236}">
                <a16:creationId xmlns:a16="http://schemas.microsoft.com/office/drawing/2014/main" id="{5C0B6787-F696-4480-8D66-E34FB3EAB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218704-9958-4A7E-BFF4-54F429A45EC5}"/>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285601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5810-EEB2-4AFF-BDAF-F83E809F5E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C660E-D9BC-4CEA-A258-6181C9095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B110F-F25F-4D2B-9305-1DD9446BBF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2F3F9D-5DA4-49EA-BD7A-CCE8C92B1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AE095A-BDFF-4B98-9AC3-E665E1024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590F3A-7DEA-4C71-BEFD-E46E5D4E50F6}"/>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8" name="Footer Placeholder 7">
            <a:extLst>
              <a:ext uri="{FF2B5EF4-FFF2-40B4-BE49-F238E27FC236}">
                <a16:creationId xmlns:a16="http://schemas.microsoft.com/office/drawing/2014/main" id="{B26A4AB7-2ECC-4B67-B4D0-D71F48E9A9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670305-B54C-436A-8AF8-FA082D4CD70A}"/>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166211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D8FD-F92A-4DDE-8E87-F258517C93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18A6AA-24DF-415D-AE77-19480B092DA7}"/>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4" name="Footer Placeholder 3">
            <a:extLst>
              <a:ext uri="{FF2B5EF4-FFF2-40B4-BE49-F238E27FC236}">
                <a16:creationId xmlns:a16="http://schemas.microsoft.com/office/drawing/2014/main" id="{CEBA9E67-F5BC-41D8-8C8E-4B4F0EAE98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343C91-FF4A-429C-8A4C-904AEDB11BAA}"/>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64228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9FE0D-6AAB-41A2-8D47-0C035CADD559}"/>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3" name="Footer Placeholder 2">
            <a:extLst>
              <a:ext uri="{FF2B5EF4-FFF2-40B4-BE49-F238E27FC236}">
                <a16:creationId xmlns:a16="http://schemas.microsoft.com/office/drawing/2014/main" id="{8360F3C6-A134-4F12-8017-61FF9A8EFD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1EF99F-4845-4794-A914-20884BE235DD}"/>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249976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5A2-938A-4C26-9F1D-4CBD32A18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977E75-D3F6-40F5-B16C-4E8C6CF23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8BB73D-EF81-4503-ADB7-10026DF35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F488B-7013-4118-8E54-73EB1C2C7443}"/>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6" name="Footer Placeholder 5">
            <a:extLst>
              <a:ext uri="{FF2B5EF4-FFF2-40B4-BE49-F238E27FC236}">
                <a16:creationId xmlns:a16="http://schemas.microsoft.com/office/drawing/2014/main" id="{244CBAD4-ADD8-4AD0-B6BD-09928406E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333AFD-2E25-4781-A209-B0E8AA05D107}"/>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3185447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3BC4-33D4-44D4-A873-713AB221C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D5364C-43E2-4FA9-8048-36372B771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882692-0078-45F2-B91F-DB8687D64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18581-4EF3-4EDF-9D85-AA8B2AC7FD8B}"/>
              </a:ext>
            </a:extLst>
          </p:cNvPr>
          <p:cNvSpPr>
            <a:spLocks noGrp="1"/>
          </p:cNvSpPr>
          <p:nvPr>
            <p:ph type="dt" sz="half" idx="10"/>
          </p:nvPr>
        </p:nvSpPr>
        <p:spPr/>
        <p:txBody>
          <a:bodyPr/>
          <a:lstStyle/>
          <a:p>
            <a:fld id="{A0EF86E6-2FD9-48C4-90DF-9BD1ADE2F46D}" type="datetimeFigureOut">
              <a:rPr lang="en-IN" smtClean="0"/>
              <a:t>15-11-2021</a:t>
            </a:fld>
            <a:endParaRPr lang="en-IN"/>
          </a:p>
        </p:txBody>
      </p:sp>
      <p:sp>
        <p:nvSpPr>
          <p:cNvPr id="6" name="Footer Placeholder 5">
            <a:extLst>
              <a:ext uri="{FF2B5EF4-FFF2-40B4-BE49-F238E27FC236}">
                <a16:creationId xmlns:a16="http://schemas.microsoft.com/office/drawing/2014/main" id="{1E023967-2921-4C0E-8946-EFFF1BB519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72B583-457E-4489-9EA6-755D4A1094E4}"/>
              </a:ext>
            </a:extLst>
          </p:cNvPr>
          <p:cNvSpPr>
            <a:spLocks noGrp="1"/>
          </p:cNvSpPr>
          <p:nvPr>
            <p:ph type="sldNum" sz="quarter" idx="12"/>
          </p:nvPr>
        </p:nvSpPr>
        <p:spPr/>
        <p:txBody>
          <a:bodyPr/>
          <a:lstStyle/>
          <a:p>
            <a:fld id="{B5159E36-559F-4A38-AC21-4EE716980D2C}" type="slidenum">
              <a:rPr lang="en-IN" smtClean="0"/>
              <a:t>‹#›</a:t>
            </a:fld>
            <a:endParaRPr lang="en-IN"/>
          </a:p>
        </p:txBody>
      </p:sp>
    </p:spTree>
    <p:extLst>
      <p:ext uri="{BB962C8B-B14F-4D97-AF65-F5344CB8AC3E}">
        <p14:creationId xmlns:p14="http://schemas.microsoft.com/office/powerpoint/2010/main" val="245590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15D8F-8B88-43DD-8061-42FA46675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B6F7A6-0198-4C8D-89F3-F07B481B9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CB026-7951-4B95-801B-95A53FD5F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F86E6-2FD9-48C4-90DF-9BD1ADE2F46D}" type="datetimeFigureOut">
              <a:rPr lang="en-IN" smtClean="0"/>
              <a:t>15-11-2021</a:t>
            </a:fld>
            <a:endParaRPr lang="en-IN"/>
          </a:p>
        </p:txBody>
      </p:sp>
      <p:sp>
        <p:nvSpPr>
          <p:cNvPr id="5" name="Footer Placeholder 4">
            <a:extLst>
              <a:ext uri="{FF2B5EF4-FFF2-40B4-BE49-F238E27FC236}">
                <a16:creationId xmlns:a16="http://schemas.microsoft.com/office/drawing/2014/main" id="{F8E5BCF2-CA0A-4D87-8E30-5D149A2E0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C7AA04-0250-4643-8DF8-E1243A891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59E36-559F-4A38-AC21-4EE716980D2C}" type="slidenum">
              <a:rPr lang="en-IN" smtClean="0"/>
              <a:t>‹#›</a:t>
            </a:fld>
            <a:endParaRPr lang="en-IN"/>
          </a:p>
        </p:txBody>
      </p:sp>
    </p:spTree>
    <p:extLst>
      <p:ext uri="{BB962C8B-B14F-4D97-AF65-F5344CB8AC3E}">
        <p14:creationId xmlns:p14="http://schemas.microsoft.com/office/powerpoint/2010/main" val="475527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34FB-D452-48DB-8300-97DA0389DD20}"/>
              </a:ext>
            </a:extLst>
          </p:cNvPr>
          <p:cNvSpPr>
            <a:spLocks noGrp="1"/>
          </p:cNvSpPr>
          <p:nvPr>
            <p:ph type="ctrTitle"/>
          </p:nvPr>
        </p:nvSpPr>
        <p:spPr>
          <a:xfrm>
            <a:off x="0" y="0"/>
            <a:ext cx="12192000" cy="1733550"/>
          </a:xfrm>
          <a:solidFill>
            <a:srgbClr val="FF0000"/>
          </a:solidFill>
          <a:ln w="19050">
            <a:solidFill>
              <a:schemeClr val="bg1"/>
            </a:solidFill>
          </a:ln>
        </p:spPr>
        <p:txBody>
          <a:bodyPr>
            <a:normAutofit fontScale="90000"/>
          </a:bodyPr>
          <a:lstStyle/>
          <a:p>
            <a:r>
              <a:rPr lang="en-US" b="1" dirty="0">
                <a:effectLst>
                  <a:outerShdw blurRad="38100" dist="38100" dir="2700000" algn="tl">
                    <a:srgbClr val="000000">
                      <a:alpha val="43137"/>
                    </a:srgbClr>
                  </a:outerShdw>
                </a:effectLst>
                <a:latin typeface="+mn-lt"/>
              </a:rPr>
              <a:t>STOCK BOT – A MATHEMATICAL STOCK RECOMMENDATION PROGRAM</a:t>
            </a:r>
            <a:endParaRPr lang="en-IN" b="1" dirty="0">
              <a:effectLst>
                <a:outerShdw blurRad="38100" dist="38100" dir="2700000" algn="tl">
                  <a:srgbClr val="000000">
                    <a:alpha val="43137"/>
                  </a:srgbClr>
                </a:outerShdw>
              </a:effectLst>
              <a:latin typeface="+mn-lt"/>
            </a:endParaRPr>
          </a:p>
        </p:txBody>
      </p:sp>
      <p:sp>
        <p:nvSpPr>
          <p:cNvPr id="3" name="Subtitle 2">
            <a:extLst>
              <a:ext uri="{FF2B5EF4-FFF2-40B4-BE49-F238E27FC236}">
                <a16:creationId xmlns:a16="http://schemas.microsoft.com/office/drawing/2014/main" id="{946243F0-8D4B-4A10-9374-ADBF68B4E2FE}"/>
              </a:ext>
            </a:extLst>
          </p:cNvPr>
          <p:cNvSpPr>
            <a:spLocks noGrp="1"/>
          </p:cNvSpPr>
          <p:nvPr>
            <p:ph type="subTitle" idx="1"/>
          </p:nvPr>
        </p:nvSpPr>
        <p:spPr>
          <a:xfrm>
            <a:off x="0" y="1733550"/>
            <a:ext cx="6096000" cy="5124450"/>
          </a:xfrm>
          <a:solidFill>
            <a:schemeClr val="tx1"/>
          </a:solidFill>
          <a:ln w="19050">
            <a:solidFill>
              <a:schemeClr val="tx1"/>
            </a:solidFill>
          </a:ln>
        </p:spPr>
        <p:txBody>
          <a:bodyPr>
            <a:normAutofit lnSpcReduction="10000"/>
          </a:bodyPr>
          <a:lstStyle/>
          <a:p>
            <a:r>
              <a:rPr lang="en-US" b="1" u="sng" dirty="0">
                <a:solidFill>
                  <a:schemeClr val="bg1"/>
                </a:solidFill>
              </a:rPr>
              <a:t>PROBLEM STATEMENT:</a:t>
            </a:r>
          </a:p>
          <a:p>
            <a:r>
              <a:rPr lang="en-US" b="0" dirty="0">
                <a:solidFill>
                  <a:schemeClr val="bg1"/>
                </a:solidFill>
                <a:effectLst/>
              </a:rPr>
              <a:t>Algorithmic trading makes use of complex formulas, combined with mathematical models and human oversight, to make decisions to buy or sell financial securities on an exchange.</a:t>
            </a:r>
          </a:p>
          <a:p>
            <a:r>
              <a:rPr lang="en-US" b="0" dirty="0">
                <a:solidFill>
                  <a:schemeClr val="bg1"/>
                </a:solidFill>
                <a:effectLst/>
              </a:rPr>
              <a:t>Build a Stock Bot. A Stock Bot is an Automated System which mathematically analyses stock information in order to make decisions regarding buying and selling certain stocks.</a:t>
            </a:r>
          </a:p>
          <a:p>
            <a:r>
              <a:rPr lang="en-US" dirty="0">
                <a:solidFill>
                  <a:schemeClr val="bg1"/>
                </a:solidFill>
              </a:rPr>
              <a:t>Algorithms used – Probability Normal Distribution, Simple Moving Average Strategy, Best Months to Invest in strategy &amp; Sentiment Analysis.</a:t>
            </a:r>
          </a:p>
          <a:p>
            <a:r>
              <a:rPr lang="en-US" b="0" dirty="0">
                <a:solidFill>
                  <a:schemeClr val="bg1"/>
                </a:solidFill>
                <a:effectLst/>
              </a:rPr>
              <a:t>Test St</a:t>
            </a:r>
            <a:r>
              <a:rPr lang="en-US" dirty="0">
                <a:solidFill>
                  <a:schemeClr val="bg1"/>
                </a:solidFill>
              </a:rPr>
              <a:t>ocks – AAPL, AMZN, FB, NFLX, GOOG</a:t>
            </a:r>
            <a:endParaRPr lang="en-US" b="0" dirty="0">
              <a:solidFill>
                <a:schemeClr val="bg1"/>
              </a:solidFill>
              <a:effectLst/>
            </a:endParaRPr>
          </a:p>
          <a:p>
            <a:endParaRPr lang="en-IN" dirty="0"/>
          </a:p>
        </p:txBody>
      </p:sp>
      <p:pic>
        <p:nvPicPr>
          <p:cNvPr id="6" name="Picture 5">
            <a:extLst>
              <a:ext uri="{FF2B5EF4-FFF2-40B4-BE49-F238E27FC236}">
                <a16:creationId xmlns:a16="http://schemas.microsoft.com/office/drawing/2014/main" id="{9F306629-0C62-4CBC-9EAD-9EA1BF5AC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562" y="1733550"/>
            <a:ext cx="4714875" cy="4667250"/>
          </a:xfrm>
          <a:prstGeom prst="rect">
            <a:avLst/>
          </a:prstGeom>
        </p:spPr>
      </p:pic>
      <p:sp>
        <p:nvSpPr>
          <p:cNvPr id="4" name="TextBox 3">
            <a:extLst>
              <a:ext uri="{FF2B5EF4-FFF2-40B4-BE49-F238E27FC236}">
                <a16:creationId xmlns:a16="http://schemas.microsoft.com/office/drawing/2014/main" id="{D9D9A3A2-408C-4BC8-A218-3E162E703421}"/>
              </a:ext>
            </a:extLst>
          </p:cNvPr>
          <p:cNvSpPr txBox="1"/>
          <p:nvPr/>
        </p:nvSpPr>
        <p:spPr>
          <a:xfrm>
            <a:off x="6786562" y="6400800"/>
            <a:ext cx="4714875" cy="369332"/>
          </a:xfrm>
          <a:prstGeom prst="rect">
            <a:avLst/>
          </a:prstGeom>
          <a:noFill/>
        </p:spPr>
        <p:txBody>
          <a:bodyPr wrap="square" rtlCol="0">
            <a:spAutoFit/>
          </a:bodyPr>
          <a:lstStyle/>
          <a:p>
            <a:r>
              <a:rPr lang="en-US" b="1" dirty="0"/>
              <a:t>DATA ANALYTICS AGENT FOR STOCK ANALYSIS</a:t>
            </a:r>
            <a:endParaRPr lang="en-IN" b="1" dirty="0"/>
          </a:p>
        </p:txBody>
      </p:sp>
    </p:spTree>
    <p:extLst>
      <p:ext uri="{BB962C8B-B14F-4D97-AF65-F5344CB8AC3E}">
        <p14:creationId xmlns:p14="http://schemas.microsoft.com/office/powerpoint/2010/main" val="399693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7DD32-8B2B-4D44-AD1A-8403895B2A38}"/>
              </a:ext>
            </a:extLst>
          </p:cNvPr>
          <p:cNvSpPr>
            <a:spLocks noGrp="1"/>
          </p:cNvSpPr>
          <p:nvPr>
            <p:ph idx="1"/>
          </p:nvPr>
        </p:nvSpPr>
        <p:spPr>
          <a:xfrm>
            <a:off x="0" y="1733550"/>
            <a:ext cx="6096000" cy="5124450"/>
          </a:xfrm>
          <a:solidFill>
            <a:schemeClr val="tx1"/>
          </a:solidFill>
        </p:spPr>
        <p:txBody>
          <a:bodyPr>
            <a:normAutofit fontScale="85000" lnSpcReduction="20000"/>
          </a:bodyPr>
          <a:lstStyle/>
          <a:p>
            <a:pPr marL="0" indent="0" algn="ctr">
              <a:buNone/>
            </a:pPr>
            <a:r>
              <a:rPr lang="en-US" b="1" u="sng" dirty="0">
                <a:solidFill>
                  <a:schemeClr val="bg1"/>
                </a:solidFill>
              </a:rPr>
              <a:t>OBJECTIVE:</a:t>
            </a:r>
          </a:p>
          <a:p>
            <a:pPr marL="0" indent="0" algn="ctr">
              <a:buNone/>
            </a:pPr>
            <a:r>
              <a:rPr lang="en-US" b="0" dirty="0">
                <a:solidFill>
                  <a:schemeClr val="bg1"/>
                </a:solidFill>
                <a:effectLst/>
              </a:rPr>
              <a:t>The Stock Bot program will analyze past closing prices of given stocks and will use concepts of percent change, probability &amp; normal distribution to predict whether a stock is more likely to rise or fall. This will be customized to users initial investment, target price &amp; duration of investment based on which the Stock </a:t>
            </a:r>
            <a:r>
              <a:rPr lang="en-US" dirty="0">
                <a:solidFill>
                  <a:schemeClr val="bg1"/>
                </a:solidFill>
              </a:rPr>
              <a:t>B</a:t>
            </a:r>
            <a:r>
              <a:rPr lang="en-US" b="0" dirty="0">
                <a:solidFill>
                  <a:schemeClr val="bg1"/>
                </a:solidFill>
                <a:effectLst/>
              </a:rPr>
              <a:t>ot will determine the risk the user is willing to take for the investment. Furthermore the Stock Bot will make use of Simple Moving Average Algorithm for a </a:t>
            </a:r>
            <a:r>
              <a:rPr lang="en-US" dirty="0">
                <a:solidFill>
                  <a:schemeClr val="bg1"/>
                </a:solidFill>
              </a:rPr>
              <a:t>moving</a:t>
            </a:r>
            <a:r>
              <a:rPr lang="en-US" b="0" dirty="0">
                <a:solidFill>
                  <a:schemeClr val="bg1"/>
                </a:solidFill>
                <a:effectLst/>
              </a:rPr>
              <a:t> time period and will also determine which are the best months to invest in given stocks. This way the stock bot tells you which stock has greatest probability to rise from given stocks, when a user must buy and sell it and in which month the user would gain maximum profit.</a:t>
            </a:r>
          </a:p>
          <a:p>
            <a:pPr marL="0" indent="0" algn="ctr">
              <a:buNone/>
            </a:pPr>
            <a:endParaRPr lang="en-IN" b="1" u="sng" dirty="0"/>
          </a:p>
        </p:txBody>
      </p:sp>
      <p:sp>
        <p:nvSpPr>
          <p:cNvPr id="4" name="Title 1">
            <a:extLst>
              <a:ext uri="{FF2B5EF4-FFF2-40B4-BE49-F238E27FC236}">
                <a16:creationId xmlns:a16="http://schemas.microsoft.com/office/drawing/2014/main" id="{97439CD9-9469-4400-B6A7-E1CA58239B28}"/>
              </a:ext>
            </a:extLst>
          </p:cNvPr>
          <p:cNvSpPr txBox="1">
            <a:spLocks/>
          </p:cNvSpPr>
          <p:nvPr/>
        </p:nvSpPr>
        <p:spPr>
          <a:xfrm>
            <a:off x="0" y="0"/>
            <a:ext cx="12192000" cy="1733550"/>
          </a:xfrm>
          <a:prstGeom prst="rect">
            <a:avLst/>
          </a:prstGeom>
          <a:solidFill>
            <a:srgbClr val="FF0000"/>
          </a:solidFill>
          <a:ln w="19050">
            <a:solidFill>
              <a:schemeClr val="bg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effectLst>
                  <a:outerShdw blurRad="38100" dist="38100" dir="2700000" algn="tl">
                    <a:srgbClr val="000000">
                      <a:alpha val="43137"/>
                    </a:srgbClr>
                  </a:outerShdw>
                </a:effectLst>
                <a:latin typeface="+mn-lt"/>
              </a:rPr>
              <a:t>STOCK BOT – A MATHEMATICAL STOCK RECOMMENDATION PROGRAM</a:t>
            </a:r>
            <a:endParaRPr lang="en-IN" sz="5400" b="1" dirty="0">
              <a:effectLst>
                <a:outerShdw blurRad="38100" dist="38100" dir="2700000" algn="tl">
                  <a:srgbClr val="000000">
                    <a:alpha val="43137"/>
                  </a:srgbClr>
                </a:outerShdw>
              </a:effectLst>
              <a:latin typeface="+mn-lt"/>
            </a:endParaRPr>
          </a:p>
        </p:txBody>
      </p:sp>
      <p:pic>
        <p:nvPicPr>
          <p:cNvPr id="6" name="Picture 5">
            <a:extLst>
              <a:ext uri="{FF2B5EF4-FFF2-40B4-BE49-F238E27FC236}">
                <a16:creationId xmlns:a16="http://schemas.microsoft.com/office/drawing/2014/main" id="{016BB8FF-F315-4661-8704-CA9640D48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50" y="2047875"/>
            <a:ext cx="5676900" cy="4457700"/>
          </a:xfrm>
          <a:prstGeom prst="rect">
            <a:avLst/>
          </a:prstGeom>
        </p:spPr>
      </p:pic>
    </p:spTree>
    <p:extLst>
      <p:ext uri="{BB962C8B-B14F-4D97-AF65-F5344CB8AC3E}">
        <p14:creationId xmlns:p14="http://schemas.microsoft.com/office/powerpoint/2010/main" val="61232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BB506-375A-48A9-B75F-5AD84F7EC121}"/>
              </a:ext>
            </a:extLst>
          </p:cNvPr>
          <p:cNvSpPr>
            <a:spLocks noGrp="1"/>
          </p:cNvSpPr>
          <p:nvPr>
            <p:ph idx="1"/>
          </p:nvPr>
        </p:nvSpPr>
        <p:spPr>
          <a:xfrm>
            <a:off x="0" y="1428750"/>
            <a:ext cx="12192000" cy="460375"/>
          </a:xfrm>
          <a:solidFill>
            <a:schemeClr val="tx1"/>
          </a:solidFill>
        </p:spPr>
        <p:txBody>
          <a:bodyPr>
            <a:normAutofit lnSpcReduction="10000"/>
          </a:bodyPr>
          <a:lstStyle/>
          <a:p>
            <a:pPr marL="0" indent="0" algn="ctr">
              <a:buNone/>
            </a:pPr>
            <a:r>
              <a:rPr lang="en-US" b="1" u="sng" dirty="0">
                <a:solidFill>
                  <a:schemeClr val="bg1"/>
                </a:solidFill>
              </a:rPr>
              <a:t>DESIGN AND ARCHITECTURE:</a:t>
            </a:r>
            <a:endParaRPr lang="en-IN" b="1" u="sng" dirty="0">
              <a:solidFill>
                <a:schemeClr val="bg1"/>
              </a:solidFill>
            </a:endParaRPr>
          </a:p>
        </p:txBody>
      </p:sp>
      <p:sp>
        <p:nvSpPr>
          <p:cNvPr id="4" name="Title 1">
            <a:extLst>
              <a:ext uri="{FF2B5EF4-FFF2-40B4-BE49-F238E27FC236}">
                <a16:creationId xmlns:a16="http://schemas.microsoft.com/office/drawing/2014/main" id="{D36F58C3-DE90-482C-B25B-ABCC6C149D89}"/>
              </a:ext>
            </a:extLst>
          </p:cNvPr>
          <p:cNvSpPr txBox="1">
            <a:spLocks/>
          </p:cNvSpPr>
          <p:nvPr/>
        </p:nvSpPr>
        <p:spPr>
          <a:xfrm>
            <a:off x="0" y="0"/>
            <a:ext cx="12192000" cy="1428750"/>
          </a:xfrm>
          <a:prstGeom prst="rect">
            <a:avLst/>
          </a:prstGeom>
          <a:solidFill>
            <a:srgbClr val="FF0000"/>
          </a:solidFill>
          <a:ln w="19050">
            <a:solidFill>
              <a:schemeClr val="bg1"/>
            </a:solid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effectLst>
                  <a:outerShdw blurRad="38100" dist="38100" dir="2700000" algn="tl">
                    <a:srgbClr val="000000">
                      <a:alpha val="43137"/>
                    </a:srgbClr>
                  </a:outerShdw>
                </a:effectLst>
                <a:latin typeface="+mn-lt"/>
              </a:rPr>
              <a:t>STOCK BOT – A MATHEMATICAL STOCK RECOMMENDATION PROGRAM</a:t>
            </a:r>
            <a:endParaRPr lang="en-IN" sz="5400" b="1" dirty="0">
              <a:effectLst>
                <a:outerShdw blurRad="38100" dist="38100" dir="2700000" algn="tl">
                  <a:srgbClr val="000000">
                    <a:alpha val="43137"/>
                  </a:srgbClr>
                </a:outerShdw>
              </a:effectLst>
              <a:latin typeface="+mn-lt"/>
            </a:endParaRPr>
          </a:p>
        </p:txBody>
      </p:sp>
      <p:pic>
        <p:nvPicPr>
          <p:cNvPr id="6" name="Picture 5">
            <a:extLst>
              <a:ext uri="{FF2B5EF4-FFF2-40B4-BE49-F238E27FC236}">
                <a16:creationId xmlns:a16="http://schemas.microsoft.com/office/drawing/2014/main" id="{2677CDDB-0481-4D0A-A4FB-57B5DB766CE3}"/>
              </a:ext>
            </a:extLst>
          </p:cNvPr>
          <p:cNvPicPr>
            <a:picLocks noChangeAspect="1"/>
          </p:cNvPicPr>
          <p:nvPr/>
        </p:nvPicPr>
        <p:blipFill>
          <a:blip r:embed="rId2"/>
          <a:stretch>
            <a:fillRect/>
          </a:stretch>
        </p:blipFill>
        <p:spPr>
          <a:xfrm>
            <a:off x="1166812" y="1889125"/>
            <a:ext cx="9858375" cy="4968875"/>
          </a:xfrm>
          <a:prstGeom prst="rect">
            <a:avLst/>
          </a:prstGeom>
          <a:solidFill>
            <a:schemeClr val="tx1"/>
          </a:solidFill>
          <a:ln>
            <a:solidFill>
              <a:schemeClr val="tx1"/>
            </a:solidFill>
          </a:ln>
        </p:spPr>
      </p:pic>
    </p:spTree>
    <p:extLst>
      <p:ext uri="{BB962C8B-B14F-4D97-AF65-F5344CB8AC3E}">
        <p14:creationId xmlns:p14="http://schemas.microsoft.com/office/powerpoint/2010/main" val="189908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F4A3F-78B3-4D0F-8803-DBA8EB5828F7}"/>
              </a:ext>
            </a:extLst>
          </p:cNvPr>
          <p:cNvSpPr>
            <a:spLocks noGrp="1"/>
          </p:cNvSpPr>
          <p:nvPr>
            <p:ph idx="1"/>
          </p:nvPr>
        </p:nvSpPr>
        <p:spPr>
          <a:xfrm>
            <a:off x="-1" y="1733550"/>
            <a:ext cx="12192001" cy="5124450"/>
          </a:xfrm>
          <a:solidFill>
            <a:schemeClr val="tx1"/>
          </a:solidFill>
        </p:spPr>
        <p:txBody>
          <a:bodyPr>
            <a:normAutofit fontScale="92500" lnSpcReduction="10000"/>
          </a:bodyPr>
          <a:lstStyle/>
          <a:p>
            <a:pPr marL="0" indent="0">
              <a:buNone/>
            </a:pPr>
            <a:r>
              <a:rPr lang="en-US" b="1" u="sng" dirty="0">
                <a:solidFill>
                  <a:schemeClr val="bg1"/>
                </a:solidFill>
              </a:rPr>
              <a:t>TECHNIQUES:</a:t>
            </a:r>
          </a:p>
          <a:p>
            <a:pPr marL="514350" indent="-514350">
              <a:buAutoNum type="arabicPeriod"/>
            </a:pPr>
            <a:r>
              <a:rPr lang="en-US" b="1" u="sng" dirty="0">
                <a:solidFill>
                  <a:schemeClr val="bg1"/>
                </a:solidFill>
              </a:rPr>
              <a:t>PROBABILITY AND NORMAL DISTRIBUTION </a:t>
            </a:r>
            <a:r>
              <a:rPr lang="en-US" dirty="0">
                <a:solidFill>
                  <a:schemeClr val="bg1"/>
                </a:solidFill>
              </a:rPr>
              <a:t>– Based on past data analysis the Stock Bot sorts the day wise % change. Cumulative probability is then assigned to the set of values of % change. Based on risk percentage. Probability of certain range of change occurring as per users requirement is calculated. Stocks then can be compared for highest probability being the safest investment option.</a:t>
            </a:r>
          </a:p>
          <a:p>
            <a:pPr marL="514350" indent="-514350">
              <a:buAutoNum type="arabicPeriod"/>
            </a:pPr>
            <a:r>
              <a:rPr lang="en-US" b="1" u="sng" dirty="0">
                <a:solidFill>
                  <a:schemeClr val="bg1"/>
                </a:solidFill>
              </a:rPr>
              <a:t>SIMPLE MOVING AVERAGE STRATEGY </a:t>
            </a:r>
            <a:r>
              <a:rPr lang="en-US" dirty="0">
                <a:solidFill>
                  <a:schemeClr val="bg1"/>
                </a:solidFill>
              </a:rPr>
              <a:t>- The Simple Moving Average (SMA) is calculated by adding the price of an Stock over a number of time periods and then dividing the sum by the number of time periods. The SMA is basically the average price of the given time period, with equal weighting given to the price of each period. This will help indicate when to buy / sell a stock putting markers on a graph.</a:t>
            </a:r>
          </a:p>
          <a:p>
            <a:pPr marL="514350" indent="-514350">
              <a:buAutoNum type="arabicPeriod"/>
            </a:pPr>
            <a:r>
              <a:rPr lang="en-US" b="1" u="sng" dirty="0">
                <a:solidFill>
                  <a:schemeClr val="bg1"/>
                </a:solidFill>
              </a:rPr>
              <a:t>BEST MONTHS TO INVEST IN STRATEGY </a:t>
            </a:r>
            <a:r>
              <a:rPr lang="en-US" dirty="0">
                <a:solidFill>
                  <a:schemeClr val="bg1"/>
                </a:solidFill>
              </a:rPr>
              <a:t>– Collect returns on all the months over the day wise % change of the past data collected in lists. Take averages of the lists to determine best months to invest in.</a:t>
            </a:r>
          </a:p>
        </p:txBody>
      </p:sp>
      <p:sp>
        <p:nvSpPr>
          <p:cNvPr id="4" name="Title 1">
            <a:extLst>
              <a:ext uri="{FF2B5EF4-FFF2-40B4-BE49-F238E27FC236}">
                <a16:creationId xmlns:a16="http://schemas.microsoft.com/office/drawing/2014/main" id="{39548B34-DBA0-46A1-A02D-9B7429915572}"/>
              </a:ext>
            </a:extLst>
          </p:cNvPr>
          <p:cNvSpPr txBox="1">
            <a:spLocks/>
          </p:cNvSpPr>
          <p:nvPr/>
        </p:nvSpPr>
        <p:spPr>
          <a:xfrm>
            <a:off x="0" y="0"/>
            <a:ext cx="12192000" cy="1733550"/>
          </a:xfrm>
          <a:prstGeom prst="rect">
            <a:avLst/>
          </a:prstGeom>
          <a:solidFill>
            <a:srgbClr val="FF0000"/>
          </a:solidFill>
          <a:ln w="19050">
            <a:solidFill>
              <a:schemeClr val="bg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effectLst>
                  <a:outerShdw blurRad="38100" dist="38100" dir="2700000" algn="tl">
                    <a:srgbClr val="000000">
                      <a:alpha val="43137"/>
                    </a:srgbClr>
                  </a:outerShdw>
                </a:effectLst>
                <a:latin typeface="+mn-lt"/>
              </a:rPr>
              <a:t>STOCK BOT – A MATHEMATICAL STOCK RECOMMENDATION PROGRAM</a:t>
            </a:r>
            <a:endParaRPr lang="en-IN" sz="5400"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026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8B9A90-4710-4DB9-9A41-4843FFCEF660}"/>
              </a:ext>
            </a:extLst>
          </p:cNvPr>
          <p:cNvSpPr txBox="1">
            <a:spLocks/>
          </p:cNvSpPr>
          <p:nvPr/>
        </p:nvSpPr>
        <p:spPr>
          <a:xfrm>
            <a:off x="0" y="0"/>
            <a:ext cx="12192000" cy="1428750"/>
          </a:xfrm>
          <a:prstGeom prst="rect">
            <a:avLst/>
          </a:prstGeom>
          <a:solidFill>
            <a:srgbClr val="FF0000"/>
          </a:solidFill>
          <a:ln w="19050">
            <a:solidFill>
              <a:schemeClr val="bg1"/>
            </a:solid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effectLst>
                  <a:outerShdw blurRad="38100" dist="38100" dir="2700000" algn="tl">
                    <a:srgbClr val="000000">
                      <a:alpha val="43137"/>
                    </a:srgbClr>
                  </a:outerShdw>
                </a:effectLst>
                <a:latin typeface="+mn-lt"/>
              </a:rPr>
              <a:t>STOCK BOT – A MATHEMATICAL STOCK RECOMMENDATION PROGRAM</a:t>
            </a:r>
            <a:endParaRPr lang="en-IN" sz="5400" b="1" dirty="0">
              <a:effectLst>
                <a:outerShdw blurRad="38100" dist="38100" dir="2700000" algn="tl">
                  <a:srgbClr val="000000">
                    <a:alpha val="43137"/>
                  </a:srgbClr>
                </a:outerShdw>
              </a:effectLst>
              <a:latin typeface="+mn-lt"/>
            </a:endParaRPr>
          </a:p>
        </p:txBody>
      </p:sp>
      <p:sp>
        <p:nvSpPr>
          <p:cNvPr id="5" name="Content Placeholder 2">
            <a:extLst>
              <a:ext uri="{FF2B5EF4-FFF2-40B4-BE49-F238E27FC236}">
                <a16:creationId xmlns:a16="http://schemas.microsoft.com/office/drawing/2014/main" id="{DB74C8AA-6F7C-4C11-8922-C45AABD4277C}"/>
              </a:ext>
            </a:extLst>
          </p:cNvPr>
          <p:cNvSpPr txBox="1">
            <a:spLocks/>
          </p:cNvSpPr>
          <p:nvPr/>
        </p:nvSpPr>
        <p:spPr>
          <a:xfrm>
            <a:off x="0" y="1428750"/>
            <a:ext cx="12192000" cy="460375"/>
          </a:xfrm>
          <a:prstGeom prst="rect">
            <a:avLst/>
          </a:prstGeom>
          <a:solidFill>
            <a:schemeClr val="tx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a:solidFill>
                  <a:schemeClr val="bg1"/>
                </a:solidFill>
              </a:rPr>
              <a:t>OUTPUTS:</a:t>
            </a:r>
            <a:endParaRPr lang="en-IN" b="1" u="sng" dirty="0">
              <a:solidFill>
                <a:schemeClr val="bg1"/>
              </a:solidFill>
            </a:endParaRPr>
          </a:p>
        </p:txBody>
      </p:sp>
      <p:pic>
        <p:nvPicPr>
          <p:cNvPr id="7" name="Picture 6">
            <a:extLst>
              <a:ext uri="{FF2B5EF4-FFF2-40B4-BE49-F238E27FC236}">
                <a16:creationId xmlns:a16="http://schemas.microsoft.com/office/drawing/2014/main" id="{57B927C1-FEC6-4D5F-89ED-D88FD11C5235}"/>
              </a:ext>
            </a:extLst>
          </p:cNvPr>
          <p:cNvPicPr>
            <a:picLocks noChangeAspect="1"/>
          </p:cNvPicPr>
          <p:nvPr/>
        </p:nvPicPr>
        <p:blipFill>
          <a:blip r:embed="rId2"/>
          <a:stretch>
            <a:fillRect/>
          </a:stretch>
        </p:blipFill>
        <p:spPr>
          <a:xfrm>
            <a:off x="0" y="1889125"/>
            <a:ext cx="2647950" cy="4968875"/>
          </a:xfrm>
          <a:prstGeom prst="rect">
            <a:avLst/>
          </a:prstGeom>
          <a:ln>
            <a:solidFill>
              <a:schemeClr val="tx1"/>
            </a:solidFill>
          </a:ln>
        </p:spPr>
      </p:pic>
      <p:pic>
        <p:nvPicPr>
          <p:cNvPr id="9" name="Picture 8">
            <a:extLst>
              <a:ext uri="{FF2B5EF4-FFF2-40B4-BE49-F238E27FC236}">
                <a16:creationId xmlns:a16="http://schemas.microsoft.com/office/drawing/2014/main" id="{7656A12B-4E77-46AB-B0F0-4BB65BDE2D82}"/>
              </a:ext>
            </a:extLst>
          </p:cNvPr>
          <p:cNvPicPr>
            <a:picLocks noChangeAspect="1"/>
          </p:cNvPicPr>
          <p:nvPr/>
        </p:nvPicPr>
        <p:blipFill>
          <a:blip r:embed="rId3"/>
          <a:stretch>
            <a:fillRect/>
          </a:stretch>
        </p:blipFill>
        <p:spPr>
          <a:xfrm>
            <a:off x="2647950" y="1889126"/>
            <a:ext cx="9544050" cy="2540000"/>
          </a:xfrm>
          <a:prstGeom prst="rect">
            <a:avLst/>
          </a:prstGeom>
          <a:ln>
            <a:solidFill>
              <a:schemeClr val="tx1"/>
            </a:solidFill>
          </a:ln>
        </p:spPr>
      </p:pic>
      <p:pic>
        <p:nvPicPr>
          <p:cNvPr id="11" name="Picture 10">
            <a:extLst>
              <a:ext uri="{FF2B5EF4-FFF2-40B4-BE49-F238E27FC236}">
                <a16:creationId xmlns:a16="http://schemas.microsoft.com/office/drawing/2014/main" id="{411CF190-3C5F-4D75-BDF3-1345EF639154}"/>
              </a:ext>
            </a:extLst>
          </p:cNvPr>
          <p:cNvPicPr>
            <a:picLocks noChangeAspect="1"/>
          </p:cNvPicPr>
          <p:nvPr/>
        </p:nvPicPr>
        <p:blipFill>
          <a:blip r:embed="rId4"/>
          <a:stretch>
            <a:fillRect/>
          </a:stretch>
        </p:blipFill>
        <p:spPr>
          <a:xfrm>
            <a:off x="2647950" y="4429126"/>
            <a:ext cx="4000500" cy="2434167"/>
          </a:xfrm>
          <a:prstGeom prst="rect">
            <a:avLst/>
          </a:prstGeom>
          <a:ln>
            <a:solidFill>
              <a:schemeClr val="tx1"/>
            </a:solidFill>
          </a:ln>
        </p:spPr>
      </p:pic>
      <p:pic>
        <p:nvPicPr>
          <p:cNvPr id="13" name="Picture 12">
            <a:extLst>
              <a:ext uri="{FF2B5EF4-FFF2-40B4-BE49-F238E27FC236}">
                <a16:creationId xmlns:a16="http://schemas.microsoft.com/office/drawing/2014/main" id="{9BA5E2A7-EF53-49E4-A76F-420C36E8C993}"/>
              </a:ext>
            </a:extLst>
          </p:cNvPr>
          <p:cNvPicPr>
            <a:picLocks noChangeAspect="1"/>
          </p:cNvPicPr>
          <p:nvPr/>
        </p:nvPicPr>
        <p:blipFill>
          <a:blip r:embed="rId5"/>
          <a:stretch>
            <a:fillRect/>
          </a:stretch>
        </p:blipFill>
        <p:spPr>
          <a:xfrm>
            <a:off x="6648449" y="4429124"/>
            <a:ext cx="5543551" cy="2428875"/>
          </a:xfrm>
          <a:prstGeom prst="rect">
            <a:avLst/>
          </a:prstGeom>
          <a:ln>
            <a:solidFill>
              <a:schemeClr val="tx1"/>
            </a:solidFill>
          </a:ln>
        </p:spPr>
      </p:pic>
    </p:spTree>
    <p:extLst>
      <p:ext uri="{BB962C8B-B14F-4D97-AF65-F5344CB8AC3E}">
        <p14:creationId xmlns:p14="http://schemas.microsoft.com/office/powerpoint/2010/main" val="1029988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479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STOCK BOT – A MATHEMATICAL STOCK RECOMMENDATION PROGRAM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BOT – A MATHEMATICAL STOCK RECOMMENDATION PROGRAM</dc:title>
  <dc:creator>Rohaan Advani</dc:creator>
  <cp:lastModifiedBy>Rohaan Advani</cp:lastModifiedBy>
  <cp:revision>8</cp:revision>
  <dcterms:created xsi:type="dcterms:W3CDTF">2021-11-09T04:44:17Z</dcterms:created>
  <dcterms:modified xsi:type="dcterms:W3CDTF">2021-11-15T09:39:58Z</dcterms:modified>
</cp:coreProperties>
</file>