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93562-DA79-4B99-9ACB-34B2B30EA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06B70-B790-4961-878D-604171189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508F6-7042-4A88-B66F-58665782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7A26-88D1-4696-B593-2447230B9143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226ED-FB91-4F2E-BCD2-6E109CE8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AD0F6-5A29-43E9-9253-173E83055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0DE3-5331-4DB9-A526-193F4082B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7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1139-0A7A-4FAB-ACA9-E7BB8C0F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3EFAB-F33A-44B8-A9E0-4DFEA41F3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068B1-7AD9-484A-BA89-0529ACD1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7A26-88D1-4696-B593-2447230B9143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0E47A-7A9A-4418-9052-0B5DE031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0495A-11A7-4C4A-8F8F-EC7294D6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0DE3-5331-4DB9-A526-193F4082B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14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122071-41EB-470F-AF78-31A31499B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95461-B7D2-4565-A80F-366DA3090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E3734-D179-46D0-AB3E-7612FF52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7A26-88D1-4696-B593-2447230B9143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9526A-4918-4F0E-9E1C-6A66F814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94AF1-EAA1-452A-8C14-D03D13BD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0DE3-5331-4DB9-A526-193F4082B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6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867E-6F89-40C9-B381-6A3AC899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F506C-C88F-42A1-B195-65A3ECEB9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924E3-980D-4F2A-AC92-8FA9B4F4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7A26-88D1-4696-B593-2447230B9143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9CEED-FB4E-4971-98D1-02566003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F94CC-6E4E-40EA-AE00-8CCEAFA0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0DE3-5331-4DB9-A526-193F4082B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23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47C1-D204-4789-9E91-796A69007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28A40-A00D-4CDA-84BA-BE1E15C0D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94722-A266-42B7-873E-4C364CFF0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7A26-88D1-4696-B593-2447230B9143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28C87-C6ED-4231-B6BA-474D2DE9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CEC37-8ECC-4971-9C62-6991D7B2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0DE3-5331-4DB9-A526-193F4082B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8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9677-179E-4EAB-8D80-67A7EC0D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8051D-79D8-46EC-9869-31AD5FA4F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56787-8701-4548-BA9A-4A0F78113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AB0BA-C545-4058-8351-ECBE024D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7A26-88D1-4696-B593-2447230B9143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1C8EE-F3EA-4C0C-BA68-04F6964D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E5589-2B36-430B-8C3D-61915446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0DE3-5331-4DB9-A526-193F4082B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20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3CB8-0AC7-4A15-B3D4-6DE1ACD3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79464-CCAF-4253-A47F-D68A15F99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356B2-6B22-4AC7-B539-A25BCC0A3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0AF381-DEA6-459A-AF7A-C00E930B0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AC5252-0004-4D9F-B869-5E6FAA462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3E78A-0D0F-4571-8F29-C4DF7C0A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7A26-88D1-4696-B593-2447230B9143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4B0A7-2C16-4699-B897-BCA9100E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04384-CFA2-40E8-B09F-F0228EAC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0DE3-5331-4DB9-A526-193F4082B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04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4B7B-A283-4A88-9EB8-C5222E6C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5DB7F-0A3B-42E6-A80B-E1BE7CD3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7A26-88D1-4696-B593-2447230B9143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464FB-DC44-4DFF-B06F-4A2ADD6E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F23AA-8A4B-4CC5-A4FE-C6492B1D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0DE3-5331-4DB9-A526-193F4082B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81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A97B3-AAEC-4DF0-974A-5D9E15B3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7A26-88D1-4696-B593-2447230B9143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E11BAC-7C4A-423B-ADCD-7B3E7D28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7661B-C6F5-4C0F-8368-08F4FC56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0DE3-5331-4DB9-A526-193F4082B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69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7E57-1F83-4706-82CB-C6803892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80DEC-9057-4181-B843-AE020E415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45751-73FB-4697-8D64-EAF3BF0A5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E84D6-EB26-4DAA-94B5-DAB46B96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7A26-88D1-4696-B593-2447230B9143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AB751-ECD0-4E20-9FCA-ECDB8A58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91288-2D6A-4C20-ACBC-3E6B9BA4E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0DE3-5331-4DB9-A526-193F4082B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27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A3BF-7746-4B43-AC81-B1696A4AA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E9A098-9A0B-42F0-A31D-70CD49AAC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56895-7F81-45F2-BA28-3C1CD5038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AAE28-26E8-4127-B500-AC4A9CF9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7A26-88D1-4696-B593-2447230B9143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14146-0183-463A-8F33-72C251D9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34411-6B81-4ACB-9663-BA3FD08E5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0DE3-5331-4DB9-A526-193F4082B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56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FD2F1-876A-4035-8FEC-D5E03353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F470E-C564-49DB-9917-EF201A251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B0658-A99F-46B7-B40A-8FA48ED1A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37A26-88D1-4696-B593-2447230B9143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BB8CC-84E0-42F7-8F42-2D43B4D5C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7CD13-DB80-4AA1-8403-B6027F65E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10DE3-5331-4DB9-A526-193F4082B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32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stronomical_object" TargetMode="External"/><Relationship Id="rId2" Type="http://schemas.openxmlformats.org/officeDocument/2006/relationships/hyperlink" Target="https://en.wikipedia.org/wiki/Physic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Octree" TargetMode="External"/><Relationship Id="rId5" Type="http://schemas.openxmlformats.org/officeDocument/2006/relationships/hyperlink" Target="https://en.wikipedia.org/wiki/Quadtree" TargetMode="External"/><Relationship Id="rId4" Type="http://schemas.openxmlformats.org/officeDocument/2006/relationships/hyperlink" Target="https://en.wikipedia.org/wiki/Gravitatio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gi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B28D-DDA1-4740-917B-FC9E85901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19163"/>
          </a:xfrm>
          <a:solidFill>
            <a:schemeClr val="tx1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Barnes Hut Approximation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0FED9-1B00-4D2A-A4E8-515FBAA24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19163"/>
            <a:ext cx="12192000" cy="45561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Efficient computation of N-body forces                  BY – ROHAAN ADVANI - 111903151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AD678-75EF-4CCD-9B5D-6006DFAE30D8}"/>
              </a:ext>
            </a:extLst>
          </p:cNvPr>
          <p:cNvSpPr txBox="1"/>
          <p:nvPr/>
        </p:nvSpPr>
        <p:spPr>
          <a:xfrm>
            <a:off x="0" y="1571921"/>
            <a:ext cx="61007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In </a:t>
            </a:r>
            <a:r>
              <a:rPr lang="en-US" b="0" i="0" strike="noStrike" dirty="0">
                <a:effectLst/>
                <a:latin typeface="Arial" panose="020B0604020202020204" pitchFamily="34" charset="0"/>
                <a:hlinkClick r:id="rId2" tooltip="Physic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physics</a:t>
            </a:r>
            <a:r>
              <a:rPr lang="en-US" b="0" i="0" dirty="0">
                <a:effectLst/>
                <a:latin typeface="Arial" panose="020B0604020202020204" pitchFamily="34" charset="0"/>
              </a:rPr>
              <a:t>, the </a:t>
            </a:r>
            <a:r>
              <a:rPr lang="en-US" b="1" i="1" dirty="0">
                <a:latin typeface="Nimbus Roman No9 L"/>
              </a:rPr>
              <a:t>N</a:t>
            </a:r>
            <a:r>
              <a:rPr lang="en-US" b="1" i="0" dirty="0">
                <a:effectLst/>
                <a:latin typeface="Arial" panose="020B0604020202020204" pitchFamily="34" charset="0"/>
              </a:rPr>
              <a:t>-body problem</a:t>
            </a:r>
            <a:r>
              <a:rPr lang="en-US" b="0" i="0" dirty="0">
                <a:effectLst/>
                <a:latin typeface="Arial" panose="020B0604020202020204" pitchFamily="34" charset="0"/>
              </a:rPr>
              <a:t> is the problem of predicting the individual motions of a group of </a:t>
            </a:r>
            <a:r>
              <a:rPr lang="en-US" b="0" i="0" strike="noStrike" dirty="0">
                <a:effectLst/>
                <a:latin typeface="Arial" panose="020B0604020202020204" pitchFamily="34" charset="0"/>
                <a:hlinkClick r:id="rId3" tooltip="Astronomical objec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celestial objects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interacting with each other </a:t>
            </a:r>
            <a:r>
              <a:rPr lang="en-US" b="0" i="0" strike="noStrike" dirty="0">
                <a:effectLst/>
                <a:latin typeface="Arial" panose="020B0604020202020204" pitchFamily="34" charset="0"/>
                <a:hlinkClick r:id="rId4" tooltip="Gravit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gravitationally</a:t>
            </a:r>
            <a:r>
              <a:rPr lang="en-US" b="0" i="0" dirty="0">
                <a:effectLst/>
                <a:latin typeface="Arial" panose="020B0604020202020204" pitchFamily="34" charset="0"/>
              </a:rPr>
              <a:t>. 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A9671B-6390-415F-8859-9AF825000D5C}"/>
              </a:ext>
            </a:extLst>
          </p:cNvPr>
          <p:cNvSpPr txBox="1"/>
          <p:nvPr/>
        </p:nvSpPr>
        <p:spPr>
          <a:xfrm>
            <a:off x="-4762" y="2692399"/>
            <a:ext cx="61007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body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simulation approximates the motion of particles, often specifically particles that interact with one another through some type of physical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forces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F3E21E-4C98-4C18-9061-A56BFA1456C1}"/>
              </a:ext>
            </a:extLst>
          </p:cNvPr>
          <p:cNvSpPr txBox="1"/>
          <p:nvPr/>
        </p:nvSpPr>
        <p:spPr>
          <a:xfrm>
            <a:off x="0" y="3812875"/>
            <a:ext cx="613886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24292E"/>
                </a:solidFill>
                <a:latin typeface="-apple-system"/>
              </a:rPr>
              <a:t>The conventional method to calculate N-body force: </a:t>
            </a:r>
          </a:p>
          <a:p>
            <a:endParaRPr lang="en-US" sz="2000" b="1" u="sng" dirty="0">
              <a:solidFill>
                <a:srgbClr val="24292E"/>
              </a:solidFill>
              <a:latin typeface="-apple-system"/>
            </a:endParaRPr>
          </a:p>
          <a:p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A straightforward approach to computing N-body forces is to consider all pairs of individual points and add up the contributions of each interaction. This naïve scheme has </a:t>
            </a:r>
            <a:r>
              <a:rPr lang="en-US" sz="2000" b="0" i="1" dirty="0">
                <a:solidFill>
                  <a:srgbClr val="24292E"/>
                </a:solidFill>
                <a:effectLst/>
                <a:latin typeface="-apple-system"/>
              </a:rPr>
              <a:t>quadratic complexity</a:t>
            </a: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: as the number of points </a:t>
            </a:r>
            <a:r>
              <a:rPr lang="en-US" sz="2000" b="0" i="1" dirty="0">
                <a:solidFill>
                  <a:srgbClr val="24292E"/>
                </a:solidFill>
                <a:effectLst/>
                <a:latin typeface="-apple-system"/>
              </a:rPr>
              <a:t>n</a:t>
            </a: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 increases, the running time grows proportionally to </a:t>
            </a:r>
            <a:r>
              <a:rPr lang="en-US" sz="2000" b="0" i="1" dirty="0">
                <a:solidFill>
                  <a:srgbClr val="24292E"/>
                </a:solidFill>
                <a:effectLst/>
                <a:latin typeface="-apple-system"/>
              </a:rPr>
              <a:t>n</a:t>
            </a:r>
            <a:r>
              <a:rPr lang="en-US" sz="2000" b="0" i="0" baseline="30000" dirty="0">
                <a:solidFill>
                  <a:srgbClr val="24292E"/>
                </a:solidFill>
                <a:effectLst/>
                <a:latin typeface="-apple-system"/>
              </a:rPr>
              <a:t>2</a:t>
            </a: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, quickly leading to intractably long calculations.</a:t>
            </a:r>
            <a:endParaRPr lang="en-IN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3B66CE-6802-4A8B-BC85-9DF9BEE225A6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096000" y="1374775"/>
            <a:ext cx="42862" cy="5483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631371-5C8F-46FF-810F-1570C865D4EF}"/>
              </a:ext>
            </a:extLst>
          </p:cNvPr>
          <p:cNvSpPr txBox="1"/>
          <p:nvPr/>
        </p:nvSpPr>
        <p:spPr>
          <a:xfrm>
            <a:off x="6096000" y="1550984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24292E"/>
                </a:solidFill>
                <a:latin typeface="-apple-system"/>
              </a:rPr>
              <a:t>The Barnes Hut Approximation method to calculate N-body force: 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To accelerate computation and make large-scale simulations possible, long-range forces are replaced by a group of distant points with their center of mass. In exchange for a small amount of error, this scheme significantly speeds up calculation, with complexity </a:t>
            </a:r>
            <a:r>
              <a:rPr lang="en-US" b="0" i="1" dirty="0">
                <a:solidFill>
                  <a:srgbClr val="24292E"/>
                </a:solidFill>
                <a:effectLst/>
                <a:latin typeface="-apple-system"/>
              </a:rPr>
              <a:t>n log n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rather than </a:t>
            </a:r>
            <a:r>
              <a:rPr lang="en-US" b="0" i="1" dirty="0">
                <a:solidFill>
                  <a:srgbClr val="24292E"/>
                </a:solidFill>
                <a:effectLst/>
                <a:latin typeface="-apple-system"/>
              </a:rPr>
              <a:t>n</a:t>
            </a:r>
            <a:r>
              <a:rPr lang="en-US" b="0" i="0" baseline="30000" dirty="0">
                <a:solidFill>
                  <a:srgbClr val="24292E"/>
                </a:solidFill>
                <a:effectLst/>
                <a:latin typeface="-apple-system"/>
              </a:rPr>
              <a:t>2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15EAC9-BD52-485C-8CD6-4605C6E0EC98}"/>
              </a:ext>
            </a:extLst>
          </p:cNvPr>
          <p:cNvSpPr txBox="1"/>
          <p:nvPr/>
        </p:nvSpPr>
        <p:spPr>
          <a:xfrm>
            <a:off x="6096000" y="3322295"/>
            <a:ext cx="609123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Central to this approximation is a </a:t>
            </a:r>
            <a:r>
              <a:rPr lang="en-US" b="0" i="1" dirty="0">
                <a:effectLst/>
                <a:latin typeface="-apple-system"/>
              </a:rPr>
              <a:t>spatial index</a:t>
            </a:r>
            <a:r>
              <a:rPr lang="en-US" b="0" i="0" dirty="0">
                <a:effectLst/>
                <a:latin typeface="-apple-system"/>
              </a:rPr>
              <a:t>: a “map” of space that helps us model groups of points as a single center of mass. In two dimensions, we can use a </a:t>
            </a:r>
            <a:r>
              <a:rPr lang="en-US" b="0" i="0" u="none" strike="noStrike" dirty="0">
                <a:effectLst/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quadtree</a:t>
            </a:r>
            <a:r>
              <a:rPr lang="en-US" b="0" i="0" dirty="0">
                <a:effectLst/>
                <a:latin typeface="-apple-system"/>
              </a:rPr>
              <a:t> data structure, which recursively subdivides square regions of space into four equal-sized quadrants. (In three dimensions, one can use an analogous </a:t>
            </a:r>
            <a:r>
              <a:rPr lang="en-US" b="0" i="0" u="none" strike="noStrike" dirty="0">
                <a:effectLst/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octree</a:t>
            </a:r>
            <a:r>
              <a:rPr lang="en-US" b="0" i="0" dirty="0">
                <a:effectLst/>
                <a:latin typeface="-apple-system"/>
              </a:rPr>
              <a:t> that divides a cubic volume into eight sub-cubes.)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141A2A-6148-46D7-90FD-8CC0566CEB50}"/>
              </a:ext>
            </a:extLst>
          </p:cNvPr>
          <p:cNvSpPr txBox="1"/>
          <p:nvPr/>
        </p:nvSpPr>
        <p:spPr>
          <a:xfrm>
            <a:off x="6138862" y="5412381"/>
            <a:ext cx="60531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24292E"/>
                </a:solidFill>
                <a:effectLst/>
                <a:latin typeface="-apple-system"/>
              </a:rPr>
              <a:t>The Barnes-Hut approximation involves three steps: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24292E"/>
                </a:solidFill>
                <a:effectLst/>
                <a:latin typeface="-apple-system"/>
              </a:rPr>
              <a:t>Construct the spatial index (e.g., quadtree/octree)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24292E"/>
                </a:solidFill>
                <a:effectLst/>
                <a:latin typeface="-apple-system"/>
              </a:rPr>
              <a:t>Calculate centers of mass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24292E"/>
                </a:solidFill>
                <a:effectLst/>
                <a:latin typeface="-apple-system"/>
              </a:rPr>
              <a:t>Estimate forces</a:t>
            </a:r>
          </a:p>
        </p:txBody>
      </p:sp>
    </p:spTree>
    <p:extLst>
      <p:ext uri="{BB962C8B-B14F-4D97-AF65-F5344CB8AC3E}">
        <p14:creationId xmlns:p14="http://schemas.microsoft.com/office/powerpoint/2010/main" val="2105254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0A2385-5826-4E1B-9959-B3969328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681036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STEP 8: CALCULATION OF COULUMBS FORCE USING QUADTREE</a:t>
            </a:r>
            <a:endParaRPr lang="en-IN" sz="3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45871B-CFA0-43B2-BF32-042E43978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85825"/>
            <a:ext cx="6429375" cy="10487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831C2E-DE64-4323-9743-2547C7FE3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2043112"/>
            <a:ext cx="6429374" cy="4714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157787-3FEE-4817-8A78-2806B7E96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425" y="972563"/>
            <a:ext cx="5210175" cy="962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928290-A329-413D-9FA1-349A617A8C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75" y="2486025"/>
            <a:ext cx="4704588" cy="37338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6026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3E5226-B567-4A1C-9827-D3E7C333B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681036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STEP 9: CALCULATION OF NEWTONS FORCE USING OCTREE</a:t>
            </a:r>
            <a:endParaRPr lang="en-IN" sz="40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109280-060F-4D7A-AC9B-4E5DF4043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800100"/>
            <a:ext cx="6066692" cy="1143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599A89-9378-48A9-9866-07F2DDD6E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25" y="2062160"/>
            <a:ext cx="8210549" cy="45958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DB799C-62E2-4161-80D8-F73DE0733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49" y="800099"/>
            <a:ext cx="5143501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44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88927E-0367-4D2E-AF4E-1B82E49E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681036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STEP 10: TREE TRAVERSAL FUNCTION – 2D / 3D</a:t>
            </a:r>
            <a:endParaRPr lang="en-IN" sz="40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8798AD-295F-46CC-8826-A14E7A00E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276350"/>
            <a:ext cx="4067175" cy="647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B3D01B-67A0-437E-8E27-F7E455574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215" y="1276350"/>
            <a:ext cx="3829050" cy="685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7B8433-99B9-4CF9-9707-CB738EF03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36" y="2847975"/>
            <a:ext cx="5343525" cy="2552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D1C478-DBE0-460B-B234-E747B174A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6041" y="2847975"/>
            <a:ext cx="53530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36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1C228D-D916-4FA1-B5FE-29421AB2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681036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STEP 11: PERFORM SATELLITE TRACKING TO GET INPUT DATA</a:t>
            </a:r>
            <a:endParaRPr lang="en-IN" sz="3600" b="1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0DF435B-3777-4651-AA89-B454129EFC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1"/>
          <a:stretch/>
        </p:blipFill>
        <p:spPr>
          <a:xfrm>
            <a:off x="0" y="681038"/>
            <a:ext cx="2933700" cy="61769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CF32807-3FB7-428E-BFB0-FABE81847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"/>
          <a:stretch/>
        </p:blipFill>
        <p:spPr>
          <a:xfrm>
            <a:off x="2933700" y="681036"/>
            <a:ext cx="3086100" cy="61769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E495DC0-F5A2-428C-8E29-A0BE1B9201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3"/>
          <a:stretch/>
        </p:blipFill>
        <p:spPr>
          <a:xfrm>
            <a:off x="6019800" y="681036"/>
            <a:ext cx="3086100" cy="61769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B4F0590-8D0D-4975-8464-EBFF3A31B2F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5"/>
          <a:stretch/>
        </p:blipFill>
        <p:spPr>
          <a:xfrm>
            <a:off x="9105900" y="681038"/>
            <a:ext cx="3086100" cy="61769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9920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2973C7-CC33-47F1-8B42-8FBF4B97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681036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STEP 11: PERFORM SATELLITE TRACKING TO GET INPUT DATA</a:t>
            </a:r>
            <a:endParaRPr lang="en-IN" sz="3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67E978-14C9-4E06-A6D2-46AAFDFDC0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3"/>
          <a:stretch/>
        </p:blipFill>
        <p:spPr>
          <a:xfrm>
            <a:off x="0" y="681038"/>
            <a:ext cx="3132250" cy="61908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971EED-E2E2-446F-B1B6-E9402D1AF4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3"/>
          <a:stretch/>
        </p:blipFill>
        <p:spPr>
          <a:xfrm>
            <a:off x="3136409" y="681038"/>
            <a:ext cx="3132250" cy="61908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813408-E8A3-478C-81EC-458DED6431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"/>
          <a:stretch/>
        </p:blipFill>
        <p:spPr>
          <a:xfrm>
            <a:off x="6272818" y="681038"/>
            <a:ext cx="2886074" cy="61769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B4A08C-4308-4633-BD27-8070386527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1"/>
          <a:stretch/>
        </p:blipFill>
        <p:spPr>
          <a:xfrm>
            <a:off x="9163050" y="681038"/>
            <a:ext cx="3033109" cy="61908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4187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0C31AB-101F-419B-9409-0B173D03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681036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STEP 12: BUILD TEST DATASETS FOR SATELLITES</a:t>
            </a:r>
            <a:endParaRPr lang="en-IN" sz="40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D12B95-AA82-4F8D-8562-78B1C6907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895350"/>
            <a:ext cx="7058025" cy="2533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C41BA5-7990-4D39-8A53-44640368C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499" y="1071562"/>
            <a:ext cx="3190875" cy="2178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4BF27B-B99A-4D12-96B3-13674663D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2" y="3729037"/>
            <a:ext cx="7058025" cy="2543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1F217F-9072-4801-9FA6-9A2E6D8FCD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499" y="3911201"/>
            <a:ext cx="3190875" cy="227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48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02B283-E941-45F0-B249-5FFC1CF5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681036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STEP 13: CONSIDER SYSTEM OF CHARGES TO GET INPUT DATA</a:t>
            </a:r>
            <a:endParaRPr lang="en-IN" sz="3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EAE85B-ABFC-4C31-8090-91BF0E457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29" y="966654"/>
            <a:ext cx="4176342" cy="35362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B85560-B369-4B5C-94FF-71E42D8C9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067" y="4819650"/>
            <a:ext cx="1794600" cy="19389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F064E8-F7C0-4CDF-8F92-29B8C1D422BE}"/>
              </a:ext>
            </a:extLst>
          </p:cNvPr>
          <p:cNvSpPr txBox="1"/>
          <p:nvPr/>
        </p:nvSpPr>
        <p:spPr>
          <a:xfrm>
            <a:off x="200024" y="4676775"/>
            <a:ext cx="26574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EXAMPLE SYSTEM :</a:t>
            </a:r>
          </a:p>
          <a:p>
            <a:pPr algn="ctr"/>
            <a:r>
              <a:rPr lang="en-US" sz="2400" dirty="0"/>
              <a:t>A = +2Q</a:t>
            </a:r>
          </a:p>
          <a:p>
            <a:pPr algn="ctr"/>
            <a:r>
              <a:rPr lang="en-US" sz="2400" dirty="0"/>
              <a:t>B = +4Q</a:t>
            </a:r>
          </a:p>
          <a:p>
            <a:pPr algn="ctr"/>
            <a:r>
              <a:rPr lang="en-US" sz="2400" dirty="0"/>
              <a:t>C = -Q</a:t>
            </a:r>
          </a:p>
          <a:p>
            <a:pPr algn="ctr"/>
            <a:r>
              <a:rPr lang="en-US" sz="2400" dirty="0"/>
              <a:t>D = -2Q</a:t>
            </a:r>
            <a:endParaRPr lang="en-IN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DA78AC-382D-4236-8D47-06E1D0B3988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681038"/>
            <a:ext cx="0" cy="6176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A3B7B5C-BEA4-44B5-945F-979E1EFD5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27" y="966655"/>
            <a:ext cx="4707541" cy="35362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0C4A6C2-1026-4A87-A6D1-ECB9ECE0C583}"/>
              </a:ext>
            </a:extLst>
          </p:cNvPr>
          <p:cNvSpPr txBox="1"/>
          <p:nvPr/>
        </p:nvSpPr>
        <p:spPr>
          <a:xfrm>
            <a:off x="6572249" y="4676775"/>
            <a:ext cx="26574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EXAMPLE SYSTEM :</a:t>
            </a:r>
          </a:p>
          <a:p>
            <a:pPr algn="ctr"/>
            <a:r>
              <a:rPr lang="en-US" sz="2400" dirty="0"/>
              <a:t>A = +3Q</a:t>
            </a:r>
          </a:p>
          <a:p>
            <a:pPr algn="ctr"/>
            <a:r>
              <a:rPr lang="en-US" sz="2400" dirty="0"/>
              <a:t>B = +Q</a:t>
            </a:r>
          </a:p>
          <a:p>
            <a:pPr algn="ctr"/>
            <a:r>
              <a:rPr lang="en-US" sz="2400" dirty="0"/>
              <a:t>C = -2Q</a:t>
            </a:r>
          </a:p>
          <a:p>
            <a:pPr algn="ctr"/>
            <a:r>
              <a:rPr lang="en-US" sz="2400" dirty="0"/>
              <a:t>D = -3Q</a:t>
            </a:r>
            <a:endParaRPr lang="en-IN" sz="2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398E8D4-A672-4D00-B137-2A7785033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5973" y="4819650"/>
            <a:ext cx="1716695" cy="179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96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4F75D5-77E3-4C18-B1BB-5310D383F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681036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STEP 12: FUNCTIONS FOR CONVERSION OF LATITUDE &amp; LONGITUDE TO KM</a:t>
            </a:r>
            <a:endParaRPr lang="en-IN" sz="32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156F17-C5A6-4EBE-A0CB-F626FA1A3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043" y="4638675"/>
            <a:ext cx="9967914" cy="1995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A99D61-2441-4389-87C9-950F0E798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49" y="1173956"/>
            <a:ext cx="5448300" cy="29718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123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9C68C7-92AC-4F80-A592-48A9F9443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681036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STEP 13: OUTPUT – DATASET 1</a:t>
            </a:r>
            <a:endParaRPr lang="en-IN" sz="40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AB29BC-2074-4E31-AE76-9637C37C3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4" y="809625"/>
            <a:ext cx="5876496" cy="5855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32ADC0-0304-47FD-8E8F-589085133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1" y="3888776"/>
            <a:ext cx="5728687" cy="2166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CBEFC4-0199-4BD3-81C6-84EC31C23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550" y="1114425"/>
            <a:ext cx="6110290" cy="21934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9645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AAD173-7F70-4C15-8FDF-AA412978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681036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STEP 14: OUTPUT – DATASET 2</a:t>
            </a:r>
            <a:endParaRPr lang="en-IN" sz="40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B6E77-48DE-4088-B29E-0A4980F8F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174" y="1033462"/>
            <a:ext cx="5775951" cy="20812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13D036-7582-41D4-8C8E-0C053359C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781050"/>
            <a:ext cx="5857875" cy="60037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512D08-6E4A-4981-8600-97079147D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174" y="3743325"/>
            <a:ext cx="5536506" cy="247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7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CA55-C8E7-45B0-83DD-CB5DCE31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711200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Calculate N-body Force: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ED563A-74FA-4BB2-B350-F7788711D281}"/>
              </a:ext>
            </a:extLst>
          </p:cNvPr>
          <p:cNvCxnSpPr>
            <a:cxnSpLocks/>
          </p:cNvCxnSpPr>
          <p:nvPr/>
        </p:nvCxnSpPr>
        <p:spPr>
          <a:xfrm>
            <a:off x="6096000" y="711200"/>
            <a:ext cx="0" cy="614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0911F2-B6FE-421C-B4B5-C1053FC319A9}"/>
              </a:ext>
            </a:extLst>
          </p:cNvPr>
          <p:cNvSpPr txBox="1"/>
          <p:nvPr/>
        </p:nvSpPr>
        <p:spPr>
          <a:xfrm>
            <a:off x="0" y="92781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Ignoring the quadtree/octree, we can naively calculate forces by summing the contributions of </a:t>
            </a:r>
            <a:r>
              <a:rPr lang="en-US" b="0" i="1" dirty="0">
                <a:solidFill>
                  <a:srgbClr val="24292E"/>
                </a:solidFill>
                <a:effectLst/>
                <a:latin typeface="-apple-system"/>
              </a:rPr>
              <a:t>all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individual points. Of course, we would instead like to use the quadtree/octree to accelerate calculation and approximate long-range forces. Rather than compute interactions among individual points</a:t>
            </a:r>
            <a:endParaRPr lang="en-IN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B18001D-37C2-4CD7-8643-16582B75A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405141"/>
            <a:ext cx="609598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the total force on particle 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be Fi. It is the sum of all the forces from all the other particles. Thus the total force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particle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tex2html_wrap_inline4331">
            <a:extLst>
              <a:ext uri="{FF2B5EF4-FFF2-40B4-BE49-F238E27FC236}">
                <a16:creationId xmlns:a16="http://schemas.microsoft.com/office/drawing/2014/main" id="{816C1266-459C-4487-90FF-C7966BB6A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-136525"/>
            <a:ext cx="1524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tex2html_wrap_inline4331">
            <a:extLst>
              <a:ext uri="{FF2B5EF4-FFF2-40B4-BE49-F238E27FC236}">
                <a16:creationId xmlns:a16="http://schemas.microsoft.com/office/drawing/2014/main" id="{4074B2C4-1409-4AB1-8D4B-751CBEDF2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600" y="-136525"/>
            <a:ext cx="1524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B9131F-6970-45FB-8D99-8DF990EA5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29000"/>
            <a:ext cx="5934067" cy="14773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657587-5F63-41F7-BF4D-67F7A18B185C}"/>
              </a:ext>
            </a:extLst>
          </p:cNvPr>
          <p:cNvSpPr txBox="1"/>
          <p:nvPr/>
        </p:nvSpPr>
        <p:spPr>
          <a:xfrm>
            <a:off x="80962" y="5022412"/>
            <a:ext cx="593405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Conventional Calculated Time Complexity: </a:t>
            </a:r>
            <a:r>
              <a:rPr lang="en-US" dirty="0"/>
              <a:t>n*n</a:t>
            </a:r>
          </a:p>
          <a:p>
            <a:r>
              <a:rPr lang="en-US" b="1" dirty="0"/>
              <a:t>Barnes Hut Calculated Time Complexity: </a:t>
            </a:r>
            <a:r>
              <a:rPr lang="en-US" dirty="0"/>
              <a:t>n*log(n)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DC5656-3ABA-449B-8611-D7FCF31AA3E9}"/>
              </a:ext>
            </a:extLst>
          </p:cNvPr>
          <p:cNvSpPr txBox="1"/>
          <p:nvPr/>
        </p:nvSpPr>
        <p:spPr>
          <a:xfrm>
            <a:off x="80962" y="5857875"/>
            <a:ext cx="593405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Function Required:</a:t>
            </a:r>
          </a:p>
          <a:p>
            <a:r>
              <a:rPr lang="en-US" dirty="0"/>
              <a:t>Calculate N body force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051EBE-C0DC-4D0E-8B1D-D426467116CC}"/>
              </a:ext>
            </a:extLst>
          </p:cNvPr>
          <p:cNvSpPr txBox="1"/>
          <p:nvPr/>
        </p:nvSpPr>
        <p:spPr>
          <a:xfrm>
            <a:off x="6176963" y="82550"/>
            <a:ext cx="5934053" cy="6463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Project Stages:</a:t>
            </a:r>
          </a:p>
          <a:p>
            <a:r>
              <a:rPr lang="en-US" b="1" u="sng" dirty="0">
                <a:solidFill>
                  <a:schemeClr val="bg1"/>
                </a:solidFill>
              </a:rPr>
              <a:t>Stage 1: </a:t>
            </a:r>
            <a:r>
              <a:rPr lang="en-US" dirty="0">
                <a:solidFill>
                  <a:schemeClr val="bg1"/>
                </a:solidFill>
              </a:rPr>
              <a:t>Quadtree/Octree and functions (can also add more functions and features such as displaying or updating positions &amp; boundaries)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u="sng" dirty="0">
                <a:solidFill>
                  <a:schemeClr val="bg1"/>
                </a:solidFill>
              </a:rPr>
              <a:t>Stage 2: </a:t>
            </a:r>
            <a:r>
              <a:rPr lang="en-US" dirty="0">
                <a:solidFill>
                  <a:schemeClr val="bg1"/>
                </a:solidFill>
              </a:rPr>
              <a:t>Performing approximation calculations using quadtree/octree nodes with </a:t>
            </a:r>
            <a:r>
              <a:rPr lang="en-US" dirty="0" err="1">
                <a:solidFill>
                  <a:schemeClr val="bg1"/>
                </a:solidFill>
              </a:rPr>
              <a:t>BarnesHut</a:t>
            </a:r>
            <a:r>
              <a:rPr lang="en-US" dirty="0">
                <a:solidFill>
                  <a:schemeClr val="bg1"/>
                </a:solidFill>
              </a:rPr>
              <a:t> Functions to calculate center of mass for all </a:t>
            </a:r>
            <a:r>
              <a:rPr lang="en-US" dirty="0" err="1">
                <a:solidFill>
                  <a:schemeClr val="bg1"/>
                </a:solidFill>
              </a:rPr>
              <a:t>BarnesHutPoints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u="sng" dirty="0">
                <a:solidFill>
                  <a:schemeClr val="bg1"/>
                </a:solidFill>
              </a:rPr>
              <a:t>Stage 3: </a:t>
            </a:r>
            <a:r>
              <a:rPr lang="en-US" dirty="0">
                <a:solidFill>
                  <a:schemeClr val="bg1"/>
                </a:solidFill>
              </a:rPr>
              <a:t>Calculation of N body Force between this com and an arbitrary body &amp; Functions calculating &amp; displaying time complexity analysis.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u="sng" dirty="0">
                <a:solidFill>
                  <a:schemeClr val="bg1"/>
                </a:solidFill>
              </a:rPr>
              <a:t>APPLICATIONS:</a:t>
            </a:r>
          </a:p>
          <a:p>
            <a:r>
              <a:rPr lang="en-US" dirty="0">
                <a:solidFill>
                  <a:schemeClr val="bg1"/>
                </a:solidFill>
              </a:rPr>
              <a:t>1. NEWTONS FORCE :</a:t>
            </a:r>
          </a:p>
          <a:p>
            <a:r>
              <a:rPr lang="en-US" dirty="0">
                <a:solidFill>
                  <a:schemeClr val="bg1"/>
                </a:solidFill>
              </a:rPr>
              <a:t>Make a subprogram with relative positions (Latitude(x), Longitude(y) &amp; Altitude(z)) and masses of system of satellites using live tracking and calculate N body forces for the same.</a:t>
            </a:r>
          </a:p>
          <a:p>
            <a:endParaRPr lang="en-US" b="1" u="sng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2. COULUMBS FORCE :</a:t>
            </a:r>
          </a:p>
          <a:p>
            <a:r>
              <a:rPr lang="en-US" dirty="0">
                <a:solidFill>
                  <a:schemeClr val="bg1"/>
                </a:solidFill>
              </a:rPr>
              <a:t>Make a subprogram with a system of charges with positional and charge information in a coordinate plane and calculate N body forces for the same.</a:t>
            </a:r>
            <a:endParaRPr lang="en-US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82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20C381-AE6F-4185-9733-BEAC043FF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681036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STEP 15: OUTPUT – DATASET 3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5BE9B-249E-4F75-983D-8E61FA4DDD9C}"/>
              </a:ext>
            </a:extLst>
          </p:cNvPr>
          <p:cNvSpPr txBox="1"/>
          <p:nvPr/>
        </p:nvSpPr>
        <p:spPr>
          <a:xfrm>
            <a:off x="976312" y="990600"/>
            <a:ext cx="2657476" cy="19389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EXAMPLE SYSTEM :</a:t>
            </a:r>
          </a:p>
          <a:p>
            <a:pPr algn="ctr"/>
            <a:r>
              <a:rPr lang="en-US" sz="2400" dirty="0"/>
              <a:t>A = +2Q</a:t>
            </a:r>
          </a:p>
          <a:p>
            <a:pPr algn="ctr"/>
            <a:r>
              <a:rPr lang="en-US" sz="2400" dirty="0"/>
              <a:t>B = +4Q</a:t>
            </a:r>
          </a:p>
          <a:p>
            <a:pPr algn="ctr"/>
            <a:r>
              <a:rPr lang="en-US" sz="2400" dirty="0"/>
              <a:t>C = -Q</a:t>
            </a:r>
          </a:p>
          <a:p>
            <a:pPr algn="ctr"/>
            <a:r>
              <a:rPr lang="en-US" sz="2400" dirty="0"/>
              <a:t>D = -2Q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40A8C8-1DCE-43DB-8377-CB8ECDE85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158" y="990600"/>
            <a:ext cx="7319963" cy="5543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196E7-A324-4026-9E11-256F9C95E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79" y="3081204"/>
            <a:ext cx="4176342" cy="35362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1922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8EDE76-3197-4F9E-9C10-51E42B219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681036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STEP 16: OUTPUT – DATASET 4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A9DE3B-8A01-4BA9-A5D8-5B18234E12E7}"/>
              </a:ext>
            </a:extLst>
          </p:cNvPr>
          <p:cNvSpPr txBox="1"/>
          <p:nvPr/>
        </p:nvSpPr>
        <p:spPr>
          <a:xfrm>
            <a:off x="1329834" y="1076325"/>
            <a:ext cx="2657476" cy="19389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EXAMPLE SYSTEM :</a:t>
            </a:r>
          </a:p>
          <a:p>
            <a:pPr algn="ctr"/>
            <a:r>
              <a:rPr lang="en-US" sz="2400" dirty="0"/>
              <a:t>A = +3Q</a:t>
            </a:r>
          </a:p>
          <a:p>
            <a:pPr algn="ctr"/>
            <a:r>
              <a:rPr lang="en-US" sz="2400" dirty="0"/>
              <a:t>B = +Q</a:t>
            </a:r>
          </a:p>
          <a:p>
            <a:pPr algn="ctr"/>
            <a:r>
              <a:rPr lang="en-US" sz="2400" dirty="0"/>
              <a:t>C = -2Q</a:t>
            </a:r>
          </a:p>
          <a:p>
            <a:pPr algn="ctr"/>
            <a:r>
              <a:rPr lang="en-US" sz="2400" dirty="0"/>
              <a:t>D = -3Q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4EF3FD-3097-488D-8243-71C9B6558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2" y="3214555"/>
            <a:ext cx="4707541" cy="35362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8D3E10-D137-4EE1-9C30-C98E91D4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5" y="1053167"/>
            <a:ext cx="6505573" cy="55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5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A61B-66B6-43EE-BD88-9302180C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68103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STEP 1: BUILD CASEWISE ADT QUADTREE / OCTREE 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0590C-34FB-4994-9FBA-5799CF6BB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2" y="1557336"/>
            <a:ext cx="5048250" cy="4810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93AEA1-9B5F-4AE0-9412-1D3E1F971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737" y="1447798"/>
            <a:ext cx="4638675" cy="5295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D26D87-60EA-4A66-A568-5BE59424131A}"/>
              </a:ext>
            </a:extLst>
          </p:cNvPr>
          <p:cNvSpPr txBox="1"/>
          <p:nvPr/>
        </p:nvSpPr>
        <p:spPr>
          <a:xfrm>
            <a:off x="514352" y="945116"/>
            <a:ext cx="504825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KEY VARIABLE - CHARGE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03287B-377E-4F34-9668-583E14B6966B}"/>
              </a:ext>
            </a:extLst>
          </p:cNvPr>
          <p:cNvSpPr txBox="1"/>
          <p:nvPr/>
        </p:nvSpPr>
        <p:spPr>
          <a:xfrm>
            <a:off x="6838950" y="934521"/>
            <a:ext cx="504825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KEY VARIABLE - MASS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36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FF6E5C-2E0A-4315-85E0-B6793BB4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68103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STEP 2: INITIALIZE / NEWNODE FUNCTION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B3B19C-A313-4088-B822-D9638FB10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2963"/>
            <a:ext cx="5791200" cy="10659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A24A55-664A-4524-9121-5C1822ABD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8" y="842963"/>
            <a:ext cx="5791201" cy="10659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A54E41-A742-4B7B-9AFD-A460AB49A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64" y="2404170"/>
            <a:ext cx="5127071" cy="3886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5EA914-3E46-4C0B-9B56-327368614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076" y="2404169"/>
            <a:ext cx="5430643" cy="388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4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87C8D1-B388-4A37-B9CD-22DD4E67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68103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STEP 3: DESTROY / FREE FUNCTION USING RECURSION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57AA80-09A6-4467-A45B-D59C01B0B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6" y="1126094"/>
            <a:ext cx="5857875" cy="876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68BA25-3E40-474C-8945-3BAC42C77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591" y="1143001"/>
            <a:ext cx="5857875" cy="866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42A9E6-8A69-43EE-A6D8-0F5F8BA04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6" y="2938461"/>
            <a:ext cx="5785797" cy="20764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BA7D2F-DB48-4188-9257-72ADD0AF9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6202" y="2938460"/>
            <a:ext cx="5785798" cy="207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4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90ED45F-7F6D-4217-8868-6FB8766A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68103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STEP 4: ADD FUNCTION – ADDING NODES TO SYSTEM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B510A0-74B4-4889-A265-DE9A9858B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128713"/>
            <a:ext cx="5857875" cy="6810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5BD1A9-095E-4CD9-B95D-0B934762D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49" y="1128713"/>
            <a:ext cx="5857876" cy="6810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01EADD-3EB2-4E98-9CB5-3E201E51A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30" y="2038350"/>
            <a:ext cx="5786363" cy="472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624FF3-47CD-4159-BC50-9F9DEF1E8C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4425" y="2038350"/>
            <a:ext cx="556392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6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0D092E-8A34-4143-91E3-D37AD1FB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681036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STEP 5: SUBTREE HELPER FUNCTION – ADDING NODES TO RESPECTIVE QUADRANT / OCTANT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7DC36E-5D29-41DE-844D-0D0D49810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9" y="811441"/>
            <a:ext cx="5794283" cy="5964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A5BB83-AEDF-4711-9537-81E4B67AA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249" y="812662"/>
            <a:ext cx="5794281" cy="5952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48283C-60B7-4379-A5C4-41D3DF70C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39" y="1538285"/>
            <a:ext cx="5725253" cy="50530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ACDE65-8F61-48CC-9918-B50C4F99F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329" y="1538285"/>
            <a:ext cx="5602120" cy="505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5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66FBD6-35DF-41EB-AE04-C54E4BE59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681036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STEP 6: DIAGRAMATIC REPRESENTATION OF BUILT ADT’S</a:t>
            </a:r>
            <a:endParaRPr lang="en-IN" sz="40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75536-0684-4F01-A6E2-15D489A3E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742" y="731043"/>
            <a:ext cx="10262515" cy="30337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0DE58A-0D66-4854-A930-0A91EAEB7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131" y="3719511"/>
            <a:ext cx="6281738" cy="29235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FBE4ED-DB58-4ED3-A20B-E50055C44040}"/>
              </a:ext>
            </a:extLst>
          </p:cNvPr>
          <p:cNvSpPr txBox="1"/>
          <p:nvPr/>
        </p:nvSpPr>
        <p:spPr>
          <a:xfrm>
            <a:off x="514351" y="1893956"/>
            <a:ext cx="76200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2D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9B052E-2283-4584-8969-4234C319843C}"/>
              </a:ext>
            </a:extLst>
          </p:cNvPr>
          <p:cNvSpPr txBox="1"/>
          <p:nvPr/>
        </p:nvSpPr>
        <p:spPr>
          <a:xfrm>
            <a:off x="514351" y="4827356"/>
            <a:ext cx="76200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3D</a:t>
            </a:r>
            <a:endParaRPr lang="en-IN" sz="40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3A7D3C-9651-470C-91BD-0A2D81E6967B}"/>
              </a:ext>
            </a:extLst>
          </p:cNvPr>
          <p:cNvCxnSpPr/>
          <p:nvPr/>
        </p:nvCxnSpPr>
        <p:spPr>
          <a:xfrm>
            <a:off x="0" y="371951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113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03C79A-E02A-4148-B097-CAC060B6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681036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STEP 7: TREE CALCULATION USING BARNES HUT ALG.</a:t>
            </a:r>
            <a:endParaRPr lang="en-IN" sz="40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934247-0311-4806-811B-82153CDD1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981075"/>
            <a:ext cx="5076825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AD0758-186C-4A83-81C4-2977C7BC8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990" y="952500"/>
            <a:ext cx="5076823" cy="752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C20FF2-0724-44E6-A81A-56A17E73C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25" y="1833274"/>
            <a:ext cx="5570975" cy="49294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17E88D-182E-4302-885B-A5E136E85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5102" y="1833274"/>
            <a:ext cx="5570973" cy="492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54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810</Words>
  <Application>Microsoft Office PowerPoint</Application>
  <PresentationFormat>Widescreen</PresentationFormat>
  <Paragraphs>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-apple-system</vt:lpstr>
      <vt:lpstr>Arial</vt:lpstr>
      <vt:lpstr>Arial</vt:lpstr>
      <vt:lpstr>Calibri</vt:lpstr>
      <vt:lpstr>Calibri Light</vt:lpstr>
      <vt:lpstr>Nimbus Roman No9 L</vt:lpstr>
      <vt:lpstr>Times New Roman</vt:lpstr>
      <vt:lpstr>Office Theme</vt:lpstr>
      <vt:lpstr>The Barnes Hut Approximation</vt:lpstr>
      <vt:lpstr>Calculate N-body Force:</vt:lpstr>
      <vt:lpstr>STEP 1: BUILD CASEWISE ADT QUADTREE / OCTREE </vt:lpstr>
      <vt:lpstr>STEP 2: INITIALIZE / NEWNODE FUNCTION</vt:lpstr>
      <vt:lpstr>STEP 3: DESTROY / FREE FUNCTION USING RECURSION</vt:lpstr>
      <vt:lpstr>STEP 4: ADD FUNCTION – ADDING NODES TO SYSTEM</vt:lpstr>
      <vt:lpstr>STEP 5: SUBTREE HELPER FUNCTION – ADDING NODES TO RESPECTIVE QUADRANT / OCTANT</vt:lpstr>
      <vt:lpstr>STEP 6: DIAGRAMATIC REPRESENTATION OF BUILT ADT’S</vt:lpstr>
      <vt:lpstr>STEP 7: TREE CALCULATION USING BARNES HUT ALG.</vt:lpstr>
      <vt:lpstr>STEP 8: CALCULATION OF COULUMBS FORCE USING QUADTREE</vt:lpstr>
      <vt:lpstr>STEP 9: CALCULATION OF NEWTONS FORCE USING OCTREE</vt:lpstr>
      <vt:lpstr>STEP 10: TREE TRAVERSAL FUNCTION – 2D / 3D</vt:lpstr>
      <vt:lpstr>STEP 11: PERFORM SATELLITE TRACKING TO GET INPUT DATA</vt:lpstr>
      <vt:lpstr>STEP 11: PERFORM SATELLITE TRACKING TO GET INPUT DATA</vt:lpstr>
      <vt:lpstr>STEP 12: BUILD TEST DATASETS FOR SATELLITES</vt:lpstr>
      <vt:lpstr>STEP 13: CONSIDER SYSTEM OF CHARGES TO GET INPUT DATA</vt:lpstr>
      <vt:lpstr>STEP 12: FUNCTIONS FOR CONVERSION OF LATITUDE &amp; LONGITUDE TO KM</vt:lpstr>
      <vt:lpstr>STEP 13: OUTPUT – DATASET 1</vt:lpstr>
      <vt:lpstr>STEP 14: OUTPUT – DATASET 2</vt:lpstr>
      <vt:lpstr>STEP 15: OUTPUT – DATASET 3</vt:lpstr>
      <vt:lpstr>STEP 16: OUTPUT – DATASET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Barnes Hut Approximation</dc:title>
  <dc:creator>Rohaan Advani</dc:creator>
  <cp:lastModifiedBy>Rohaan Advani</cp:lastModifiedBy>
  <cp:revision>44</cp:revision>
  <dcterms:created xsi:type="dcterms:W3CDTF">2021-01-28T03:09:46Z</dcterms:created>
  <dcterms:modified xsi:type="dcterms:W3CDTF">2021-04-13T11:02:34Z</dcterms:modified>
</cp:coreProperties>
</file>