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256" r:id="rId5"/>
    <p:sldId id="277" r:id="rId6"/>
    <p:sldId id="261" r:id="rId7"/>
    <p:sldId id="262" r:id="rId8"/>
    <p:sldId id="289" r:id="rId9"/>
    <p:sldId id="264"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043718-F145-4C43-84FE-54801F594FB1}" v="531" dt="2022-11-03T14:37:31.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480" y="6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11/4/2022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236025" y="3842886"/>
            <a:ext cx="5955975" cy="1533682"/>
          </a:xfrm>
        </p:spPr>
        <p:txBody>
          <a:bodyPr/>
          <a:lstStyle/>
          <a:p>
            <a:r>
              <a:rPr lang="en-US" sz="3800" dirty="0"/>
              <a:t>Smartphone based detection of retinal abnormalities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208295" y="5586890"/>
            <a:ext cx="5149516" cy="396660"/>
          </a:xfrm>
        </p:spPr>
        <p:txBody>
          <a:bodyPr>
            <a:noAutofit/>
          </a:bodyPr>
          <a:lstStyle/>
          <a:p>
            <a:r>
              <a:rPr lang="en-US" sz="1400" dirty="0"/>
              <a:t>Rohaid Ahmed Mirza			FA19-BCE-006</a:t>
            </a:r>
          </a:p>
          <a:p>
            <a:r>
              <a:rPr lang="en-US" sz="1400" dirty="0"/>
              <a:t>Shakir Khan			FA19-BCE-008</a:t>
            </a:r>
          </a:p>
          <a:p>
            <a:r>
              <a:rPr lang="en-US" sz="1400" dirty="0"/>
              <a:t>Mohammad Zain Zubair Pirzada		FA19-BCE-027</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76299" y="1020445"/>
            <a:ext cx="3171825" cy="1325563"/>
          </a:xfrm>
        </p:spPr>
        <p:txBody>
          <a:bodyPr/>
          <a:lstStyle/>
          <a:p>
            <a:r>
              <a:rPr lang="en-ZA"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76299" y="2685782"/>
            <a:ext cx="4778543" cy="3151773"/>
          </a:xfrm>
        </p:spPr>
        <p:txBody>
          <a:bodyPr>
            <a:noAutofit/>
          </a:bodyPr>
          <a:lstStyle/>
          <a:p>
            <a:pPr algn="just"/>
            <a:r>
              <a:rPr lang="en-US" dirty="0"/>
              <a:t>Several abnormalities appear in the eye. They may result in severe damage that may cause loss of sight. Early diagnosis can save the person from losing their sight. Fundus image acquisition is a difficult process and lack of early or improper diagnosis may lead to a point of no return. Diabetic retinopathy (DR) is a condition occurring in person with diabetes, which causes progressive damage to the retina. The project is to develop a mobile application which could take the captured pictures, processes it and could correctly identify and detect the diabetic level based on the retina image.</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984956" cy="365125"/>
          </a:xfrm>
        </p:spPr>
        <p:txBody>
          <a:bodyPr/>
          <a:lstStyle/>
          <a:p>
            <a:r>
              <a:rPr lang="en-US" sz="900" dirty="0"/>
              <a:t>Smartphone based detection of retinal abnormalities </a:t>
            </a:r>
            <a:endParaRPr lang="en-ZA"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216568" y="1481138"/>
            <a:ext cx="2141764" cy="514349"/>
          </a:xfrm>
        </p:spPr>
        <p:txBody>
          <a:bodyPr vert="horz" lIns="91440" tIns="45720" rIns="91440" bIns="45720" rtlCol="0" anchor="ctr">
            <a:normAutofit lnSpcReduction="10000"/>
          </a:bodyPr>
          <a:lstStyle/>
          <a:p>
            <a:r>
              <a:rPr lang="en-US" dirty="0"/>
              <a:t>specialists and Patients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Image acquisition</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Miss diagnosis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382086"/>
            <a:ext cx="5539095" cy="1010842"/>
          </a:xfrm>
        </p:spPr>
        <p:txBody>
          <a:bodyPr/>
          <a:lstStyle/>
          <a:p>
            <a:pPr algn="just"/>
            <a:r>
              <a:rPr lang="en-US" dirty="0"/>
              <a:t>In today's time, diabetic patients are increasing which implies the increases patients of DR. The specialists in service cannot accommodate all the patients. It is much needed in remote areas, where there are not much facilities.</a:t>
            </a:r>
          </a:p>
          <a:p>
            <a:pPr algn="just"/>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normAutofit/>
          </a:bodyPr>
          <a:lstStyle/>
          <a:p>
            <a:pPr algn="just"/>
            <a:r>
              <a:rPr lang="en-US" dirty="0"/>
              <a:t>Screening of Retinopathy is done through Fundus examination by ophthalmologists or by trained eye technicians. The availability of Fundus equipment and trained professionals vary from area to area. </a:t>
            </a:r>
          </a:p>
          <a:p>
            <a:pPr algn="just"/>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pPr algn="just"/>
            <a:r>
              <a:rPr lang="en-US" dirty="0"/>
              <a:t>There might arise a case of improper treatment which may result in feature loss or miss diagnosis. For early diagnosis, the need of expert based traditional diagnosis is necessary to treat the severity levels in visual impairment.</a:t>
            </a:r>
          </a:p>
          <a:p>
            <a:pPr algn="just"/>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pPr algn="just"/>
            <a:r>
              <a:rPr lang="en-US" dirty="0"/>
              <a:t>Diabetic patients have to make frequent visits to doctors for eye checkup. The machine for image acquisition is also very cost inefficient and takes a lot of space for patients to keep them.</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5820624" y="6356350"/>
            <a:ext cx="3124202" cy="365125"/>
          </a:xfrm>
        </p:spPr>
        <p:txBody>
          <a:bodyPr/>
          <a:lstStyle/>
          <a:p>
            <a:r>
              <a:rPr lang="en-US" dirty="0"/>
              <a:t>Smartphone based detection of retinal abnormalities </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SOLUTIONS &amp; Features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Automated Analysis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normAutofit fontScale="92500" lnSpcReduction="10000"/>
          </a:bodyPr>
          <a:lstStyle/>
          <a:p>
            <a:r>
              <a:rPr lang="en-US" dirty="0"/>
              <a:t>As the increase in DR patients along the  shortage of trained retinal specialist the approach involving (AI)/deep learning models for the analysis of the fundus images would reduce the amount of burden on the health systems in screening of DR.</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Portable Image Acquisition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normAutofit fontScale="92500" lnSpcReduction="20000"/>
          </a:bodyPr>
          <a:lstStyle/>
          <a:p>
            <a:r>
              <a:rPr lang="en-US" dirty="0"/>
              <a:t>The main project aspect is to develop an application which could preprocess the captured image and correctly identify the DR grading. The smartphone base model will be easily accessible to the people those who cannot afford expensive fundus machines and for those living in remote areas.</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Referable &amp; Non-Referable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5"/>
            <a:ext cx="4114800" cy="1360785"/>
          </a:xfrm>
        </p:spPr>
        <p:txBody>
          <a:bodyPr>
            <a:normAutofit fontScale="92500"/>
          </a:bodyPr>
          <a:lstStyle/>
          <a:p>
            <a:r>
              <a:rPr lang="en-US" dirty="0"/>
              <a:t>The AI pre trained model can train the images with high accuracy that it can identify and grade the level of severity in retinal images. The grading shows whether the level of pathology is referable to ophthalmologists or not. This approach is helpful in early diagnosis of the patient to avoid any further loss.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Cost Saving</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The smartphone base portable device is cost efficient and easily accessible to many people.</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2022</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Smartphone based detection of retinal abnormalities </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Project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18447" y="1916311"/>
            <a:ext cx="5433204" cy="365125"/>
          </a:xfrm>
        </p:spPr>
        <p:txBody>
          <a:bodyPr vert="horz" lIns="91440" tIns="45720" rIns="91440" bIns="45720" rtlCol="0" anchor="t">
            <a:normAutofit lnSpcReduction="10000"/>
          </a:bodyPr>
          <a:lstStyle/>
          <a:p>
            <a:r>
              <a:rPr lang="en-US" dirty="0"/>
              <a:t>Unique &amp; Accessible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18447" y="2264589"/>
            <a:ext cx="5431971" cy="674651"/>
          </a:xfrm>
        </p:spPr>
        <p:txBody>
          <a:bodyPr>
            <a:normAutofit/>
          </a:bodyPr>
          <a:lstStyle/>
          <a:p>
            <a:pPr algn="just"/>
            <a:r>
              <a:rPr lang="en-ZA" dirty="0"/>
              <a:t>The model as a result of the project will detect DR in patients just at the palm of their hand without reaching out to the doctors (initially).</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18447" y="3238473"/>
            <a:ext cx="5433204" cy="365125"/>
          </a:xfrm>
        </p:spPr>
        <p:txBody>
          <a:bodyPr>
            <a:normAutofit lnSpcReduction="10000"/>
          </a:bodyPr>
          <a:lstStyle/>
          <a:p>
            <a:r>
              <a:rPr lang="en-US" dirty="0"/>
              <a:t>Easy To Use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19680" y="3569904"/>
            <a:ext cx="5431971" cy="557950"/>
          </a:xfrm>
        </p:spPr>
        <p:txBody>
          <a:bodyPr/>
          <a:lstStyle/>
          <a:p>
            <a:r>
              <a:rPr lang="en-ZA" dirty="0"/>
              <a:t>It is easy to use as anyone can use it on their mobile phone.</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18447" y="4366863"/>
            <a:ext cx="5433204" cy="365125"/>
          </a:xfrm>
        </p:spPr>
        <p:txBody>
          <a:bodyPr>
            <a:normAutofit lnSpcReduction="10000"/>
          </a:bodyPr>
          <a:lstStyle/>
          <a:p>
            <a:r>
              <a:rPr lang="en-US" dirty="0"/>
              <a:t>Efficient</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19680" y="4663447"/>
            <a:ext cx="5431971" cy="557950"/>
          </a:xfrm>
        </p:spPr>
        <p:txBody>
          <a:bodyPr/>
          <a:lstStyle/>
          <a:p>
            <a:r>
              <a:rPr lang="en-US" dirty="0"/>
              <a:t>The app will be computational efficient so the patient would get results in comparable amount of time.</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Smartphone based detection of retinal abnormalities </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
        <p:nvSpPr>
          <p:cNvPr id="12" name="Text Placeholder 11">
            <a:extLst>
              <a:ext uri="{FF2B5EF4-FFF2-40B4-BE49-F238E27FC236}">
                <a16:creationId xmlns:a16="http://schemas.microsoft.com/office/drawing/2014/main" id="{12784591-99C6-A5F8-8271-BA37EB26A597}"/>
              </a:ext>
            </a:extLst>
          </p:cNvPr>
          <p:cNvSpPr>
            <a:spLocks noGrp="1"/>
          </p:cNvSpPr>
          <p:nvPr>
            <p:ph type="body" sz="quarter" idx="27"/>
          </p:nvPr>
        </p:nvSpPr>
        <p:spPr>
          <a:xfrm>
            <a:off x="5918447" y="5877204"/>
            <a:ext cx="5433204" cy="365125"/>
          </a:xfrm>
        </p:spPr>
        <p:txBody>
          <a:bodyPr>
            <a:normAutofit lnSpcReduction="10000"/>
          </a:bodyPr>
          <a:lstStyle/>
          <a:p>
            <a:endParaRPr lang="en-PK"/>
          </a:p>
        </p:txBody>
      </p:sp>
      <p:sp>
        <p:nvSpPr>
          <p:cNvPr id="14" name="Text Placeholder 13">
            <a:extLst>
              <a:ext uri="{FF2B5EF4-FFF2-40B4-BE49-F238E27FC236}">
                <a16:creationId xmlns:a16="http://schemas.microsoft.com/office/drawing/2014/main" id="{BF8C839E-2D4A-4F5B-B2A1-87472B6AC77A}"/>
              </a:ext>
            </a:extLst>
          </p:cNvPr>
          <p:cNvSpPr>
            <a:spLocks noGrp="1"/>
          </p:cNvSpPr>
          <p:nvPr>
            <p:ph type="body" sz="quarter" idx="28"/>
          </p:nvPr>
        </p:nvSpPr>
        <p:spPr>
          <a:xfrm>
            <a:off x="5919680" y="5455166"/>
            <a:ext cx="5431971" cy="557950"/>
          </a:xfrm>
        </p:spPr>
        <p:txBody>
          <a:bodyPr/>
          <a:lstStyle/>
          <a:p>
            <a:endParaRPr lang="en-PK"/>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Project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284287" y="3177210"/>
            <a:ext cx="5267325" cy="1857374"/>
          </a:xfrm>
        </p:spPr>
        <p:txBody>
          <a:bodyPr vert="horz" lIns="91440" tIns="45720" rIns="91440" bIns="45720" rtlCol="0" anchor="t">
            <a:normAutofit lnSpcReduction="10000"/>
          </a:bodyPr>
          <a:lstStyle/>
          <a:p>
            <a:pPr algn="just"/>
            <a:r>
              <a:rPr lang="en-ZA" dirty="0"/>
              <a:t>Patients will be able to diagnose the disease themselves.</a:t>
            </a:r>
          </a:p>
          <a:p>
            <a:pPr algn="just"/>
            <a:r>
              <a:rPr lang="en-ZA" dirty="0"/>
              <a:t>The burden of excessive patients for diagnosis only will reduce significantly.</a:t>
            </a:r>
          </a:p>
          <a:p>
            <a:pPr algn="just"/>
            <a:r>
              <a:rPr lang="en-ZA" noProof="1"/>
              <a:t>Doctors will likely be able to treat patients with actual disease with more ease. </a:t>
            </a:r>
          </a:p>
          <a:p>
            <a:pPr algn="just"/>
            <a:r>
              <a:rPr lang="en-ZA" noProof="1"/>
              <a:t>Patients will have reduced discomfort of frequent visits to doctor.</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3997235" y="6356350"/>
            <a:ext cx="2970304" cy="365125"/>
          </a:xfrm>
        </p:spPr>
        <p:txBody>
          <a:bodyPr/>
          <a:lstStyle/>
          <a:p>
            <a:r>
              <a:rPr lang="en-US" dirty="0"/>
              <a:t>Smartphone based detection of retinal abnormalities </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2782957"/>
            <a:ext cx="6198290" cy="2425177"/>
          </a:xfrm>
        </p:spPr>
        <p:txBody>
          <a:bodyPr vert="horz" lIns="91440" tIns="45720" rIns="91440" bIns="45720" rtlCol="0" anchor="b">
            <a:normAutofit fontScale="55000" lnSpcReduction="20000"/>
          </a:bodyPr>
          <a:lstStyle/>
          <a:p>
            <a:pPr algn="just"/>
            <a:endParaRPr lang="en-US" sz="2900" dirty="0"/>
          </a:p>
          <a:p>
            <a:pPr algn="just"/>
            <a:r>
              <a:rPr lang="en-US" sz="2900" dirty="0"/>
              <a:t>In this work, image processing, deep learning techniques and computer aided capable android smartphone application development have been combined in order to provide a standalone smartphone based automatic diagnosis of diabetic retinopathy. Diabetic persons living in remote and rural areas with less coverage of health center services and shortage of professional ophthalmologists along with cost inefficient fundus cameras only need an android smartphone integrated with a retinal camera for an instant DR diagnosis.</a:t>
            </a:r>
            <a:endParaRPr lang="en-US" dirty="0"/>
          </a:p>
          <a:p>
            <a:pPr algn="just"/>
            <a:endParaRPr lang="en-US" dirty="0"/>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Smartphone based detection of retinal abnormalities </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2194821"/>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930434"/>
            <a:ext cx="4179570" cy="2004161"/>
          </a:xfrm>
        </p:spPr>
        <p:txBody>
          <a:bodyPr>
            <a:normAutofit/>
          </a:bodyPr>
          <a:lstStyle/>
          <a:p>
            <a:endParaRPr lang="en-US" dirty="0"/>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150431" y="6356350"/>
            <a:ext cx="2990847" cy="365125"/>
          </a:xfrm>
        </p:spPr>
        <p:txBody>
          <a:bodyPr/>
          <a:lstStyle/>
          <a:p>
            <a:r>
              <a:rPr lang="en-US" dirty="0"/>
              <a:t>Smartphone based detection of retinal abnormalities </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D866147A157C40B832E5F4FD548A6D" ma:contentTypeVersion="13" ma:contentTypeDescription="Create a new document." ma:contentTypeScope="" ma:versionID="7682b3885ec35137d8d28ebbe56e89e2">
  <xsd:schema xmlns:xsd="http://www.w3.org/2001/XMLSchema" xmlns:xs="http://www.w3.org/2001/XMLSchema" xmlns:p="http://schemas.microsoft.com/office/2006/metadata/properties" xmlns:ns3="885bdc35-6896-4f57-b622-91aa868a4da5" xmlns:ns4="579431bb-474a-403e-a4fd-a5a0f122fe71" targetNamespace="http://schemas.microsoft.com/office/2006/metadata/properties" ma:root="true" ma:fieldsID="a4aa0dd686fa6aa68bcd5a76da936288" ns3:_="" ns4:_="">
    <xsd:import namespace="885bdc35-6896-4f57-b622-91aa868a4da5"/>
    <xsd:import namespace="579431bb-474a-403e-a4fd-a5a0f122fe7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5bdc35-6896-4f57-b622-91aa868a4d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79431bb-474a-403e-a4fd-a5a0f122fe7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885bdc35-6896-4f57-b622-91aa868a4da5" xsi:nil="true"/>
  </documentManagement>
</p:properties>
</file>

<file path=customXml/itemProps1.xml><?xml version="1.0" encoding="utf-8"?>
<ds:datastoreItem xmlns:ds="http://schemas.openxmlformats.org/officeDocument/2006/customXml" ds:itemID="{A4EF1D8E-EE92-45A7-80AF-0DBD060852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5bdc35-6896-4f57-b622-91aa868a4da5"/>
    <ds:schemaRef ds:uri="579431bb-474a-403e-a4fd-a5a0f122fe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885bdc35-6896-4f57-b622-91aa868a4da5"/>
    <ds:schemaRef ds:uri="579431bb-474a-403e-a4fd-a5a0f122fe71"/>
    <ds:schemaRef ds:uri="http://purl.org/dc/elements/1.1/"/>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410</TotalTime>
  <Words>724</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Monoline</vt:lpstr>
      <vt:lpstr>Smartphone based detection of retinal abnormalities </vt:lpstr>
      <vt:lpstr>Introduction</vt:lpstr>
      <vt:lpstr>PROBLEMS</vt:lpstr>
      <vt:lpstr>SOLUTIONS &amp; Features</vt:lpstr>
      <vt:lpstr>Project OVERVIEW</vt:lpstr>
      <vt:lpstr>Project BENEFITS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ROHAID AHMED MIRZA</dc:creator>
  <cp:lastModifiedBy>ROHAID AHMED MIRZA</cp:lastModifiedBy>
  <cp:revision>19</cp:revision>
  <dcterms:created xsi:type="dcterms:W3CDTF">2022-11-03T02:30:52Z</dcterms:created>
  <dcterms:modified xsi:type="dcterms:W3CDTF">2022-11-04T05:04:08Z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0x010100DAD866147A157C40B832E5F4FD548A6D</vt:lpwstr>
  </property>
</Properties>
</file>