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a:xfrm>
            <a:off x="2692397" y="5037663"/>
            <a:ext cx="5214635" cy="279400"/>
          </a:xfrm>
        </p:spPr>
        <p:txBody>
          <a:bodyPr/>
          <a:lstStyle/>
          <a:p>
            <a:endParaRPr lang="en-PK"/>
          </a:p>
        </p:txBody>
      </p:sp>
      <p:sp>
        <p:nvSpPr>
          <p:cNvPr id="6" name="Slide Number Placeholder 5"/>
          <p:cNvSpPr>
            <a:spLocks noGrp="1"/>
          </p:cNvSpPr>
          <p:nvPr>
            <p:ph type="sldNum" sz="quarter" idx="12"/>
          </p:nvPr>
        </p:nvSpPr>
        <p:spPr>
          <a:xfrm>
            <a:off x="8956900" y="5037663"/>
            <a:ext cx="551167" cy="279400"/>
          </a:xfrm>
        </p:spPr>
        <p:txBody>
          <a:bodyPr/>
          <a:lstStyle/>
          <a:p>
            <a:fld id="{46BF850E-EDE5-4661-A916-50C035CF9B68}" type="slidenum">
              <a:rPr lang="en-PK" smtClean="0"/>
              <a:t>‹#›</a:t>
            </a:fld>
            <a:endParaRPr lang="en-PK"/>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52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97489-C713-4358-A9CB-761D9E51A80A}" type="datetimeFigureOut">
              <a:rPr lang="en-PK" smtClean="0"/>
              <a:t>15/10/2019</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46BF850E-EDE5-4661-A916-50C035CF9B68}" type="slidenum">
              <a:rPr lang="en-PK" smtClean="0"/>
              <a:t>‹#›</a:t>
            </a:fld>
            <a:endParaRPr lang="en-PK"/>
          </a:p>
        </p:txBody>
      </p:sp>
    </p:spTree>
    <p:extLst>
      <p:ext uri="{BB962C8B-B14F-4D97-AF65-F5344CB8AC3E}">
        <p14:creationId xmlns:p14="http://schemas.microsoft.com/office/powerpoint/2010/main" val="15246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016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337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spTree>
    <p:extLst>
      <p:ext uri="{BB962C8B-B14F-4D97-AF65-F5344CB8AC3E}">
        <p14:creationId xmlns:p14="http://schemas.microsoft.com/office/powerpoint/2010/main" val="3081473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567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3620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605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739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spTree>
    <p:extLst>
      <p:ext uri="{BB962C8B-B14F-4D97-AF65-F5344CB8AC3E}">
        <p14:creationId xmlns:p14="http://schemas.microsoft.com/office/powerpoint/2010/main" val="229756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97489-C713-4358-A9CB-761D9E51A80A}" type="datetimeFigureOut">
              <a:rPr lang="en-PK" smtClean="0"/>
              <a:t>15/10/2019</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46BF850E-EDE5-4661-A916-50C035CF9B68}" type="slidenum">
              <a:rPr lang="en-PK" smtClean="0"/>
              <a:t>‹#›</a:t>
            </a:fld>
            <a:endParaRPr lang="en-PK"/>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4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97489-C713-4358-A9CB-761D9E51A80A}" type="datetimeFigureOut">
              <a:rPr lang="en-PK" smtClean="0"/>
              <a:t>15/10/2019</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46BF850E-EDE5-4661-A916-50C035CF9B68}" type="slidenum">
              <a:rPr lang="en-PK" smtClean="0"/>
              <a:t>‹#›</a:t>
            </a:fld>
            <a:endParaRPr lang="en-PK"/>
          </a:p>
        </p:txBody>
      </p:sp>
    </p:spTree>
    <p:extLst>
      <p:ext uri="{BB962C8B-B14F-4D97-AF65-F5344CB8AC3E}">
        <p14:creationId xmlns:p14="http://schemas.microsoft.com/office/powerpoint/2010/main" val="244845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97489-C713-4358-A9CB-761D9E51A80A}" type="datetimeFigureOut">
              <a:rPr lang="en-PK" smtClean="0"/>
              <a:t>15/10/2019</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46BF850E-EDE5-4661-A916-50C035CF9B68}" type="slidenum">
              <a:rPr lang="en-PK" smtClean="0"/>
              <a:t>‹#›</a:t>
            </a:fld>
            <a:endParaRPr lang="en-PK"/>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84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C97489-C713-4358-A9CB-761D9E51A80A}" type="datetimeFigureOut">
              <a:rPr lang="en-PK" smtClean="0"/>
              <a:t>15/10/2019</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46BF850E-EDE5-4661-A916-50C035CF9B68}" type="slidenum">
              <a:rPr lang="en-PK" smtClean="0"/>
              <a:t>‹#›</a:t>
            </a:fld>
            <a:endParaRPr lang="en-PK"/>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26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97489-C713-4358-A9CB-761D9E51A80A}" type="datetimeFigureOut">
              <a:rPr lang="en-PK" smtClean="0"/>
              <a:t>15/10/2019</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46BF850E-EDE5-4661-A916-50C035CF9B68}" type="slidenum">
              <a:rPr lang="en-PK" smtClean="0"/>
              <a:t>‹#›</a:t>
            </a:fld>
            <a:endParaRPr lang="en-PK"/>
          </a:p>
        </p:txBody>
      </p:sp>
    </p:spTree>
    <p:extLst>
      <p:ext uri="{BB962C8B-B14F-4D97-AF65-F5344CB8AC3E}">
        <p14:creationId xmlns:p14="http://schemas.microsoft.com/office/powerpoint/2010/main" val="7676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97489-C713-4358-A9CB-761D9E51A80A}" type="datetimeFigureOut">
              <a:rPr lang="en-PK" smtClean="0"/>
              <a:t>15/10/2019</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46BF850E-EDE5-4661-A916-50C035CF9B68}" type="slidenum">
              <a:rPr lang="en-PK" smtClean="0"/>
              <a:t>‹#›</a:t>
            </a:fld>
            <a:endParaRPr lang="en-PK"/>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666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97489-C713-4358-A9CB-761D9E51A80A}" type="datetimeFigureOut">
              <a:rPr lang="en-PK" smtClean="0"/>
              <a:t>15/10/2019</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46BF850E-EDE5-4661-A916-50C035CF9B68}" type="slidenum">
              <a:rPr lang="en-PK" smtClean="0"/>
              <a:t>‹#›</a:t>
            </a:fld>
            <a:endParaRPr lang="en-PK"/>
          </a:p>
        </p:txBody>
      </p:sp>
    </p:spTree>
    <p:extLst>
      <p:ext uri="{BB962C8B-B14F-4D97-AF65-F5344CB8AC3E}">
        <p14:creationId xmlns:p14="http://schemas.microsoft.com/office/powerpoint/2010/main" val="42075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C97489-C713-4358-A9CB-761D9E51A80A}" type="datetimeFigureOut">
              <a:rPr lang="en-PK" smtClean="0"/>
              <a:t>15/10/2019</a:t>
            </a:fld>
            <a:endParaRPr lang="en-PK"/>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K"/>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BF850E-EDE5-4661-A916-50C035CF9B68}" type="slidenum">
              <a:rPr lang="en-PK" smtClean="0"/>
              <a:t>‹#›</a:t>
            </a:fld>
            <a:endParaRPr lang="en-PK"/>
          </a:p>
        </p:txBody>
      </p:sp>
    </p:spTree>
    <p:extLst>
      <p:ext uri="{BB962C8B-B14F-4D97-AF65-F5344CB8AC3E}">
        <p14:creationId xmlns:p14="http://schemas.microsoft.com/office/powerpoint/2010/main" val="1690074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Rohail-thedataguy/Week-3-Project-for-Applied-Data-Science-Capstone/blob/master/Segmenting%20and%20Clustering%20Neighborhoods%20in%20Toronto%20(Part%202).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3C3B-0ED8-4771-A789-2AA436CE1F4D}"/>
              </a:ext>
            </a:extLst>
          </p:cNvPr>
          <p:cNvSpPr>
            <a:spLocks noGrp="1"/>
          </p:cNvSpPr>
          <p:nvPr>
            <p:ph type="ctrTitle"/>
          </p:nvPr>
        </p:nvSpPr>
        <p:spPr>
          <a:xfrm>
            <a:off x="2688164" y="2169459"/>
            <a:ext cx="6796495" cy="1465981"/>
          </a:xfrm>
        </p:spPr>
        <p:txBody>
          <a:bodyPr>
            <a:noAutofit/>
          </a:bodyPr>
          <a:lstStyle/>
          <a:p>
            <a:r>
              <a:rPr lang="en-US" sz="4400" dirty="0"/>
              <a:t>Examining Median House Prices and School Ratings for Scarborough Canada</a:t>
            </a:r>
            <a:endParaRPr lang="en-PK" sz="4400" dirty="0"/>
          </a:p>
        </p:txBody>
      </p:sp>
      <p:sp>
        <p:nvSpPr>
          <p:cNvPr id="3" name="Subtitle 2">
            <a:extLst>
              <a:ext uri="{FF2B5EF4-FFF2-40B4-BE49-F238E27FC236}">
                <a16:creationId xmlns:a16="http://schemas.microsoft.com/office/drawing/2014/main" id="{A215D3A5-8DE0-416B-A2ED-B56FC397A1F5}"/>
              </a:ext>
            </a:extLst>
          </p:cNvPr>
          <p:cNvSpPr>
            <a:spLocks noGrp="1"/>
          </p:cNvSpPr>
          <p:nvPr>
            <p:ph type="subTitle" idx="1"/>
          </p:nvPr>
        </p:nvSpPr>
        <p:spPr>
          <a:xfrm>
            <a:off x="3179481" y="4320985"/>
            <a:ext cx="5833037" cy="699250"/>
          </a:xfrm>
        </p:spPr>
        <p:txBody>
          <a:bodyPr/>
          <a:lstStyle/>
          <a:p>
            <a:r>
              <a:rPr lang="en-US" dirty="0"/>
              <a:t>Applied Data Science Capstone - Final Project </a:t>
            </a:r>
            <a:endParaRPr lang="en-PK" dirty="0"/>
          </a:p>
        </p:txBody>
      </p:sp>
    </p:spTree>
    <p:extLst>
      <p:ext uri="{BB962C8B-B14F-4D97-AF65-F5344CB8AC3E}">
        <p14:creationId xmlns:p14="http://schemas.microsoft.com/office/powerpoint/2010/main" val="376381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5483-EC58-42B7-8B04-01FAB7532CC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000" b="1" dirty="0">
                <a:solidFill>
                  <a:srgbClr val="FFFFFF"/>
                </a:solidFill>
              </a:rPr>
              <a:t>NEIGHBORHOOD MEDIAN HOUSING PRICES</a:t>
            </a:r>
          </a:p>
        </p:txBody>
      </p:sp>
      <p:pic>
        <p:nvPicPr>
          <p:cNvPr id="4" name="Content Placeholder 3">
            <a:extLst>
              <a:ext uri="{FF2B5EF4-FFF2-40B4-BE49-F238E27FC236}">
                <a16:creationId xmlns:a16="http://schemas.microsoft.com/office/drawing/2014/main" id="{3736867A-C709-48AE-A21E-5B59E3AAB1C3}"/>
              </a:ext>
            </a:extLst>
          </p:cNvPr>
          <p:cNvPicPr>
            <a:picLocks noGrp="1"/>
          </p:cNvPicPr>
          <p:nvPr>
            <p:ph idx="1"/>
          </p:nvPr>
        </p:nvPicPr>
        <p:blipFill>
          <a:blip r:embed="rId2"/>
          <a:stretch>
            <a:fillRect/>
          </a:stretch>
        </p:blipFill>
        <p:spPr>
          <a:xfrm>
            <a:off x="3677418" y="963506"/>
            <a:ext cx="7591218" cy="4930987"/>
          </a:xfrm>
          <a:prstGeom prst="rect">
            <a:avLst/>
          </a:prstGeom>
        </p:spPr>
      </p:pic>
    </p:spTree>
    <p:extLst>
      <p:ext uri="{BB962C8B-B14F-4D97-AF65-F5344CB8AC3E}">
        <p14:creationId xmlns:p14="http://schemas.microsoft.com/office/powerpoint/2010/main" val="285501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E2B2-E5FE-498F-ABA5-0A9FDC74145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2800" b="1" dirty="0">
                <a:solidFill>
                  <a:schemeClr val="tx1"/>
                </a:solidFill>
              </a:rPr>
              <a:t>NEIGHBORHOOD SCHOOL RATINGS</a:t>
            </a:r>
          </a:p>
        </p:txBody>
      </p:sp>
      <p:pic>
        <p:nvPicPr>
          <p:cNvPr id="4" name="Content Placeholder 3">
            <a:extLst>
              <a:ext uri="{FF2B5EF4-FFF2-40B4-BE49-F238E27FC236}">
                <a16:creationId xmlns:a16="http://schemas.microsoft.com/office/drawing/2014/main" id="{DF8BD9B1-ADE4-4B97-8975-5A437BD4FDDF}"/>
              </a:ext>
            </a:extLst>
          </p:cNvPr>
          <p:cNvPicPr>
            <a:picLocks noGrp="1"/>
          </p:cNvPicPr>
          <p:nvPr>
            <p:ph idx="1"/>
          </p:nvPr>
        </p:nvPicPr>
        <p:blipFill>
          <a:blip r:embed="rId2"/>
          <a:stretch>
            <a:fillRect/>
          </a:stretch>
        </p:blipFill>
        <p:spPr>
          <a:xfrm>
            <a:off x="5123327" y="732998"/>
            <a:ext cx="6208062" cy="5392003"/>
          </a:xfrm>
          <a:prstGeom prst="rect">
            <a:avLst/>
          </a:prstGeom>
        </p:spPr>
      </p:pic>
    </p:spTree>
    <p:extLst>
      <p:ext uri="{BB962C8B-B14F-4D97-AF65-F5344CB8AC3E}">
        <p14:creationId xmlns:p14="http://schemas.microsoft.com/office/powerpoint/2010/main" val="211467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3E63-2FDF-442C-88CE-38EE36163AE0}"/>
              </a:ext>
            </a:extLst>
          </p:cNvPr>
          <p:cNvSpPr>
            <a:spLocks noGrp="1"/>
          </p:cNvSpPr>
          <p:nvPr>
            <p:ph type="title"/>
          </p:nvPr>
        </p:nvSpPr>
        <p:spPr/>
        <p:txBody>
          <a:bodyPr/>
          <a:lstStyle/>
          <a:p>
            <a:r>
              <a:rPr lang="en-US" b="1" dirty="0"/>
              <a:t>Conclusion</a:t>
            </a:r>
            <a:endParaRPr lang="en-PK" dirty="0"/>
          </a:p>
        </p:txBody>
      </p:sp>
      <p:sp>
        <p:nvSpPr>
          <p:cNvPr id="3" name="Content Placeholder 2">
            <a:extLst>
              <a:ext uri="{FF2B5EF4-FFF2-40B4-BE49-F238E27FC236}">
                <a16:creationId xmlns:a16="http://schemas.microsoft.com/office/drawing/2014/main" id="{51F7F1B1-9CC9-48A1-9CAF-57548C4C9BF4}"/>
              </a:ext>
            </a:extLst>
          </p:cNvPr>
          <p:cNvSpPr>
            <a:spLocks noGrp="1"/>
          </p:cNvSpPr>
          <p:nvPr>
            <p:ph idx="1"/>
          </p:nvPr>
        </p:nvSpPr>
        <p:spPr/>
        <p:txBody>
          <a:bodyPr/>
          <a:lstStyle/>
          <a:p>
            <a:r>
              <a:rPr lang="en-US" dirty="0">
                <a:latin typeface="Tw Cen MT" panose="020B0602020104020603" pitchFamily="34" charset="0"/>
              </a:rPr>
              <a:t>In this project, through a k-means cluster algorithm we separate the neighborhood into 04 clusters, which have similar neighborhoods around them. Using the charts above decision leading to a neighborhood based on average house prices and school rating can be made.</a:t>
            </a:r>
          </a:p>
          <a:p>
            <a:endParaRPr lang="en-PK" dirty="0"/>
          </a:p>
        </p:txBody>
      </p:sp>
    </p:spTree>
    <p:extLst>
      <p:ext uri="{BB962C8B-B14F-4D97-AF65-F5344CB8AC3E}">
        <p14:creationId xmlns:p14="http://schemas.microsoft.com/office/powerpoint/2010/main" val="359102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Image result for scarborough canada map">
            <a:extLst>
              <a:ext uri="{FF2B5EF4-FFF2-40B4-BE49-F238E27FC236}">
                <a16:creationId xmlns:a16="http://schemas.microsoft.com/office/drawing/2014/main" id="{92B1ACE8-BEE2-45BE-ABCC-387C86183CC0}"/>
              </a:ext>
            </a:extLst>
          </p:cNvPr>
          <p:cNvPicPr/>
          <p:nvPr/>
        </p:nvPicPr>
        <p:blipFill rotWithShape="1">
          <a:blip r:embed="rId2">
            <a:extLst>
              <a:ext uri="{28A0092B-C50C-407E-A947-70E740481C1C}">
                <a14:useLocalDpi xmlns:a14="http://schemas.microsoft.com/office/drawing/2010/main" val="0"/>
              </a:ext>
            </a:extLst>
          </a:blip>
          <a:srcRect r="10175" b="1"/>
          <a:stretch/>
        </p:blipFill>
        <p:spPr bwMode="auto">
          <a:xfrm>
            <a:off x="2354578" y="544297"/>
            <a:ext cx="7761924" cy="5343065"/>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solidFill>
            <a:srgbClr val="FFFFFF">
              <a:shade val="85000"/>
            </a:srgbClr>
          </a:solidFill>
        </p:spPr>
      </p:pic>
    </p:spTree>
    <p:extLst>
      <p:ext uri="{BB962C8B-B14F-4D97-AF65-F5344CB8AC3E}">
        <p14:creationId xmlns:p14="http://schemas.microsoft.com/office/powerpoint/2010/main" val="25284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C62C-4041-4DC2-A94E-71FDC311B390}"/>
              </a:ext>
            </a:extLst>
          </p:cNvPr>
          <p:cNvSpPr>
            <a:spLocks noGrp="1"/>
          </p:cNvSpPr>
          <p:nvPr>
            <p:ph type="title"/>
          </p:nvPr>
        </p:nvSpPr>
        <p:spPr/>
        <p:txBody>
          <a:bodyPr/>
          <a:lstStyle/>
          <a:p>
            <a:r>
              <a:rPr lang="en-US" b="1" dirty="0"/>
              <a:t>Data Requirements</a:t>
            </a:r>
            <a:endParaRPr lang="en-PK" b="1" dirty="0"/>
          </a:p>
        </p:txBody>
      </p:sp>
      <p:sp>
        <p:nvSpPr>
          <p:cNvPr id="3" name="Content Placeholder 2">
            <a:extLst>
              <a:ext uri="{FF2B5EF4-FFF2-40B4-BE49-F238E27FC236}">
                <a16:creationId xmlns:a16="http://schemas.microsoft.com/office/drawing/2014/main" id="{020F7977-3D89-4B33-8CD2-27819073B2A6}"/>
              </a:ext>
            </a:extLst>
          </p:cNvPr>
          <p:cNvSpPr>
            <a:spLocks noGrp="1"/>
          </p:cNvSpPr>
          <p:nvPr>
            <p:ph idx="1"/>
          </p:nvPr>
        </p:nvSpPr>
        <p:spPr/>
        <p:txBody>
          <a:bodyPr>
            <a:normAutofit fontScale="92500"/>
          </a:bodyPr>
          <a:lstStyle/>
          <a:p>
            <a:r>
              <a:rPr lang="en-US" b="1" dirty="0"/>
              <a:t>Locational Coordinates</a:t>
            </a:r>
          </a:p>
          <a:p>
            <a:r>
              <a:rPr lang="en-US" dirty="0"/>
              <a:t>Geo-locational data will be required about the specific borough (Scarborough, Toronto) and the neighborhoods within.</a:t>
            </a:r>
          </a:p>
          <a:p>
            <a:r>
              <a:rPr lang="en-US" dirty="0"/>
              <a:t>Dataset containing latitudes and longitudes, and </a:t>
            </a:r>
            <a:r>
              <a:rPr lang="en-US" dirty="0" err="1"/>
              <a:t>zipcodes</a:t>
            </a:r>
            <a:r>
              <a:rPr lang="en-US" dirty="0"/>
              <a:t> is available through previous notebooks and Week 3 exercise.</a:t>
            </a:r>
          </a:p>
          <a:p>
            <a:r>
              <a:rPr lang="en-US" dirty="0">
                <a:hlinkClick r:id="rId2"/>
              </a:rPr>
              <a:t>https://github.com/Rohail-thedataguy/Week-3-Project-for-Applied-Data-Science-Capstone/blob/master/Segmenting%20and%20Clustering%20Neighborhoods%20in%20Toronto%20(Part%202).ipynb</a:t>
            </a:r>
            <a:r>
              <a:rPr lang="en-US" dirty="0"/>
              <a:t> </a:t>
            </a:r>
          </a:p>
        </p:txBody>
      </p:sp>
    </p:spTree>
    <p:extLst>
      <p:ext uri="{BB962C8B-B14F-4D97-AF65-F5344CB8AC3E}">
        <p14:creationId xmlns:p14="http://schemas.microsoft.com/office/powerpoint/2010/main" val="211141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AAEC-801E-4566-8020-CB00865E4E6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b="1" dirty="0">
                <a:solidFill>
                  <a:srgbClr val="FFFFFF"/>
                </a:solidFill>
              </a:rPr>
              <a:t>Scarborough data with locational coordinates</a:t>
            </a:r>
            <a:endParaRPr lang="en-US" sz="2400" b="1" kern="1200" dirty="0">
              <a:solidFill>
                <a:srgbClr val="FFFFFF"/>
              </a:solidFill>
              <a:latin typeface="+mj-lt"/>
              <a:ea typeface="+mj-ea"/>
              <a:cs typeface="+mj-cs"/>
            </a:endParaRPr>
          </a:p>
        </p:txBody>
      </p:sp>
      <p:pic>
        <p:nvPicPr>
          <p:cNvPr id="5" name="Content Placeholder 4" descr="A screenshot of a cell phone&#10;&#10;Description automatically generated">
            <a:extLst>
              <a:ext uri="{FF2B5EF4-FFF2-40B4-BE49-F238E27FC236}">
                <a16:creationId xmlns:a16="http://schemas.microsoft.com/office/drawing/2014/main" id="{969A7EDC-7FFA-4FC4-8612-789674DF9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9457" y="961812"/>
            <a:ext cx="6106485" cy="4930987"/>
          </a:xfrm>
          <a:prstGeom prst="rect">
            <a:avLst/>
          </a:prstGeom>
        </p:spPr>
      </p:pic>
    </p:spTree>
    <p:extLst>
      <p:ext uri="{BB962C8B-B14F-4D97-AF65-F5344CB8AC3E}">
        <p14:creationId xmlns:p14="http://schemas.microsoft.com/office/powerpoint/2010/main" val="43626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9552-62ED-47ED-8C07-172568ACB2F0}"/>
              </a:ext>
            </a:extLst>
          </p:cNvPr>
          <p:cNvSpPr>
            <a:spLocks noGrp="1"/>
          </p:cNvSpPr>
          <p:nvPr>
            <p:ph type="title"/>
          </p:nvPr>
        </p:nvSpPr>
        <p:spPr/>
        <p:txBody>
          <a:bodyPr/>
          <a:lstStyle/>
          <a:p>
            <a:r>
              <a:rPr lang="en-US" b="1" dirty="0"/>
              <a:t>Foursquare API</a:t>
            </a:r>
            <a:endParaRPr lang="en-PK" b="1" dirty="0"/>
          </a:p>
        </p:txBody>
      </p:sp>
      <p:sp>
        <p:nvSpPr>
          <p:cNvPr id="3" name="Content Placeholder 2">
            <a:extLst>
              <a:ext uri="{FF2B5EF4-FFF2-40B4-BE49-F238E27FC236}">
                <a16:creationId xmlns:a16="http://schemas.microsoft.com/office/drawing/2014/main" id="{0537D3F3-1F43-456F-8BC9-2A410E28EFF8}"/>
              </a:ext>
            </a:extLst>
          </p:cNvPr>
          <p:cNvSpPr>
            <a:spLocks noGrp="1"/>
          </p:cNvSpPr>
          <p:nvPr>
            <p:ph idx="1"/>
          </p:nvPr>
        </p:nvSpPr>
        <p:spPr/>
        <p:txBody>
          <a:bodyPr/>
          <a:lstStyle/>
          <a:p>
            <a:r>
              <a:rPr lang="en-US" dirty="0">
                <a:latin typeface="Tw Cen MT" panose="020B0602020104020603" pitchFamily="34" charset="0"/>
              </a:rPr>
              <a:t>Connecting to Foursquare and Retrieving Locational Data for Each Venue in Every Neighborhood</a:t>
            </a:r>
          </a:p>
          <a:p>
            <a:endParaRPr lang="en-US" dirty="0">
              <a:latin typeface="Tw Cen MT" panose="020B0602020104020603" pitchFamily="34" charset="0"/>
            </a:endParaRPr>
          </a:p>
          <a:p>
            <a:r>
              <a:rPr lang="en-US" dirty="0">
                <a:latin typeface="Tw Cen MT" panose="020B0602020104020603" pitchFamily="34" charset="0"/>
              </a:rPr>
              <a:t>After </a:t>
            </a:r>
            <a:r>
              <a:rPr lang="en-US" dirty="0" err="1">
                <a:latin typeface="Tw Cen MT" panose="020B0602020104020603" pitchFamily="34" charset="0"/>
              </a:rPr>
              <a:t>subsetting</a:t>
            </a:r>
            <a:r>
              <a:rPr lang="en-US" dirty="0">
                <a:latin typeface="Tw Cen MT" panose="020B0602020104020603" pitchFamily="34" charset="0"/>
              </a:rPr>
              <a:t> the data and cleaning the data, connection to the Foursquare API is established to gather information about venues within each neighborhood. For each neighborhood, 2 km radius was chosen and limit was set to 100 venues.</a:t>
            </a:r>
            <a:endParaRPr lang="en-PK" dirty="0"/>
          </a:p>
        </p:txBody>
      </p:sp>
    </p:spTree>
    <p:extLst>
      <p:ext uri="{BB962C8B-B14F-4D97-AF65-F5344CB8AC3E}">
        <p14:creationId xmlns:p14="http://schemas.microsoft.com/office/powerpoint/2010/main" val="307994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E905-2759-496B-801C-3C301F478F72}"/>
              </a:ext>
            </a:extLst>
          </p:cNvPr>
          <p:cNvSpPr>
            <a:spLocks noGrp="1"/>
          </p:cNvSpPr>
          <p:nvPr>
            <p:ph type="title"/>
          </p:nvPr>
        </p:nvSpPr>
        <p:spPr/>
        <p:txBody>
          <a:bodyPr/>
          <a:lstStyle/>
          <a:p>
            <a:r>
              <a:rPr lang="en-US" b="1" dirty="0"/>
              <a:t>Data Preprocessing</a:t>
            </a:r>
            <a:endParaRPr lang="en-PK" dirty="0"/>
          </a:p>
        </p:txBody>
      </p:sp>
      <p:sp>
        <p:nvSpPr>
          <p:cNvPr id="3" name="Content Placeholder 2">
            <a:extLst>
              <a:ext uri="{FF2B5EF4-FFF2-40B4-BE49-F238E27FC236}">
                <a16:creationId xmlns:a16="http://schemas.microsoft.com/office/drawing/2014/main" id="{B3CB2354-1CFE-4761-B7F4-5D175E08B216}"/>
              </a:ext>
            </a:extLst>
          </p:cNvPr>
          <p:cNvSpPr>
            <a:spLocks noGrp="1"/>
          </p:cNvSpPr>
          <p:nvPr>
            <p:ph idx="1"/>
          </p:nvPr>
        </p:nvSpPr>
        <p:spPr/>
        <p:txBody>
          <a:bodyPr/>
          <a:lstStyle/>
          <a:p>
            <a:r>
              <a:rPr lang="en-US" dirty="0">
                <a:latin typeface="Tw Cen MT" panose="020B0602020104020603" pitchFamily="34" charset="0"/>
              </a:rPr>
              <a:t>After having obtained the location data, the data were processed and a Data frame created for all the venues inside the Scarborough.</a:t>
            </a:r>
          </a:p>
          <a:p>
            <a:endParaRPr lang="en-US" dirty="0"/>
          </a:p>
          <a:p>
            <a:r>
              <a:rPr lang="en-US" dirty="0">
                <a:latin typeface="Tw Cen MT" panose="020B0602020104020603" pitchFamily="34" charset="0"/>
              </a:rPr>
              <a:t>When the data is completely gathered, the raw data will be processed to find desirable features for each venue. The main feature is the category of that venue. After this stage, the column "Venue's Category" will be One-hot encoded and different venues will have different feature-columns.</a:t>
            </a:r>
            <a:endParaRPr lang="en-PK" dirty="0"/>
          </a:p>
        </p:txBody>
      </p:sp>
    </p:spTree>
    <p:extLst>
      <p:ext uri="{BB962C8B-B14F-4D97-AF65-F5344CB8AC3E}">
        <p14:creationId xmlns:p14="http://schemas.microsoft.com/office/powerpoint/2010/main" val="246463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61B-E78D-4ED8-8DA7-BA058782C673}"/>
              </a:ext>
            </a:extLst>
          </p:cNvPr>
          <p:cNvSpPr>
            <a:spLocks noGrp="1"/>
          </p:cNvSpPr>
          <p:nvPr>
            <p:ph type="title"/>
          </p:nvPr>
        </p:nvSpPr>
        <p:spPr>
          <a:xfrm>
            <a:off x="1514292" y="513612"/>
            <a:ext cx="9894133" cy="1031216"/>
          </a:xfrm>
        </p:spPr>
        <p:txBody>
          <a:bodyPr anchor="b">
            <a:normAutofit/>
          </a:bodyPr>
          <a:lstStyle/>
          <a:p>
            <a:r>
              <a:rPr lang="en-US" b="1"/>
              <a:t>Creating a Data Frame</a:t>
            </a:r>
            <a:endParaRPr lang="en-PK" dirty="0"/>
          </a:p>
        </p:txBody>
      </p:sp>
      <p:sp>
        <p:nvSpPr>
          <p:cNvPr id="3" name="Content Placeholder 2">
            <a:extLst>
              <a:ext uri="{FF2B5EF4-FFF2-40B4-BE49-F238E27FC236}">
                <a16:creationId xmlns:a16="http://schemas.microsoft.com/office/drawing/2014/main" id="{12EC40C5-A7A3-4308-BA2E-5F612E794BAC}"/>
              </a:ext>
            </a:extLst>
          </p:cNvPr>
          <p:cNvSpPr>
            <a:spLocks noGrp="1"/>
          </p:cNvSpPr>
          <p:nvPr>
            <p:ph idx="1"/>
          </p:nvPr>
        </p:nvSpPr>
        <p:spPr>
          <a:xfrm>
            <a:off x="7781373" y="2279151"/>
            <a:ext cx="3627063" cy="3387145"/>
          </a:xfrm>
        </p:spPr>
        <p:txBody>
          <a:bodyPr anchor="ctr">
            <a:normAutofit/>
          </a:bodyPr>
          <a:lstStyle/>
          <a:p>
            <a:r>
              <a:rPr lang="en-US" sz="2400" dirty="0">
                <a:latin typeface="Tw Cen MT" panose="020B0602020104020603" pitchFamily="34" charset="0"/>
              </a:rPr>
              <a:t>Processing the retrieved data and creating a data frame for all the venues inside the Scarborough</a:t>
            </a:r>
          </a:p>
          <a:p>
            <a:endParaRPr lang="en-PK" sz="2400" dirty="0"/>
          </a:p>
        </p:txBody>
      </p:sp>
      <p:pic>
        <p:nvPicPr>
          <p:cNvPr id="4" name="Picture 3" descr="A picture containing large, lot, white, filled&#10;&#10;Description automatically generated">
            <a:extLst>
              <a:ext uri="{FF2B5EF4-FFF2-40B4-BE49-F238E27FC236}">
                <a16:creationId xmlns:a16="http://schemas.microsoft.com/office/drawing/2014/main" id="{2152BE98-B718-4950-BC94-2B0745358E3B}"/>
              </a:ext>
            </a:extLst>
          </p:cNvPr>
          <p:cNvPicPr>
            <a:picLocks noChangeAspect="1"/>
          </p:cNvPicPr>
          <p:nvPr/>
        </p:nvPicPr>
        <p:blipFill>
          <a:blip r:embed="rId2"/>
          <a:stretch>
            <a:fillRect/>
          </a:stretch>
        </p:blipFill>
        <p:spPr>
          <a:xfrm>
            <a:off x="1218457" y="2778646"/>
            <a:ext cx="6480457" cy="2349166"/>
          </a:xfrm>
          <a:prstGeom prst="rect">
            <a:avLst/>
          </a:prstGeom>
        </p:spPr>
      </p:pic>
    </p:spTree>
    <p:extLst>
      <p:ext uri="{BB962C8B-B14F-4D97-AF65-F5344CB8AC3E}">
        <p14:creationId xmlns:p14="http://schemas.microsoft.com/office/powerpoint/2010/main" val="322100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E5AA-1F37-4EE5-9A9F-AF07396B654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r>
              <a:rPr lang="en-US" sz="2000" b="1" dirty="0">
                <a:solidFill>
                  <a:srgbClr val="FFFFFF"/>
                </a:solidFill>
              </a:rPr>
              <a:t>A bit of Exploratory Analysis</a:t>
            </a:r>
            <a:endParaRPr lang="en-PK" sz="2000" b="1" dirty="0">
              <a:solidFill>
                <a:srgbClr val="FFFFFF"/>
              </a:solidFill>
            </a:endParaRPr>
          </a:p>
        </p:txBody>
      </p:sp>
      <p:sp>
        <p:nvSpPr>
          <p:cNvPr id="3" name="Content Placeholder 2">
            <a:extLst>
              <a:ext uri="{FF2B5EF4-FFF2-40B4-BE49-F238E27FC236}">
                <a16:creationId xmlns:a16="http://schemas.microsoft.com/office/drawing/2014/main" id="{41FFD5AA-DF22-4F45-BDA2-AB1C4015EBA7}"/>
              </a:ext>
            </a:extLst>
          </p:cNvPr>
          <p:cNvSpPr>
            <a:spLocks noGrp="1"/>
          </p:cNvSpPr>
          <p:nvPr>
            <p:ph idx="1"/>
          </p:nvPr>
        </p:nvSpPr>
        <p:spPr>
          <a:xfrm>
            <a:off x="3898294" y="4898656"/>
            <a:ext cx="7188199" cy="1292090"/>
          </a:xfrm>
        </p:spPr>
        <p:txBody>
          <a:bodyPr>
            <a:normAutofit/>
          </a:bodyPr>
          <a:lstStyle/>
          <a:p>
            <a:r>
              <a:rPr lang="en-US" sz="2000" dirty="0"/>
              <a:t>The most common Venues in each neighborhood in Scarborough, Toronto</a:t>
            </a:r>
          </a:p>
          <a:p>
            <a:endParaRPr lang="en-US" sz="1800" b="1" dirty="0"/>
          </a:p>
          <a:p>
            <a:endParaRPr lang="en-PK" sz="1800" dirty="0"/>
          </a:p>
        </p:txBody>
      </p:sp>
      <p:pic>
        <p:nvPicPr>
          <p:cNvPr id="4" name="Picture 3" descr="A screenshot of a computer&#10;&#10;Description automatically generated">
            <a:extLst>
              <a:ext uri="{FF2B5EF4-FFF2-40B4-BE49-F238E27FC236}">
                <a16:creationId xmlns:a16="http://schemas.microsoft.com/office/drawing/2014/main" id="{8CD092F3-9E9D-4AB9-9139-3DD89B33CE12}"/>
              </a:ext>
            </a:extLst>
          </p:cNvPr>
          <p:cNvPicPr>
            <a:picLocks noChangeAspect="1"/>
          </p:cNvPicPr>
          <p:nvPr/>
        </p:nvPicPr>
        <p:blipFill>
          <a:blip r:embed="rId2"/>
          <a:stretch>
            <a:fillRect/>
          </a:stretch>
        </p:blipFill>
        <p:spPr>
          <a:xfrm>
            <a:off x="4038600" y="1313299"/>
            <a:ext cx="6907589" cy="3091146"/>
          </a:xfrm>
          <a:prstGeom prst="rect">
            <a:avLst/>
          </a:prstGeom>
        </p:spPr>
      </p:pic>
    </p:spTree>
    <p:extLst>
      <p:ext uri="{BB962C8B-B14F-4D97-AF65-F5344CB8AC3E}">
        <p14:creationId xmlns:p14="http://schemas.microsoft.com/office/powerpoint/2010/main" val="56518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A0CB-3712-45C6-A291-E1F1471A9CE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200" b="1" kern="1200" dirty="0">
                <a:solidFill>
                  <a:srgbClr val="FFFFFF"/>
                </a:solidFill>
                <a:latin typeface="+mj-lt"/>
                <a:ea typeface="+mj-ea"/>
                <a:cs typeface="+mj-cs"/>
              </a:rPr>
              <a:t>Applying Machine Learning Technique (K-Means Clustering)</a:t>
            </a:r>
          </a:p>
        </p:txBody>
      </p:sp>
      <p:pic>
        <p:nvPicPr>
          <p:cNvPr id="5" name="Content Placeholder 4" descr="A screenshot of a computer&#10;&#10;Description automatically generated">
            <a:extLst>
              <a:ext uri="{FF2B5EF4-FFF2-40B4-BE49-F238E27FC236}">
                <a16:creationId xmlns:a16="http://schemas.microsoft.com/office/drawing/2014/main" id="{683C98C9-073B-477D-BCE9-2EC87D04D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4490" y="1882588"/>
            <a:ext cx="7995134" cy="3092823"/>
          </a:xfrm>
          <a:prstGeom prst="rect">
            <a:avLst/>
          </a:prstGeom>
        </p:spPr>
      </p:pic>
    </p:spTree>
    <p:extLst>
      <p:ext uri="{BB962C8B-B14F-4D97-AF65-F5344CB8AC3E}">
        <p14:creationId xmlns:p14="http://schemas.microsoft.com/office/powerpoint/2010/main" val="42666643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104</TotalTime>
  <Words>329</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Tw Cen MT</vt:lpstr>
      <vt:lpstr>Organic</vt:lpstr>
      <vt:lpstr>Examining Median House Prices and School Ratings for Scarborough Canada</vt:lpstr>
      <vt:lpstr>PowerPoint Presentation</vt:lpstr>
      <vt:lpstr>Data Requirements</vt:lpstr>
      <vt:lpstr>Scarborough data with locational coordinates</vt:lpstr>
      <vt:lpstr>Foursquare API</vt:lpstr>
      <vt:lpstr>Data Preprocessing</vt:lpstr>
      <vt:lpstr>Creating a Data Frame</vt:lpstr>
      <vt:lpstr>A bit of Exploratory Analysis</vt:lpstr>
      <vt:lpstr>Applying Machine Learning Technique (K-Means Clustering)</vt:lpstr>
      <vt:lpstr>NEIGHBORHOOD MEDIAN HOUSING PRICES</vt:lpstr>
      <vt:lpstr>NEIGHBORHOOD SCHOOL RATINGS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Median House Prices and School Ratings for Scarborough Canada</dc:title>
  <dc:creator>Rohail Ahmed</dc:creator>
  <cp:lastModifiedBy>Rohail Ahmed</cp:lastModifiedBy>
  <cp:revision>2</cp:revision>
  <dcterms:created xsi:type="dcterms:W3CDTF">2019-10-14T22:59:41Z</dcterms:created>
  <dcterms:modified xsi:type="dcterms:W3CDTF">2019-10-15T00:44:20Z</dcterms:modified>
</cp:coreProperties>
</file>