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6"/>
  </p:notesMasterIdLst>
  <p:handoutMasterIdLst>
    <p:handoutMasterId r:id="rId17"/>
  </p:handoutMasterIdLst>
  <p:sldIdLst>
    <p:sldId id="256" r:id="rId2"/>
    <p:sldId id="257" r:id="rId3"/>
    <p:sldId id="259" r:id="rId4"/>
    <p:sldId id="261" r:id="rId5"/>
    <p:sldId id="263" r:id="rId6"/>
    <p:sldId id="276" r:id="rId7"/>
    <p:sldId id="258" r:id="rId8"/>
    <p:sldId id="271" r:id="rId9"/>
    <p:sldId id="272" r:id="rId10"/>
    <p:sldId id="266" r:id="rId11"/>
    <p:sldId id="267" r:id="rId12"/>
    <p:sldId id="273" r:id="rId13"/>
    <p:sldId id="27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41"/>
  </p:normalViewPr>
  <p:slideViewPr>
    <p:cSldViewPr snapToGrid="0">
      <p:cViewPr varScale="1">
        <p:scale>
          <a:sx n="114" d="100"/>
          <a:sy n="114" d="100"/>
        </p:scale>
        <p:origin x="376" y="176"/>
      </p:cViewPr>
      <p:guideLst/>
    </p:cSldViewPr>
  </p:slideViewPr>
  <p:outlineViewPr>
    <p:cViewPr>
      <p:scale>
        <a:sx n="33" d="100"/>
        <a:sy n="33" d="100"/>
      </p:scale>
      <p:origin x="0" y="-6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65B348-F126-B349-5DC6-0881F908C3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B78E74-EE89-08AF-7A83-D8270E5CB4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3DC6B0-4E2F-5042-859F-F4B50C2B1B3A}" type="datetimeFigureOut">
              <a:rPr lang="en-US" smtClean="0"/>
              <a:t>3/28/25</a:t>
            </a:fld>
            <a:endParaRPr lang="en-US"/>
          </a:p>
        </p:txBody>
      </p:sp>
      <p:sp>
        <p:nvSpPr>
          <p:cNvPr id="4" name="Footer Placeholder 3">
            <a:extLst>
              <a:ext uri="{FF2B5EF4-FFF2-40B4-BE49-F238E27FC236}">
                <a16:creationId xmlns:a16="http://schemas.microsoft.com/office/drawing/2014/main" id="{6EDBE01B-ECC7-EB2F-F9F6-10FEA80E9B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846290-3E86-EC17-031F-8143C69E01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B992E4-871C-9F41-8CA3-029B7D15702F}" type="slidenum">
              <a:rPr lang="en-US" smtClean="0"/>
              <a:t>‹#›</a:t>
            </a:fld>
            <a:endParaRPr lang="en-US"/>
          </a:p>
        </p:txBody>
      </p:sp>
    </p:spTree>
    <p:extLst>
      <p:ext uri="{BB962C8B-B14F-4D97-AF65-F5344CB8AC3E}">
        <p14:creationId xmlns:p14="http://schemas.microsoft.com/office/powerpoint/2010/main" val="1345133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B5907-E622-DE45-BFC3-63D78B905895}" type="datetimeFigureOut">
              <a:rPr lang="en-US" smtClean="0"/>
              <a:t>3/28/25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83688-52BC-8246-8FFB-10904E5AD911}" type="slidenum">
              <a:rPr lang="en-US" smtClean="0"/>
              <a:t>‹#›</a:t>
            </a:fld>
            <a:endParaRPr lang="en-US"/>
          </a:p>
        </p:txBody>
      </p:sp>
    </p:spTree>
    <p:extLst>
      <p:ext uri="{BB962C8B-B14F-4D97-AF65-F5344CB8AC3E}">
        <p14:creationId xmlns:p14="http://schemas.microsoft.com/office/powerpoint/2010/main" val="9423648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383688-52BC-8246-8FFB-10904E5AD911}" type="slidenum">
              <a:rPr lang="en-US" smtClean="0"/>
              <a:t>3</a:t>
            </a:fld>
            <a:endParaRPr lang="en-US"/>
          </a:p>
        </p:txBody>
      </p:sp>
    </p:spTree>
    <p:extLst>
      <p:ext uri="{BB962C8B-B14F-4D97-AF65-F5344CB8AC3E}">
        <p14:creationId xmlns:p14="http://schemas.microsoft.com/office/powerpoint/2010/main" val="26551586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r>
              <a:rPr lang="en-IN"/>
              <a:t>03/05/2024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24D1D8A-56CC-E744-BE67-B8D0F35F1CF3}" type="slidenum">
              <a:rPr lang="en-US" smtClean="0"/>
              <a:t>‹#›</a:t>
            </a:fld>
            <a:endParaRPr lang="en-US"/>
          </a:p>
        </p:txBody>
      </p:sp>
    </p:spTree>
    <p:extLst>
      <p:ext uri="{BB962C8B-B14F-4D97-AF65-F5344CB8AC3E}">
        <p14:creationId xmlns:p14="http://schemas.microsoft.com/office/powerpoint/2010/main" val="5080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N"/>
              <a:t>03/05/2024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136130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03/05/2024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426575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03/05/2024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313273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IN"/>
              <a:t>03/05/2024</a:t>
            </a:r>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24D1D8A-56CC-E744-BE67-B8D0F35F1CF3}" type="slidenum">
              <a:rPr lang="en-US" smtClean="0"/>
              <a:t>‹#›</a:t>
            </a:fld>
            <a:endParaRPr lang="en-US"/>
          </a:p>
        </p:txBody>
      </p:sp>
    </p:spTree>
    <p:extLst>
      <p:ext uri="{BB962C8B-B14F-4D97-AF65-F5344CB8AC3E}">
        <p14:creationId xmlns:p14="http://schemas.microsoft.com/office/powerpoint/2010/main" val="68255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IN"/>
              <a:t>03/05/2024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25293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IN"/>
              <a:t>03/05/2024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D1D8A-56CC-E744-BE67-B8D0F35F1CF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80069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IN"/>
              <a:t>03/05/2024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D1D8A-56CC-E744-BE67-B8D0F35F1CF3}"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89533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03/05/2024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411616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03/05/2024</a:t>
            </a:r>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55715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03/05/2024</a:t>
            </a:r>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24D1D8A-56CC-E744-BE67-B8D0F35F1CF3}" type="slidenum">
              <a:rPr lang="en-US" smtClean="0"/>
              <a:t>‹#›</a:t>
            </a:fld>
            <a:endParaRPr lang="en-US"/>
          </a:p>
        </p:txBody>
      </p:sp>
    </p:spTree>
    <p:extLst>
      <p:ext uri="{BB962C8B-B14F-4D97-AF65-F5344CB8AC3E}">
        <p14:creationId xmlns:p14="http://schemas.microsoft.com/office/powerpoint/2010/main" val="335260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IN"/>
              <a:t>03/05/2024</a:t>
            </a:r>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4D1D8A-56CC-E744-BE67-B8D0F35F1CF3}" type="slidenum">
              <a:rPr lang="en-US" smtClean="0"/>
              <a:t>‹#›</a:t>
            </a:fld>
            <a:endParaRPr lang="en-US"/>
          </a:p>
        </p:txBody>
      </p:sp>
    </p:spTree>
    <p:extLst>
      <p:ext uri="{BB962C8B-B14F-4D97-AF65-F5344CB8AC3E}">
        <p14:creationId xmlns:p14="http://schemas.microsoft.com/office/powerpoint/2010/main" val="349724493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putacion011.blogspot.com/2018/05/que-es-instagram-instagram-una-red.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amayo.org/en/web-designer-freelanc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623C-5D5E-F19C-8694-065C93B405AB}"/>
              </a:ext>
            </a:extLst>
          </p:cNvPr>
          <p:cNvSpPr>
            <a:spLocks noGrp="1"/>
          </p:cNvSpPr>
          <p:nvPr>
            <p:ph type="ctrTitle"/>
          </p:nvPr>
        </p:nvSpPr>
        <p:spPr>
          <a:xfrm>
            <a:off x="1657350" y="2190313"/>
            <a:ext cx="9144000" cy="1511301"/>
          </a:xfrm>
        </p:spPr>
        <p:txBody>
          <a:bodyPr>
            <a:normAutofit/>
          </a:bodyPr>
          <a:lstStyle/>
          <a:p>
            <a:r>
              <a:rPr lang="en-US" sz="3200" dirty="0">
                <a:latin typeface="Arial" panose="020B0604020202020204" pitchFamily="34" charset="0"/>
                <a:cs typeface="Arial" panose="020B0604020202020204" pitchFamily="34" charset="0"/>
              </a:rPr>
              <a:t>Data phishing using Instagram</a:t>
            </a:r>
            <a:br>
              <a:rPr lang="en-US" sz="3200" dirty="0">
                <a:latin typeface="Arial" panose="020B0604020202020204" pitchFamily="34" charset="0"/>
                <a:cs typeface="Arial" panose="020B0604020202020204" pitchFamily="34" charset="0"/>
              </a:rPr>
            </a:br>
            <a:endParaRPr lang="en-US" sz="1400" dirty="0">
              <a:solidFill>
                <a:srgbClr val="FF0000"/>
              </a:solidFill>
            </a:endParaRPr>
          </a:p>
        </p:txBody>
      </p:sp>
      <p:sp>
        <p:nvSpPr>
          <p:cNvPr id="3" name="Subtitle 2">
            <a:extLst>
              <a:ext uri="{FF2B5EF4-FFF2-40B4-BE49-F238E27FC236}">
                <a16:creationId xmlns:a16="http://schemas.microsoft.com/office/drawing/2014/main" id="{D8D5F0D8-262F-EA08-0B3A-D935A8A1D41E}"/>
              </a:ext>
            </a:extLst>
          </p:cNvPr>
          <p:cNvSpPr>
            <a:spLocks noGrp="1"/>
          </p:cNvSpPr>
          <p:nvPr>
            <p:ph type="subTitle" idx="1"/>
          </p:nvPr>
        </p:nvSpPr>
        <p:spPr>
          <a:xfrm>
            <a:off x="1069848" y="4461819"/>
            <a:ext cx="10029600" cy="1511302"/>
          </a:xfrm>
        </p:spPr>
        <p:txBody>
          <a:bodyPr>
            <a:normAutofit/>
          </a:bodyPr>
          <a:lstStyle/>
          <a:p>
            <a:endParaRPr lang="en-US" dirty="0">
              <a:latin typeface="Arial" pitchFamily="34" charset="0"/>
              <a:cs typeface="Arial" pitchFamily="34" charset="0"/>
            </a:endParaRPr>
          </a:p>
        </p:txBody>
      </p:sp>
      <p:sp>
        <p:nvSpPr>
          <p:cNvPr id="7" name="Slide Number Placeholder 6">
            <a:extLst>
              <a:ext uri="{FF2B5EF4-FFF2-40B4-BE49-F238E27FC236}">
                <a16:creationId xmlns:a16="http://schemas.microsoft.com/office/drawing/2014/main" id="{84CB505A-9DDB-23EC-C830-844F7D02F91A}"/>
              </a:ext>
            </a:extLst>
          </p:cNvPr>
          <p:cNvSpPr>
            <a:spLocks noGrp="1"/>
          </p:cNvSpPr>
          <p:nvPr>
            <p:ph type="sldNum" sz="quarter" idx="12"/>
          </p:nvPr>
        </p:nvSpPr>
        <p:spPr/>
        <p:txBody>
          <a:bodyPr/>
          <a:lstStyle/>
          <a:p>
            <a:fld id="{524D1D8A-56CC-E744-BE67-B8D0F35F1CF3}" type="slidenum">
              <a:rPr lang="en-US" sz="1400" smtClean="0"/>
              <a:t>1</a:t>
            </a:fld>
            <a:endParaRPr lang="en-US" sz="1400" dirty="0"/>
          </a:p>
        </p:txBody>
      </p:sp>
    </p:spTree>
    <p:extLst>
      <p:ext uri="{BB962C8B-B14F-4D97-AF65-F5344CB8AC3E}">
        <p14:creationId xmlns:p14="http://schemas.microsoft.com/office/powerpoint/2010/main" val="240264466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006B-801E-0166-8CD7-BD944880F257}"/>
              </a:ext>
            </a:extLst>
          </p:cNvPr>
          <p:cNvSpPr>
            <a:spLocks noGrp="1"/>
          </p:cNvSpPr>
          <p:nvPr>
            <p:ph type="title"/>
          </p:nvPr>
        </p:nvSpPr>
        <p:spPr/>
        <p:txBody>
          <a:bodyPr/>
          <a:lstStyle/>
          <a:p>
            <a:r>
              <a:rPr lang="en-US" dirty="0"/>
              <a:t>Data processing and saving</a:t>
            </a:r>
          </a:p>
        </p:txBody>
      </p:sp>
      <p:pic>
        <p:nvPicPr>
          <p:cNvPr id="8" name="Content Placeholder 7">
            <a:extLst>
              <a:ext uri="{FF2B5EF4-FFF2-40B4-BE49-F238E27FC236}">
                <a16:creationId xmlns:a16="http://schemas.microsoft.com/office/drawing/2014/main" id="{38EEBAD2-7EA3-C9A8-EB96-BA6C15FF099E}"/>
              </a:ext>
            </a:extLst>
          </p:cNvPr>
          <p:cNvPicPr>
            <a:picLocks noGrp="1" noChangeAspect="1"/>
          </p:cNvPicPr>
          <p:nvPr>
            <p:ph idx="1"/>
          </p:nvPr>
        </p:nvPicPr>
        <p:blipFill>
          <a:blip r:embed="rId2"/>
          <a:stretch>
            <a:fillRect/>
          </a:stretch>
        </p:blipFill>
        <p:spPr>
          <a:xfrm>
            <a:off x="1341271" y="2157730"/>
            <a:ext cx="6871462" cy="40513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Slide Number Placeholder 5">
            <a:extLst>
              <a:ext uri="{FF2B5EF4-FFF2-40B4-BE49-F238E27FC236}">
                <a16:creationId xmlns:a16="http://schemas.microsoft.com/office/drawing/2014/main" id="{5CB8AAA0-D171-F3AE-C23C-8D3C138EFF50}"/>
              </a:ext>
            </a:extLst>
          </p:cNvPr>
          <p:cNvSpPr>
            <a:spLocks noGrp="1"/>
          </p:cNvSpPr>
          <p:nvPr>
            <p:ph type="sldNum" sz="quarter" idx="12"/>
          </p:nvPr>
        </p:nvSpPr>
        <p:spPr/>
        <p:txBody>
          <a:bodyPr/>
          <a:lstStyle/>
          <a:p>
            <a:fld id="{524D1D8A-56CC-E744-BE67-B8D0F35F1CF3}" type="slidenum">
              <a:rPr lang="en-US" sz="1400" smtClean="0"/>
              <a:t>10</a:t>
            </a:fld>
            <a:endParaRPr lang="en-US" sz="1400" dirty="0"/>
          </a:p>
        </p:txBody>
      </p:sp>
      <p:sp>
        <p:nvSpPr>
          <p:cNvPr id="9" name="TextBox 8">
            <a:extLst>
              <a:ext uri="{FF2B5EF4-FFF2-40B4-BE49-F238E27FC236}">
                <a16:creationId xmlns:a16="http://schemas.microsoft.com/office/drawing/2014/main" id="{2238C471-5340-FBC6-44F0-2865C9805868}"/>
              </a:ext>
            </a:extLst>
          </p:cNvPr>
          <p:cNvSpPr txBox="1"/>
          <p:nvPr/>
        </p:nvSpPr>
        <p:spPr>
          <a:xfrm>
            <a:off x="8765637" y="5271411"/>
            <a:ext cx="2434281" cy="646331"/>
          </a:xfrm>
          <a:prstGeom prst="rect">
            <a:avLst/>
          </a:prstGeom>
          <a:noFill/>
        </p:spPr>
        <p:txBody>
          <a:bodyPr wrap="square" rtlCol="0">
            <a:spAutoFit/>
          </a:bodyPr>
          <a:lstStyle/>
          <a:p>
            <a:r>
              <a:rPr lang="en-US" dirty="0"/>
              <a:t>This is </a:t>
            </a:r>
            <a:r>
              <a:rPr lang="en-US" dirty="0">
                <a:solidFill>
                  <a:srgbClr val="00B050"/>
                </a:solidFill>
              </a:rPr>
              <a:t>inspect option </a:t>
            </a:r>
            <a:r>
              <a:rPr lang="en-US" dirty="0"/>
              <a:t>from the browser </a:t>
            </a:r>
          </a:p>
        </p:txBody>
      </p:sp>
      <p:sp>
        <p:nvSpPr>
          <p:cNvPr id="13" name="TextBox 12">
            <a:extLst>
              <a:ext uri="{FF2B5EF4-FFF2-40B4-BE49-F238E27FC236}">
                <a16:creationId xmlns:a16="http://schemas.microsoft.com/office/drawing/2014/main" id="{A4D64788-30FE-7310-89DF-E70C3C20558C}"/>
              </a:ext>
            </a:extLst>
          </p:cNvPr>
          <p:cNvSpPr txBox="1"/>
          <p:nvPr/>
        </p:nvSpPr>
        <p:spPr>
          <a:xfrm>
            <a:off x="8564221" y="2093976"/>
            <a:ext cx="3386987" cy="1754326"/>
          </a:xfrm>
          <a:prstGeom prst="rect">
            <a:avLst/>
          </a:prstGeom>
          <a:noFill/>
        </p:spPr>
        <p:txBody>
          <a:bodyPr wrap="square" rtlCol="0">
            <a:spAutoFit/>
          </a:bodyPr>
          <a:lstStyle/>
          <a:p>
            <a:r>
              <a:rPr lang="en-US" dirty="0"/>
              <a:t>After the data is entered, when the user press the “</a:t>
            </a:r>
            <a:r>
              <a:rPr lang="en-US" dirty="0">
                <a:solidFill>
                  <a:srgbClr val="00B050"/>
                </a:solidFill>
              </a:rPr>
              <a:t>log in</a:t>
            </a:r>
            <a:r>
              <a:rPr lang="en-US" dirty="0"/>
              <a:t>” button it will redirect the user to original </a:t>
            </a:r>
            <a:r>
              <a:rPr lang="en-US" dirty="0" err="1">
                <a:solidFill>
                  <a:srgbClr val="0070C0"/>
                </a:solidFill>
              </a:rPr>
              <a:t>Instagram.com</a:t>
            </a:r>
            <a:r>
              <a:rPr lang="en-US" dirty="0">
                <a:solidFill>
                  <a:srgbClr val="0070C0"/>
                </a:solidFill>
              </a:rPr>
              <a:t> </a:t>
            </a:r>
            <a:r>
              <a:rPr lang="en-US" dirty="0"/>
              <a:t>page but the data is captures and sent to hacker.</a:t>
            </a:r>
          </a:p>
        </p:txBody>
      </p:sp>
      <p:cxnSp>
        <p:nvCxnSpPr>
          <p:cNvPr id="15" name="Straight Arrow Connector 14">
            <a:extLst>
              <a:ext uri="{FF2B5EF4-FFF2-40B4-BE49-F238E27FC236}">
                <a16:creationId xmlns:a16="http://schemas.microsoft.com/office/drawing/2014/main" id="{94A4C789-1C17-07E3-63A5-3C77B9E9ACE5}"/>
              </a:ext>
            </a:extLst>
          </p:cNvPr>
          <p:cNvCxnSpPr>
            <a:cxnSpLocks/>
            <a:stCxn id="9" idx="1"/>
          </p:cNvCxnSpPr>
          <p:nvPr/>
        </p:nvCxnSpPr>
        <p:spPr>
          <a:xfrm flipH="1">
            <a:off x="7415784" y="5594577"/>
            <a:ext cx="1349853"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8C1BAB-A780-F1FE-0E91-4E13E6160188}"/>
              </a:ext>
            </a:extLst>
          </p:cNvPr>
          <p:cNvCxnSpPr>
            <a:cxnSpLocks/>
          </p:cNvCxnSpPr>
          <p:nvPr/>
        </p:nvCxnSpPr>
        <p:spPr>
          <a:xfrm flipH="1" flipV="1">
            <a:off x="5078627" y="2641934"/>
            <a:ext cx="3361038" cy="3292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4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41AF-AFB0-70E2-05F6-0135054D7832}"/>
              </a:ext>
            </a:extLst>
          </p:cNvPr>
          <p:cNvSpPr>
            <a:spLocks noGrp="1"/>
          </p:cNvSpPr>
          <p:nvPr>
            <p:ph type="title"/>
          </p:nvPr>
        </p:nvSpPr>
        <p:spPr/>
        <p:txBody>
          <a:bodyPr/>
          <a:lstStyle/>
          <a:p>
            <a:r>
              <a:rPr lang="en-US" dirty="0"/>
              <a:t>Final steps of success…</a:t>
            </a:r>
          </a:p>
        </p:txBody>
      </p:sp>
      <p:pic>
        <p:nvPicPr>
          <p:cNvPr id="8" name="Content Placeholder 7">
            <a:extLst>
              <a:ext uri="{FF2B5EF4-FFF2-40B4-BE49-F238E27FC236}">
                <a16:creationId xmlns:a16="http://schemas.microsoft.com/office/drawing/2014/main" id="{390E5596-5954-B3A5-E0F9-BEF33CE0B02E}"/>
              </a:ext>
            </a:extLst>
          </p:cNvPr>
          <p:cNvPicPr>
            <a:picLocks noGrp="1" noChangeAspect="1"/>
          </p:cNvPicPr>
          <p:nvPr>
            <p:ph idx="1"/>
          </p:nvPr>
        </p:nvPicPr>
        <p:blipFill>
          <a:blip r:embed="rId2"/>
          <a:stretch>
            <a:fillRect/>
          </a:stretch>
        </p:blipFill>
        <p:spPr>
          <a:xfrm>
            <a:off x="5918289" y="1845782"/>
            <a:ext cx="5392839" cy="42793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Slide Number Placeholder 5">
            <a:extLst>
              <a:ext uri="{FF2B5EF4-FFF2-40B4-BE49-F238E27FC236}">
                <a16:creationId xmlns:a16="http://schemas.microsoft.com/office/drawing/2014/main" id="{9D35BBFA-692C-BC19-D0E6-14D528D6F168}"/>
              </a:ext>
            </a:extLst>
          </p:cNvPr>
          <p:cNvSpPr>
            <a:spLocks noGrp="1"/>
          </p:cNvSpPr>
          <p:nvPr>
            <p:ph type="sldNum" sz="quarter" idx="12"/>
          </p:nvPr>
        </p:nvSpPr>
        <p:spPr/>
        <p:txBody>
          <a:bodyPr/>
          <a:lstStyle/>
          <a:p>
            <a:fld id="{524D1D8A-56CC-E744-BE67-B8D0F35F1CF3}" type="slidenum">
              <a:rPr lang="en-US" sz="1400" smtClean="0"/>
              <a:t>11</a:t>
            </a:fld>
            <a:endParaRPr lang="en-US" sz="1400" dirty="0"/>
          </a:p>
        </p:txBody>
      </p:sp>
      <p:sp>
        <p:nvSpPr>
          <p:cNvPr id="9" name="TextBox 8">
            <a:extLst>
              <a:ext uri="{FF2B5EF4-FFF2-40B4-BE49-F238E27FC236}">
                <a16:creationId xmlns:a16="http://schemas.microsoft.com/office/drawing/2014/main" id="{2AE8ACE5-4896-031E-0990-F180D7DB7A60}"/>
              </a:ext>
            </a:extLst>
          </p:cNvPr>
          <p:cNvSpPr txBox="1"/>
          <p:nvPr/>
        </p:nvSpPr>
        <p:spPr>
          <a:xfrm>
            <a:off x="658451" y="2382886"/>
            <a:ext cx="4474899" cy="1200329"/>
          </a:xfrm>
          <a:prstGeom prst="rect">
            <a:avLst/>
          </a:prstGeom>
          <a:noFill/>
        </p:spPr>
        <p:txBody>
          <a:bodyPr wrap="square" rtlCol="0">
            <a:spAutoFit/>
          </a:bodyPr>
          <a:lstStyle/>
          <a:p>
            <a:r>
              <a:rPr lang="en-US" dirty="0"/>
              <a:t>So the data entered by the users on the client side are saved in the form of </a:t>
            </a:r>
            <a:r>
              <a:rPr lang="en-US" dirty="0">
                <a:solidFill>
                  <a:srgbClr val="00B050"/>
                </a:solidFill>
              </a:rPr>
              <a:t>CSV</a:t>
            </a:r>
            <a:r>
              <a:rPr lang="en-US" dirty="0"/>
              <a:t> in the servers computer and the hacker can easily access these information.</a:t>
            </a:r>
          </a:p>
        </p:txBody>
      </p:sp>
      <p:cxnSp>
        <p:nvCxnSpPr>
          <p:cNvPr id="12" name="Straight Arrow Connector 11">
            <a:extLst>
              <a:ext uri="{FF2B5EF4-FFF2-40B4-BE49-F238E27FC236}">
                <a16:creationId xmlns:a16="http://schemas.microsoft.com/office/drawing/2014/main" id="{78C502CA-79E3-9D4C-BBDC-BE02876964BF}"/>
              </a:ext>
            </a:extLst>
          </p:cNvPr>
          <p:cNvCxnSpPr>
            <a:cxnSpLocks/>
          </p:cNvCxnSpPr>
          <p:nvPr/>
        </p:nvCxnSpPr>
        <p:spPr>
          <a:xfrm flipV="1">
            <a:off x="4905632" y="2607276"/>
            <a:ext cx="1346887" cy="3651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1396E3-D209-BC83-F281-33152F9DF999}"/>
              </a:ext>
            </a:extLst>
          </p:cNvPr>
          <p:cNvSpPr txBox="1"/>
          <p:nvPr/>
        </p:nvSpPr>
        <p:spPr>
          <a:xfrm>
            <a:off x="399474" y="4096515"/>
            <a:ext cx="4357877" cy="1200329"/>
          </a:xfrm>
          <a:prstGeom prst="rect">
            <a:avLst/>
          </a:prstGeom>
          <a:noFill/>
        </p:spPr>
        <p:txBody>
          <a:bodyPr wrap="square" rtlCol="0">
            <a:spAutoFit/>
          </a:bodyPr>
          <a:lstStyle/>
          <a:p>
            <a:r>
              <a:rPr lang="en-US" dirty="0"/>
              <a:t>Similar type of data phishing was once done by </a:t>
            </a:r>
            <a:r>
              <a:rPr lang="en-US" dirty="0" err="1">
                <a:solidFill>
                  <a:srgbClr val="0070C0"/>
                </a:solidFill>
              </a:rPr>
              <a:t>myntra.org</a:t>
            </a:r>
            <a:r>
              <a:rPr lang="en-US" dirty="0"/>
              <a:t> by anonymous user and accessed users credentials and payment information</a:t>
            </a:r>
          </a:p>
        </p:txBody>
      </p:sp>
    </p:spTree>
    <p:extLst>
      <p:ext uri="{BB962C8B-B14F-4D97-AF65-F5344CB8AC3E}">
        <p14:creationId xmlns:p14="http://schemas.microsoft.com/office/powerpoint/2010/main" val="26650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3881-1E84-7B83-FF46-BA46D53793AE}"/>
              </a:ext>
            </a:extLst>
          </p:cNvPr>
          <p:cNvSpPr>
            <a:spLocks noGrp="1"/>
          </p:cNvSpPr>
          <p:nvPr>
            <p:ph type="title"/>
          </p:nvPr>
        </p:nvSpPr>
        <p:spPr/>
        <p:txBody>
          <a:bodyPr/>
          <a:lstStyle/>
          <a:p>
            <a:r>
              <a:rPr lang="en-IN" b="0" i="0" u="none" strike="noStrike" dirty="0">
                <a:solidFill>
                  <a:srgbClr val="474747"/>
                </a:solidFill>
                <a:effectLst/>
                <a:latin typeface="Google Sans"/>
              </a:rPr>
              <a:t>Avoiding Cybercriminals</a:t>
            </a:r>
            <a:endParaRPr lang="en-US" dirty="0"/>
          </a:p>
        </p:txBody>
      </p:sp>
      <p:sp>
        <p:nvSpPr>
          <p:cNvPr id="3" name="Content Placeholder 2">
            <a:extLst>
              <a:ext uri="{FF2B5EF4-FFF2-40B4-BE49-F238E27FC236}">
                <a16:creationId xmlns:a16="http://schemas.microsoft.com/office/drawing/2014/main" id="{E38DD11B-B668-6F02-2E74-4358A06DCF1A}"/>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0D0D0D"/>
                </a:solidFill>
                <a:effectLst/>
                <a:latin typeface="Söhne"/>
              </a:rPr>
              <a:t>Stay Vigilant</a:t>
            </a:r>
            <a:r>
              <a:rPr lang="en-IN" b="0" i="0" u="none" strike="noStrike" dirty="0">
                <a:solidFill>
                  <a:srgbClr val="0D0D0D"/>
                </a:solidFill>
                <a:effectLst/>
                <a:latin typeface="Söhne"/>
              </a:rPr>
              <a:t>: Continuously be on the lookout for suspicious emails, messages, and requests.</a:t>
            </a:r>
          </a:p>
          <a:p>
            <a:pPr algn="l">
              <a:buFont typeface="Arial" panose="020B0604020202020204" pitchFamily="34" charset="0"/>
              <a:buChar char="•"/>
            </a:pPr>
            <a:r>
              <a:rPr lang="en-IN" b="1" i="0" u="none" strike="noStrike" dirty="0">
                <a:solidFill>
                  <a:srgbClr val="0D0D0D"/>
                </a:solidFill>
                <a:effectLst/>
                <a:latin typeface="Söhne"/>
              </a:rPr>
              <a:t>Verify</a:t>
            </a:r>
            <a:r>
              <a:rPr lang="en-IN" b="0" i="0" u="none" strike="noStrike" dirty="0">
                <a:solidFill>
                  <a:srgbClr val="0D0D0D"/>
                </a:solidFill>
                <a:effectLst/>
                <a:latin typeface="Söhne"/>
              </a:rPr>
              <a:t>: Always verify the authenticity of websites and communications before sharing personal information.</a:t>
            </a:r>
          </a:p>
          <a:p>
            <a:pPr algn="l">
              <a:buFont typeface="Arial" panose="020B0604020202020204" pitchFamily="34" charset="0"/>
              <a:buChar char="•"/>
            </a:pPr>
            <a:r>
              <a:rPr lang="en-IN" b="1" i="0" u="none" strike="noStrike" dirty="0">
                <a:solidFill>
                  <a:srgbClr val="0D0D0D"/>
                </a:solidFill>
                <a:effectLst/>
                <a:latin typeface="Söhne"/>
              </a:rPr>
              <a:t>Use Strong Security Measures</a:t>
            </a:r>
            <a:r>
              <a:rPr lang="en-IN" b="0" i="0" u="none" strike="noStrike" dirty="0">
                <a:solidFill>
                  <a:srgbClr val="0D0D0D"/>
                </a:solidFill>
                <a:effectLst/>
                <a:latin typeface="Söhne"/>
              </a:rPr>
              <a:t>: Implement strong passwords and enable Two-Factor Authentication (2FA) wherever possible.</a:t>
            </a:r>
          </a:p>
          <a:p>
            <a:pPr algn="l">
              <a:buFont typeface="Arial" panose="020B0604020202020204" pitchFamily="34" charset="0"/>
              <a:buChar char="•"/>
            </a:pPr>
            <a:r>
              <a:rPr lang="en-IN" b="1" i="0" u="none" strike="noStrike" dirty="0">
                <a:solidFill>
                  <a:srgbClr val="0D0D0D"/>
                </a:solidFill>
                <a:effectLst/>
                <a:latin typeface="Söhne"/>
              </a:rPr>
              <a:t>Limit Personal Information</a:t>
            </a:r>
            <a:r>
              <a:rPr lang="en-IN" b="0" i="0" u="none" strike="noStrike" dirty="0">
                <a:solidFill>
                  <a:srgbClr val="0D0D0D"/>
                </a:solidFill>
                <a:effectLst/>
                <a:latin typeface="Söhne"/>
              </a:rPr>
              <a:t>: Be cautious about sharing personal details online and adjust privacy settings accordingly.</a:t>
            </a:r>
          </a:p>
          <a:p>
            <a:pPr algn="l">
              <a:buFont typeface="Arial" panose="020B0604020202020204" pitchFamily="34" charset="0"/>
              <a:buChar char="•"/>
            </a:pPr>
            <a:r>
              <a:rPr lang="en-IN" b="1" i="0" u="none" strike="noStrike" dirty="0">
                <a:solidFill>
                  <a:srgbClr val="0D0D0D"/>
                </a:solidFill>
                <a:effectLst/>
                <a:latin typeface="Söhne"/>
              </a:rPr>
              <a:t>Stay Informed</a:t>
            </a:r>
            <a:r>
              <a:rPr lang="en-IN" b="0" i="0" u="none" strike="noStrike" dirty="0">
                <a:solidFill>
                  <a:srgbClr val="0D0D0D"/>
                </a:solidFill>
                <a:effectLst/>
                <a:latin typeface="Söhne"/>
              </a:rPr>
              <a:t>: Regularly update yourself on emerging threats and best practices for online security.</a:t>
            </a:r>
          </a:p>
          <a:p>
            <a:pPr>
              <a:buFont typeface="Arial" panose="020B0604020202020204" pitchFamily="34" charset="0"/>
              <a:buChar char="•"/>
            </a:pPr>
            <a:r>
              <a:rPr lang="en-IN" b="1" i="0" u="none" strike="noStrike" dirty="0">
                <a:solidFill>
                  <a:srgbClr val="0D0D0D"/>
                </a:solidFill>
                <a:effectLst/>
                <a:latin typeface="Söhne"/>
              </a:rPr>
              <a:t>Report Suspicious Activity</a:t>
            </a:r>
            <a:r>
              <a:rPr lang="en-IN" b="0" i="0" u="none" strike="noStrike" dirty="0">
                <a:solidFill>
                  <a:srgbClr val="0D0D0D"/>
                </a:solidFill>
                <a:effectLst/>
                <a:latin typeface="Söhne"/>
              </a:rPr>
              <a:t>: If you suspect phishing or encounter suspicious activity, report it to the appropriate authorities or IT support.</a:t>
            </a:r>
          </a:p>
          <a:p>
            <a:pPr algn="l">
              <a:buFont typeface="Arial" panose="020B0604020202020204" pitchFamily="34" charset="0"/>
              <a:buChar char="•"/>
            </a:pPr>
            <a:endParaRPr lang="en-IN" b="0" i="0" u="none" strike="noStrike" dirty="0">
              <a:solidFill>
                <a:srgbClr val="0D0D0D"/>
              </a:solidFill>
              <a:effectLst/>
              <a:latin typeface="Söhne"/>
            </a:endParaRPr>
          </a:p>
          <a:p>
            <a:endParaRPr lang="en-US" dirty="0"/>
          </a:p>
        </p:txBody>
      </p:sp>
      <p:sp>
        <p:nvSpPr>
          <p:cNvPr id="6" name="Slide Number Placeholder 5">
            <a:extLst>
              <a:ext uri="{FF2B5EF4-FFF2-40B4-BE49-F238E27FC236}">
                <a16:creationId xmlns:a16="http://schemas.microsoft.com/office/drawing/2014/main" id="{95B4185A-5387-3F09-0B97-9247FC9AA628}"/>
              </a:ext>
            </a:extLst>
          </p:cNvPr>
          <p:cNvSpPr>
            <a:spLocks noGrp="1"/>
          </p:cNvSpPr>
          <p:nvPr>
            <p:ph type="sldNum" sz="quarter" idx="12"/>
          </p:nvPr>
        </p:nvSpPr>
        <p:spPr/>
        <p:txBody>
          <a:bodyPr/>
          <a:lstStyle/>
          <a:p>
            <a:fld id="{524D1D8A-56CC-E744-BE67-B8D0F35F1CF3}" type="slidenum">
              <a:rPr lang="en-US" smtClean="0"/>
              <a:t>12</a:t>
            </a:fld>
            <a:endParaRPr lang="en-US"/>
          </a:p>
        </p:txBody>
      </p:sp>
    </p:spTree>
    <p:extLst>
      <p:ext uri="{BB962C8B-B14F-4D97-AF65-F5344CB8AC3E}">
        <p14:creationId xmlns:p14="http://schemas.microsoft.com/office/powerpoint/2010/main" val="404463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5139-7C0C-6AD6-1D02-6D7304D41E9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F3587D-4161-50DA-957A-E0117B6EBF64}"/>
              </a:ext>
            </a:extLst>
          </p:cNvPr>
          <p:cNvSpPr>
            <a:spLocks noGrp="1"/>
          </p:cNvSpPr>
          <p:nvPr>
            <p:ph idx="1"/>
          </p:nvPr>
        </p:nvSpPr>
        <p:spPr/>
        <p:txBody>
          <a:bodyPr/>
          <a:lstStyle/>
          <a:p>
            <a:r>
              <a:rPr lang="en-IN" b="0" i="0" u="none" strike="noStrike" dirty="0">
                <a:solidFill>
                  <a:srgbClr val="0D0D0D"/>
                </a:solidFill>
                <a:effectLst/>
                <a:latin typeface="Söhne"/>
              </a:rPr>
              <a:t>Empowering users with the knowledge and tools to protect themselves against data phishing not only enhances their safety on Instagram but also contributes to building a more secure online community. </a:t>
            </a:r>
          </a:p>
          <a:p>
            <a:r>
              <a:rPr lang="en-IN" b="0" i="0" u="none" strike="noStrike" dirty="0">
                <a:solidFill>
                  <a:srgbClr val="0D0D0D"/>
                </a:solidFill>
                <a:effectLst/>
                <a:latin typeface="Söhne"/>
              </a:rPr>
              <a:t>Exploring innovative technologies and strategies to detect and prevent data phishing on Instagram and other social media platforms can pave the way for a safer and more secure online environment in the future.</a:t>
            </a:r>
          </a:p>
          <a:p>
            <a:r>
              <a:rPr lang="en-IN" b="0" i="0" u="none" strike="noStrike" dirty="0">
                <a:solidFill>
                  <a:srgbClr val="0D0D0D"/>
                </a:solidFill>
                <a:effectLst/>
                <a:latin typeface="Söhne"/>
              </a:rPr>
              <a:t>This conclusion summarizes the key findings and recommendations for the data phishing using Instagram project, emphasizing the importance of awareness, education, collaboration, and continuous improvement in combating phishing threats on the platform.</a:t>
            </a:r>
            <a:endParaRPr lang="en-US" dirty="0"/>
          </a:p>
        </p:txBody>
      </p:sp>
      <p:sp>
        <p:nvSpPr>
          <p:cNvPr id="6" name="Slide Number Placeholder 5">
            <a:extLst>
              <a:ext uri="{FF2B5EF4-FFF2-40B4-BE49-F238E27FC236}">
                <a16:creationId xmlns:a16="http://schemas.microsoft.com/office/drawing/2014/main" id="{737BD5D5-605D-F84B-62C3-06FF99FE052F}"/>
              </a:ext>
            </a:extLst>
          </p:cNvPr>
          <p:cNvSpPr>
            <a:spLocks noGrp="1"/>
          </p:cNvSpPr>
          <p:nvPr>
            <p:ph type="sldNum" sz="quarter" idx="12"/>
          </p:nvPr>
        </p:nvSpPr>
        <p:spPr/>
        <p:txBody>
          <a:bodyPr/>
          <a:lstStyle/>
          <a:p>
            <a:fld id="{524D1D8A-56CC-E744-BE67-B8D0F35F1CF3}" type="slidenum">
              <a:rPr lang="en-US" smtClean="0"/>
              <a:t>13</a:t>
            </a:fld>
            <a:endParaRPr lang="en-US"/>
          </a:p>
        </p:txBody>
      </p:sp>
    </p:spTree>
    <p:extLst>
      <p:ext uri="{BB962C8B-B14F-4D97-AF65-F5344CB8AC3E}">
        <p14:creationId xmlns:p14="http://schemas.microsoft.com/office/powerpoint/2010/main" val="199282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AF825C-A575-0878-3DED-FFD3844D66FF}"/>
              </a:ext>
            </a:extLst>
          </p:cNvPr>
          <p:cNvSpPr>
            <a:spLocks noGrp="1"/>
          </p:cNvSpPr>
          <p:nvPr>
            <p:ph type="sldNum" sz="quarter" idx="12"/>
          </p:nvPr>
        </p:nvSpPr>
        <p:spPr/>
        <p:txBody>
          <a:bodyPr/>
          <a:lstStyle/>
          <a:p>
            <a:fld id="{524D1D8A-56CC-E744-BE67-B8D0F35F1CF3}" type="slidenum">
              <a:rPr lang="en-US" sz="1400" smtClean="0"/>
              <a:t>14</a:t>
            </a:fld>
            <a:endParaRPr lang="en-US" sz="1400" dirty="0"/>
          </a:p>
        </p:txBody>
      </p:sp>
      <p:pic>
        <p:nvPicPr>
          <p:cNvPr id="6" name="Picture 5">
            <a:extLst>
              <a:ext uri="{FF2B5EF4-FFF2-40B4-BE49-F238E27FC236}">
                <a16:creationId xmlns:a16="http://schemas.microsoft.com/office/drawing/2014/main" id="{6CE3FDDA-8ACC-546B-6371-AFD0535DF532}"/>
              </a:ext>
            </a:extLst>
          </p:cNvPr>
          <p:cNvPicPr>
            <a:picLocks noChangeAspect="1"/>
          </p:cNvPicPr>
          <p:nvPr/>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DC353595-964D-67D3-8679-B01CD28AB86E}"/>
              </a:ext>
            </a:extLst>
          </p:cNvPr>
          <p:cNvSpPr/>
          <p:nvPr/>
        </p:nvSpPr>
        <p:spPr>
          <a:xfrm>
            <a:off x="3844807" y="5532016"/>
            <a:ext cx="4502386" cy="923330"/>
          </a:xfrm>
          <a:prstGeom prst="rect">
            <a:avLst/>
          </a:prstGeom>
          <a:noFill/>
        </p:spPr>
        <p:txBody>
          <a:bodyPr wrap="none" lIns="91440" tIns="45720" rIns="91440" bIns="45720">
            <a:spAutoFit/>
          </a:bodyPr>
          <a:lstStyle/>
          <a:p>
            <a:pPr algn="ctr"/>
            <a:r>
              <a:rPr lang="en-GB" sz="5400" b="1" dirty="0">
                <a:ln w="12700">
                  <a:solidFill>
                    <a:schemeClr val="accent3">
                      <a:lumMod val="50000"/>
                    </a:schemeClr>
                  </a:solidFill>
                  <a:prstDash val="solid"/>
                </a:ln>
                <a:solidFill>
                  <a:srgbClr val="92D050"/>
                </a:solidFill>
                <a:effectLst>
                  <a:innerShdw blurRad="177800">
                    <a:schemeClr val="accent3">
                      <a:lumMod val="50000"/>
                    </a:schemeClr>
                  </a:innerShdw>
                </a:effectLst>
              </a:rPr>
              <a:t>THANK  YOU</a:t>
            </a:r>
            <a:endParaRPr lang="en-GB" sz="5400" b="1" cap="none" spc="0" dirty="0">
              <a:ln w="12700">
                <a:solidFill>
                  <a:schemeClr val="accent3">
                    <a:lumMod val="50000"/>
                  </a:schemeClr>
                </a:solidFill>
                <a:prstDash val="solid"/>
              </a:ln>
              <a:solidFill>
                <a:srgbClr val="92D050"/>
              </a:solidFill>
              <a:effectLst>
                <a:innerShdw blurRad="177800">
                  <a:schemeClr val="accent3">
                    <a:lumMod val="50000"/>
                  </a:schemeClr>
                </a:innerShdw>
              </a:effectLst>
            </a:endParaRPr>
          </a:p>
        </p:txBody>
      </p:sp>
    </p:spTree>
    <p:extLst>
      <p:ext uri="{BB962C8B-B14F-4D97-AF65-F5344CB8AC3E}">
        <p14:creationId xmlns:p14="http://schemas.microsoft.com/office/powerpoint/2010/main" val="112282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BC76-B803-1C44-AFFF-DAD7A3977C8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Presentation outline</a:t>
            </a:r>
          </a:p>
        </p:txBody>
      </p:sp>
      <p:sp>
        <p:nvSpPr>
          <p:cNvPr id="3" name="Content Placeholder 2">
            <a:extLst>
              <a:ext uri="{FF2B5EF4-FFF2-40B4-BE49-F238E27FC236}">
                <a16:creationId xmlns:a16="http://schemas.microsoft.com/office/drawing/2014/main" id="{DCAC4016-3F3B-E887-0DF5-2D00D7E011AD}"/>
              </a:ext>
            </a:extLst>
          </p:cNvPr>
          <p:cNvSpPr>
            <a:spLocks noGrp="1"/>
          </p:cNvSpPr>
          <p:nvPr>
            <p:ph idx="1"/>
          </p:nvPr>
        </p:nvSpPr>
        <p:spPr/>
        <p:txBody>
          <a:bodyPr>
            <a:normAutofit lnSpcReduction="10000"/>
          </a:bodyPr>
          <a:lstStyle/>
          <a:p>
            <a:r>
              <a:rPr lang="en-US" dirty="0"/>
              <a:t>Introduction to data phishing</a:t>
            </a:r>
          </a:p>
          <a:p>
            <a:r>
              <a:rPr lang="en-US" dirty="0"/>
              <a:t>PT2: Data phishing using Instagram</a:t>
            </a:r>
          </a:p>
          <a:p>
            <a:r>
              <a:rPr lang="en-US" dirty="0"/>
              <a:t>Requirement</a:t>
            </a:r>
          </a:p>
          <a:p>
            <a:r>
              <a:rPr lang="en-US" dirty="0"/>
              <a:t>My project</a:t>
            </a:r>
          </a:p>
          <a:p>
            <a:r>
              <a:rPr lang="en-US" dirty="0"/>
              <a:t>My project architecture</a:t>
            </a:r>
          </a:p>
          <a:p>
            <a:r>
              <a:rPr lang="en-US" dirty="0"/>
              <a:t>User interface</a:t>
            </a:r>
          </a:p>
          <a:p>
            <a:r>
              <a:rPr lang="en-US" dirty="0"/>
              <a:t>Working</a:t>
            </a:r>
          </a:p>
          <a:p>
            <a:r>
              <a:rPr lang="en-US" dirty="0"/>
              <a:t>Data processing and saving</a:t>
            </a:r>
          </a:p>
          <a:p>
            <a:r>
              <a:rPr lang="en-IN" dirty="0"/>
              <a:t>Avoiding Cybercriminals</a:t>
            </a:r>
          </a:p>
          <a:p>
            <a:r>
              <a:rPr lang="en-US" dirty="0"/>
              <a:t>Conclusion</a:t>
            </a:r>
            <a:r>
              <a:rPr lang="en-IN" dirty="0"/>
              <a:t> </a:t>
            </a:r>
            <a:endParaRPr lang="en-US" dirty="0"/>
          </a:p>
        </p:txBody>
      </p:sp>
      <p:sp>
        <p:nvSpPr>
          <p:cNvPr id="6" name="Slide Number Placeholder 5">
            <a:extLst>
              <a:ext uri="{FF2B5EF4-FFF2-40B4-BE49-F238E27FC236}">
                <a16:creationId xmlns:a16="http://schemas.microsoft.com/office/drawing/2014/main" id="{437B7824-54BC-36B8-8C2C-293F38813BCB}"/>
              </a:ext>
            </a:extLst>
          </p:cNvPr>
          <p:cNvSpPr>
            <a:spLocks noGrp="1"/>
          </p:cNvSpPr>
          <p:nvPr>
            <p:ph type="sldNum" sz="quarter" idx="12"/>
          </p:nvPr>
        </p:nvSpPr>
        <p:spPr/>
        <p:txBody>
          <a:bodyPr/>
          <a:lstStyle/>
          <a:p>
            <a:fld id="{524D1D8A-56CC-E744-BE67-B8D0F35F1CF3}" type="slidenum">
              <a:rPr lang="en-US" sz="1400" smtClean="0"/>
              <a:t>2</a:t>
            </a:fld>
            <a:endParaRPr lang="en-US" sz="1400"/>
          </a:p>
        </p:txBody>
      </p:sp>
      <p:pic>
        <p:nvPicPr>
          <p:cNvPr id="8" name="Picture 7">
            <a:extLst>
              <a:ext uri="{FF2B5EF4-FFF2-40B4-BE49-F238E27FC236}">
                <a16:creationId xmlns:a16="http://schemas.microsoft.com/office/drawing/2014/main" id="{4401E680-9C89-547F-5C31-1937907EA68C}"/>
              </a:ext>
            </a:extLst>
          </p:cNvPr>
          <p:cNvPicPr>
            <a:picLocks noChangeAspect="1"/>
          </p:cNvPicPr>
          <p:nvPr/>
        </p:nvPicPr>
        <p:blipFill>
          <a:blip r:embed="rId2"/>
          <a:stretch>
            <a:fillRect/>
          </a:stretch>
        </p:blipFill>
        <p:spPr>
          <a:xfrm>
            <a:off x="6772529" y="1849645"/>
            <a:ext cx="3323241" cy="4322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415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83FA-1A1F-0CF8-4FE0-CC1CABCEE550}"/>
              </a:ext>
            </a:extLst>
          </p:cNvPr>
          <p:cNvSpPr>
            <a:spLocks noGrp="1"/>
          </p:cNvSpPr>
          <p:nvPr>
            <p:ph type="title"/>
          </p:nvPr>
        </p:nvSpPr>
        <p:spPr/>
        <p:txBody>
          <a:bodyPr/>
          <a:lstStyle/>
          <a:p>
            <a:r>
              <a:rPr lang="en-US" dirty="0"/>
              <a:t>Introduction to data phishing</a:t>
            </a:r>
          </a:p>
        </p:txBody>
      </p:sp>
      <p:sp>
        <p:nvSpPr>
          <p:cNvPr id="3" name="Content Placeholder 2">
            <a:extLst>
              <a:ext uri="{FF2B5EF4-FFF2-40B4-BE49-F238E27FC236}">
                <a16:creationId xmlns:a16="http://schemas.microsoft.com/office/drawing/2014/main" id="{606323C5-F267-527C-2783-661754F312B9}"/>
              </a:ext>
            </a:extLst>
          </p:cNvPr>
          <p:cNvSpPr>
            <a:spLocks noGrp="1"/>
          </p:cNvSpPr>
          <p:nvPr>
            <p:ph idx="1"/>
          </p:nvPr>
        </p:nvSpPr>
        <p:spPr>
          <a:noFill/>
        </p:spPr>
        <p:txBody>
          <a:bodyPr>
            <a:normAutofit/>
          </a:bodyPr>
          <a:lstStyle/>
          <a:p>
            <a:pPr algn="l">
              <a:buFont typeface="Arial" panose="020B0604020202020204" pitchFamily="34" charset="0"/>
              <a:buChar char="•"/>
            </a:pPr>
            <a:r>
              <a:rPr lang="en-IN" sz="2400" b="0" i="0" u="none" strike="noStrike" dirty="0">
                <a:solidFill>
                  <a:srgbClr val="0D0D0D"/>
                </a:solidFill>
                <a:effectLst/>
                <a:latin typeface="Söhne"/>
              </a:rPr>
              <a:t>Data phishing: malicious practice to obtain sensitive information.</a:t>
            </a:r>
          </a:p>
          <a:p>
            <a:pPr algn="l">
              <a:buFont typeface="Arial" panose="020B0604020202020204" pitchFamily="34" charset="0"/>
              <a:buChar char="•"/>
            </a:pPr>
            <a:r>
              <a:rPr lang="en-IN" sz="2400" b="0" i="0" u="none" strike="noStrike" dirty="0">
                <a:solidFill>
                  <a:srgbClr val="0D0D0D"/>
                </a:solidFill>
                <a:effectLst/>
                <a:latin typeface="Söhne"/>
              </a:rPr>
              <a:t>Uses deceptive emails, messages, or websites impersonating trusted entities.</a:t>
            </a:r>
          </a:p>
          <a:p>
            <a:pPr algn="l">
              <a:buFont typeface="Arial" panose="020B0604020202020204" pitchFamily="34" charset="0"/>
              <a:buChar char="•"/>
            </a:pPr>
            <a:r>
              <a:rPr lang="en-IN" sz="2400" b="0" i="0" u="none" strike="noStrike" dirty="0">
                <a:solidFill>
                  <a:srgbClr val="0D0D0D"/>
                </a:solidFill>
                <a:effectLst/>
                <a:latin typeface="Söhne"/>
              </a:rPr>
              <a:t>Targets personal details like passwords, credit card numbers. </a:t>
            </a:r>
          </a:p>
          <a:p>
            <a:pPr algn="l">
              <a:buFont typeface="Arial" panose="020B0604020202020204" pitchFamily="34" charset="0"/>
              <a:buChar char="•"/>
            </a:pPr>
            <a:r>
              <a:rPr lang="en-IN" sz="2400" b="0" i="0" u="none" strike="noStrike" dirty="0">
                <a:solidFill>
                  <a:srgbClr val="0D0D0D"/>
                </a:solidFill>
                <a:effectLst/>
                <a:latin typeface="Söhne"/>
              </a:rPr>
              <a:t>Consequences include identity theft, financial loss, compromised privacy.</a:t>
            </a:r>
          </a:p>
          <a:p>
            <a:pPr algn="l">
              <a:buFont typeface="Arial" panose="020B0604020202020204" pitchFamily="34" charset="0"/>
              <a:buChar char="•"/>
            </a:pPr>
            <a:r>
              <a:rPr lang="en-IN" sz="2400" b="0" i="0" u="none" strike="noStrike" dirty="0">
                <a:solidFill>
                  <a:srgbClr val="0D0D0D"/>
                </a:solidFill>
                <a:effectLst/>
                <a:latin typeface="Söhne"/>
              </a:rPr>
              <a:t>Vigilance and verification of communication authenticity crucial.</a:t>
            </a:r>
          </a:p>
          <a:p>
            <a:pPr algn="l">
              <a:buFont typeface="Arial" panose="020B0604020202020204" pitchFamily="34" charset="0"/>
              <a:buChar char="•"/>
            </a:pPr>
            <a:r>
              <a:rPr lang="en-IN" sz="2400" b="0" i="0" u="none" strike="noStrike" dirty="0">
                <a:solidFill>
                  <a:srgbClr val="0D0D0D"/>
                </a:solidFill>
                <a:effectLst/>
                <a:latin typeface="Söhne"/>
              </a:rPr>
              <a:t>Security measures like two-factor authentication recommended to mitigate risks.</a:t>
            </a:r>
          </a:p>
          <a:p>
            <a:pPr marL="0" indent="0">
              <a:buNone/>
            </a:pPr>
            <a:endParaRPr lang="en-US" sz="2400" dirty="0"/>
          </a:p>
        </p:txBody>
      </p:sp>
      <p:sp>
        <p:nvSpPr>
          <p:cNvPr id="6" name="Slide Number Placeholder 5">
            <a:extLst>
              <a:ext uri="{FF2B5EF4-FFF2-40B4-BE49-F238E27FC236}">
                <a16:creationId xmlns:a16="http://schemas.microsoft.com/office/drawing/2014/main" id="{B269DAEE-2A44-E29F-E6B0-1A482F3A91E1}"/>
              </a:ext>
            </a:extLst>
          </p:cNvPr>
          <p:cNvSpPr>
            <a:spLocks noGrp="1"/>
          </p:cNvSpPr>
          <p:nvPr>
            <p:ph type="sldNum" sz="quarter" idx="12"/>
          </p:nvPr>
        </p:nvSpPr>
        <p:spPr/>
        <p:txBody>
          <a:bodyPr/>
          <a:lstStyle/>
          <a:p>
            <a:fld id="{524D1D8A-56CC-E744-BE67-B8D0F35F1CF3}" type="slidenum">
              <a:rPr lang="en-US" sz="1400" smtClean="0"/>
              <a:t>3</a:t>
            </a:fld>
            <a:endParaRPr lang="en-US" sz="1400" dirty="0"/>
          </a:p>
        </p:txBody>
      </p:sp>
    </p:spTree>
    <p:extLst>
      <p:ext uri="{BB962C8B-B14F-4D97-AF65-F5344CB8AC3E}">
        <p14:creationId xmlns:p14="http://schemas.microsoft.com/office/powerpoint/2010/main" val="348808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C1D2-82A1-7DE5-FF33-D63B04C832AB}"/>
              </a:ext>
            </a:extLst>
          </p:cNvPr>
          <p:cNvSpPr>
            <a:spLocks noGrp="1"/>
          </p:cNvSpPr>
          <p:nvPr>
            <p:ph type="title"/>
          </p:nvPr>
        </p:nvSpPr>
        <p:spPr/>
        <p:txBody>
          <a:bodyPr/>
          <a:lstStyle/>
          <a:p>
            <a:r>
              <a:rPr lang="en-US" dirty="0"/>
              <a:t>Pt2: Data phishing using Instagram</a:t>
            </a:r>
          </a:p>
        </p:txBody>
      </p:sp>
      <p:sp>
        <p:nvSpPr>
          <p:cNvPr id="3" name="Content Placeholder 2">
            <a:extLst>
              <a:ext uri="{FF2B5EF4-FFF2-40B4-BE49-F238E27FC236}">
                <a16:creationId xmlns:a16="http://schemas.microsoft.com/office/drawing/2014/main" id="{527B8B1A-3918-2F5D-2B52-B6F94085589F}"/>
              </a:ext>
            </a:extLst>
          </p:cNvPr>
          <p:cNvSpPr>
            <a:spLocks noGrp="1"/>
          </p:cNvSpPr>
          <p:nvPr>
            <p:ph idx="1"/>
          </p:nvPr>
        </p:nvSpPr>
        <p:spPr>
          <a:xfrm>
            <a:off x="1069848" y="2121408"/>
            <a:ext cx="5883845" cy="4050792"/>
          </a:xfrm>
        </p:spPr>
        <p:txBody>
          <a:bodyPr/>
          <a:lstStyle/>
          <a:p>
            <a:pPr marL="285750" indent="-285750">
              <a:buFont typeface="Arial" panose="020B0604020202020204" pitchFamily="34" charset="0"/>
              <a:buChar char="•"/>
            </a:pPr>
            <a:r>
              <a:rPr lang="en-IN" b="0" i="0" u="none" strike="noStrike" dirty="0">
                <a:solidFill>
                  <a:srgbClr val="0D0D0D"/>
                </a:solidFill>
                <a:effectLst/>
                <a:latin typeface="Söhne"/>
              </a:rPr>
              <a:t>Phishing via Instagram involves creating fake profiles or messages impersonating legitimate accounts or entities.</a:t>
            </a:r>
          </a:p>
          <a:p>
            <a:pPr marL="285750" indent="-285750">
              <a:buFont typeface="Arial" panose="020B0604020202020204" pitchFamily="34" charset="0"/>
              <a:buChar char="•"/>
            </a:pPr>
            <a:r>
              <a:rPr lang="en-IN" b="0" i="0" u="none" strike="noStrike" dirty="0">
                <a:solidFill>
                  <a:srgbClr val="0D0D0D"/>
                </a:solidFill>
                <a:effectLst/>
                <a:latin typeface="Söhne"/>
              </a:rPr>
              <a:t>Attackers may send direct messages or comments claiming to be from Instagram or a well-known brand, requesting sensitive information</a:t>
            </a:r>
            <a:endParaRPr lang="en-IN" dirty="0">
              <a:solidFill>
                <a:srgbClr val="0D0D0D"/>
              </a:solidFill>
              <a:latin typeface="Söhne"/>
            </a:endParaRPr>
          </a:p>
          <a:p>
            <a:pPr marL="285750" indent="-285750">
              <a:buFont typeface="Arial" panose="020B0604020202020204" pitchFamily="34" charset="0"/>
              <a:buChar char="•"/>
            </a:pPr>
            <a:r>
              <a:rPr lang="en-IN" b="0" i="0" u="none" strike="noStrike" dirty="0">
                <a:solidFill>
                  <a:srgbClr val="0D0D0D"/>
                </a:solidFill>
                <a:effectLst/>
                <a:latin typeface="Söhne"/>
              </a:rPr>
              <a:t>Phishing links disguised as official Instagram pages prompt users to enter their credentials, leading to data theft.</a:t>
            </a:r>
          </a:p>
          <a:p>
            <a:pPr marL="285750" indent="-285750">
              <a:buFont typeface="Arial" panose="020B0604020202020204" pitchFamily="34" charset="0"/>
              <a:buChar char="•"/>
            </a:pPr>
            <a:r>
              <a:rPr lang="en-IN" b="0" i="0" u="none" strike="noStrike" dirty="0">
                <a:solidFill>
                  <a:srgbClr val="0D0D0D"/>
                </a:solidFill>
                <a:effectLst/>
                <a:latin typeface="Söhne"/>
              </a:rPr>
              <a:t>Fraudulent posts may offer fake promotions or prizes, enticing users to click on malicious links or provide personal details.</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69BDFF75-C6E2-2D2F-CA59-FEAF8307DCD5}"/>
              </a:ext>
            </a:extLst>
          </p:cNvPr>
          <p:cNvSpPr>
            <a:spLocks noGrp="1"/>
          </p:cNvSpPr>
          <p:nvPr>
            <p:ph type="sldNum" sz="quarter" idx="12"/>
          </p:nvPr>
        </p:nvSpPr>
        <p:spPr/>
        <p:txBody>
          <a:bodyPr/>
          <a:lstStyle/>
          <a:p>
            <a:fld id="{524D1D8A-56CC-E744-BE67-B8D0F35F1CF3}" type="slidenum">
              <a:rPr lang="en-US" sz="1400" smtClean="0"/>
              <a:t>4</a:t>
            </a:fld>
            <a:endParaRPr lang="en-US" sz="1400" dirty="0"/>
          </a:p>
        </p:txBody>
      </p:sp>
      <p:pic>
        <p:nvPicPr>
          <p:cNvPr id="7" name="Content Placeholder 7">
            <a:extLst>
              <a:ext uri="{FF2B5EF4-FFF2-40B4-BE49-F238E27FC236}">
                <a16:creationId xmlns:a16="http://schemas.microsoft.com/office/drawing/2014/main" id="{55E82D8F-1DB3-EAC0-C83E-3DEE4413DD1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71208" y="2448870"/>
            <a:ext cx="5080000" cy="3175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00998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E63D-94B9-E097-DC7F-5A59AB052229}"/>
              </a:ext>
            </a:extLst>
          </p:cNvPr>
          <p:cNvSpPr>
            <a:spLocks noGrp="1"/>
          </p:cNvSpPr>
          <p:nvPr>
            <p:ph type="title"/>
          </p:nvPr>
        </p:nvSpPr>
        <p:spPr/>
        <p:txBody>
          <a:bodyPr/>
          <a:lstStyle/>
          <a:p>
            <a:r>
              <a:rPr lang="en-US" dirty="0"/>
              <a:t>My project</a:t>
            </a:r>
          </a:p>
        </p:txBody>
      </p:sp>
      <p:sp>
        <p:nvSpPr>
          <p:cNvPr id="3" name="Content Placeholder 2">
            <a:extLst>
              <a:ext uri="{FF2B5EF4-FFF2-40B4-BE49-F238E27FC236}">
                <a16:creationId xmlns:a16="http://schemas.microsoft.com/office/drawing/2014/main" id="{7AC42EE6-B53F-5A7A-765D-526D1E79D80B}"/>
              </a:ext>
            </a:extLst>
          </p:cNvPr>
          <p:cNvSpPr>
            <a:spLocks noGrp="1"/>
          </p:cNvSpPr>
          <p:nvPr>
            <p:ph idx="1"/>
          </p:nvPr>
        </p:nvSpPr>
        <p:spPr/>
        <p:txBody>
          <a:bodyPr>
            <a:normAutofit/>
          </a:bodyPr>
          <a:lstStyle/>
          <a:p>
            <a:r>
              <a:rPr lang="en-US" sz="2800" dirty="0">
                <a:latin typeface="arial" panose="020B0604020202020204" pitchFamily="34" charset="0"/>
              </a:rPr>
              <a:t>This project of mine shows how the data can be captured using from users anonymously.</a:t>
            </a:r>
          </a:p>
          <a:p>
            <a:r>
              <a:rPr lang="en-US" sz="2800" dirty="0">
                <a:latin typeface="arial" panose="020B0604020202020204" pitchFamily="34" charset="0"/>
              </a:rPr>
              <a:t>This project show how a fake link or alternative similar website can be used to receive the data from the user.</a:t>
            </a:r>
          </a:p>
          <a:p>
            <a:r>
              <a:rPr lang="en-US" sz="2800" dirty="0">
                <a:latin typeface="arial" panose="020B0604020202020204" pitchFamily="34" charset="0"/>
              </a:rPr>
              <a:t>This project is a easy explained working process of data phishing commonly done by cybercriminals from day to day life.</a:t>
            </a:r>
          </a:p>
          <a:p>
            <a:pPr marL="0" indent="0">
              <a:buNone/>
            </a:pPr>
            <a:endParaRPr lang="en-US" sz="2800" dirty="0">
              <a:latin typeface="arial" panose="020B0604020202020204" pitchFamily="34" charset="0"/>
            </a:endParaRPr>
          </a:p>
          <a:p>
            <a:pPr marL="0" indent="0">
              <a:buNone/>
            </a:pPr>
            <a:r>
              <a:rPr lang="en-US" sz="1200" dirty="0">
                <a:solidFill>
                  <a:srgbClr val="FF0000"/>
                </a:solidFill>
                <a:latin typeface="arial" panose="020B0604020202020204" pitchFamily="34" charset="0"/>
              </a:rPr>
              <a:t>Disclaimer: This project is done for study purpose only, any misuse of the project the owner is not responsible for the acts of the guilty. </a:t>
            </a:r>
          </a:p>
          <a:p>
            <a:pPr marL="0" indent="0">
              <a:buNone/>
            </a:pPr>
            <a:endParaRPr lang="en-US" sz="2800" dirty="0">
              <a:latin typeface="arial" panose="020B0604020202020204" pitchFamily="34" charset="0"/>
            </a:endParaRPr>
          </a:p>
        </p:txBody>
      </p:sp>
      <p:sp>
        <p:nvSpPr>
          <p:cNvPr id="6" name="Slide Number Placeholder 5">
            <a:extLst>
              <a:ext uri="{FF2B5EF4-FFF2-40B4-BE49-F238E27FC236}">
                <a16:creationId xmlns:a16="http://schemas.microsoft.com/office/drawing/2014/main" id="{62A17054-362B-7667-B637-721A20C6BDEE}"/>
              </a:ext>
            </a:extLst>
          </p:cNvPr>
          <p:cNvSpPr>
            <a:spLocks noGrp="1"/>
          </p:cNvSpPr>
          <p:nvPr>
            <p:ph type="sldNum" sz="quarter" idx="12"/>
          </p:nvPr>
        </p:nvSpPr>
        <p:spPr/>
        <p:txBody>
          <a:bodyPr/>
          <a:lstStyle/>
          <a:p>
            <a:fld id="{524D1D8A-56CC-E744-BE67-B8D0F35F1CF3}" type="slidenum">
              <a:rPr lang="en-US" sz="1400" smtClean="0"/>
              <a:t>5</a:t>
            </a:fld>
            <a:endParaRPr lang="en-US" sz="1400" dirty="0"/>
          </a:p>
        </p:txBody>
      </p:sp>
    </p:spTree>
    <p:extLst>
      <p:ext uri="{BB962C8B-B14F-4D97-AF65-F5344CB8AC3E}">
        <p14:creationId xmlns:p14="http://schemas.microsoft.com/office/powerpoint/2010/main" val="31681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CDF1-4E12-15F2-75BF-220A39938B75}"/>
              </a:ext>
            </a:extLst>
          </p:cNvPr>
          <p:cNvSpPr>
            <a:spLocks noGrp="1"/>
          </p:cNvSpPr>
          <p:nvPr>
            <p:ph type="title"/>
          </p:nvPr>
        </p:nvSpPr>
        <p:spPr>
          <a:xfrm>
            <a:off x="1088136" y="295446"/>
            <a:ext cx="10058400" cy="1609344"/>
          </a:xfrm>
        </p:spPr>
        <p:txBody>
          <a:bodyPr/>
          <a:lstStyle/>
          <a:p>
            <a:r>
              <a:rPr lang="en-US" dirty="0"/>
              <a:t>My project architecture</a:t>
            </a:r>
          </a:p>
        </p:txBody>
      </p:sp>
      <p:sp>
        <p:nvSpPr>
          <p:cNvPr id="6" name="Slide Number Placeholder 5">
            <a:extLst>
              <a:ext uri="{FF2B5EF4-FFF2-40B4-BE49-F238E27FC236}">
                <a16:creationId xmlns:a16="http://schemas.microsoft.com/office/drawing/2014/main" id="{947B045B-776A-9046-DB99-50D23ED5D2A7}"/>
              </a:ext>
            </a:extLst>
          </p:cNvPr>
          <p:cNvSpPr>
            <a:spLocks noGrp="1"/>
          </p:cNvSpPr>
          <p:nvPr>
            <p:ph type="sldNum" sz="quarter" idx="12"/>
          </p:nvPr>
        </p:nvSpPr>
        <p:spPr/>
        <p:txBody>
          <a:bodyPr/>
          <a:lstStyle/>
          <a:p>
            <a:fld id="{524D1D8A-56CC-E744-BE67-B8D0F35F1CF3}" type="slidenum">
              <a:rPr lang="en-US" smtClean="0"/>
              <a:t>6</a:t>
            </a:fld>
            <a:endParaRPr lang="en-US"/>
          </a:p>
        </p:txBody>
      </p:sp>
      <p:pic>
        <p:nvPicPr>
          <p:cNvPr id="11" name="Content Placeholder 10">
            <a:extLst>
              <a:ext uri="{FF2B5EF4-FFF2-40B4-BE49-F238E27FC236}">
                <a16:creationId xmlns:a16="http://schemas.microsoft.com/office/drawing/2014/main" id="{A1FF3B0E-620E-89DB-D435-72FAB7CE2F0A}"/>
              </a:ext>
            </a:extLst>
          </p:cNvPr>
          <p:cNvPicPr>
            <a:picLocks noGrp="1" noChangeAspect="1"/>
          </p:cNvPicPr>
          <p:nvPr>
            <p:ph idx="1"/>
          </p:nvPr>
        </p:nvPicPr>
        <p:blipFill>
          <a:blip r:embed="rId2"/>
          <a:stretch>
            <a:fillRect/>
          </a:stretch>
        </p:blipFill>
        <p:spPr>
          <a:xfrm>
            <a:off x="1441850" y="2120900"/>
            <a:ext cx="9314649" cy="4051300"/>
          </a:xfrm>
        </p:spPr>
      </p:pic>
      <p:sp>
        <p:nvSpPr>
          <p:cNvPr id="12" name="Rectangle 11">
            <a:extLst>
              <a:ext uri="{FF2B5EF4-FFF2-40B4-BE49-F238E27FC236}">
                <a16:creationId xmlns:a16="http://schemas.microsoft.com/office/drawing/2014/main" id="{504B545B-E7D0-B89C-A274-11F1B1954786}"/>
              </a:ext>
            </a:extLst>
          </p:cNvPr>
          <p:cNvSpPr/>
          <p:nvPr/>
        </p:nvSpPr>
        <p:spPr>
          <a:xfrm>
            <a:off x="4056993" y="4256690"/>
            <a:ext cx="1502979" cy="262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Instagram.org</a:t>
            </a:r>
            <a:endParaRPr lang="en-US" sz="1600" dirty="0"/>
          </a:p>
        </p:txBody>
      </p:sp>
      <p:sp>
        <p:nvSpPr>
          <p:cNvPr id="13" name="Rectangle 12">
            <a:extLst>
              <a:ext uri="{FF2B5EF4-FFF2-40B4-BE49-F238E27FC236}">
                <a16:creationId xmlns:a16="http://schemas.microsoft.com/office/drawing/2014/main" id="{99337484-39FA-1176-82D6-6BB9F4ABC269}"/>
              </a:ext>
            </a:extLst>
          </p:cNvPr>
          <p:cNvSpPr/>
          <p:nvPr/>
        </p:nvSpPr>
        <p:spPr>
          <a:xfrm>
            <a:off x="7588469" y="4246179"/>
            <a:ext cx="1524000" cy="2837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Instagram.com</a:t>
            </a:r>
            <a:endParaRPr lang="en-US" sz="1400" dirty="0"/>
          </a:p>
        </p:txBody>
      </p:sp>
    </p:spTree>
    <p:extLst>
      <p:ext uri="{BB962C8B-B14F-4D97-AF65-F5344CB8AC3E}">
        <p14:creationId xmlns:p14="http://schemas.microsoft.com/office/powerpoint/2010/main" val="35531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736A-1C98-4E4C-58B1-BCCAF5B56D6C}"/>
              </a:ext>
            </a:extLst>
          </p:cNvPr>
          <p:cNvSpPr>
            <a:spLocks noGrp="1"/>
          </p:cNvSpPr>
          <p:nvPr>
            <p:ph type="title"/>
          </p:nvPr>
        </p:nvSpPr>
        <p:spPr/>
        <p:txBody>
          <a:bodyPr/>
          <a:lstStyle/>
          <a:p>
            <a:r>
              <a:rPr lang="en-US" dirty="0"/>
              <a:t>Requirement:</a:t>
            </a:r>
          </a:p>
        </p:txBody>
      </p:sp>
      <p:sp>
        <p:nvSpPr>
          <p:cNvPr id="3" name="Content Placeholder 2">
            <a:extLst>
              <a:ext uri="{FF2B5EF4-FFF2-40B4-BE49-F238E27FC236}">
                <a16:creationId xmlns:a16="http://schemas.microsoft.com/office/drawing/2014/main" id="{0A56251F-8A33-3E43-D4C3-FF4A9D02F0CB}"/>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Front end</a:t>
            </a:r>
          </a:p>
          <a:p>
            <a:pPr lvl="1">
              <a:buFont typeface="Wingdings" pitchFamily="2" charset="2"/>
              <a:buChar char="§"/>
            </a:pPr>
            <a:r>
              <a:rPr lang="en-US" dirty="0">
                <a:latin typeface="Arial" panose="020B0604020202020204" pitchFamily="34" charset="0"/>
                <a:cs typeface="Arial" panose="020B0604020202020204" pitchFamily="34" charset="0"/>
              </a:rPr>
              <a:t>HTML</a:t>
            </a:r>
          </a:p>
          <a:p>
            <a:pPr lvl="1">
              <a:buFont typeface="Wingdings" pitchFamily="2" charset="2"/>
              <a:buChar char="§"/>
            </a:pPr>
            <a:r>
              <a:rPr lang="en-US" dirty="0">
                <a:latin typeface="Arial" panose="020B0604020202020204" pitchFamily="34" charset="0"/>
                <a:cs typeface="Arial" panose="020B0604020202020204" pitchFamily="34" charset="0"/>
              </a:rPr>
              <a:t>CSS bootstrap</a:t>
            </a:r>
          </a:p>
          <a:p>
            <a:pPr lvl="1">
              <a:buFont typeface="Wingdings" pitchFamily="2" charset="2"/>
              <a:buChar char="§"/>
            </a:pPr>
            <a:r>
              <a:rPr lang="en-US" dirty="0">
                <a:latin typeface="Arial" panose="020B0604020202020204" pitchFamily="34" charset="0"/>
                <a:cs typeface="Arial" panose="020B0604020202020204" pitchFamily="34" charset="0"/>
              </a:rPr>
              <a:t>Java script</a:t>
            </a:r>
          </a:p>
          <a:p>
            <a:pPr lvl="1">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Back end</a:t>
            </a:r>
          </a:p>
          <a:p>
            <a:pPr lvl="1">
              <a:buFont typeface="Arial" panose="020B0604020202020204" pitchFamily="34" charset="0"/>
              <a:buChar char="•"/>
            </a:pPr>
            <a:r>
              <a:rPr lang="en-US" dirty="0" err="1">
                <a:latin typeface="Arial" panose="020B0604020202020204" pitchFamily="34" charset="0"/>
                <a:cs typeface="Arial" panose="020B0604020202020204" pitchFamily="34" charset="0"/>
              </a:rPr>
              <a:t>PhP</a:t>
            </a:r>
            <a:r>
              <a:rPr lang="en-US" dirty="0">
                <a:latin typeface="Arial" panose="020B0604020202020204" pitchFamily="34" charset="0"/>
                <a:cs typeface="Arial" panose="020B0604020202020204" pitchFamily="34" charset="0"/>
              </a:rPr>
              <a:t> for original server</a:t>
            </a:r>
          </a:p>
          <a:p>
            <a:pPr marL="274320" lvl="1" indent="0">
              <a:buNone/>
            </a:pPr>
            <a:endParaRPr lang="en-US"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Database</a:t>
            </a:r>
          </a:p>
          <a:p>
            <a:pPr lvl="1"/>
            <a:r>
              <a:rPr lang="en-US" sz="1600" dirty="0">
                <a:latin typeface="Arial" panose="020B0604020202020204" pitchFamily="34" charset="0"/>
                <a:cs typeface="Arial" panose="020B0604020202020204" pitchFamily="34" charset="0"/>
              </a:rPr>
              <a:t>CSV or excel</a:t>
            </a:r>
          </a:p>
        </p:txBody>
      </p:sp>
      <p:sp>
        <p:nvSpPr>
          <p:cNvPr id="6" name="Slide Number Placeholder 5">
            <a:extLst>
              <a:ext uri="{FF2B5EF4-FFF2-40B4-BE49-F238E27FC236}">
                <a16:creationId xmlns:a16="http://schemas.microsoft.com/office/drawing/2014/main" id="{13C62532-9992-8DB4-8086-F51059166921}"/>
              </a:ext>
            </a:extLst>
          </p:cNvPr>
          <p:cNvSpPr>
            <a:spLocks noGrp="1"/>
          </p:cNvSpPr>
          <p:nvPr>
            <p:ph type="sldNum" sz="quarter" idx="12"/>
          </p:nvPr>
        </p:nvSpPr>
        <p:spPr/>
        <p:txBody>
          <a:bodyPr/>
          <a:lstStyle/>
          <a:p>
            <a:fld id="{524D1D8A-56CC-E744-BE67-B8D0F35F1CF3}" type="slidenum">
              <a:rPr lang="en-US" sz="1400" smtClean="0"/>
              <a:t>7</a:t>
            </a:fld>
            <a:endParaRPr lang="en-US" sz="1400" dirty="0"/>
          </a:p>
        </p:txBody>
      </p:sp>
      <p:pic>
        <p:nvPicPr>
          <p:cNvPr id="9" name="Picture 8">
            <a:extLst>
              <a:ext uri="{FF2B5EF4-FFF2-40B4-BE49-F238E27FC236}">
                <a16:creationId xmlns:a16="http://schemas.microsoft.com/office/drawing/2014/main" id="{72A81BB2-EE49-1E04-A207-D1413001B49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93208" y="484632"/>
            <a:ext cx="6858000" cy="5788152"/>
          </a:xfrm>
          <a:prstGeom prst="rect">
            <a:avLst/>
          </a:prstGeom>
        </p:spPr>
      </p:pic>
    </p:spTree>
    <p:extLst>
      <p:ext uri="{BB962C8B-B14F-4D97-AF65-F5344CB8AC3E}">
        <p14:creationId xmlns:p14="http://schemas.microsoft.com/office/powerpoint/2010/main" val="415749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5EA1FC-9166-FC69-BE9F-14E6BDA72707}"/>
              </a:ext>
            </a:extLst>
          </p:cNvPr>
          <p:cNvSpPr>
            <a:spLocks noGrp="1"/>
          </p:cNvSpPr>
          <p:nvPr>
            <p:ph type="title"/>
          </p:nvPr>
        </p:nvSpPr>
        <p:spPr/>
        <p:txBody>
          <a:bodyPr/>
          <a:lstStyle/>
          <a:p>
            <a:r>
              <a:rPr lang="en-US" dirty="0"/>
              <a:t>User interface</a:t>
            </a:r>
          </a:p>
        </p:txBody>
      </p:sp>
      <p:pic>
        <p:nvPicPr>
          <p:cNvPr id="12" name="Picture 11">
            <a:extLst>
              <a:ext uri="{FF2B5EF4-FFF2-40B4-BE49-F238E27FC236}">
                <a16:creationId xmlns:a16="http://schemas.microsoft.com/office/drawing/2014/main" id="{D83FA4ED-6142-39B4-10E7-8CE1BCF7193F}"/>
              </a:ext>
            </a:extLst>
          </p:cNvPr>
          <p:cNvPicPr>
            <a:picLocks noChangeAspect="1"/>
          </p:cNvPicPr>
          <p:nvPr/>
        </p:nvPicPr>
        <p:blipFill>
          <a:blip r:embed="rId2"/>
          <a:stretch>
            <a:fillRect/>
          </a:stretch>
        </p:blipFill>
        <p:spPr>
          <a:xfrm>
            <a:off x="0" y="1931958"/>
            <a:ext cx="5994564" cy="35259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8" name="Picture 17">
            <a:extLst>
              <a:ext uri="{FF2B5EF4-FFF2-40B4-BE49-F238E27FC236}">
                <a16:creationId xmlns:a16="http://schemas.microsoft.com/office/drawing/2014/main" id="{EBC3EF58-9D13-53B8-D898-439B5BBA4153}"/>
              </a:ext>
            </a:extLst>
          </p:cNvPr>
          <p:cNvPicPr>
            <a:picLocks noChangeAspect="1"/>
          </p:cNvPicPr>
          <p:nvPr/>
        </p:nvPicPr>
        <p:blipFill>
          <a:blip r:embed="rId3"/>
          <a:stretch>
            <a:fillRect/>
          </a:stretch>
        </p:blipFill>
        <p:spPr>
          <a:xfrm>
            <a:off x="5994563" y="3429000"/>
            <a:ext cx="3715445" cy="3429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 name="Picture 19">
            <a:extLst>
              <a:ext uri="{FF2B5EF4-FFF2-40B4-BE49-F238E27FC236}">
                <a16:creationId xmlns:a16="http://schemas.microsoft.com/office/drawing/2014/main" id="{9B57582D-04A9-9A6E-59C7-01F02698F679}"/>
              </a:ext>
            </a:extLst>
          </p:cNvPr>
          <p:cNvPicPr>
            <a:picLocks noChangeAspect="1"/>
          </p:cNvPicPr>
          <p:nvPr/>
        </p:nvPicPr>
        <p:blipFill>
          <a:blip r:embed="rId4"/>
          <a:stretch>
            <a:fillRect/>
          </a:stretch>
        </p:blipFill>
        <p:spPr>
          <a:xfrm>
            <a:off x="9710008" y="52357"/>
            <a:ext cx="2481992" cy="38710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1" name="TextBox 20">
            <a:extLst>
              <a:ext uri="{FF2B5EF4-FFF2-40B4-BE49-F238E27FC236}">
                <a16:creationId xmlns:a16="http://schemas.microsoft.com/office/drawing/2014/main" id="{8EEF49DF-5E83-CA9D-E970-A817778855CE}"/>
              </a:ext>
            </a:extLst>
          </p:cNvPr>
          <p:cNvSpPr txBox="1"/>
          <p:nvPr/>
        </p:nvSpPr>
        <p:spPr>
          <a:xfrm>
            <a:off x="2332746" y="6188702"/>
            <a:ext cx="1627561" cy="369332"/>
          </a:xfrm>
          <a:prstGeom prst="rect">
            <a:avLst/>
          </a:prstGeom>
          <a:noFill/>
        </p:spPr>
        <p:txBody>
          <a:bodyPr wrap="none" rtlCol="0">
            <a:spAutoFit/>
          </a:bodyPr>
          <a:lstStyle/>
          <a:p>
            <a:r>
              <a:rPr lang="en-US" dirty="0"/>
              <a:t>Desktop view</a:t>
            </a:r>
          </a:p>
        </p:txBody>
      </p:sp>
      <p:sp>
        <p:nvSpPr>
          <p:cNvPr id="22" name="TextBox 21">
            <a:extLst>
              <a:ext uri="{FF2B5EF4-FFF2-40B4-BE49-F238E27FC236}">
                <a16:creationId xmlns:a16="http://schemas.microsoft.com/office/drawing/2014/main" id="{3C3DDF45-18DD-E999-2740-E3319C44F2A0}"/>
              </a:ext>
            </a:extLst>
          </p:cNvPr>
          <p:cNvSpPr txBox="1"/>
          <p:nvPr/>
        </p:nvSpPr>
        <p:spPr>
          <a:xfrm>
            <a:off x="7150842" y="2093976"/>
            <a:ext cx="1402885" cy="369332"/>
          </a:xfrm>
          <a:prstGeom prst="rect">
            <a:avLst/>
          </a:prstGeom>
          <a:noFill/>
        </p:spPr>
        <p:txBody>
          <a:bodyPr wrap="none" rtlCol="0">
            <a:spAutoFit/>
          </a:bodyPr>
          <a:lstStyle/>
          <a:p>
            <a:r>
              <a:rPr lang="en-US" dirty="0"/>
              <a:t>Tablet view</a:t>
            </a:r>
          </a:p>
        </p:txBody>
      </p:sp>
      <p:sp>
        <p:nvSpPr>
          <p:cNvPr id="23" name="TextBox 22">
            <a:extLst>
              <a:ext uri="{FF2B5EF4-FFF2-40B4-BE49-F238E27FC236}">
                <a16:creationId xmlns:a16="http://schemas.microsoft.com/office/drawing/2014/main" id="{38B1B45D-CE73-C084-A612-A6A7B79FE96B}"/>
              </a:ext>
            </a:extLst>
          </p:cNvPr>
          <p:cNvSpPr txBox="1"/>
          <p:nvPr/>
        </p:nvSpPr>
        <p:spPr>
          <a:xfrm>
            <a:off x="10204549" y="4778549"/>
            <a:ext cx="1492909" cy="369332"/>
          </a:xfrm>
          <a:prstGeom prst="rect">
            <a:avLst/>
          </a:prstGeom>
          <a:noFill/>
        </p:spPr>
        <p:txBody>
          <a:bodyPr wrap="none" rtlCol="0">
            <a:spAutoFit/>
          </a:bodyPr>
          <a:lstStyle/>
          <a:p>
            <a:r>
              <a:rPr lang="en-US" dirty="0"/>
              <a:t>Mobile view</a:t>
            </a:r>
          </a:p>
        </p:txBody>
      </p:sp>
      <p:sp>
        <p:nvSpPr>
          <p:cNvPr id="24" name="Up Arrow 23">
            <a:extLst>
              <a:ext uri="{FF2B5EF4-FFF2-40B4-BE49-F238E27FC236}">
                <a16:creationId xmlns:a16="http://schemas.microsoft.com/office/drawing/2014/main" id="{795FA69D-8D23-39F6-3D40-F0D9933F817D}"/>
              </a:ext>
            </a:extLst>
          </p:cNvPr>
          <p:cNvSpPr/>
          <p:nvPr/>
        </p:nvSpPr>
        <p:spPr>
          <a:xfrm>
            <a:off x="2997282" y="5457927"/>
            <a:ext cx="298490" cy="73077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a:extLst>
              <a:ext uri="{FF2B5EF4-FFF2-40B4-BE49-F238E27FC236}">
                <a16:creationId xmlns:a16="http://schemas.microsoft.com/office/drawing/2014/main" id="{56503D50-2964-57CF-9DA6-5292801C5EAE}"/>
              </a:ext>
            </a:extLst>
          </p:cNvPr>
          <p:cNvSpPr/>
          <p:nvPr/>
        </p:nvSpPr>
        <p:spPr>
          <a:xfrm>
            <a:off x="10812780" y="3904444"/>
            <a:ext cx="276446" cy="83997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06CCB675-A7EF-906D-1C23-D413E4DFF551}"/>
              </a:ext>
            </a:extLst>
          </p:cNvPr>
          <p:cNvSpPr/>
          <p:nvPr/>
        </p:nvSpPr>
        <p:spPr>
          <a:xfrm>
            <a:off x="7716648" y="2424095"/>
            <a:ext cx="271271" cy="10049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52F3AA-39A7-91E7-BC0A-A4EE3C977BAD}"/>
              </a:ext>
            </a:extLst>
          </p:cNvPr>
          <p:cNvSpPr txBox="1"/>
          <p:nvPr/>
        </p:nvSpPr>
        <p:spPr>
          <a:xfrm>
            <a:off x="3016469" y="5033720"/>
            <a:ext cx="6159062" cy="369332"/>
          </a:xfrm>
          <a:prstGeom prst="rect">
            <a:avLst/>
          </a:prstGeom>
          <a:noFill/>
        </p:spPr>
        <p:txBody>
          <a:bodyPr wrap="square">
            <a:spAutoFit/>
          </a:bodyPr>
          <a:lstStyle/>
          <a:p>
            <a:r>
              <a:rPr lang="en-IN" dirty="0"/>
              <a:t>03/05/2024</a:t>
            </a:r>
            <a:endParaRPr lang="en-US" dirty="0"/>
          </a:p>
        </p:txBody>
      </p:sp>
      <p:sp>
        <p:nvSpPr>
          <p:cNvPr id="5" name="TextBox 4">
            <a:extLst>
              <a:ext uri="{FF2B5EF4-FFF2-40B4-BE49-F238E27FC236}">
                <a16:creationId xmlns:a16="http://schemas.microsoft.com/office/drawing/2014/main" id="{7C7A3CFD-9F70-1E53-A9D9-F97886765194}"/>
              </a:ext>
            </a:extLst>
          </p:cNvPr>
          <p:cNvSpPr txBox="1"/>
          <p:nvPr/>
        </p:nvSpPr>
        <p:spPr>
          <a:xfrm>
            <a:off x="4561490" y="5492060"/>
            <a:ext cx="6159062" cy="369332"/>
          </a:xfrm>
          <a:prstGeom prst="rect">
            <a:avLst/>
          </a:prstGeom>
          <a:noFill/>
        </p:spPr>
        <p:txBody>
          <a:bodyPr wrap="square">
            <a:spAutoFit/>
          </a:bodyPr>
          <a:lstStyle/>
          <a:p>
            <a:r>
              <a:rPr lang="en-IN" dirty="0"/>
              <a:t>03/05/2024</a:t>
            </a:r>
            <a:endParaRPr lang="en-US" dirty="0"/>
          </a:p>
        </p:txBody>
      </p:sp>
      <p:sp>
        <p:nvSpPr>
          <p:cNvPr id="8" name="TextBox 7">
            <a:extLst>
              <a:ext uri="{FF2B5EF4-FFF2-40B4-BE49-F238E27FC236}">
                <a16:creationId xmlns:a16="http://schemas.microsoft.com/office/drawing/2014/main" id="{D579170A-7175-4F6F-6D8B-BD6B4A19BAC9}"/>
              </a:ext>
            </a:extLst>
          </p:cNvPr>
          <p:cNvSpPr txBox="1"/>
          <p:nvPr/>
        </p:nvSpPr>
        <p:spPr>
          <a:xfrm>
            <a:off x="5152164" y="6314004"/>
            <a:ext cx="6159062" cy="261610"/>
          </a:xfrm>
          <a:prstGeom prst="rect">
            <a:avLst/>
          </a:prstGeom>
          <a:noFill/>
        </p:spPr>
        <p:txBody>
          <a:bodyPr wrap="square">
            <a:spAutoFit/>
          </a:bodyPr>
          <a:lstStyle/>
          <a:p>
            <a:pPr algn="r"/>
            <a:r>
              <a:rPr lang="en-IN" sz="1100" dirty="0">
                <a:solidFill>
                  <a:schemeClr val="tx2"/>
                </a:solidFill>
              </a:rPr>
              <a:t>03/05/2024</a:t>
            </a:r>
            <a:endParaRPr lang="en-US" sz="1100" dirty="0">
              <a:solidFill>
                <a:schemeClr val="tx2"/>
              </a:solidFill>
            </a:endParaRPr>
          </a:p>
        </p:txBody>
      </p:sp>
      <p:sp>
        <p:nvSpPr>
          <p:cNvPr id="2" name="Slide Number Placeholder 1">
            <a:extLst>
              <a:ext uri="{FF2B5EF4-FFF2-40B4-BE49-F238E27FC236}">
                <a16:creationId xmlns:a16="http://schemas.microsoft.com/office/drawing/2014/main" id="{C4E649B6-AD54-D94B-60BF-4386430B978B}"/>
              </a:ext>
            </a:extLst>
          </p:cNvPr>
          <p:cNvSpPr>
            <a:spLocks noGrp="1"/>
          </p:cNvSpPr>
          <p:nvPr>
            <p:ph type="sldNum" sz="quarter" idx="12"/>
          </p:nvPr>
        </p:nvSpPr>
        <p:spPr/>
        <p:txBody>
          <a:bodyPr/>
          <a:lstStyle/>
          <a:p>
            <a:fld id="{524D1D8A-56CC-E744-BE67-B8D0F35F1CF3}" type="slidenum">
              <a:rPr lang="en-US" smtClean="0"/>
              <a:t>8</a:t>
            </a:fld>
            <a:endParaRPr lang="en-US"/>
          </a:p>
        </p:txBody>
      </p:sp>
    </p:spTree>
    <p:extLst>
      <p:ext uri="{BB962C8B-B14F-4D97-AF65-F5344CB8AC3E}">
        <p14:creationId xmlns:p14="http://schemas.microsoft.com/office/powerpoint/2010/main" val="198019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292140-7A4D-1A25-C0D0-B0BEB4867AF5}"/>
              </a:ext>
            </a:extLst>
          </p:cNvPr>
          <p:cNvSpPr>
            <a:spLocks noGrp="1"/>
          </p:cNvSpPr>
          <p:nvPr>
            <p:ph type="title"/>
          </p:nvPr>
        </p:nvSpPr>
        <p:spPr/>
        <p:txBody>
          <a:bodyPr/>
          <a:lstStyle/>
          <a:p>
            <a:r>
              <a:rPr lang="en-US" dirty="0"/>
              <a:t>Working</a:t>
            </a:r>
          </a:p>
        </p:txBody>
      </p:sp>
      <p:pic>
        <p:nvPicPr>
          <p:cNvPr id="15" name="Picture 14">
            <a:extLst>
              <a:ext uri="{FF2B5EF4-FFF2-40B4-BE49-F238E27FC236}">
                <a16:creationId xmlns:a16="http://schemas.microsoft.com/office/drawing/2014/main" id="{8F8C278F-3BF9-ACF7-5576-5CDA84D44090}"/>
              </a:ext>
            </a:extLst>
          </p:cNvPr>
          <p:cNvPicPr>
            <a:picLocks noChangeAspect="1"/>
          </p:cNvPicPr>
          <p:nvPr/>
        </p:nvPicPr>
        <p:blipFill>
          <a:blip r:embed="rId2"/>
          <a:stretch>
            <a:fillRect/>
          </a:stretch>
        </p:blipFill>
        <p:spPr>
          <a:xfrm>
            <a:off x="1320064" y="1801686"/>
            <a:ext cx="7772400" cy="45716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6" name="TextBox 15">
            <a:extLst>
              <a:ext uri="{FF2B5EF4-FFF2-40B4-BE49-F238E27FC236}">
                <a16:creationId xmlns:a16="http://schemas.microsoft.com/office/drawing/2014/main" id="{61E45D8E-56D9-EE26-8636-5A4461969B84}"/>
              </a:ext>
            </a:extLst>
          </p:cNvPr>
          <p:cNvSpPr txBox="1"/>
          <p:nvPr/>
        </p:nvSpPr>
        <p:spPr>
          <a:xfrm>
            <a:off x="9452343" y="2093976"/>
            <a:ext cx="2445489" cy="1200329"/>
          </a:xfrm>
          <a:prstGeom prst="rect">
            <a:avLst/>
          </a:prstGeom>
          <a:noFill/>
        </p:spPr>
        <p:txBody>
          <a:bodyPr wrap="square" rtlCol="0">
            <a:spAutoFit/>
          </a:bodyPr>
          <a:lstStyle/>
          <a:p>
            <a:r>
              <a:rPr lang="en-US" dirty="0">
                <a:solidFill>
                  <a:srgbClr val="FF0000"/>
                </a:solidFill>
              </a:rPr>
              <a:t>The website can be accessed using the common URL</a:t>
            </a:r>
            <a:r>
              <a:rPr lang="en-US" dirty="0"/>
              <a:t> </a:t>
            </a:r>
            <a:r>
              <a:rPr lang="en-US" dirty="0" err="1">
                <a:solidFill>
                  <a:srgbClr val="0070C0"/>
                </a:solidFill>
              </a:rPr>
              <a:t>instaram.org</a:t>
            </a:r>
            <a:endParaRPr lang="en-US" dirty="0">
              <a:solidFill>
                <a:srgbClr val="0070C0"/>
              </a:solidFill>
            </a:endParaRPr>
          </a:p>
        </p:txBody>
      </p:sp>
      <p:sp>
        <p:nvSpPr>
          <p:cNvPr id="17" name="TextBox 16">
            <a:extLst>
              <a:ext uri="{FF2B5EF4-FFF2-40B4-BE49-F238E27FC236}">
                <a16:creationId xmlns:a16="http://schemas.microsoft.com/office/drawing/2014/main" id="{B2155C58-F85C-281A-94C8-BB364B4AED15}"/>
              </a:ext>
            </a:extLst>
          </p:cNvPr>
          <p:cNvSpPr txBox="1"/>
          <p:nvPr/>
        </p:nvSpPr>
        <p:spPr>
          <a:xfrm>
            <a:off x="9342680" y="3910079"/>
            <a:ext cx="2254102" cy="1200329"/>
          </a:xfrm>
          <a:prstGeom prst="rect">
            <a:avLst/>
          </a:prstGeom>
          <a:noFill/>
        </p:spPr>
        <p:txBody>
          <a:bodyPr wrap="square" rtlCol="0">
            <a:spAutoFit/>
          </a:bodyPr>
          <a:lstStyle/>
          <a:p>
            <a:r>
              <a:rPr lang="en-US" dirty="0"/>
              <a:t>The user enters their </a:t>
            </a:r>
            <a:r>
              <a:rPr lang="en-US" dirty="0">
                <a:solidFill>
                  <a:srgbClr val="00B050"/>
                </a:solidFill>
              </a:rPr>
              <a:t>username</a:t>
            </a:r>
            <a:r>
              <a:rPr lang="en-US" dirty="0"/>
              <a:t> and </a:t>
            </a:r>
            <a:r>
              <a:rPr lang="en-US" dirty="0">
                <a:solidFill>
                  <a:srgbClr val="00B050"/>
                </a:solidFill>
              </a:rPr>
              <a:t>password</a:t>
            </a:r>
            <a:r>
              <a:rPr lang="en-US" dirty="0"/>
              <a:t> in this website</a:t>
            </a:r>
          </a:p>
        </p:txBody>
      </p:sp>
      <p:cxnSp>
        <p:nvCxnSpPr>
          <p:cNvPr id="22" name="Straight Arrow Connector 21">
            <a:extLst>
              <a:ext uri="{FF2B5EF4-FFF2-40B4-BE49-F238E27FC236}">
                <a16:creationId xmlns:a16="http://schemas.microsoft.com/office/drawing/2014/main" id="{AF9289C3-DB72-808E-A14F-6EE3055C6278}"/>
              </a:ext>
            </a:extLst>
          </p:cNvPr>
          <p:cNvCxnSpPr>
            <a:stCxn id="17" idx="1"/>
          </p:cNvCxnSpPr>
          <p:nvPr/>
        </p:nvCxnSpPr>
        <p:spPr>
          <a:xfrm flipH="1" flipV="1">
            <a:off x="5720316" y="2806995"/>
            <a:ext cx="3622364" cy="1703249"/>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21A3A222-C1A3-2B9A-F427-B9AF02AD1664}"/>
              </a:ext>
            </a:extLst>
          </p:cNvPr>
          <p:cNvSpPr txBox="1"/>
          <p:nvPr/>
        </p:nvSpPr>
        <p:spPr>
          <a:xfrm>
            <a:off x="5239223" y="6373368"/>
            <a:ext cx="6096000" cy="261610"/>
          </a:xfrm>
          <a:prstGeom prst="rect">
            <a:avLst/>
          </a:prstGeom>
          <a:noFill/>
        </p:spPr>
        <p:txBody>
          <a:bodyPr wrap="square">
            <a:spAutoFit/>
          </a:bodyPr>
          <a:lstStyle/>
          <a:p>
            <a:pPr algn="r"/>
            <a:r>
              <a:rPr lang="en-IN" sz="1100" dirty="0">
                <a:solidFill>
                  <a:schemeClr val="tx2"/>
                </a:solidFill>
              </a:rPr>
              <a:t>03/05/2024</a:t>
            </a:r>
            <a:endParaRPr lang="en-US" sz="1100" dirty="0">
              <a:solidFill>
                <a:schemeClr val="tx2"/>
              </a:solidFill>
            </a:endParaRPr>
          </a:p>
        </p:txBody>
      </p:sp>
      <p:sp>
        <p:nvSpPr>
          <p:cNvPr id="2" name="Slide Number Placeholder 1">
            <a:extLst>
              <a:ext uri="{FF2B5EF4-FFF2-40B4-BE49-F238E27FC236}">
                <a16:creationId xmlns:a16="http://schemas.microsoft.com/office/drawing/2014/main" id="{9BEC51D6-EEBE-C618-A15F-534C2DC4EBC1}"/>
              </a:ext>
            </a:extLst>
          </p:cNvPr>
          <p:cNvSpPr>
            <a:spLocks noGrp="1"/>
          </p:cNvSpPr>
          <p:nvPr>
            <p:ph type="sldNum" sz="quarter" idx="12"/>
          </p:nvPr>
        </p:nvSpPr>
        <p:spPr/>
        <p:txBody>
          <a:bodyPr/>
          <a:lstStyle/>
          <a:p>
            <a:fld id="{524D1D8A-56CC-E744-BE67-B8D0F35F1CF3}" type="slidenum">
              <a:rPr lang="en-US" smtClean="0"/>
              <a:t>9</a:t>
            </a:fld>
            <a:endParaRPr lang="en-US"/>
          </a:p>
        </p:txBody>
      </p:sp>
    </p:spTree>
    <p:extLst>
      <p:ext uri="{BB962C8B-B14F-4D97-AF65-F5344CB8AC3E}">
        <p14:creationId xmlns:p14="http://schemas.microsoft.com/office/powerpoint/2010/main" val="3521481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{27FA74D2-F12F-1A42-95D7-C4EF7B9B004F}tf10001070_mac</Template>
  <TotalTime>2126</TotalTime>
  <Words>665</Words>
  <Application>Microsoft Macintosh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vt:lpstr>
      <vt:lpstr>Calibri</vt:lpstr>
      <vt:lpstr>Google Sans</vt:lpstr>
      <vt:lpstr>Rockwell</vt:lpstr>
      <vt:lpstr>Rockwell Condensed</vt:lpstr>
      <vt:lpstr>Rockwell Extra Bold</vt:lpstr>
      <vt:lpstr>Söhne</vt:lpstr>
      <vt:lpstr>Wingdings</vt:lpstr>
      <vt:lpstr>Wood Type</vt:lpstr>
      <vt:lpstr>Data phishing using Instagram </vt:lpstr>
      <vt:lpstr>Presentation outline</vt:lpstr>
      <vt:lpstr>Introduction to data phishing</vt:lpstr>
      <vt:lpstr>Pt2: Data phishing using Instagram</vt:lpstr>
      <vt:lpstr>My project</vt:lpstr>
      <vt:lpstr>My project architecture</vt:lpstr>
      <vt:lpstr>Requirement:</vt:lpstr>
      <vt:lpstr>User interface</vt:lpstr>
      <vt:lpstr>Working</vt:lpstr>
      <vt:lpstr>Data processing and saving</vt:lpstr>
      <vt:lpstr>Final steps of success…</vt:lpstr>
      <vt:lpstr>Avoiding Cybercriminals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AND INNOVATION PRODUCT NAME </dc:title>
  <dc:creator>tadikonda kapardhi rohan</dc:creator>
  <cp:lastModifiedBy>tadikonda kapardhi rohan</cp:lastModifiedBy>
  <cp:revision>38</cp:revision>
  <dcterms:created xsi:type="dcterms:W3CDTF">2022-11-01T01:38:13Z</dcterms:created>
  <dcterms:modified xsi:type="dcterms:W3CDTF">2025-03-27T19:26:59Z</dcterms:modified>
</cp:coreProperties>
</file>