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60" userDrawn="1">
          <p15:clr>
            <a:srgbClr val="A4A3A4"/>
          </p15:clr>
        </p15:guide>
        <p15:guide id="1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273D671-C913-4ADD-AEF9-8644A562B36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3C42D82-C291-42EE-AC3A-9B4A600C130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F842273-E4AA-42F5-BF9F-D125E9ACB3C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31B095-0754-4202-8872-8F8F08F997E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9058176-5DA4-417E-8B43-349AD02151C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E3B7545-3F86-41CD-B679-BF00458BC03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FD626AD-3634-4E41-B035-E3E8F9C292F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8CD6D6F-5389-471D-AEE2-A9B22EFC002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6D65B25-D0AA-4471-B0DB-8FF2FC62C6B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B903E08-0272-4680-93A0-75CAE640C18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B990E9A-3794-44D5-8C76-4F3A46C5151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5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88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348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0389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565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0924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059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93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32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56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907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203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745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030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50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584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15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0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Aspect Based Sentiment Analysis for Hotel Reviews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26571" y="3843868"/>
            <a:ext cx="6154713" cy="1913466"/>
          </a:xfrm>
        </p:spPr>
        <p:txBody>
          <a:bodyPr>
            <a:normAutofit fontScale="92500" lnSpcReduction="10000"/>
          </a:bodyPr>
          <a:lstStyle/>
          <a:p>
            <a:r>
              <a:rPr sz="2400" dirty="0">
                <a:solidFill>
                  <a:schemeClr val="bg2">
                    <a:lumMod val="50000"/>
                  </a:schemeClr>
                </a:solidFill>
              </a:rPr>
              <a:t>Authors: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Nikhilesh Venkat    PES1UG23AM192</a:t>
            </a:r>
          </a:p>
          <a:p>
            <a:pPr algn="just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Prem M Thakur                      PES1UG23AM214</a:t>
            </a:r>
          </a:p>
          <a:p>
            <a:pPr algn="just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Rohan Suresh                        PES1UG23AM240</a:t>
            </a:r>
          </a:p>
          <a:p>
            <a:pPr algn="just"/>
            <a:r>
              <a:rPr sz="2400" dirty="0">
                <a:solidFill>
                  <a:schemeClr val="bg2">
                    <a:lumMod val="50000"/>
                  </a:schemeClr>
                </a:solidFill>
              </a:rPr>
              <a:t>PES University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AIML 5</a:t>
            </a:r>
            <a:r>
              <a:rPr lang="en-US" sz="2400" baseline="30000" dirty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SEM D SECTION</a:t>
            </a:r>
            <a:endParaRPr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</a:t>
            </a:r>
            <a:r>
              <a:t>. Future Scope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t>• Integrate real-time review analysis system.</a:t>
            </a:r>
          </a:p>
          <a:p>
            <a:r>
              <a:t>• Expand dataset to include multilingual reviews.</a:t>
            </a:r>
          </a:p>
          <a:p>
            <a:r>
              <a:t>• Implement visualization dashboard for aspect-wise sentiment trends.</a:t>
            </a:r>
          </a:p>
          <a:p>
            <a:r>
              <a:t>• Fine-tune advanced models such as RoBERTa and DeBERTa.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3057334"/>
            <a:ext cx="8229600" cy="1143000"/>
          </a:xfr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Introduction</a:t>
            </a:r>
          </a:p>
          <a:p>
            <a:r>
              <a:t>2. Objectives</a:t>
            </a:r>
          </a:p>
          <a:p>
            <a:r>
              <a:t>3. Related Work</a:t>
            </a:r>
          </a:p>
          <a:p>
            <a:r>
              <a:t>4. Dataset &amp; Features</a:t>
            </a:r>
          </a:p>
          <a:p>
            <a:r>
              <a:t>5. Methodology and Approach</a:t>
            </a:r>
          </a:p>
          <a:p>
            <a:r>
              <a:t>6. Project Directory Structure</a:t>
            </a:r>
          </a:p>
          <a:p>
            <a:r>
              <a:rPr lang="en-US"/>
              <a:t>7</a:t>
            </a:r>
            <a:r>
              <a:t>. Results and Analysis</a:t>
            </a:r>
          </a:p>
          <a:p>
            <a:r>
              <a:rPr lang="en-US"/>
              <a:t>8</a:t>
            </a:r>
            <a:r>
              <a:t>. Inference</a:t>
            </a:r>
          </a:p>
          <a:p>
            <a:r>
              <a:rPr lang="en-US"/>
              <a:t>9</a:t>
            </a:r>
            <a:r>
              <a:t>. 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208280" y="-213256"/>
            <a:ext cx="7500257" cy="2611016"/>
          </a:xfrm>
        </p:spPr>
        <p:txBody>
          <a:bodyPr/>
          <a:lstStyle/>
          <a:p>
            <a:r>
              <a:rPr dirty="0"/>
              <a:t>Aspect-Based Sentiment Analysis (ABSA) focuses on understanding sentiments expressed towards specific aspects of hotel services such as food, cleanliness, and staff. This project aims to perform fine-grained sentiment analysis on hotel reviews using NLP techniques.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DE092-D3ED-884B-30B0-A844793AB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11" y="4264839"/>
            <a:ext cx="3586289" cy="1985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F2324-84AB-4A24-E420-17B1B69BF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311" y="2761323"/>
            <a:ext cx="3586289" cy="1118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68718-9DFB-0EE7-8BFC-8BA9089C3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864414"/>
            <a:ext cx="4257040" cy="9119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t>2. Objectives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67640" y="-280004"/>
            <a:ext cx="6554867" cy="3767670"/>
          </a:xfrm>
        </p:spPr>
        <p:txBody>
          <a:bodyPr/>
          <a:lstStyle/>
          <a:p>
            <a:r>
              <a:rPr dirty="0"/>
              <a:t>• Extract aspects (e.g., service, room, food) from hotel reviews.</a:t>
            </a:r>
          </a:p>
          <a:p>
            <a:r>
              <a:rPr dirty="0"/>
              <a:t>• Classify sentiment polarity (Positive, Negative, Neutral) for each aspect.</a:t>
            </a:r>
          </a:p>
          <a:p>
            <a:r>
              <a:rPr dirty="0"/>
              <a:t>• Evaluate model performance using accuracy, precision, recall, and F1-score.</a:t>
            </a:r>
          </a:p>
          <a:p>
            <a:r>
              <a:rPr dirty="0"/>
              <a:t>• Improve interpretability of customer feedback for hotel management.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2ADB9-B786-0312-DD50-53F3FBBC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757" y="3302911"/>
            <a:ext cx="4202643" cy="30900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Dataset and its Features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sz="2400" dirty="0"/>
              <a:t>Dataset Source: </a:t>
            </a:r>
            <a:r>
              <a:rPr lang="en-US" sz="2400" dirty="0"/>
              <a:t>Kaggle</a:t>
            </a:r>
            <a:endParaRPr sz="2400" dirty="0"/>
          </a:p>
          <a:p>
            <a:r>
              <a:rPr sz="2400" dirty="0"/>
              <a:t>Total Reviews: </a:t>
            </a:r>
            <a:r>
              <a:rPr lang="en-US" sz="2400" dirty="0"/>
              <a:t>20,000+</a:t>
            </a:r>
            <a:endParaRPr sz="2400" dirty="0"/>
          </a:p>
          <a:p>
            <a:r>
              <a:rPr sz="2400" dirty="0"/>
              <a:t>Features:</a:t>
            </a:r>
          </a:p>
          <a:p>
            <a:r>
              <a:rPr sz="2400" dirty="0"/>
              <a:t>1. Review Text</a:t>
            </a:r>
          </a:p>
          <a:p>
            <a:r>
              <a:rPr sz="2400" dirty="0"/>
              <a:t>2. Aspect Label</a:t>
            </a:r>
          </a:p>
          <a:p>
            <a:r>
              <a:rPr sz="2400" dirty="0"/>
              <a:t>3. Sentiment Label</a:t>
            </a:r>
          </a:p>
          <a:p>
            <a:r>
              <a:rPr sz="2400" dirty="0"/>
              <a:t>Preprocessing Steps:</a:t>
            </a:r>
          </a:p>
          <a:p>
            <a:r>
              <a:rPr sz="2400" dirty="0"/>
              <a:t>• Text cleaning</a:t>
            </a:r>
          </a:p>
          <a:p>
            <a:r>
              <a:rPr sz="2400" dirty="0"/>
              <a:t>• Tokenization</a:t>
            </a:r>
          </a:p>
          <a:p>
            <a:r>
              <a:rPr sz="2400" dirty="0"/>
              <a:t>• </a:t>
            </a:r>
            <a:r>
              <a:rPr sz="2400" dirty="0" err="1"/>
              <a:t>Stopword</a:t>
            </a:r>
            <a:r>
              <a:rPr sz="2400" dirty="0"/>
              <a:t> removal</a:t>
            </a:r>
          </a:p>
          <a:p>
            <a:r>
              <a:rPr sz="2400" dirty="0"/>
              <a:t>• Lemmatization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61430-0B60-710E-9645-DD0D27973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406193"/>
            <a:ext cx="5425440" cy="20228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t>4. Methodology and Approach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Data Preprocessing: Cleaning and preparing text data.</a:t>
            </a:r>
          </a:p>
          <a:p>
            <a:r>
              <a:rPr dirty="0"/>
              <a:t>2. Aspect Extraction: Using rule-based or attention-based models to identify aspects.</a:t>
            </a:r>
          </a:p>
          <a:p>
            <a:r>
              <a:rPr dirty="0"/>
              <a:t>3. Sentiment Classification: Applying </a:t>
            </a:r>
            <a:r>
              <a:rPr lang="en-US" dirty="0"/>
              <a:t>Transformer based classification</a:t>
            </a:r>
            <a:r>
              <a:rPr dirty="0"/>
              <a:t> models such as </a:t>
            </a:r>
            <a:r>
              <a:rPr lang="en-US" dirty="0"/>
              <a:t>SVM</a:t>
            </a:r>
            <a:r>
              <a:rPr dirty="0"/>
              <a:t>.</a:t>
            </a:r>
          </a:p>
          <a:p>
            <a:r>
              <a:rPr dirty="0"/>
              <a:t>4. Evaluation: Metrics such as Accuracy, Precision, Recall, and F1-Score.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t>5. Project Directory Structure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33400" y="533400"/>
            <a:ext cx="6016691" cy="3767670"/>
          </a:xfr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3401" y="533400"/>
            <a:ext cx="6016690" cy="3767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09466" y="5428861"/>
            <a:ext cx="5354216" cy="1121229"/>
          </a:xfrm>
        </p:spPr>
        <p:txBody>
          <a:bodyPr/>
          <a:lstStyle/>
          <a:p>
            <a:r>
              <a:rPr lang="en-US" dirty="0"/>
              <a:t>6</a:t>
            </a:r>
            <a:r>
              <a:rPr dirty="0"/>
              <a:t>. Results and Analysis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0" y="126380"/>
            <a:ext cx="5354216" cy="2853612"/>
          </a:xfrm>
        </p:spPr>
        <p:txBody>
          <a:bodyPr>
            <a:normAutofit lnSpcReduction="10000"/>
          </a:bodyPr>
          <a:lstStyle/>
          <a:p>
            <a:r>
              <a:rPr sz="1400" dirty="0"/>
              <a:t>Training Accuracy: </a:t>
            </a:r>
            <a:r>
              <a:rPr lang="en-US" sz="1400" dirty="0"/>
              <a:t>100%</a:t>
            </a:r>
            <a:endParaRPr sz="1400" dirty="0"/>
          </a:p>
          <a:p>
            <a:r>
              <a:rPr sz="1400" dirty="0"/>
              <a:t>Testing Accuracy: </a:t>
            </a:r>
            <a:r>
              <a:rPr lang="en-US" sz="1400" dirty="0"/>
              <a:t>85.90%</a:t>
            </a:r>
            <a:endParaRPr sz="1400" dirty="0"/>
          </a:p>
          <a:p>
            <a:r>
              <a:rPr sz="1400" dirty="0"/>
              <a:t>F1-Score: </a:t>
            </a:r>
            <a:r>
              <a:rPr lang="en-US" sz="1400" dirty="0"/>
              <a:t>83.99%</a:t>
            </a:r>
            <a:endParaRPr sz="1400" dirty="0"/>
          </a:p>
          <a:p>
            <a:endParaRPr sz="1400" dirty="0"/>
          </a:p>
          <a:p>
            <a:r>
              <a:rPr sz="1400" dirty="0"/>
              <a:t>Key Observations:</a:t>
            </a:r>
          </a:p>
          <a:p>
            <a:r>
              <a:rPr sz="1400" dirty="0"/>
              <a:t>• Transformer-based models outperform traditional ML models.</a:t>
            </a:r>
          </a:p>
          <a:p>
            <a:r>
              <a:rPr sz="1400" dirty="0"/>
              <a:t>• Certain aspects like 'location' and 'service' show clearer sentiment polarity.</a:t>
            </a:r>
          </a:p>
          <a:p>
            <a:r>
              <a:rPr sz="1400" dirty="0"/>
              <a:t>• Mixed sentiment reviews remain challenging.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C8AE7-A38F-4F2B-99A2-F7E34827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574" y="3647674"/>
            <a:ext cx="2355747" cy="1780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EEF37-0AF0-016B-448E-7D33F1B01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61" y="3655292"/>
            <a:ext cx="2434700" cy="1780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D088E6-4FE4-F70D-94DA-4CCFE90F9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116" y="3191069"/>
            <a:ext cx="3391274" cy="3568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42D17A-5512-9B27-8FB6-54CAEC707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9861" y="126380"/>
            <a:ext cx="3406529" cy="28536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</a:t>
            </a:r>
            <a:r>
              <a:t>. Inference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t>• ABSA provides fine-grained insights into customer opinions.</a:t>
            </a:r>
          </a:p>
          <a:p>
            <a:r>
              <a:t>• Helps hotel management identify areas of improvement.</a:t>
            </a:r>
          </a:p>
          <a:p>
            <a:r>
              <a:t>• Demonstrates the capability of transformer-based NLP models for sentiment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413</Words>
  <Application>Microsoft Office PowerPoint</Application>
  <PresentationFormat>On-screen Show (4:3)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Slice</vt:lpstr>
      <vt:lpstr>Aspect Based Sentiment Analysis for Hotel Reviews</vt:lpstr>
      <vt:lpstr>Table of Contents</vt:lpstr>
      <vt:lpstr>1. Introduction</vt:lpstr>
      <vt:lpstr>2. Objectives</vt:lpstr>
      <vt:lpstr>3. Dataset and its Features</vt:lpstr>
      <vt:lpstr>4. Methodology and Approach</vt:lpstr>
      <vt:lpstr>5. Project Directory Structure</vt:lpstr>
      <vt:lpstr>6. Results and Analysis</vt:lpstr>
      <vt:lpstr>7. Inference</vt:lpstr>
      <vt:lpstr>8. 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Rohan Suresh</cp:lastModifiedBy>
  <cp:revision>2</cp:revision>
  <dcterms:created xsi:type="dcterms:W3CDTF">2013-01-27T09:14:16Z</dcterms:created>
  <dcterms:modified xsi:type="dcterms:W3CDTF">2025-10-16T16:02:08Z</dcterms:modified>
  <cp:category/>
</cp:coreProperties>
</file>