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0"/>
  </p:notesMasterIdLst>
  <p:sldIdLst>
    <p:sldId id="256" r:id="rId2"/>
    <p:sldId id="257" r:id="rId3"/>
    <p:sldId id="258" r:id="rId4"/>
    <p:sldId id="259" r:id="rId5"/>
    <p:sldId id="260" r:id="rId6"/>
    <p:sldId id="274" r:id="rId7"/>
    <p:sldId id="261" r:id="rId8"/>
    <p:sldId id="275" r:id="rId9"/>
    <p:sldId id="268" r:id="rId10"/>
    <p:sldId id="276" r:id="rId11"/>
    <p:sldId id="277" r:id="rId12"/>
    <p:sldId id="278" r:id="rId13"/>
    <p:sldId id="279" r:id="rId14"/>
    <p:sldId id="280" r:id="rId15"/>
    <p:sldId id="265" r:id="rId16"/>
    <p:sldId id="270" r:id="rId17"/>
    <p:sldId id="271" r:id="rId18"/>
    <p:sldId id="272" r:id="rId19"/>
    <p:sldId id="273" r:id="rId20"/>
    <p:sldId id="281" r:id="rId21"/>
    <p:sldId id="282" r:id="rId22"/>
    <p:sldId id="283" r:id="rId23"/>
    <p:sldId id="284" r:id="rId24"/>
    <p:sldId id="266" r:id="rId25"/>
    <p:sldId id="267" r:id="rId26"/>
    <p:sldId id="285"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80" d="100"/>
          <a:sy n="80" d="100"/>
        </p:scale>
        <p:origin x="648"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nita Bardiya" userId="a5248f129122a50e" providerId="LiveId" clId="{FB12B39C-BE1F-4B11-826F-0006412E7826}"/>
    <pc:docChg chg="undo redo custSel modSld">
      <pc:chgData name="Banita Bardiya" userId="a5248f129122a50e" providerId="LiveId" clId="{FB12B39C-BE1F-4B11-826F-0006412E7826}" dt="2022-07-15T02:45:27.410" v="45" actId="20577"/>
      <pc:docMkLst>
        <pc:docMk/>
      </pc:docMkLst>
      <pc:sldChg chg="modSp mod">
        <pc:chgData name="Banita Bardiya" userId="a5248f129122a50e" providerId="LiveId" clId="{FB12B39C-BE1F-4B11-826F-0006412E7826}" dt="2022-07-15T02:45:27.410" v="45" actId="20577"/>
        <pc:sldMkLst>
          <pc:docMk/>
          <pc:sldMk cId="215241231" sldId="257"/>
        </pc:sldMkLst>
        <pc:spChg chg="mod">
          <ac:chgData name="Banita Bardiya" userId="a5248f129122a50e" providerId="LiveId" clId="{FB12B39C-BE1F-4B11-826F-0006412E7826}" dt="2022-07-15T02:45:27.410" v="45" actId="20577"/>
          <ac:spMkLst>
            <pc:docMk/>
            <pc:sldMk cId="215241231" sldId="257"/>
            <ac:spMk id="4" creationId="{765044EB-8CB4-41F9-9EA3-AAB77C711AB6}"/>
          </ac:spMkLst>
        </pc:spChg>
      </pc:sldChg>
      <pc:sldChg chg="modSp mod">
        <pc:chgData name="Banita Bardiya" userId="a5248f129122a50e" providerId="LiveId" clId="{FB12B39C-BE1F-4B11-826F-0006412E7826}" dt="2022-07-14T14:34:58.698" v="42" actId="404"/>
        <pc:sldMkLst>
          <pc:docMk/>
          <pc:sldMk cId="1228644485" sldId="258"/>
        </pc:sldMkLst>
        <pc:spChg chg="mod">
          <ac:chgData name="Banita Bardiya" userId="a5248f129122a50e" providerId="LiveId" clId="{FB12B39C-BE1F-4B11-826F-0006412E7826}" dt="2022-07-14T14:34:58.698" v="42" actId="404"/>
          <ac:spMkLst>
            <pc:docMk/>
            <pc:sldMk cId="1228644485" sldId="258"/>
            <ac:spMk id="10" creationId="{1C2D6BC0-0665-D1AE-7A29-338C0087FCCA}"/>
          </ac:spMkLst>
        </pc:spChg>
      </pc:sldChg>
      <pc:sldChg chg="modSp mod">
        <pc:chgData name="Banita Bardiya" userId="a5248f129122a50e" providerId="LiveId" clId="{FB12B39C-BE1F-4B11-826F-0006412E7826}" dt="2022-07-14T14:33:46.405" v="14" actId="20577"/>
        <pc:sldMkLst>
          <pc:docMk/>
          <pc:sldMk cId="2709067200" sldId="259"/>
        </pc:sldMkLst>
        <pc:spChg chg="mod">
          <ac:chgData name="Banita Bardiya" userId="a5248f129122a50e" providerId="LiveId" clId="{FB12B39C-BE1F-4B11-826F-0006412E7826}" dt="2022-07-14T14:33:46.405" v="14" actId="20577"/>
          <ac:spMkLst>
            <pc:docMk/>
            <pc:sldMk cId="2709067200" sldId="259"/>
            <ac:spMk id="15" creationId="{54D3FBE6-1BA2-2CB7-2171-E72489EC846E}"/>
          </ac:spMkLst>
        </pc:spChg>
      </pc:sldChg>
      <pc:sldChg chg="modSp mod">
        <pc:chgData name="Banita Bardiya" userId="a5248f129122a50e" providerId="LiveId" clId="{FB12B39C-BE1F-4B11-826F-0006412E7826}" dt="2022-07-14T14:37:13.419" v="44" actId="255"/>
        <pc:sldMkLst>
          <pc:docMk/>
          <pc:sldMk cId="3283806513" sldId="260"/>
        </pc:sldMkLst>
        <pc:spChg chg="mod">
          <ac:chgData name="Banita Bardiya" userId="a5248f129122a50e" providerId="LiveId" clId="{FB12B39C-BE1F-4B11-826F-0006412E7826}" dt="2022-07-14T14:37:13.419" v="44" actId="255"/>
          <ac:spMkLst>
            <pc:docMk/>
            <pc:sldMk cId="3283806513" sldId="260"/>
            <ac:spMk id="10" creationId="{AC5132D5-4710-E9EC-E249-33B27E66CB27}"/>
          </ac:spMkLst>
        </pc:spChg>
      </pc:sldChg>
      <pc:sldChg chg="modSp mod">
        <pc:chgData name="Banita Bardiya" userId="a5248f129122a50e" providerId="LiveId" clId="{FB12B39C-BE1F-4B11-826F-0006412E7826}" dt="2022-07-14T11:49:31.148" v="0"/>
        <pc:sldMkLst>
          <pc:docMk/>
          <pc:sldMk cId="4200343070" sldId="262"/>
        </pc:sldMkLst>
        <pc:spChg chg="mod">
          <ac:chgData name="Banita Bardiya" userId="a5248f129122a50e" providerId="LiveId" clId="{FB12B39C-BE1F-4B11-826F-0006412E7826}" dt="2022-07-14T11:49:31.148" v="0"/>
          <ac:spMkLst>
            <pc:docMk/>
            <pc:sldMk cId="4200343070" sldId="262"/>
            <ac:spMk id="15" creationId="{A23649E5-FEB1-C3AE-FAC6-0CAA5B85DD5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smtClean="0"/>
              <a:t>10-04-2022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10-04-2022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10-04-2022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smtClean="0"/>
              <a:t>10-04-2022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smtClean="0"/>
              <a:t>10-04-2022</a:t>
            </a:r>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smtClean="0"/>
              <a:t>10-04-2022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smtClean="0"/>
              <a:t>10-04-2022</a:t>
            </a:r>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smtClean="0"/>
              <a:t>10-04-2022</a:t>
            </a:r>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10-04-2022</a:t>
            </a:r>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10-04-2022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US" smtClean="0"/>
              <a:t>10-04-2022</a:t>
            </a:r>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10-04-2022</a:t>
            </a:r>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cstate="hqprint">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3446452" y="692645"/>
            <a:ext cx="5299079" cy="523220"/>
          </a:xfrm>
          <a:prstGeom prst="rect">
            <a:avLst/>
          </a:prstGeom>
          <a:noFill/>
        </p:spPr>
        <p:txBody>
          <a:bodyPr wrap="none" rtlCol="0">
            <a:spAutoFit/>
          </a:bodyPr>
          <a:lstStyle/>
          <a:p>
            <a:pPr algn="ctr"/>
            <a:r>
              <a:rPr lang="en-US" sz="2800" b="1" dirty="0">
                <a:solidFill>
                  <a:schemeClr val="accent2"/>
                </a:solidFill>
                <a:latin typeface="Times New Roman" panose="02020603050405020304" pitchFamily="18" charset="0"/>
                <a:cs typeface="Times New Roman" panose="02020603050405020304" pitchFamily="18" charset="0"/>
              </a:rPr>
              <a:t>MCA Major </a:t>
            </a:r>
            <a:r>
              <a:rPr lang="en-US" sz="2800" b="1" dirty="0" smtClean="0">
                <a:solidFill>
                  <a:schemeClr val="accent2"/>
                </a:solidFill>
                <a:latin typeface="Times New Roman" panose="02020603050405020304" pitchFamily="18" charset="0"/>
                <a:cs typeface="Times New Roman" panose="02020603050405020304" pitchFamily="18" charset="0"/>
              </a:rPr>
              <a:t>Project Presentation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3703086" y="1398542"/>
            <a:ext cx="4785810" cy="830997"/>
          </a:xfrm>
          <a:prstGeom prst="rect">
            <a:avLst/>
          </a:prstGeom>
          <a:noFill/>
        </p:spPr>
        <p:txBody>
          <a:bodyPr wrap="square" rtlCol="0">
            <a:spAutoFit/>
          </a:bodyPr>
          <a:lstStyle/>
          <a:p>
            <a:pPr algn="ctr"/>
            <a:r>
              <a:rPr lang="en-US" sz="4800" dirty="0" smtClean="0">
                <a:latin typeface="Times New Roman" panose="02020603050405020304" pitchFamily="18" charset="0"/>
                <a:cs typeface="Times New Roman" panose="02020603050405020304" pitchFamily="18" charset="0"/>
              </a:rPr>
              <a:t>MUJ Unite</a:t>
            </a:r>
            <a:endParaRPr lang="en-IN" sz="480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F0DF445-1012-42A1-8AF0-1E35E1ADD624}"/>
              </a:ext>
            </a:extLst>
          </p:cNvPr>
          <p:cNvSpPr txBox="1"/>
          <p:nvPr/>
        </p:nvSpPr>
        <p:spPr>
          <a:xfrm>
            <a:off x="5243843" y="4915078"/>
            <a:ext cx="1704314" cy="1031051"/>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1500" b="1" dirty="0" smtClean="0">
                <a:latin typeface="Times New Roman" panose="02020603050405020304" pitchFamily="18" charset="0"/>
                <a:cs typeface="Times New Roman" panose="02020603050405020304" pitchFamily="18" charset="0"/>
              </a:rPr>
              <a:t>Rohan Nigam</a:t>
            </a:r>
            <a:endParaRPr lang="en-US" sz="1500" b="1" dirty="0">
              <a:latin typeface="Times New Roman" panose="02020603050405020304" pitchFamily="18" charset="0"/>
              <a:cs typeface="Times New Roman" panose="02020603050405020304" pitchFamily="18" charset="0"/>
            </a:endParaRPr>
          </a:p>
          <a:p>
            <a:pPr algn="ctr"/>
            <a:r>
              <a:rPr lang="en-US" sz="1500" dirty="0" smtClean="0">
                <a:latin typeface="Times New Roman" panose="02020603050405020304" pitchFamily="18" charset="0"/>
                <a:cs typeface="Times New Roman" panose="02020603050405020304" pitchFamily="18" charset="0"/>
              </a:rPr>
              <a:t>23FS20MCA00087</a:t>
            </a:r>
            <a:endParaRPr lang="en-US" sz="1500" dirty="0">
              <a:latin typeface="Times New Roman" panose="02020603050405020304" pitchFamily="18" charset="0"/>
              <a:cs typeface="Times New Roman" panose="02020603050405020304" pitchFamily="18" charset="0"/>
            </a:endParaRPr>
          </a:p>
          <a:p>
            <a:pPr algn="ctr"/>
            <a:r>
              <a:rPr lang="en-US" sz="1500" dirty="0">
                <a:latin typeface="Times New Roman" panose="02020603050405020304" pitchFamily="18" charset="0"/>
                <a:cs typeface="Times New Roman" panose="02020603050405020304" pitchFamily="18" charset="0"/>
              </a:rPr>
              <a:t>2023-25</a:t>
            </a:r>
            <a:endParaRPr lang="en-IN" sz="15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5" y="2538349"/>
            <a:ext cx="4198072" cy="2028056"/>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1600" dirty="0">
              <a:latin typeface="Times New Roman" panose="02020603050405020304" pitchFamily="18" charset="0"/>
              <a:cs typeface="Times New Roman" panose="02020603050405020304" pitchFamily="18" charset="0"/>
            </a:endParaRPr>
          </a:p>
          <a:p>
            <a:pPr algn="ctr"/>
            <a:r>
              <a:rPr lang="en-US" dirty="0" smtClean="0">
                <a:latin typeface="Times New Roman" panose="02020603050405020304" pitchFamily="18" charset="0"/>
              </a:rPr>
              <a:t>Dr. Monika Jyotiyana</a:t>
            </a:r>
            <a:endParaRPr lang="en-US" sz="28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1681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C8D31-219D-A96E-736B-D5CAC2F587A6}"/>
              </a:ext>
            </a:extLst>
          </p:cNvPr>
          <p:cNvSpPr txBox="1"/>
          <p:nvPr/>
        </p:nvSpPr>
        <p:spPr>
          <a:xfrm>
            <a:off x="569495" y="253146"/>
            <a:ext cx="10527130" cy="892552"/>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Level </a:t>
            </a:r>
            <a:r>
              <a:rPr lang="en-US" sz="2000" b="1" dirty="0" smtClean="0">
                <a:latin typeface="Times New Roman" panose="02020603050405020304" pitchFamily="18" charset="0"/>
                <a:cs typeface="Times New Roman" panose="02020603050405020304" pitchFamily="18" charset="0"/>
              </a:rPr>
              <a:t>1 DFD : </a:t>
            </a:r>
          </a:p>
          <a:p>
            <a:pPr lvl="1" algn="just"/>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Level 1 Data Flow Diagram for MUJ Unite provides a deeper view of how the platform operates by breaking down the overall system into its major functional parts. </a:t>
            </a:r>
            <a:endParaRPr lang="en-US" sz="1600" b="1" dirty="0" smtClean="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extLst>
              <a:ext uri="{28A0092B-C50C-407E-A947-70E740481C1C}">
                <a14:useLocalDpi xmlns:a14="http://schemas.microsoft.com/office/drawing/2010/main" val="0"/>
              </a:ext>
            </a:extLst>
          </a:blip>
          <a:srcRect l="9618" t="4781" r="5238"/>
          <a:stretch/>
        </p:blipFill>
        <p:spPr bwMode="auto">
          <a:xfrm>
            <a:off x="2000250" y="1419225"/>
            <a:ext cx="8162925" cy="4695825"/>
          </a:xfrm>
          <a:prstGeom prst="rect">
            <a:avLst/>
          </a:prstGeom>
          <a:ln>
            <a:noFill/>
          </a:ln>
          <a:extLst>
            <a:ext uri="{53640926-AAD7-44D8-BBD7-CCE9431645EC}">
              <a14:shadowObscured xmlns:a14="http://schemas.microsoft.com/office/drawing/2010/main"/>
            </a:ext>
          </a:extLst>
        </p:spPr>
      </p:pic>
      <p:cxnSp>
        <p:nvCxnSpPr>
          <p:cNvPr id="7" name="Straight Arrow Connector 6"/>
          <p:cNvCxnSpPr/>
          <p:nvPr/>
        </p:nvCxnSpPr>
        <p:spPr>
          <a:xfrm>
            <a:off x="5724525" y="2247900"/>
            <a:ext cx="9525" cy="400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743575" y="3548062"/>
            <a:ext cx="0" cy="4381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79F0A80B-D2E2-6052-855A-007F83A90C76}"/>
              </a:ext>
            </a:extLst>
          </p:cNvPr>
          <p:cNvSpPr txBox="1"/>
          <p:nvPr/>
        </p:nvSpPr>
        <p:spPr>
          <a:xfrm>
            <a:off x="3502066" y="6115050"/>
            <a:ext cx="515929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2. Level 1 DFD for MUJ Unite</a:t>
            </a:r>
            <a:endParaRPr lang="en-US" b="1" i="1"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67123DF7-43B3-33F7-38CD-355A0BD7F58C}"/>
              </a:ext>
            </a:extLst>
          </p:cNvPr>
          <p:cNvSpPr/>
          <p:nvPr/>
        </p:nvSpPr>
        <p:spPr>
          <a:xfrm>
            <a:off x="0" y="6478588"/>
            <a:ext cx="12192000" cy="379411"/>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t>Slide-10</a:t>
            </a:r>
            <a:endParaRPr lang="en-IN" dirty="0"/>
          </a:p>
        </p:txBody>
      </p:sp>
      <p:pic>
        <p:nvPicPr>
          <p:cNvPr id="12"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p:spPr>
      </p:pic>
    </p:spTree>
    <p:extLst>
      <p:ext uri="{BB962C8B-B14F-4D97-AF65-F5344CB8AC3E}">
        <p14:creationId xmlns:p14="http://schemas.microsoft.com/office/powerpoint/2010/main" val="25454925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10C8D31-219D-A96E-736B-D5CAC2F587A6}"/>
              </a:ext>
            </a:extLst>
          </p:cNvPr>
          <p:cNvSpPr txBox="1"/>
          <p:nvPr/>
        </p:nvSpPr>
        <p:spPr>
          <a:xfrm>
            <a:off x="569495" y="253146"/>
            <a:ext cx="10527130" cy="892552"/>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Level 2</a:t>
            </a:r>
            <a:r>
              <a:rPr lang="en-US" sz="2000" b="1" dirty="0" smtClean="0">
                <a:latin typeface="Times New Roman" panose="02020603050405020304" pitchFamily="18" charset="0"/>
                <a:cs typeface="Times New Roman" panose="02020603050405020304" pitchFamily="18" charset="0"/>
              </a:rPr>
              <a:t> DFD : </a:t>
            </a:r>
          </a:p>
          <a:p>
            <a:pPr lvl="1" algn="just"/>
            <a:r>
              <a:rPr lang="en-IN" sz="1600" dirty="0">
                <a:latin typeface="Times New Roman" panose="02020603050405020304" pitchFamily="18" charset="0"/>
                <a:cs typeface="Times New Roman" panose="02020603050405020304" pitchFamily="18" charset="0"/>
              </a:rPr>
              <a:t>The Level 2 Data Flow Diagram basically goes deeper than Level 1 by breaking bigger tasks into smaller, more detailed steps. </a:t>
            </a:r>
            <a:endParaRPr lang="en-US" sz="1600" b="1" dirty="0" smtClean="0">
              <a:latin typeface="Times New Roman" panose="02020603050405020304" pitchFamily="18" charset="0"/>
              <a:cs typeface="Times New Roman" panose="02020603050405020304" pitchFamily="18" charset="0"/>
            </a:endParaRPr>
          </a:p>
        </p:txBody>
      </p:sp>
      <p:pic>
        <p:nvPicPr>
          <p:cNvPr id="5" name="Picture 4"/>
          <p:cNvPicPr/>
          <p:nvPr/>
        </p:nvPicPr>
        <p:blipFill rotWithShape="1">
          <a:blip r:embed="rId2"/>
          <a:srcRect b="14507"/>
          <a:stretch/>
        </p:blipFill>
        <p:spPr bwMode="auto">
          <a:xfrm>
            <a:off x="2038350" y="1459230"/>
            <a:ext cx="8343900" cy="4408170"/>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79F0A80B-D2E2-6052-855A-007F83A90C76}"/>
              </a:ext>
            </a:extLst>
          </p:cNvPr>
          <p:cNvSpPr txBox="1"/>
          <p:nvPr/>
        </p:nvSpPr>
        <p:spPr>
          <a:xfrm>
            <a:off x="3502066" y="6115050"/>
            <a:ext cx="515929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3. User Management Module Level 2  DFD </a:t>
            </a:r>
            <a:endParaRPr lang="en-US" b="1" i="1" dirty="0">
              <a:latin typeface="Times New Roman" panose="02020603050405020304" pitchFamily="18" charset="0"/>
              <a:cs typeface="Times New Roman" panose="02020603050405020304" pitchFamily="18" charset="0"/>
            </a:endParaRPr>
          </a:p>
        </p:txBody>
      </p:sp>
      <p:pic>
        <p:nvPicPr>
          <p:cNvPr id="8"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11" name="Rectangle 10">
            <a:extLst>
              <a:ext uri="{FF2B5EF4-FFF2-40B4-BE49-F238E27FC236}">
                <a16:creationId xmlns:a16="http://schemas.microsoft.com/office/drawing/2014/main" id="{67123DF7-43B3-33F7-38CD-355A0BD7F58C}"/>
              </a:ext>
            </a:extLst>
          </p:cNvPr>
          <p:cNvSpPr/>
          <p:nvPr/>
        </p:nvSpPr>
        <p:spPr>
          <a:xfrm>
            <a:off x="0" y="6478588"/>
            <a:ext cx="12192000" cy="379411"/>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t>Slide-11</a:t>
            </a:r>
            <a:endParaRPr lang="en-IN" dirty="0"/>
          </a:p>
        </p:txBody>
      </p:sp>
    </p:spTree>
    <p:extLst>
      <p:ext uri="{BB962C8B-B14F-4D97-AF65-F5344CB8AC3E}">
        <p14:creationId xmlns:p14="http://schemas.microsoft.com/office/powerpoint/2010/main" val="127359274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t="7136"/>
          <a:stretch/>
        </p:blipFill>
        <p:spPr bwMode="auto">
          <a:xfrm>
            <a:off x="1504950" y="1047750"/>
            <a:ext cx="8705850" cy="4079557"/>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9F0A80B-D2E2-6052-855A-007F83A90C76}"/>
              </a:ext>
            </a:extLst>
          </p:cNvPr>
          <p:cNvSpPr txBox="1"/>
          <p:nvPr/>
        </p:nvSpPr>
        <p:spPr>
          <a:xfrm>
            <a:off x="3278229" y="5686425"/>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4. Communication Management Module Level 2  DFD </a:t>
            </a:r>
            <a:endParaRPr lang="en-US" b="1" i="1" dirty="0">
              <a:latin typeface="Times New Roman" panose="02020603050405020304" pitchFamily="18" charset="0"/>
              <a:cs typeface="Times New Roman" panose="02020603050405020304" pitchFamily="18" charset="0"/>
            </a:endParaRPr>
          </a:p>
        </p:txBody>
      </p:sp>
      <p:pic>
        <p:nvPicPr>
          <p:cNvPr id="7"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Rectangle 7">
            <a:extLst>
              <a:ext uri="{FF2B5EF4-FFF2-40B4-BE49-F238E27FC236}">
                <a16:creationId xmlns:a16="http://schemas.microsoft.com/office/drawing/2014/main" id="{67123DF7-43B3-33F7-38CD-355A0BD7F58C}"/>
              </a:ext>
            </a:extLst>
          </p:cNvPr>
          <p:cNvSpPr/>
          <p:nvPr/>
        </p:nvSpPr>
        <p:spPr>
          <a:xfrm>
            <a:off x="0" y="6478588"/>
            <a:ext cx="12192000" cy="379411"/>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t>Slide-12</a:t>
            </a:r>
            <a:endParaRPr lang="en-IN" dirty="0"/>
          </a:p>
        </p:txBody>
      </p:sp>
    </p:spTree>
    <p:extLst>
      <p:ext uri="{BB962C8B-B14F-4D97-AF65-F5344CB8AC3E}">
        <p14:creationId xmlns:p14="http://schemas.microsoft.com/office/powerpoint/2010/main" val="18458871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2295525" y="428626"/>
            <a:ext cx="7467600" cy="4962524"/>
          </a:xfrm>
          <a:prstGeom prst="rect">
            <a:avLst/>
          </a:prstGeom>
        </p:spPr>
      </p:pic>
      <p:sp>
        <p:nvSpPr>
          <p:cNvPr id="5" name="TextBox 4">
            <a:extLst>
              <a:ext uri="{FF2B5EF4-FFF2-40B4-BE49-F238E27FC236}">
                <a16:creationId xmlns:a16="http://schemas.microsoft.com/office/drawing/2014/main" id="{79F0A80B-D2E2-6052-855A-007F83A90C76}"/>
              </a:ext>
            </a:extLst>
          </p:cNvPr>
          <p:cNvSpPr txBox="1"/>
          <p:nvPr/>
        </p:nvSpPr>
        <p:spPr>
          <a:xfrm>
            <a:off x="3278229" y="5686425"/>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5</a:t>
            </a:r>
            <a:r>
              <a:rPr lang="en-US" b="1" i="1" dirty="0">
                <a:latin typeface="Times New Roman" panose="02020603050405020304" pitchFamily="18" charset="0"/>
                <a:cs typeface="Times New Roman" panose="02020603050405020304" pitchFamily="18" charset="0"/>
              </a:rPr>
              <a:t>.</a:t>
            </a:r>
            <a:r>
              <a:rPr lang="en-US" b="1" i="1" dirty="0" smtClean="0">
                <a:latin typeface="Times New Roman" panose="02020603050405020304" pitchFamily="18" charset="0"/>
                <a:cs typeface="Times New Roman" panose="02020603050405020304" pitchFamily="18" charset="0"/>
              </a:rPr>
              <a:t> Post Management Module Level 2  DFD </a:t>
            </a:r>
            <a:endParaRPr lang="en-US" b="1" i="1" dirty="0">
              <a:latin typeface="Times New Roman" panose="02020603050405020304" pitchFamily="18" charset="0"/>
              <a:cs typeface="Times New Roman" panose="02020603050405020304" pitchFamily="18" charset="0"/>
            </a:endParaRPr>
          </a:p>
        </p:txBody>
      </p:sp>
      <p:pic>
        <p:nvPicPr>
          <p:cNvPr id="6"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Rectangle 6">
            <a:extLst>
              <a:ext uri="{FF2B5EF4-FFF2-40B4-BE49-F238E27FC236}">
                <a16:creationId xmlns:a16="http://schemas.microsoft.com/office/drawing/2014/main" id="{67123DF7-43B3-33F7-38CD-355A0BD7F58C}"/>
              </a:ext>
            </a:extLst>
          </p:cNvPr>
          <p:cNvSpPr/>
          <p:nvPr/>
        </p:nvSpPr>
        <p:spPr>
          <a:xfrm>
            <a:off x="0" y="6478588"/>
            <a:ext cx="12192000" cy="379411"/>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t>Slide-13</a:t>
            </a:r>
            <a:endParaRPr lang="en-IN" dirty="0"/>
          </a:p>
        </p:txBody>
      </p:sp>
    </p:spTree>
    <p:extLst>
      <p:ext uri="{BB962C8B-B14F-4D97-AF65-F5344CB8AC3E}">
        <p14:creationId xmlns:p14="http://schemas.microsoft.com/office/powerpoint/2010/main" val="2286823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stretch>
            <a:fillRect/>
          </a:stretch>
        </p:blipFill>
        <p:spPr>
          <a:xfrm>
            <a:off x="1743075" y="352425"/>
            <a:ext cx="8305800" cy="5371175"/>
          </a:xfrm>
          <a:prstGeom prst="rect">
            <a:avLst/>
          </a:prstGeom>
        </p:spPr>
      </p:pic>
      <p:sp>
        <p:nvSpPr>
          <p:cNvPr id="5" name="TextBox 4">
            <a:extLst>
              <a:ext uri="{FF2B5EF4-FFF2-40B4-BE49-F238E27FC236}">
                <a16:creationId xmlns:a16="http://schemas.microsoft.com/office/drawing/2014/main" id="{79F0A80B-D2E2-6052-855A-007F83A90C76}"/>
              </a:ext>
            </a:extLst>
          </p:cNvPr>
          <p:cNvSpPr txBox="1"/>
          <p:nvPr/>
        </p:nvSpPr>
        <p:spPr>
          <a:xfrm>
            <a:off x="3278229" y="5686425"/>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6. QR Code Management Module Level 2  DFD </a:t>
            </a:r>
            <a:endParaRPr lang="en-US" b="1" i="1" dirty="0">
              <a:latin typeface="Times New Roman" panose="02020603050405020304" pitchFamily="18" charset="0"/>
              <a:cs typeface="Times New Roman" panose="02020603050405020304" pitchFamily="18" charset="0"/>
            </a:endParaRPr>
          </a:p>
        </p:txBody>
      </p:sp>
      <p:pic>
        <p:nvPicPr>
          <p:cNvPr id="6"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Rectangle 6">
            <a:extLst>
              <a:ext uri="{FF2B5EF4-FFF2-40B4-BE49-F238E27FC236}">
                <a16:creationId xmlns:a16="http://schemas.microsoft.com/office/drawing/2014/main" id="{67123DF7-43B3-33F7-38CD-355A0BD7F58C}"/>
              </a:ext>
            </a:extLst>
          </p:cNvPr>
          <p:cNvSpPr/>
          <p:nvPr/>
        </p:nvSpPr>
        <p:spPr>
          <a:xfrm>
            <a:off x="0" y="6478588"/>
            <a:ext cx="12192000" cy="379411"/>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t>Slide-14</a:t>
            </a:r>
            <a:endParaRPr lang="en-IN" dirty="0"/>
          </a:p>
        </p:txBody>
      </p:sp>
    </p:spTree>
    <p:extLst>
      <p:ext uri="{BB962C8B-B14F-4D97-AF65-F5344CB8AC3E}">
        <p14:creationId xmlns:p14="http://schemas.microsoft.com/office/powerpoint/2010/main" val="35473246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66BE3-8BBB-8CA8-BDEB-DC8DCF11FE6D}"/>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6A77CECB-4CEE-859A-E3D3-BB162FD8A505}"/>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B2AA7F27-2BC5-9E4C-5A92-CD038053AC51}"/>
              </a:ext>
            </a:extLst>
          </p:cNvPr>
          <p:cNvSpPr txBox="1"/>
          <p:nvPr/>
        </p:nvSpPr>
        <p:spPr>
          <a:xfrm>
            <a:off x="4114800" y="136525"/>
            <a:ext cx="2633782"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6. Results</a:t>
            </a:r>
            <a:endParaRPr lang="en-US" sz="2000" b="1" dirty="0">
              <a:solidFill>
                <a:schemeClr val="accent2"/>
              </a:solidFill>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128" y="1847347"/>
            <a:ext cx="10258424" cy="4281687"/>
          </a:xfrm>
          <a:prstGeom prst="rect">
            <a:avLst/>
          </a:prstGeom>
        </p:spPr>
      </p:pic>
      <p:sp>
        <p:nvSpPr>
          <p:cNvPr id="5" name="TextBox 4">
            <a:extLst>
              <a:ext uri="{FF2B5EF4-FFF2-40B4-BE49-F238E27FC236}">
                <a16:creationId xmlns:a16="http://schemas.microsoft.com/office/drawing/2014/main" id="{B2AA7F27-2BC5-9E4C-5A92-CD038053AC51}"/>
              </a:ext>
            </a:extLst>
          </p:cNvPr>
          <p:cNvSpPr txBox="1"/>
          <p:nvPr/>
        </p:nvSpPr>
        <p:spPr>
          <a:xfrm>
            <a:off x="985128" y="602622"/>
            <a:ext cx="7156924" cy="369332"/>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Results of MUJ Unite are as follows:</a:t>
            </a:r>
          </a:p>
        </p:txBody>
      </p:sp>
      <p:sp>
        <p:nvSpPr>
          <p:cNvPr id="7" name="TextBox 6">
            <a:extLst>
              <a:ext uri="{FF2B5EF4-FFF2-40B4-BE49-F238E27FC236}">
                <a16:creationId xmlns:a16="http://schemas.microsoft.com/office/drawing/2014/main" id="{B2AA7F27-2BC5-9E4C-5A92-CD038053AC51}"/>
              </a:ext>
            </a:extLst>
          </p:cNvPr>
          <p:cNvSpPr txBox="1"/>
          <p:nvPr/>
        </p:nvSpPr>
        <p:spPr>
          <a:xfrm>
            <a:off x="695941" y="1224365"/>
            <a:ext cx="10391775" cy="584775"/>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latin typeface="Times New Roman" panose="02020603050405020304" pitchFamily="18" charset="0"/>
                <a:cs typeface="Times New Roman" panose="02020603050405020304" pitchFamily="18" charset="0"/>
              </a:rPr>
              <a:t>The </a:t>
            </a:r>
            <a:r>
              <a:rPr lang="en-IN" sz="1600" b="1" dirty="0">
                <a:latin typeface="Times New Roman" panose="02020603050405020304" pitchFamily="18" charset="0"/>
                <a:cs typeface="Times New Roman" panose="02020603050405020304" pitchFamily="18" charset="0"/>
              </a:rPr>
              <a:t>Home Page </a:t>
            </a:r>
            <a:r>
              <a:rPr lang="en-IN" sz="1600" dirty="0">
                <a:latin typeface="Times New Roman" panose="02020603050405020304" pitchFamily="18" charset="0"/>
                <a:cs typeface="Times New Roman" panose="02020603050405020304" pitchFamily="18" charset="0"/>
              </a:rPr>
              <a:t>is central to user engagement and was prototyped to feature recent posts, announcements, and a navigation bar with quick links to all other modules.</a:t>
            </a:r>
            <a:endParaRPr lang="en-US" sz="1600" dirty="0" smtClean="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9F0A80B-D2E2-6052-855A-007F83A90C76}"/>
              </a:ext>
            </a:extLst>
          </p:cNvPr>
          <p:cNvSpPr txBox="1"/>
          <p:nvPr/>
        </p:nvSpPr>
        <p:spPr>
          <a:xfrm>
            <a:off x="3082152" y="6207529"/>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7. Home Page</a:t>
            </a:r>
            <a:endParaRPr lang="en-US" b="1" i="1"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CAC40421-F328-3DBF-8470-9FCA55292B78}"/>
              </a:ext>
            </a:extLst>
          </p:cNvPr>
          <p:cNvSpPr/>
          <p:nvPr/>
        </p:nvSpPr>
        <p:spPr>
          <a:xfrm>
            <a:off x="-14289" y="6438901"/>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solidFill>
                  <a:prstClr val="white"/>
                </a:solidFill>
                <a:latin typeface="Calibri" panose="020F0502020204030204"/>
              </a:rPr>
              <a:t>Slide-15</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1573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923925" y="638175"/>
            <a:ext cx="10315575" cy="4648199"/>
          </a:xfrm>
          <a:prstGeom prst="rect">
            <a:avLst/>
          </a:prstGeom>
        </p:spPr>
      </p:pic>
      <p:sp>
        <p:nvSpPr>
          <p:cNvPr id="5" name="TextBox 4">
            <a:extLst>
              <a:ext uri="{FF2B5EF4-FFF2-40B4-BE49-F238E27FC236}">
                <a16:creationId xmlns:a16="http://schemas.microsoft.com/office/drawing/2014/main" id="{79F0A80B-D2E2-6052-855A-007F83A90C76}"/>
              </a:ext>
            </a:extLst>
          </p:cNvPr>
          <p:cNvSpPr txBox="1"/>
          <p:nvPr/>
        </p:nvSpPr>
        <p:spPr>
          <a:xfrm>
            <a:off x="2939276" y="5793343"/>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8. Home Page after Login</a:t>
            </a:r>
            <a:endParaRPr lang="en-US" b="1" i="1" dirty="0">
              <a:latin typeface="Times New Roman" panose="02020603050405020304" pitchFamily="18" charset="0"/>
              <a:cs typeface="Times New Roman" panose="02020603050405020304" pitchFamily="18" charset="0"/>
            </a:endParaRPr>
          </a:p>
        </p:txBody>
      </p:sp>
      <p:pic>
        <p:nvPicPr>
          <p:cNvPr id="6"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Rectangle 7">
            <a:extLst>
              <a:ext uri="{FF2B5EF4-FFF2-40B4-BE49-F238E27FC236}">
                <a16:creationId xmlns:a16="http://schemas.microsoft.com/office/drawing/2014/main" id="{CAC40421-F328-3DBF-8470-9FCA55292B78}"/>
              </a:ext>
            </a:extLst>
          </p:cNvPr>
          <p:cNvSpPr/>
          <p:nvPr/>
        </p:nvSpPr>
        <p:spPr>
          <a:xfrm>
            <a:off x="-14289" y="6438901"/>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solidFill>
                  <a:prstClr val="white"/>
                </a:solidFill>
                <a:latin typeface="Calibri" panose="020F0502020204030204"/>
              </a:rPr>
              <a:t>Slide-16</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6717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5299" y="342037"/>
            <a:ext cx="10782301" cy="830997"/>
          </a:xfrm>
          <a:prstGeom prst="rect">
            <a:avLst/>
          </a:prstGeom>
        </p:spPr>
        <p:txBody>
          <a:bodyPr wrap="square">
            <a:spAutoFit/>
          </a:bodyPr>
          <a:lstStyle/>
          <a:p>
            <a:pPr marL="285750" indent="-285750" algn="just">
              <a:buFont typeface="Wingdings" panose="05000000000000000000" pitchFamily="2" charset="2"/>
              <a:buChar char="Ø"/>
            </a:pPr>
            <a:r>
              <a:rPr lang="en-IN" sz="1600" dirty="0">
                <a:solidFill>
                  <a:srgbClr val="0D0D0D"/>
                </a:solidFill>
                <a:latin typeface="Times New Roman" panose="02020603050405020304" pitchFamily="18" charset="0"/>
                <a:ea typeface="Calibri" panose="020F0502020204030204" pitchFamily="34" charset="0"/>
              </a:rPr>
              <a:t>The </a:t>
            </a:r>
            <a:r>
              <a:rPr lang="en-IN" sz="1600" b="1" dirty="0">
                <a:solidFill>
                  <a:srgbClr val="0D0D0D"/>
                </a:solidFill>
                <a:latin typeface="Times New Roman" panose="02020603050405020304" pitchFamily="18" charset="0"/>
                <a:ea typeface="Calibri" panose="020F0502020204030204" pitchFamily="34" charset="0"/>
              </a:rPr>
              <a:t>login and sign-up </a:t>
            </a:r>
            <a:r>
              <a:rPr lang="en-IN" sz="1600" dirty="0">
                <a:solidFill>
                  <a:srgbClr val="0D0D0D"/>
                </a:solidFill>
                <a:latin typeface="Times New Roman" panose="02020603050405020304" pitchFamily="18" charset="0"/>
                <a:ea typeface="Calibri" panose="020F0502020204030204" pitchFamily="34" charset="0"/>
              </a:rPr>
              <a:t>pages were designed with a focus on simplicity and usability. The login interface includes fields for username and password, along with proper error messages for invalid credentials. The sign-up form collects basic details such as name, email, and password, and includes password confirmation with validation checks</a:t>
            </a:r>
            <a:endParaRPr lang="en-IN" sz="1600" dirty="0"/>
          </a:p>
        </p:txBody>
      </p:sp>
      <p:pic>
        <p:nvPicPr>
          <p:cNvPr id="4" name="Picture 3"/>
          <p:cNvPicPr/>
          <p:nvPr/>
        </p:nvPicPr>
        <p:blipFill>
          <a:blip r:embed="rId2"/>
          <a:stretch>
            <a:fillRect/>
          </a:stretch>
        </p:blipFill>
        <p:spPr>
          <a:xfrm>
            <a:off x="838200" y="1371600"/>
            <a:ext cx="4886325" cy="4686300"/>
          </a:xfrm>
          <a:prstGeom prst="rect">
            <a:avLst/>
          </a:prstGeom>
        </p:spPr>
      </p:pic>
      <p:pic>
        <p:nvPicPr>
          <p:cNvPr id="3" name="Picture 2"/>
          <p:cNvPicPr>
            <a:picLocks noChangeAspect="1"/>
          </p:cNvPicPr>
          <p:nvPr/>
        </p:nvPicPr>
        <p:blipFill>
          <a:blip r:embed="rId3"/>
          <a:stretch>
            <a:fillRect/>
          </a:stretch>
        </p:blipFill>
        <p:spPr>
          <a:xfrm>
            <a:off x="6246257" y="1173034"/>
            <a:ext cx="5364718" cy="5478346"/>
          </a:xfrm>
          <a:prstGeom prst="rect">
            <a:avLst/>
          </a:prstGeom>
        </p:spPr>
      </p:pic>
      <p:sp>
        <p:nvSpPr>
          <p:cNvPr id="8" name="TextBox 7">
            <a:extLst>
              <a:ext uri="{FF2B5EF4-FFF2-40B4-BE49-F238E27FC236}">
                <a16:creationId xmlns:a16="http://schemas.microsoft.com/office/drawing/2014/main" id="{79F0A80B-D2E2-6052-855A-007F83A90C76}"/>
              </a:ext>
            </a:extLst>
          </p:cNvPr>
          <p:cNvSpPr txBox="1"/>
          <p:nvPr/>
        </p:nvSpPr>
        <p:spPr>
          <a:xfrm>
            <a:off x="577076" y="6256466"/>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9. Login &amp; Sign up Page</a:t>
            </a:r>
            <a:endParaRPr lang="en-US" b="1" i="1" dirty="0">
              <a:latin typeface="Times New Roman" panose="02020603050405020304" pitchFamily="18" charset="0"/>
              <a:cs typeface="Times New Roman" panose="02020603050405020304" pitchFamily="18" charset="0"/>
            </a:endParaRPr>
          </a:p>
        </p:txBody>
      </p:sp>
      <p:pic>
        <p:nvPicPr>
          <p:cNvPr id="9"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4"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10" name="Rectangle 9">
            <a:extLst>
              <a:ext uri="{FF2B5EF4-FFF2-40B4-BE49-F238E27FC236}">
                <a16:creationId xmlns:a16="http://schemas.microsoft.com/office/drawing/2014/main" id="{CAC40421-F328-3DBF-8470-9FCA55292B78}"/>
              </a:ext>
            </a:extLst>
          </p:cNvPr>
          <p:cNvSpPr/>
          <p:nvPr/>
        </p:nvSpPr>
        <p:spPr>
          <a:xfrm>
            <a:off x="0" y="6651380"/>
            <a:ext cx="12192000" cy="206618"/>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Slide-17</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77543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49" y="250186"/>
            <a:ext cx="10810875" cy="640688"/>
          </a:xfrm>
          <a:prstGeom prst="rect">
            <a:avLst/>
          </a:prstGeom>
        </p:spPr>
        <p:txBody>
          <a:bodyPr wrap="square">
            <a:spAutoFit/>
          </a:bodyPr>
          <a:lstStyle/>
          <a:p>
            <a:pPr marL="285750" lvl="0" indent="-285750" algn="just">
              <a:lnSpc>
                <a:spcPct val="115000"/>
              </a:lnSpc>
              <a:spcAft>
                <a:spcPts val="800"/>
              </a:spcAft>
              <a:buFont typeface="Wingdings" panose="05000000000000000000" pitchFamily="2" charset="2"/>
              <a:buChar char="Ø"/>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b="1"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Profile Page </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prototype shows the profile of the user which gets login successfully. It shows the name of the user and the user has the option to edit profile, edit post. This profile page also contains the QR Code option for each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428751" y="1293494"/>
            <a:ext cx="9582150" cy="4688206"/>
          </a:xfrm>
          <a:prstGeom prst="rect">
            <a:avLst/>
          </a:prstGeom>
        </p:spPr>
      </p:pic>
      <p:sp>
        <p:nvSpPr>
          <p:cNvPr id="5" name="TextBox 4">
            <a:extLst>
              <a:ext uri="{FF2B5EF4-FFF2-40B4-BE49-F238E27FC236}">
                <a16:creationId xmlns:a16="http://schemas.microsoft.com/office/drawing/2014/main" id="{79F0A80B-D2E2-6052-855A-007F83A90C76}"/>
              </a:ext>
            </a:extLst>
          </p:cNvPr>
          <p:cNvSpPr txBox="1"/>
          <p:nvPr/>
        </p:nvSpPr>
        <p:spPr>
          <a:xfrm>
            <a:off x="3301226" y="6199654"/>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10. Profile Page</a:t>
            </a:r>
            <a:endParaRPr lang="en-US" b="1" i="1" dirty="0">
              <a:latin typeface="Times New Roman" panose="02020603050405020304" pitchFamily="18" charset="0"/>
              <a:cs typeface="Times New Roman" panose="02020603050405020304" pitchFamily="18" charset="0"/>
            </a:endParaRPr>
          </a:p>
        </p:txBody>
      </p:sp>
      <p:pic>
        <p:nvPicPr>
          <p:cNvPr id="6"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8" name="Rectangle 7">
            <a:extLst>
              <a:ext uri="{FF2B5EF4-FFF2-40B4-BE49-F238E27FC236}">
                <a16:creationId xmlns:a16="http://schemas.microsoft.com/office/drawing/2014/main" id="{CAC40421-F328-3DBF-8470-9FCA55292B78}"/>
              </a:ext>
            </a:extLst>
          </p:cNvPr>
          <p:cNvSpPr/>
          <p:nvPr/>
        </p:nvSpPr>
        <p:spPr>
          <a:xfrm>
            <a:off x="0" y="6568986"/>
            <a:ext cx="12192000" cy="289012"/>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Slide-18</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99343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968307" y="351790"/>
            <a:ext cx="5832793" cy="5020310"/>
          </a:xfrm>
          <a:prstGeom prst="rect">
            <a:avLst/>
          </a:prstGeom>
        </p:spPr>
      </p:pic>
      <p:sp>
        <p:nvSpPr>
          <p:cNvPr id="4" name="TextBox 3">
            <a:extLst>
              <a:ext uri="{FF2B5EF4-FFF2-40B4-BE49-F238E27FC236}">
                <a16:creationId xmlns:a16="http://schemas.microsoft.com/office/drawing/2014/main" id="{79F0A80B-D2E2-6052-855A-007F83A90C76}"/>
              </a:ext>
            </a:extLst>
          </p:cNvPr>
          <p:cNvSpPr txBox="1"/>
          <p:nvPr/>
        </p:nvSpPr>
        <p:spPr>
          <a:xfrm>
            <a:off x="2968307" y="6066304"/>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11. QR Code For Scanning Profile </a:t>
            </a:r>
            <a:endParaRPr lang="en-US" b="1" i="1" dirty="0">
              <a:latin typeface="Times New Roman" panose="02020603050405020304" pitchFamily="18" charset="0"/>
              <a:cs typeface="Times New Roman" panose="02020603050405020304" pitchFamily="18" charset="0"/>
            </a:endParaRPr>
          </a:p>
        </p:txBody>
      </p:sp>
      <p:pic>
        <p:nvPicPr>
          <p:cNvPr id="6"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7" name="Rectangle 6">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Slide-19</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024489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8D5ABD82-3DB9-4BA9-9051-717D1910BD0D}"/>
              </a:ext>
            </a:extLst>
          </p:cNvPr>
          <p:cNvSpPr txBox="1"/>
          <p:nvPr/>
        </p:nvSpPr>
        <p:spPr>
          <a:xfrm>
            <a:off x="5424983" y="446972"/>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57250" y="1608529"/>
            <a:ext cx="10515600" cy="3385542"/>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Software Requirement Specification (SRS) </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smtClean="0">
                <a:latin typeface="Times New Roman" panose="02020603050405020304" pitchFamily="18" charset="0"/>
                <a:cs typeface="Times New Roman" panose="02020603050405020304" pitchFamily="18" charset="0"/>
              </a:rPr>
              <a:t>Results</a:t>
            </a:r>
            <a:endParaRPr lang="en-US" dirty="0">
              <a:latin typeface="Times New Roman" panose="02020603050405020304" pitchFamily="18" charset="0"/>
              <a:cs typeface="Times New Roman" panose="02020603050405020304" pitchFamily="18" charset="0"/>
            </a:endParaRPr>
          </a:p>
          <a:p>
            <a:pPr marL="342900" indent="-342900">
              <a:spcBef>
                <a:spcPts val="1200"/>
              </a:spcBef>
              <a:buAutoNum type="arabicPeriod"/>
            </a:pPr>
            <a:r>
              <a:rPr lang="en-US" dirty="0" smtClean="0">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412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1025" y="425860"/>
            <a:ext cx="8096250" cy="357534"/>
          </a:xfrm>
          <a:prstGeom prst="rect">
            <a:avLst/>
          </a:prstGeom>
        </p:spPr>
        <p:txBody>
          <a:bodyPr wrap="square">
            <a:spAutoFit/>
          </a:bodyPr>
          <a:lstStyle/>
          <a:p>
            <a:pPr marL="285750" lvl="0" indent="-285750" algn="just">
              <a:lnSpc>
                <a:spcPct val="115000"/>
              </a:lnSpc>
              <a:spcAft>
                <a:spcPts val="800"/>
              </a:spcAft>
              <a:buFont typeface="Wingdings" panose="05000000000000000000" pitchFamily="2" charset="2"/>
              <a:buChar char="Ø"/>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Messaging Module</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includes the privately messaging option for the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295400" y="1095375"/>
            <a:ext cx="9610725" cy="4886325"/>
          </a:xfrm>
          <a:prstGeom prst="rect">
            <a:avLst/>
          </a:prstGeom>
        </p:spPr>
      </p:pic>
      <p:sp>
        <p:nvSpPr>
          <p:cNvPr id="4" name="TextBox 3">
            <a:extLst>
              <a:ext uri="{FF2B5EF4-FFF2-40B4-BE49-F238E27FC236}">
                <a16:creationId xmlns:a16="http://schemas.microsoft.com/office/drawing/2014/main" id="{79F0A80B-D2E2-6052-855A-007F83A90C76}"/>
              </a:ext>
            </a:extLst>
          </p:cNvPr>
          <p:cNvSpPr txBox="1"/>
          <p:nvPr/>
        </p:nvSpPr>
        <p:spPr>
          <a:xfrm>
            <a:off x="3167876" y="6056779"/>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12. Messaging Module</a:t>
            </a:r>
            <a:endParaRPr lang="en-US" b="1" i="1" dirty="0">
              <a:latin typeface="Times New Roman" panose="02020603050405020304" pitchFamily="18" charset="0"/>
              <a:cs typeface="Times New Roman" panose="02020603050405020304" pitchFamily="18" charset="0"/>
            </a:endParaRPr>
          </a:p>
        </p:txBody>
      </p:sp>
      <p:pic>
        <p:nvPicPr>
          <p:cNvPr id="5"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Slide-20</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38175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850" y="288286"/>
            <a:ext cx="10972800" cy="658642"/>
          </a:xfrm>
          <a:prstGeom prst="rect">
            <a:avLst/>
          </a:prstGeom>
        </p:spPr>
        <p:txBody>
          <a:bodyPr wrap="square">
            <a:spAutoFit/>
          </a:bodyPr>
          <a:lstStyle/>
          <a:p>
            <a:pPr marL="285750" lvl="0" indent="-285750" algn="just">
              <a:lnSpc>
                <a:spcPct val="115000"/>
              </a:lnSpc>
              <a:spcAft>
                <a:spcPts val="800"/>
              </a:spcAft>
              <a:buFont typeface="Wingdings" panose="05000000000000000000" pitchFamily="2" charset="2"/>
              <a:buChar char="Ø"/>
            </a:pP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b="1"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Announcement Module </a:t>
            </a:r>
            <a:r>
              <a:rPr lang="en-IN" sz="16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shows the user the announcement which is add by the other user. The announcement basically includes useful information which is posted by the other users.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3573779" y="1295399"/>
            <a:ext cx="5141595" cy="4295775"/>
          </a:xfrm>
          <a:prstGeom prst="rect">
            <a:avLst/>
          </a:prstGeom>
        </p:spPr>
      </p:pic>
      <p:sp>
        <p:nvSpPr>
          <p:cNvPr id="4" name="TextBox 3">
            <a:extLst>
              <a:ext uri="{FF2B5EF4-FFF2-40B4-BE49-F238E27FC236}">
                <a16:creationId xmlns:a16="http://schemas.microsoft.com/office/drawing/2014/main" id="{79F0A80B-D2E2-6052-855A-007F83A90C76}"/>
              </a:ext>
            </a:extLst>
          </p:cNvPr>
          <p:cNvSpPr txBox="1"/>
          <p:nvPr/>
        </p:nvSpPr>
        <p:spPr>
          <a:xfrm>
            <a:off x="3167876" y="6056779"/>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13.  Announcement Module</a:t>
            </a:r>
            <a:endParaRPr lang="en-US" b="1" i="1" dirty="0">
              <a:latin typeface="Times New Roman" panose="02020603050405020304" pitchFamily="18" charset="0"/>
              <a:cs typeface="Times New Roman" panose="02020603050405020304" pitchFamily="18" charset="0"/>
            </a:endParaRPr>
          </a:p>
        </p:txBody>
      </p:sp>
      <p:pic>
        <p:nvPicPr>
          <p:cNvPr id="5"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Slide-21</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6569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499" y="202561"/>
            <a:ext cx="11096625" cy="729430"/>
          </a:xfrm>
          <a:prstGeom prst="rect">
            <a:avLst/>
          </a:prstGeom>
        </p:spPr>
        <p:txBody>
          <a:bodyPr wrap="square">
            <a:spAutoFit/>
          </a:bodyPr>
          <a:lstStyle/>
          <a:p>
            <a:pPr marL="285750" lvl="0" indent="-285750" algn="just">
              <a:lnSpc>
                <a:spcPct val="115000"/>
              </a:lnSpc>
              <a:spcAft>
                <a:spcPts val="800"/>
              </a:spcAft>
              <a:buFont typeface="Wingdings" panose="05000000000000000000" pitchFamily="2" charset="2"/>
              <a:buChar char="Ø"/>
            </a:pPr>
            <a:r>
              <a:rPr lang="en-IN"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The </a:t>
            </a:r>
            <a:r>
              <a:rPr lang="en-IN" b="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Contact Us Page </a:t>
            </a:r>
            <a:r>
              <a:rPr lang="en-IN"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is designed as a communication between users and the platform administrators. This module is kept visually and simple but functionally complete, as it plays an important role in platform support.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3838575" y="1745614"/>
            <a:ext cx="4063365" cy="3969385"/>
          </a:xfrm>
          <a:prstGeom prst="rect">
            <a:avLst/>
          </a:prstGeom>
        </p:spPr>
      </p:pic>
      <p:sp>
        <p:nvSpPr>
          <p:cNvPr id="4" name="TextBox 3">
            <a:extLst>
              <a:ext uri="{FF2B5EF4-FFF2-40B4-BE49-F238E27FC236}">
                <a16:creationId xmlns:a16="http://schemas.microsoft.com/office/drawing/2014/main" id="{79F0A80B-D2E2-6052-855A-007F83A90C76}"/>
              </a:ext>
            </a:extLst>
          </p:cNvPr>
          <p:cNvSpPr txBox="1"/>
          <p:nvPr/>
        </p:nvSpPr>
        <p:spPr>
          <a:xfrm>
            <a:off x="2853551" y="6056779"/>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14.  Contact Us</a:t>
            </a:r>
            <a:endParaRPr lang="en-US" b="1" i="1" dirty="0">
              <a:latin typeface="Times New Roman" panose="02020603050405020304" pitchFamily="18" charset="0"/>
              <a:cs typeface="Times New Roman" panose="02020603050405020304" pitchFamily="18" charset="0"/>
            </a:endParaRPr>
          </a:p>
        </p:txBody>
      </p:sp>
      <p:pic>
        <p:nvPicPr>
          <p:cNvPr id="5"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Slide-22</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0099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894771" y="1786255"/>
            <a:ext cx="4240530" cy="3862070"/>
          </a:xfrm>
          <a:prstGeom prst="rect">
            <a:avLst/>
          </a:prstGeom>
        </p:spPr>
      </p:pic>
      <p:sp>
        <p:nvSpPr>
          <p:cNvPr id="3" name="Rectangle 2"/>
          <p:cNvSpPr/>
          <p:nvPr/>
        </p:nvSpPr>
        <p:spPr>
          <a:xfrm>
            <a:off x="504824" y="441663"/>
            <a:ext cx="11020425" cy="1077218"/>
          </a:xfrm>
          <a:prstGeom prst="rect">
            <a:avLst/>
          </a:prstGeom>
        </p:spPr>
        <p:txBody>
          <a:bodyPr wrap="square">
            <a:spAutoFit/>
          </a:bodyPr>
          <a:lstStyle/>
          <a:p>
            <a:pPr marL="285750" indent="-285750" algn="just">
              <a:buFont typeface="Wingdings" panose="05000000000000000000" pitchFamily="2" charset="2"/>
              <a:buChar char="Ø"/>
            </a:pPr>
            <a:r>
              <a:rPr lang="en-IN" sz="1600" dirty="0">
                <a:solidFill>
                  <a:srgbClr val="0D0D0D"/>
                </a:solidFill>
                <a:latin typeface="Times New Roman" panose="02020603050405020304" pitchFamily="18" charset="0"/>
                <a:ea typeface="Calibri" panose="020F0502020204030204" pitchFamily="34" charset="0"/>
              </a:rPr>
              <a:t>The </a:t>
            </a:r>
            <a:r>
              <a:rPr lang="en-IN" sz="1600" b="1" dirty="0">
                <a:solidFill>
                  <a:srgbClr val="0D0D0D"/>
                </a:solidFill>
                <a:latin typeface="Times New Roman" panose="02020603050405020304" pitchFamily="18" charset="0"/>
                <a:ea typeface="Calibri" panose="020F0502020204030204" pitchFamily="34" charset="0"/>
              </a:rPr>
              <a:t>Change Password Module</a:t>
            </a:r>
            <a:r>
              <a:rPr lang="en-IN" sz="1600" dirty="0">
                <a:solidFill>
                  <a:srgbClr val="0D0D0D"/>
                </a:solidFill>
                <a:latin typeface="Times New Roman" panose="02020603050405020304" pitchFamily="18" charset="0"/>
                <a:ea typeface="Calibri" panose="020F0502020204030204" pitchFamily="34" charset="0"/>
              </a:rPr>
              <a:t>, enhances user control and account security. It includes fields for entering the current password, new password, and password confirmation. Real-time validation ensures that the new password meets required criteria (e.g., minimum length, use of symbols or numbers). Feedback messages are displayed for both errors (e.g., incorrect current password) and successful updates. </a:t>
            </a:r>
            <a:endParaRPr lang="en-IN" sz="1600" dirty="0"/>
          </a:p>
        </p:txBody>
      </p:sp>
      <p:sp>
        <p:nvSpPr>
          <p:cNvPr id="4" name="TextBox 3">
            <a:extLst>
              <a:ext uri="{FF2B5EF4-FFF2-40B4-BE49-F238E27FC236}">
                <a16:creationId xmlns:a16="http://schemas.microsoft.com/office/drawing/2014/main" id="{79F0A80B-D2E2-6052-855A-007F83A90C76}"/>
              </a:ext>
            </a:extLst>
          </p:cNvPr>
          <p:cNvSpPr txBox="1"/>
          <p:nvPr/>
        </p:nvSpPr>
        <p:spPr>
          <a:xfrm>
            <a:off x="2872600" y="6009154"/>
            <a:ext cx="628487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15.  Change Password Module</a:t>
            </a:r>
            <a:endParaRPr lang="en-US" b="1" i="1" dirty="0">
              <a:latin typeface="Times New Roman" panose="02020603050405020304" pitchFamily="18" charset="0"/>
              <a:cs typeface="Times New Roman" panose="02020603050405020304" pitchFamily="18" charset="0"/>
            </a:endParaRPr>
          </a:p>
        </p:txBody>
      </p:sp>
      <p:pic>
        <p:nvPicPr>
          <p:cNvPr id="5" name="Content Placeholder 16">
            <a:extLst>
              <a:ext uri="{FF2B5EF4-FFF2-40B4-BE49-F238E27FC236}">
                <a16:creationId xmlns:a16="http://schemas.microsoft.com/office/drawing/2014/main" id="{11A986B4-FDCD-65C9-C929-FE588635FC8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Slide-23</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9246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FBCAF-7C55-D437-BF69-08C45D16DEC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Slide-24</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F6D78671-98AC-D60C-B218-8DA14791351C}"/>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9D58A6DF-658D-71B2-46DC-33DBE82E8A85}"/>
              </a:ext>
            </a:extLst>
          </p:cNvPr>
          <p:cNvSpPr txBox="1"/>
          <p:nvPr/>
        </p:nvSpPr>
        <p:spPr>
          <a:xfrm>
            <a:off x="4381501" y="456415"/>
            <a:ext cx="2617620"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7. Conclusions</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2" name="Rectangle 1"/>
          <p:cNvSpPr>
            <a:spLocks noChangeArrowheads="1"/>
          </p:cNvSpPr>
          <p:nvPr/>
        </p:nvSpPr>
        <p:spPr bwMode="auto">
          <a:xfrm>
            <a:off x="760532" y="1326235"/>
            <a:ext cx="11313268" cy="2951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Strengthens connection between students, teachers, and alumni.</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Provides a secure and user-friendly interface.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Supports </a:t>
            </a:r>
            <a:r>
              <a:rPr lang="en-US" altLang="en-US" dirty="0" smtClean="0">
                <a:latin typeface="Times New Roman" panose="02020603050405020304" pitchFamily="18" charset="0"/>
                <a:cs typeface="Times New Roman" panose="02020603050405020304" pitchFamily="18" charset="0"/>
              </a:rPr>
              <a:t>academics and </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social interactions.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Thoroughly tested across different user roles.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Designed for future upgrades and institutional deployment.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dirty="0">
                <a:latin typeface="Times New Roman" panose="02020603050405020304" pitchFamily="18" charset="0"/>
                <a:cs typeface="Times New Roman" panose="02020603050405020304" pitchFamily="18" charset="0"/>
              </a:rPr>
              <a:t>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ncourages collaboration.</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Fosters a stronger university community bond.</a:t>
            </a:r>
          </a:p>
        </p:txBody>
      </p:sp>
    </p:spTree>
    <p:extLst>
      <p:ext uri="{BB962C8B-B14F-4D97-AF65-F5344CB8AC3E}">
        <p14:creationId xmlns:p14="http://schemas.microsoft.com/office/powerpoint/2010/main" val="15796243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9B7C72-9885-9891-297E-989E4A5E5623}"/>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6CB1E667-D427-7C12-E8FA-226ECDB3961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8B0F4442-E5CA-CDEC-71E8-54513443F819}"/>
              </a:ext>
            </a:extLst>
          </p:cNvPr>
          <p:cNvSpPr txBox="1"/>
          <p:nvPr/>
        </p:nvSpPr>
        <p:spPr>
          <a:xfrm>
            <a:off x="4067175" y="377662"/>
            <a:ext cx="3131113"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8. Future </a:t>
            </a:r>
            <a:r>
              <a:rPr lang="en-US" sz="2000" b="1" dirty="0">
                <a:solidFill>
                  <a:schemeClr val="accent2"/>
                </a:solidFill>
                <a:latin typeface="Times New Roman" panose="02020603050405020304" pitchFamily="18" charset="0"/>
                <a:cs typeface="Times New Roman" panose="02020603050405020304" pitchFamily="18" charset="0"/>
              </a:rPr>
              <a:t>Scope</a:t>
            </a:r>
          </a:p>
        </p:txBody>
      </p:sp>
      <p:sp>
        <p:nvSpPr>
          <p:cNvPr id="2" name="Rectangle 1"/>
          <p:cNvSpPr>
            <a:spLocks noChangeArrowheads="1"/>
          </p:cNvSpPr>
          <p:nvPr/>
        </p:nvSpPr>
        <p:spPr bwMode="auto">
          <a:xfrm>
            <a:off x="609600" y="1123209"/>
            <a:ext cx="107442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chat integration using Web Sockets (Django Channels).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Support for group chats and instant chat notifications.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Email and SMS notifications for messages and announcements.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Real-time pop-up alerts for in-platform events.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Integrated alumni job portal with application and notification features.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UI/UX enhancements including dark mode, font resizing, and multilingual support.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Improved visual experience using animations and transitions.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of a mobile application for Android and iOS platforms.</a:t>
            </a:r>
          </a:p>
        </p:txBody>
      </p:sp>
      <p:sp>
        <p:nvSpPr>
          <p:cNvPr id="8" name="Rectangle 7">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Slide-25</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25421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4726" y="73117"/>
            <a:ext cx="1433598" cy="400110"/>
          </a:xfrm>
          <a:prstGeom prst="rect">
            <a:avLst/>
          </a:prstGeom>
        </p:spPr>
        <p:txBody>
          <a:bodyPr wrap="none">
            <a:spAutoFit/>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 </a:t>
            </a:r>
            <a:r>
              <a:rPr lang="en-US" sz="2000" b="1" dirty="0" smtClean="0">
                <a:solidFill>
                  <a:schemeClr val="accent2"/>
                </a:solidFill>
                <a:latin typeface="Times New Roman" panose="02020603050405020304" pitchFamily="18" charset="0"/>
                <a:cs typeface="Times New Roman" panose="02020603050405020304" pitchFamily="18" charset="0"/>
              </a:rPr>
              <a:t>References</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5" name="Rectangle 4"/>
          <p:cNvSpPr/>
          <p:nvPr/>
        </p:nvSpPr>
        <p:spPr>
          <a:xfrm>
            <a:off x="333983" y="852212"/>
            <a:ext cx="11251660" cy="6590522"/>
          </a:xfrm>
          <a:prstGeom prst="rect">
            <a:avLst/>
          </a:prstGeom>
        </p:spPr>
        <p:txBody>
          <a:bodyPr wrap="square">
            <a:spAutoFit/>
          </a:bodyPr>
          <a:lstStyle/>
          <a:p>
            <a:pPr marL="36195" algn="just">
              <a:spcAft>
                <a:spcPts val="800"/>
              </a:spcAft>
            </a:pPr>
            <a:r>
              <a:rPr lang="en-IN" sz="140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a:t>
            </a:r>
            <a:r>
              <a:rPr lang="en-IN" sz="1400" dirty="0" err="1"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Conallen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Jim.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web application architectures with UML."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Communications of the ACM</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42.10 (1999): 63-70.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Rustagi</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Palak</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Yugal</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Kumar.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Mvc</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architecture and its application." (2022).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[3]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Truica</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Ciprian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-Octavian, et al. "Performance evaluation for CRUD operations in asynchronously replicated document oriented database."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2015 20th International Conference on Control Systems and Computer Science</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IEEE, 2015.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[4]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Grüner</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Sten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Julius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Pfrommer</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Florian Palm. "RESTful industrial communication with OPC UA."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IEEE Transactions on Industrial Informatics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12.5 (2016): 1832-1841.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[5]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Gancheva</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Veska</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"data security and validation framework for a scientific data processing SOA based system."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2011 Developments in </a:t>
            </a:r>
            <a:r>
              <a:rPr lang="en-IN" sz="1400" i="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E-systems</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Engineering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IEEE, 2011.</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[6] Aronson, Larry.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HTML Manual of Style: A Clear, Concise Reference for Hypertext </a:t>
            </a:r>
            <a:r>
              <a:rPr lang="en-IN" sz="1400" i="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Markup</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Language (including HTML5)</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Pearson Education, 2010.</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[7] Sharma, T. N., Priyanka Bhardwaj, and Manish Bhardwaj. "Differences between HTML and HTML 5."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International Journal Of Computational Engineering Research</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2.5 (2012): 1430-1437.</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[8]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Schengili</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-Roberts, Keith.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Core CSS: Cascading style sheets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Prentice Hall Professional, 2004.</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[9]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Bos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Bert, et al. "Cascading style sheets level 2 revision 1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css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2.1) specification."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W3C working draft, W3C, June</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(2005).</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[10] Lunn, Ian.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CSS3 foundations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John Wiley &amp; Sons, 2012.</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[11]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Crockford</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Douglas.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JavaScript: The Good Parts: The Good Parts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O'Reilly Media, Inc.", 2008</a:t>
            </a:r>
            <a:r>
              <a:rPr lang="en-IN" sz="1400" dirty="0" smtClean="0">
                <a:solidFill>
                  <a:srgbClr val="0D0D0D"/>
                </a:solidFill>
                <a:latin typeface="Times New Roman" panose="02020603050405020304" pitchFamily="18" charset="0"/>
                <a:ea typeface="Calibri" panose="020F0502020204030204" pitchFamily="34" charset="0"/>
                <a:cs typeface="Times New Roman" panose="02020603050405020304" pitchFamily="18" charset="0"/>
              </a:rPr>
              <a:t>.</a:t>
            </a:r>
          </a:p>
          <a:p>
            <a:pPr algn="just"/>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12] </a:t>
            </a:r>
            <a:r>
              <a:rPr lang="en-IN" sz="1400" dirty="0" err="1">
                <a:latin typeface="Times New Roman" panose="02020603050405020304" pitchFamily="18" charset="0"/>
                <a:cs typeface="Times New Roman" panose="02020603050405020304" pitchFamily="18" charset="0"/>
              </a:rPr>
              <a:t>Guha</a:t>
            </a:r>
            <a:r>
              <a:rPr lang="en-IN" sz="1400" dirty="0">
                <a:latin typeface="Times New Roman" panose="02020603050405020304" pitchFamily="18" charset="0"/>
                <a:cs typeface="Times New Roman" panose="02020603050405020304" pitchFamily="18" charset="0"/>
              </a:rPr>
              <a:t>, Arjun, </a:t>
            </a:r>
            <a:r>
              <a:rPr lang="en-IN" sz="1400" dirty="0" err="1">
                <a:latin typeface="Times New Roman" panose="02020603050405020304" pitchFamily="18" charset="0"/>
                <a:cs typeface="Times New Roman" panose="02020603050405020304" pitchFamily="18" charset="0"/>
              </a:rPr>
              <a:t>Claudiu</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Saftoiu</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Shriram</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Krishnamurthi</a:t>
            </a:r>
            <a:r>
              <a:rPr lang="en-IN" sz="1400" dirty="0">
                <a:latin typeface="Times New Roman" panose="02020603050405020304" pitchFamily="18" charset="0"/>
                <a:cs typeface="Times New Roman" panose="02020603050405020304" pitchFamily="18" charset="0"/>
              </a:rPr>
              <a:t>. "The essence of JavaScript." </a:t>
            </a:r>
            <a:r>
              <a:rPr lang="en-IN" sz="1400" i="1" dirty="0">
                <a:latin typeface="Times New Roman" panose="02020603050405020304" pitchFamily="18" charset="0"/>
                <a:cs typeface="Times New Roman" panose="02020603050405020304" pitchFamily="18" charset="0"/>
              </a:rPr>
              <a:t>ECOOP 2010–Object-Oriented Programming: 24th European Conference, Maribor, Slovenia, June 21-25, 2010. Proceedings 24</a:t>
            </a:r>
            <a:r>
              <a:rPr lang="en-IN" sz="1400" dirty="0">
                <a:latin typeface="Times New Roman" panose="02020603050405020304" pitchFamily="18" charset="0"/>
                <a:cs typeface="Times New Roman" panose="02020603050405020304" pitchFamily="18" charset="0"/>
              </a:rPr>
              <a:t>. Springer Berlin Heidelberg, 2010</a:t>
            </a:r>
            <a:r>
              <a:rPr lang="en-IN" sz="1400" dirty="0" smtClean="0">
                <a:latin typeface="Times New Roman" panose="02020603050405020304" pitchFamily="18" charset="0"/>
                <a:cs typeface="Times New Roman" panose="02020603050405020304" pitchFamily="18" charset="0"/>
              </a:rPr>
              <a:t>.</a:t>
            </a:r>
          </a:p>
          <a:p>
            <a:pPr algn="just"/>
            <a:endParaRPr lang="en-IN" sz="1400" dirty="0">
              <a:latin typeface="Times New Roman" panose="02020603050405020304" pitchFamily="18" charset="0"/>
              <a:cs typeface="Times New Roman" panose="02020603050405020304" pitchFamily="18" charset="0"/>
            </a:endParaRPr>
          </a:p>
          <a:p>
            <a:pPr algn="just"/>
            <a:r>
              <a:rPr lang="en-IN" sz="1400" dirty="0" smtClean="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13] Jensen, Simon Holm, Magnus Madsen, and Anders </a:t>
            </a:r>
            <a:r>
              <a:rPr lang="en-IN" sz="1400" dirty="0" err="1">
                <a:latin typeface="Times New Roman" panose="02020603050405020304" pitchFamily="18" charset="0"/>
                <a:cs typeface="Times New Roman" panose="02020603050405020304" pitchFamily="18" charset="0"/>
              </a:rPr>
              <a:t>Møller</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Modeling</a:t>
            </a:r>
            <a:r>
              <a:rPr lang="en-IN" sz="1400" dirty="0">
                <a:latin typeface="Times New Roman" panose="02020603050405020304" pitchFamily="18" charset="0"/>
                <a:cs typeface="Times New Roman" panose="02020603050405020304" pitchFamily="18" charset="0"/>
              </a:rPr>
              <a:t> the HTML DOM and browser API in static analysis of JavaScript web applications." </a:t>
            </a:r>
            <a:r>
              <a:rPr lang="en-IN" sz="1400" i="1" dirty="0">
                <a:latin typeface="Times New Roman" panose="02020603050405020304" pitchFamily="18" charset="0"/>
                <a:cs typeface="Times New Roman" panose="02020603050405020304" pitchFamily="18" charset="0"/>
              </a:rPr>
              <a:t>Proceedings of the 19th ACM SIGSOFT symposium and the 13th European conference on Foundations of software engineering</a:t>
            </a:r>
            <a:r>
              <a:rPr lang="en-IN" sz="1400" dirty="0">
                <a:latin typeface="Times New Roman" panose="02020603050405020304" pitchFamily="18" charset="0"/>
                <a:cs typeface="Times New Roman" panose="02020603050405020304" pitchFamily="18" charset="0"/>
              </a:rPr>
              <a:t>. 2011.</a:t>
            </a:r>
          </a:p>
          <a:p>
            <a:pPr marL="36195" algn="just">
              <a:spcAft>
                <a:spcPts val="800"/>
              </a:spcAft>
            </a:pP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36195" algn="just">
              <a:lnSpc>
                <a:spcPct val="115000"/>
              </a:lnSpc>
              <a:spcAft>
                <a:spcPts val="800"/>
              </a:spcAft>
            </a:pPr>
            <a:endParaRPr lang="en-IN" sz="1200" dirty="0">
              <a:latin typeface="Calibri" panose="020F0502020204030204" pitchFamily="34" charset="0"/>
              <a:ea typeface="Calibri" panose="020F0502020204030204" pitchFamily="34" charset="0"/>
              <a:cs typeface="Times New Roman" panose="02020603050405020304" pitchFamily="18" charset="0"/>
            </a:endParaRPr>
          </a:p>
          <a:p>
            <a:pPr marL="36195" algn="just">
              <a:lnSpc>
                <a:spcPct val="115000"/>
              </a:lnSpc>
              <a:spcAft>
                <a:spcPts val="800"/>
              </a:spcAft>
            </a:pPr>
            <a:endParaRPr lang="en-IN" sz="1200" dirty="0"/>
          </a:p>
        </p:txBody>
      </p:sp>
      <p:pic>
        <p:nvPicPr>
          <p:cNvPr id="6" name="Content Placeholder 16">
            <a:extLst>
              <a:ext uri="{FF2B5EF4-FFF2-40B4-BE49-F238E27FC236}">
                <a16:creationId xmlns:a16="http://schemas.microsoft.com/office/drawing/2014/main" id="{6CB1E667-D427-7C12-E8FA-226ECDB3961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7" name="Rectangle 6">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solidFill>
                  <a:prstClr val="white"/>
                </a:solidFill>
                <a:latin typeface="Calibri" panose="020F0502020204030204"/>
              </a:rPr>
              <a:t>Slide-26</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74887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8833" y="361541"/>
            <a:ext cx="11410545" cy="6381234"/>
          </a:xfrm>
          <a:prstGeom prst="rect">
            <a:avLst/>
          </a:prstGeom>
        </p:spPr>
        <p:txBody>
          <a:bodyPr wrap="square">
            <a:spAutoFit/>
          </a:bodyPr>
          <a:lstStyle/>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[14]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Hesterberg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Tim. "Bootstrap."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Wiley Interdisciplinary Reviews: Computational Statistics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3.6 (2011): 497-526.</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[15] Python, Why. "Python."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Python releases for windows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24 (2021).</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[16]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Thoutam</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Vivek</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 study on python web application framework."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Journal of E1ectronics, Computer Networking and Applied mathematics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1.01 (2021).</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[17] Burch, Carl. "Django, a web framework using python: Tutorial presentation."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Journal of Computing Sciences in Colleges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25.5 (2010): 154-155.</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[18] Torres, Alexandre, et al. "Twenty years of object-relational mapping: A survey on patterns, solutions, and their implications on application design."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information and software technology</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82 (2017): 1-18.</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[19]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Chandiramani</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Ashish, and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Pawan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Singh. "Management of Django web development in Python."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Journal of Management and Service Science (JMSS)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1.2 (2021): 1-17.</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[20]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Kreibich</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Jay.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Using SQLite</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 O'Reilly Media, Inc.", 2010.</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[21] Erickson, John,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Kalle</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Lyytinen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Keng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Siau</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"Agile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agile software development, and extreme programming: the state of research."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Journal of Database Management (JDM)</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16.4 (2005): 88-100.</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[22] Bastos, Ricardo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Melo</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Duncan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Dubugras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 Ruiz. "Extending UML activity diagram for workflow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in production systems."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Proceedings of the 35th Annual Hawaii International Conference on System Sciences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IEEE, 2002.</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[23] Li, Qing, and Yu-Liu Chen. "Data flow diagram." </a:t>
            </a:r>
            <a:r>
              <a:rPr lang="en-IN" sz="1400" i="1"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Modeling</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Analysis of Enterprise and Information Systems</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Springer, Berlin, Heidelberg, 2009. 85-97.</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[24] Song, Il-</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Yeol</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Mary Evans, and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Eun</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K. Park. "A comparative analysis of entity-relationship diagrams."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Journal of Computer and Software Engineering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3.4 (1995): 427-459.</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[25]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Ganney</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Paul S., Sandhya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Pisharody</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Ed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McDonagh</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"Web development."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Clinical Engineering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Academic Press, 2014. 171-190.</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marL="36195" algn="just">
              <a:spcAft>
                <a:spcPts val="800"/>
              </a:spcAft>
            </a:pP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[26]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Sabale</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R. </a:t>
            </a:r>
            <a:r>
              <a:rPr lang="en-IN" sz="1400" dirty="0" err="1">
                <a:solidFill>
                  <a:srgbClr val="0D0D0D"/>
                </a:solidFill>
                <a:latin typeface="Times New Roman" panose="02020603050405020304" pitchFamily="18" charset="0"/>
                <a:ea typeface="Calibri" panose="020F0502020204030204" pitchFamily="34" charset="0"/>
                <a:cs typeface="Times New Roman" panose="02020603050405020304" pitchFamily="18" charset="0"/>
              </a:rPr>
              <a:t>Ganpatrao</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and A. R. Dani. "Comparative study of prototype model for software engineering with system development life cycle." </a:t>
            </a:r>
            <a:r>
              <a:rPr lang="en-IN" sz="1400" i="1"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IOSR Journal of Engineering</a:t>
            </a:r>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2.7 (2012): 21-24</a:t>
            </a:r>
            <a:endParaRPr lang="en-IN" sz="14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t/>
            </a:r>
            <a:br>
              <a:rPr lang="en-IN" sz="1400" dirty="0">
                <a:solidFill>
                  <a:srgbClr val="0D0D0D"/>
                </a:solidFill>
                <a:latin typeface="Times New Roman" panose="02020603050405020304" pitchFamily="18" charset="0"/>
                <a:ea typeface="Calibri" panose="020F0502020204030204" pitchFamily="34"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5" name="Content Placeholder 16">
            <a:extLst>
              <a:ext uri="{FF2B5EF4-FFF2-40B4-BE49-F238E27FC236}">
                <a16:creationId xmlns:a16="http://schemas.microsoft.com/office/drawing/2014/main" id="{6CB1E667-D427-7C12-E8FA-226ECDB3961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Slide-27</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7088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038" y="2563576"/>
            <a:ext cx="7062281" cy="1325563"/>
          </a:xfrm>
        </p:spPr>
        <p:txBody>
          <a:bodyPr>
            <a:noAutofit/>
          </a:bodyPr>
          <a:lstStyle/>
          <a:p>
            <a:r>
              <a:rPr lang="en-IN" sz="7200" b="1" dirty="0" smtClean="0">
                <a:latin typeface="Times New Roman" panose="02020603050405020304" pitchFamily="18" charset="0"/>
                <a:cs typeface="Times New Roman" panose="02020603050405020304" pitchFamily="18" charset="0"/>
              </a:rPr>
              <a:t>THANK YOU </a:t>
            </a:r>
            <a:endParaRPr lang="en-IN" sz="7200" b="1" dirty="0">
              <a:latin typeface="Times New Roman" panose="02020603050405020304" pitchFamily="18" charset="0"/>
              <a:cs typeface="Times New Roman" panose="02020603050405020304" pitchFamily="18" charset="0"/>
            </a:endParaRPr>
          </a:p>
        </p:txBody>
      </p:sp>
      <p:pic>
        <p:nvPicPr>
          <p:cNvPr id="4" name="Content Placeholder 16">
            <a:extLst>
              <a:ext uri="{FF2B5EF4-FFF2-40B4-BE49-F238E27FC236}">
                <a16:creationId xmlns:a16="http://schemas.microsoft.com/office/drawing/2014/main" id="{6CB1E667-D427-7C12-E8FA-226ECDB3961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5" name="Rectangle 4">
            <a:extLst>
              <a:ext uri="{FF2B5EF4-FFF2-40B4-BE49-F238E27FC236}">
                <a16:creationId xmlns:a16="http://schemas.microsoft.com/office/drawing/2014/main" id="{CAC40421-F328-3DBF-8470-9FCA55292B78}"/>
              </a:ext>
            </a:extLst>
          </p:cNvPr>
          <p:cNvSpPr/>
          <p:nvPr/>
        </p:nvSpPr>
        <p:spPr>
          <a:xfrm>
            <a:off x="0" y="6438901"/>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lang="en-IN" dirty="0" smtClean="0">
                <a:solidFill>
                  <a:prstClr val="white"/>
                </a:solidFill>
                <a:latin typeface="Calibri" panose="020F0502020204030204"/>
              </a:rPr>
              <a:t>Slide -28</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62667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D155C-5F1E-E1E0-C287-BDD317333C6D}"/>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483763D6-C84C-A0FD-632D-B51CAB43D09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C19A6BC4-D1BB-1B86-2638-F30B10A50AF3}"/>
              </a:ext>
            </a:extLst>
          </p:cNvPr>
          <p:cNvSpPr txBox="1"/>
          <p:nvPr/>
        </p:nvSpPr>
        <p:spPr>
          <a:xfrm>
            <a:off x="4268405" y="474740"/>
            <a:ext cx="2874140"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1. Introduction</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846BB11-CDFF-A41D-2FFF-73C50CDCE60A}"/>
              </a:ext>
            </a:extLst>
          </p:cNvPr>
          <p:cNvSpPr txBox="1"/>
          <p:nvPr/>
        </p:nvSpPr>
        <p:spPr>
          <a:xfrm>
            <a:off x="890628" y="1361002"/>
            <a:ext cx="10823172" cy="4216539"/>
          </a:xfrm>
          <a:prstGeom prst="rect">
            <a:avLst/>
          </a:prstGeom>
          <a:noFill/>
        </p:spPr>
        <p:txBody>
          <a:bodyPr wrap="square">
            <a:spAutoFit/>
          </a:bodyPr>
          <a:lstStyle/>
          <a:p>
            <a:pPr marL="285750" indent="-285750" algn="just">
              <a:lnSpc>
                <a:spcPct val="20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MUJ-Unite is a web application made specifically for the Manipal University Jaipur community. </a:t>
            </a:r>
            <a:endParaRPr lang="en-IN"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MUJ-Unite is </a:t>
            </a:r>
            <a:r>
              <a:rPr lang="en-IN" dirty="0">
                <a:latin typeface="Times New Roman" panose="02020603050405020304" pitchFamily="18" charset="0"/>
                <a:cs typeface="Times New Roman" panose="02020603050405020304" pitchFamily="18" charset="0"/>
              </a:rPr>
              <a:t>an interactive platform for the student seeking career guidance, an alumni seeking to give back, or a teacher seeking to remain connected with former </a:t>
            </a:r>
            <a:r>
              <a:rPr lang="en-IN" dirty="0" smtClean="0">
                <a:latin typeface="Times New Roman" panose="02020603050405020304" pitchFamily="18" charset="0"/>
                <a:cs typeface="Times New Roman" panose="02020603050405020304" pitchFamily="18" charset="0"/>
              </a:rPr>
              <a:t>students.</a:t>
            </a:r>
          </a:p>
          <a:p>
            <a:pPr marL="285750" indent="-285750" algn="just">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MUJ Unite </a:t>
            </a:r>
            <a:r>
              <a:rPr lang="en-IN" dirty="0">
                <a:latin typeface="Times New Roman" panose="02020603050405020304" pitchFamily="18" charset="0"/>
                <a:cs typeface="Times New Roman" panose="02020603050405020304" pitchFamily="18" charset="0"/>
              </a:rPr>
              <a:t>aim to create practical connections and a user-friendly environment for growth and mentorship. </a:t>
            </a:r>
            <a:endParaRPr lang="en-IN"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The </a:t>
            </a:r>
            <a:r>
              <a:rPr lang="en-IN" dirty="0">
                <a:latin typeface="Times New Roman" panose="02020603050405020304" pitchFamily="18" charset="0"/>
                <a:cs typeface="Times New Roman" panose="02020603050405020304" pitchFamily="18" charset="0"/>
              </a:rPr>
              <a:t>core idea of MUJ Unite is to help students, teachers, and alumni feel more connected in a shared space for communication and growth. </a:t>
            </a:r>
            <a:endParaRPr lang="en-IN" dirty="0" smtClean="0">
              <a:latin typeface="Times New Roman" panose="02020603050405020304" pitchFamily="18" charset="0"/>
              <a:cs typeface="Times New Roman" panose="02020603050405020304" pitchFamily="18" charset="0"/>
            </a:endParaRPr>
          </a:p>
          <a:p>
            <a:pPr marL="285750" indent="-285750" algn="just">
              <a:lnSpc>
                <a:spcPct val="200000"/>
              </a:lnSpc>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Easy </a:t>
            </a:r>
            <a:r>
              <a:rPr lang="en-IN" dirty="0">
                <a:latin typeface="Times New Roman" panose="02020603050405020304" pitchFamily="18" charset="0"/>
                <a:cs typeface="Times New Roman" panose="02020603050405020304" pitchFamily="18" charset="0"/>
              </a:rPr>
              <a:t>for all to remain connected, share their experiences, and assist one another to grow together.</a:t>
            </a:r>
          </a:p>
          <a:p>
            <a:pPr algn="just"/>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Slide-3</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76815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A5A0A-3CD3-1AE5-707F-723A3118528A}"/>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FF624E6-D089-CE8F-D93A-F47AAA9263CC}"/>
              </a:ext>
            </a:extLst>
          </p:cNvPr>
          <p:cNvSpPr/>
          <p:nvPr/>
        </p:nvSpPr>
        <p:spPr>
          <a:xfrm>
            <a:off x="0" y="6372225"/>
            <a:ext cx="12192000" cy="485774"/>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Slide-4</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12D8DCCA-881E-BA23-BBAB-E5884391C7CE}"/>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E4A7D9DE-E780-9FEB-08F3-B8F337687450}"/>
              </a:ext>
            </a:extLst>
          </p:cNvPr>
          <p:cNvSpPr txBox="1"/>
          <p:nvPr/>
        </p:nvSpPr>
        <p:spPr>
          <a:xfrm>
            <a:off x="4505144" y="296470"/>
            <a:ext cx="2874140"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2. Motivation </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4" name="Rectangle 3"/>
          <p:cNvSpPr/>
          <p:nvPr/>
        </p:nvSpPr>
        <p:spPr>
          <a:xfrm>
            <a:off x="890301" y="1272794"/>
            <a:ext cx="10411397" cy="2862322"/>
          </a:xfrm>
          <a:prstGeom prst="rect">
            <a:avLst/>
          </a:prstGeom>
        </p:spPr>
        <p:txBody>
          <a:bodyPr wrap="square">
            <a:spAutoFit/>
          </a:bodyPr>
          <a:lstStyle/>
          <a:p>
            <a:pPr marL="285750" lvl="0" indent="-285750" defTabSz="914400" eaLnBrk="0" fontAlgn="base" hangingPunct="0">
              <a:lnSpc>
                <a:spcPct val="200000"/>
              </a:lnSpc>
              <a:spcBef>
                <a:spcPct val="0"/>
              </a:spcBef>
              <a:spcAft>
                <a:spcPct val="0"/>
              </a:spcAft>
              <a:buFont typeface="Wingdings" panose="05000000000000000000" pitchFamily="2" charset="2"/>
              <a:buChar char="Ø"/>
            </a:pPr>
            <a:r>
              <a:rPr lang="en-US" altLang="en-US" dirty="0" smtClean="0">
                <a:latin typeface="Times New Roman" panose="02020603050405020304" pitchFamily="18" charset="0"/>
                <a:cs typeface="Times New Roman" panose="02020603050405020304" pitchFamily="18" charset="0"/>
              </a:rPr>
              <a:t>To </a:t>
            </a:r>
            <a:r>
              <a:rPr lang="en-US" altLang="en-US" dirty="0">
                <a:latin typeface="Times New Roman" panose="02020603050405020304" pitchFamily="18" charset="0"/>
                <a:cs typeface="Times New Roman" panose="02020603050405020304" pitchFamily="18" charset="0"/>
              </a:rPr>
              <a:t>bridge the gap between students, alumni, and faculty.</a:t>
            </a:r>
          </a:p>
          <a:p>
            <a:pPr marL="285750" lvl="0" indent="-285750" defTabSz="914400" eaLnBrk="0" fontAlgn="base" hangingPunct="0">
              <a:lnSpc>
                <a:spcPct val="2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To ensure important announcements are not missed.</a:t>
            </a:r>
          </a:p>
          <a:p>
            <a:pPr marL="285750" lvl="0" indent="-285750" defTabSz="914400" eaLnBrk="0" fontAlgn="base" hangingPunct="0">
              <a:lnSpc>
                <a:spcPct val="2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To provide a platform for alumni to share guidance and job opportunities.</a:t>
            </a:r>
          </a:p>
          <a:p>
            <a:pPr marL="285750" lvl="0" indent="-285750" defTabSz="914400" eaLnBrk="0" fontAlgn="base" hangingPunct="0">
              <a:lnSpc>
                <a:spcPct val="200000"/>
              </a:lnSpc>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To help faculty engage with students beyond the classroom</a:t>
            </a:r>
            <a:r>
              <a:rPr lang="en-US" altLang="en-US" dirty="0" smtClean="0">
                <a:latin typeface="Times New Roman" panose="02020603050405020304" pitchFamily="18" charset="0"/>
                <a:cs typeface="Times New Roman" panose="02020603050405020304" pitchFamily="18" charset="0"/>
              </a:rPr>
              <a:t>.</a:t>
            </a:r>
          </a:p>
          <a:p>
            <a:pPr marL="285750" lvl="0" indent="-285750" defTabSz="914400" eaLnBrk="0" fontAlgn="base" hangingPunct="0">
              <a:lnSpc>
                <a:spcPct val="200000"/>
              </a:lnSpc>
              <a:spcBef>
                <a:spcPct val="0"/>
              </a:spcBef>
              <a:spcAft>
                <a:spcPct val="0"/>
              </a:spcAf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foster a supportive and connected university community.</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5000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D336-16E6-F7AE-A4DA-D57B6253A75E}"/>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C49921AF-D4B1-5EC5-E95A-28BED8FF9266}"/>
              </a:ext>
            </a:extLst>
          </p:cNvPr>
          <p:cNvSpPr/>
          <p:nvPr/>
        </p:nvSpPr>
        <p:spPr>
          <a:xfrm>
            <a:off x="0" y="6383063"/>
            <a:ext cx="12192000" cy="474936"/>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Slide-5</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BB1BAAD2-4A14-3CEF-2F54-A2157353F4F5}"/>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84773364-290C-24F2-26E4-04E119AACB77}"/>
              </a:ext>
            </a:extLst>
          </p:cNvPr>
          <p:cNvSpPr txBox="1"/>
          <p:nvPr/>
        </p:nvSpPr>
        <p:spPr>
          <a:xfrm>
            <a:off x="4314826" y="379471"/>
            <a:ext cx="2874140"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3. Process Model</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4773364-290C-24F2-26E4-04E119AACB77}"/>
              </a:ext>
            </a:extLst>
          </p:cNvPr>
          <p:cNvSpPr txBox="1"/>
          <p:nvPr/>
        </p:nvSpPr>
        <p:spPr>
          <a:xfrm>
            <a:off x="570000" y="1103720"/>
            <a:ext cx="11052000" cy="5232202"/>
          </a:xfrm>
          <a:prstGeom prst="rect">
            <a:avLst/>
          </a:prstGeom>
          <a:noFill/>
        </p:spPr>
        <p:txBody>
          <a:bodyPr wrap="square" rtlCol="0">
            <a:spAutoFit/>
          </a:bodyPr>
          <a:lstStyle/>
          <a:p>
            <a:pPr algn="just"/>
            <a:r>
              <a:rPr lang="en-US" dirty="0" smtClean="0">
                <a:latin typeface="Times New Roman" panose="02020603050405020304" pitchFamily="18" charset="0"/>
                <a:cs typeface="Times New Roman" panose="02020603050405020304" pitchFamily="18" charset="0"/>
              </a:rPr>
              <a:t>In MUJ </a:t>
            </a:r>
            <a:r>
              <a:rPr lang="en-US" dirty="0">
                <a:latin typeface="Times New Roman" panose="02020603050405020304" pitchFamily="18" charset="0"/>
                <a:cs typeface="Times New Roman" panose="02020603050405020304" pitchFamily="18" charset="0"/>
              </a:rPr>
              <a:t>Unite, </a:t>
            </a:r>
            <a:r>
              <a:rPr lang="en-US" dirty="0" smtClean="0">
                <a:latin typeface="Times New Roman" panose="02020603050405020304" pitchFamily="18" charset="0"/>
                <a:cs typeface="Times New Roman" panose="02020603050405020304" pitchFamily="18" charset="0"/>
              </a:rPr>
              <a:t>we followed </a:t>
            </a:r>
            <a:r>
              <a:rPr lang="en-US" dirty="0">
                <a:latin typeface="Times New Roman" panose="02020603050405020304" pitchFamily="18" charset="0"/>
                <a:cs typeface="Times New Roman" panose="02020603050405020304" pitchFamily="18" charset="0"/>
              </a:rPr>
              <a:t>the Agile development model because it allowed me to work step-by-step while building the platform. </a:t>
            </a:r>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Unlike </a:t>
            </a:r>
            <a:r>
              <a:rPr lang="en-US" dirty="0">
                <a:latin typeface="Times New Roman" panose="02020603050405020304" pitchFamily="18" charset="0"/>
                <a:cs typeface="Times New Roman" panose="02020603050405020304" pitchFamily="18" charset="0"/>
              </a:rPr>
              <a:t>traditional models, Agile gave me the freedom to develop features in small parts (called sprints), which helped me stay flexible and make improvements as I went along</a:t>
            </a:r>
            <a:r>
              <a:rPr lang="en-US" dirty="0" smtClean="0">
                <a:latin typeface="Times New Roman" panose="02020603050405020304" pitchFamily="18" charset="0"/>
                <a:cs typeface="Times New Roman" panose="02020603050405020304" pitchFamily="18" charset="0"/>
              </a:rPr>
              <a:t>.</a:t>
            </a:r>
          </a:p>
          <a:p>
            <a:pPr algn="just"/>
            <a:endParaRPr lang="en-US" sz="2800" b="1" dirty="0" smtClean="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How Agile Worked in MUJ </a:t>
            </a:r>
            <a:r>
              <a:rPr lang="en-US" sz="2000" b="1" dirty="0" smtClean="0">
                <a:latin typeface="Times New Roman" panose="02020603050405020304" pitchFamily="18" charset="0"/>
                <a:cs typeface="Times New Roman" panose="02020603050405020304" pitchFamily="18" charset="0"/>
              </a:rPr>
              <a:t>Unite ?</a:t>
            </a:r>
          </a:p>
          <a:p>
            <a:pPr algn="just"/>
            <a:r>
              <a:rPr lang="en-US" b="1" dirty="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 </a:t>
            </a:r>
            <a:r>
              <a:rPr lang="en-US" dirty="0">
                <a:latin typeface="Times New Roman" panose="02020603050405020304" pitchFamily="18" charset="0"/>
                <a:cs typeface="Times New Roman" panose="02020603050405020304" pitchFamily="18" charset="0"/>
              </a:rPr>
              <a:t>broke the project into 8 weekly sprints. Each sprint had a specific goal. For example: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Sprint 2, I worked on user authentication.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Sprint 4, I developed the posting system.</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Sprint 7, I added QR code scanning</a:t>
            </a:r>
            <a:r>
              <a:rPr lang="en-US"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After finishing each sprint: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 tested what I had built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Fixed bugs or UI issues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Adjusted the next sprint based on feedback or what needed more work</a:t>
            </a:r>
          </a:p>
          <a:p>
            <a:pPr lvl="1" algn="just"/>
            <a:r>
              <a:rPr lang="en-US" dirty="0">
                <a:latin typeface="Times New Roman" panose="02020603050405020304" pitchFamily="18" charset="0"/>
                <a:cs typeface="Times New Roman" panose="02020603050405020304" pitchFamily="18" charset="0"/>
              </a:rPr>
              <a:t>This made development smoother a</a:t>
            </a:r>
            <a:r>
              <a:rPr lang="en-US" sz="1600" dirty="0">
                <a:latin typeface="Times New Roman" panose="02020603050405020304" pitchFamily="18" charset="0"/>
                <a:cs typeface="Times New Roman" panose="02020603050405020304" pitchFamily="18" charset="0"/>
              </a:rPr>
              <a:t>nd more realistic, especially since I was building a full web app alone.</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2488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6750" y="577624"/>
            <a:ext cx="10515600" cy="815975"/>
          </a:xfrm>
        </p:spPr>
        <p:txBody>
          <a:bodyPr>
            <a:normAutofit fontScale="90000"/>
          </a:bodyPr>
          <a:lstStyle/>
          <a:p>
            <a:pPr marL="342900" indent="-342900">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Why Agile Was the Right Choice </a:t>
            </a:r>
            <a:r>
              <a:rPr lang="en-US" sz="2400" b="1" dirty="0" smtClean="0">
                <a:latin typeface="Times New Roman" panose="02020603050405020304" pitchFamily="18" charset="0"/>
                <a:cs typeface="Times New Roman" panose="02020603050405020304" pitchFamily="18" charset="0"/>
              </a:rPr>
              <a:t>for MUJ Unite?</a:t>
            </a:r>
            <a:r>
              <a:rPr lang="en-US" b="1" dirty="0"/>
              <a:t/>
            </a:r>
            <a:br>
              <a:rPr lang="en-US" b="1" dirty="0"/>
            </a:br>
            <a:endParaRPr lang="en-IN" dirty="0"/>
          </a:p>
        </p:txBody>
      </p:sp>
      <p:sp>
        <p:nvSpPr>
          <p:cNvPr id="3" name="Content Placeholder 2"/>
          <p:cNvSpPr>
            <a:spLocks noGrp="1"/>
          </p:cNvSpPr>
          <p:nvPr>
            <p:ph idx="1"/>
          </p:nvPr>
        </p:nvSpPr>
        <p:spPr>
          <a:xfrm>
            <a:off x="838200" y="1393599"/>
            <a:ext cx="10515600" cy="4351338"/>
          </a:xfrm>
        </p:spPr>
        <p:txBody>
          <a:bodyPr>
            <a:normAutofit/>
          </a:bodyPr>
          <a:lstStyle/>
          <a:p>
            <a:pPr algn="just"/>
            <a:r>
              <a:rPr lang="en-US" sz="1800" dirty="0" smtClean="0">
                <a:latin typeface="Times New Roman" panose="02020603050405020304" pitchFamily="18" charset="0"/>
                <a:cs typeface="Times New Roman" panose="02020603050405020304" pitchFamily="18" charset="0"/>
              </a:rPr>
              <a:t>At </a:t>
            </a:r>
            <a:r>
              <a:rPr lang="en-US" sz="1800" dirty="0">
                <a:latin typeface="Times New Roman" panose="02020603050405020304" pitchFamily="18" charset="0"/>
                <a:cs typeface="Times New Roman" panose="02020603050405020304" pitchFamily="18" charset="0"/>
              </a:rPr>
              <a:t>first, I didn’t plan every single feature—stuff like the QR profile scan or announcement board actually came up later during </a:t>
            </a:r>
            <a:r>
              <a:rPr lang="en-US" sz="1800" dirty="0" smtClean="0">
                <a:latin typeface="Times New Roman" panose="02020603050405020304" pitchFamily="18" charset="0"/>
                <a:cs typeface="Times New Roman" panose="02020603050405020304" pitchFamily="18" charset="0"/>
              </a:rPr>
              <a:t>development. Agile </a:t>
            </a:r>
            <a:r>
              <a:rPr lang="en-US" sz="1800" dirty="0">
                <a:latin typeface="Times New Roman" panose="02020603050405020304" pitchFamily="18" charset="0"/>
                <a:cs typeface="Times New Roman" panose="02020603050405020304" pitchFamily="18" charset="0"/>
              </a:rPr>
              <a:t>let me add those easily without having to start from scratch.</a:t>
            </a:r>
          </a:p>
          <a:p>
            <a:pPr algn="just"/>
            <a:r>
              <a:rPr lang="en-US" sz="1800" dirty="0">
                <a:latin typeface="Times New Roman" panose="02020603050405020304" pitchFamily="18" charset="0"/>
                <a:cs typeface="Times New Roman" panose="02020603050405020304" pitchFamily="18" charset="0"/>
              </a:rPr>
              <a:t>I worked in weekly sprints, so after each one, I could test what I built right </a:t>
            </a:r>
            <a:r>
              <a:rPr lang="en-US" sz="1800" dirty="0" smtClean="0">
                <a:latin typeface="Times New Roman" panose="02020603050405020304" pitchFamily="18" charset="0"/>
                <a:cs typeface="Times New Roman" panose="02020603050405020304" pitchFamily="18" charset="0"/>
              </a:rPr>
              <a:t>away. That </a:t>
            </a:r>
            <a:r>
              <a:rPr lang="en-US" sz="1800" dirty="0">
                <a:latin typeface="Times New Roman" panose="02020603050405020304" pitchFamily="18" charset="0"/>
                <a:cs typeface="Times New Roman" panose="02020603050405020304" pitchFamily="18" charset="0"/>
              </a:rPr>
              <a:t>helped me catch small issues early, before they turned into bigger problems.</a:t>
            </a:r>
          </a:p>
          <a:p>
            <a:pPr algn="just"/>
            <a:r>
              <a:rPr lang="en-US" sz="1800" dirty="0">
                <a:latin typeface="Times New Roman" panose="02020603050405020304" pitchFamily="18" charset="0"/>
                <a:cs typeface="Times New Roman" panose="02020603050405020304" pitchFamily="18" charset="0"/>
              </a:rPr>
              <a:t>For example, during the messaging feature (Sprint 5), I realized the </a:t>
            </a:r>
            <a:r>
              <a:rPr lang="en-US" sz="1800" dirty="0" smtClean="0">
                <a:latin typeface="Times New Roman" panose="02020603050405020304" pitchFamily="18" charset="0"/>
                <a:cs typeface="Times New Roman" panose="02020603050405020304" pitchFamily="18" charset="0"/>
              </a:rPr>
              <a:t>Inbox </a:t>
            </a:r>
            <a:r>
              <a:rPr lang="en-US" sz="1800" dirty="0">
                <a:latin typeface="Times New Roman" panose="02020603050405020304" pitchFamily="18" charset="0"/>
                <a:cs typeface="Times New Roman" panose="02020603050405020304" pitchFamily="18" charset="0"/>
              </a:rPr>
              <a:t>layout wasn’t great.</a:t>
            </a:r>
            <a:br>
              <a:rPr lang="en-US" sz="1800" dirty="0">
                <a:latin typeface="Times New Roman" panose="02020603050405020304" pitchFamily="18" charset="0"/>
                <a:cs typeface="Times New Roman" panose="02020603050405020304" pitchFamily="18" charset="0"/>
              </a:rPr>
            </a:br>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Thanks to Agile, I just improved it in the next sprint—no need to wait till the end.</a:t>
            </a:r>
          </a:p>
          <a:p>
            <a:pPr algn="just"/>
            <a:r>
              <a:rPr lang="en-US" sz="1800" dirty="0">
                <a:latin typeface="Times New Roman" panose="02020603050405020304" pitchFamily="18" charset="0"/>
                <a:cs typeface="Times New Roman" panose="02020603050405020304" pitchFamily="18" charset="0"/>
              </a:rPr>
              <a:t>Agile gave me the freedom to build, test, and fix as I went, which worked really well for a solo project like this.</a:t>
            </a:r>
          </a:p>
          <a:p>
            <a:pPr algn="just"/>
            <a:r>
              <a:rPr lang="en-US" sz="1800" dirty="0">
                <a:latin typeface="Times New Roman" panose="02020603050405020304" pitchFamily="18" charset="0"/>
                <a:cs typeface="Times New Roman" panose="02020603050405020304" pitchFamily="18" charset="0"/>
              </a:rPr>
              <a:t>It made the whole process feel more natural and less stressful, since I could focus on one part at a time and see progress every week.</a:t>
            </a:r>
          </a:p>
          <a:p>
            <a:endParaRPr lang="en-IN" sz="2000" dirty="0">
              <a:latin typeface="Times New Roman" panose="02020603050405020304" pitchFamily="18" charset="0"/>
              <a:cs typeface="Times New Roman" panose="02020603050405020304" pitchFamily="18" charset="0"/>
            </a:endParaRPr>
          </a:p>
        </p:txBody>
      </p:sp>
      <p:pic>
        <p:nvPicPr>
          <p:cNvPr id="4" name="Content Placeholder 16">
            <a:extLst>
              <a:ext uri="{FF2B5EF4-FFF2-40B4-BE49-F238E27FC236}">
                <a16:creationId xmlns:a16="http://schemas.microsoft.com/office/drawing/2014/main" id="{BB1BAAD2-4A14-3CEF-2F54-A2157353F4F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5" name="Rectangle 4">
            <a:extLst>
              <a:ext uri="{FF2B5EF4-FFF2-40B4-BE49-F238E27FC236}">
                <a16:creationId xmlns:a16="http://schemas.microsoft.com/office/drawing/2014/main" id="{C49921AF-D4B1-5EC5-E95A-28BED8FF9266}"/>
              </a:ext>
            </a:extLst>
          </p:cNvPr>
          <p:cNvSpPr/>
          <p:nvPr/>
        </p:nvSpPr>
        <p:spPr>
          <a:xfrm>
            <a:off x="0" y="6362700"/>
            <a:ext cx="12192000" cy="4952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Slide-6</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012645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F42C8-BEB5-B7F5-DC09-120E961AAA7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5C28D2C3-B0E6-DA0A-68C5-82547D15747C}"/>
              </a:ext>
            </a:extLst>
          </p:cNvPr>
          <p:cNvSpPr/>
          <p:nvPr/>
        </p:nvSpPr>
        <p:spPr>
          <a:xfrm>
            <a:off x="0" y="6410325"/>
            <a:ext cx="12192000" cy="447674"/>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Slide-7</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8E4EE46C-A1BD-4E91-6627-6DDB07F336CC}"/>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EE7388CC-7755-8CFF-0FC2-9FE9576E8D2A}"/>
              </a:ext>
            </a:extLst>
          </p:cNvPr>
          <p:cNvSpPr txBox="1"/>
          <p:nvPr/>
        </p:nvSpPr>
        <p:spPr>
          <a:xfrm>
            <a:off x="3054016" y="456415"/>
            <a:ext cx="6575257" cy="400110"/>
          </a:xfrm>
          <a:prstGeom prst="rect">
            <a:avLst/>
          </a:prstGeom>
          <a:noFill/>
        </p:spPr>
        <p:txBody>
          <a:bodyPr wrap="square" rtlCol="0">
            <a:spAutoFit/>
          </a:bodyPr>
          <a:lstStyle/>
          <a:p>
            <a:pPr algn="ctr"/>
            <a:r>
              <a:rPr lang="en-US" sz="2000" b="1" dirty="0" smtClean="0">
                <a:solidFill>
                  <a:schemeClr val="accent2"/>
                </a:solidFill>
                <a:latin typeface="Times New Roman" panose="02020603050405020304" pitchFamily="18" charset="0"/>
                <a:cs typeface="Times New Roman" panose="02020603050405020304" pitchFamily="18" charset="0"/>
              </a:rPr>
              <a:t>4. Software </a:t>
            </a:r>
            <a:r>
              <a:rPr lang="en-US" sz="2000" b="1" dirty="0">
                <a:solidFill>
                  <a:schemeClr val="accent2"/>
                </a:solidFill>
                <a:latin typeface="Times New Roman" panose="02020603050405020304" pitchFamily="18" charset="0"/>
                <a:cs typeface="Times New Roman" panose="02020603050405020304" pitchFamily="18" charset="0"/>
              </a:rPr>
              <a:t>Requirement Specification (</a:t>
            </a:r>
            <a:r>
              <a:rPr lang="en-US" sz="2000" b="1" dirty="0" smtClean="0">
                <a:solidFill>
                  <a:schemeClr val="accent2"/>
                </a:solidFill>
                <a:latin typeface="Times New Roman" panose="02020603050405020304" pitchFamily="18" charset="0"/>
                <a:cs typeface="Times New Roman" panose="02020603050405020304" pitchFamily="18" charset="0"/>
              </a:rPr>
              <a:t>SRS)</a:t>
            </a:r>
            <a:endParaRPr lang="en-US" sz="2000" b="1" dirty="0">
              <a:solidFill>
                <a:schemeClr val="accent2"/>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385D21F-E3B3-ABED-7304-9455C94EB067}"/>
              </a:ext>
            </a:extLst>
          </p:cNvPr>
          <p:cNvSpPr txBox="1"/>
          <p:nvPr/>
        </p:nvSpPr>
        <p:spPr>
          <a:xfrm>
            <a:off x="530628" y="1951672"/>
            <a:ext cx="10823172" cy="369332"/>
          </a:xfrm>
          <a:prstGeom prst="rect">
            <a:avLst/>
          </a:prstGeom>
          <a:noFill/>
        </p:spPr>
        <p:txBody>
          <a:bodyPr wrap="square">
            <a:spAutoFit/>
          </a:bodyPr>
          <a:lstStyle/>
          <a:p>
            <a:pPr algn="just">
              <a:buNone/>
            </a:pPr>
            <a:endParaRPr lang="en-US" dirty="0">
              <a:latin typeface="Times New Roman" panose="02020603050405020304" pitchFamily="18" charset="0"/>
              <a:cs typeface="Times New Roman" panose="02020603050405020304" pitchFamily="18" charset="0"/>
            </a:endParaRPr>
          </a:p>
        </p:txBody>
      </p:sp>
      <p:sp>
        <p:nvSpPr>
          <p:cNvPr id="7" name="Rectangle 5"/>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3" name="TextBox 12">
            <a:extLst>
              <a:ext uri="{FF2B5EF4-FFF2-40B4-BE49-F238E27FC236}">
                <a16:creationId xmlns:a16="http://schemas.microsoft.com/office/drawing/2014/main" id="{EE7388CC-7755-8CFF-0FC2-9FE9576E8D2A}"/>
              </a:ext>
            </a:extLst>
          </p:cNvPr>
          <p:cNvSpPr txBox="1"/>
          <p:nvPr/>
        </p:nvSpPr>
        <p:spPr>
          <a:xfrm>
            <a:off x="301292" y="1418272"/>
            <a:ext cx="10795334" cy="4278094"/>
          </a:xfrm>
          <a:prstGeom prst="rect">
            <a:avLst/>
          </a:prstGeom>
          <a:noFill/>
        </p:spPr>
        <p:txBody>
          <a:bodyPr wrap="square" rtlCol="0">
            <a:spAutoFit/>
          </a:bodyPr>
          <a:lstStyle/>
          <a:p>
            <a:pPr marL="285750" indent="-28575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Functional Requirements:</a:t>
            </a:r>
            <a:r>
              <a:rPr lang="en-US" sz="2000" b="1" dirty="0">
                <a:latin typeface="Times New Roman" panose="02020603050405020304" pitchFamily="18" charset="0"/>
                <a:cs typeface="Times New Roman" panose="02020603050405020304" pitchFamily="18" charset="0"/>
              </a:rPr>
              <a:t> </a:t>
            </a:r>
            <a:endParaRPr lang="en-US" sz="2000" b="1" dirty="0" smtClean="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    </a:t>
            </a:r>
            <a:r>
              <a:rPr lang="en-US" sz="1600" dirty="0" smtClean="0">
                <a:latin typeface="Times New Roman" panose="02020603050405020304" pitchFamily="18" charset="0"/>
                <a:cs typeface="Times New Roman" panose="02020603050405020304" pitchFamily="18" charset="0"/>
              </a:rPr>
              <a:t>Functional Requirements are as follows:</a:t>
            </a:r>
          </a:p>
          <a:p>
            <a:endParaRPr lang="en-US" sz="1600" dirty="0" smtClean="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User </a:t>
            </a:r>
            <a:r>
              <a:rPr lang="en-US" b="1" dirty="0">
                <a:latin typeface="Times New Roman" panose="02020603050405020304" pitchFamily="18" charset="0"/>
                <a:cs typeface="Times New Roman" panose="02020603050405020304" pitchFamily="18" charset="0"/>
              </a:rPr>
              <a:t>Authentication and Role </a:t>
            </a:r>
            <a:r>
              <a:rPr lang="en-US" b="1" dirty="0" smtClean="0">
                <a:latin typeface="Times New Roman" panose="02020603050405020304" pitchFamily="18" charset="0"/>
                <a:cs typeface="Times New Roman" panose="02020603050405020304" pitchFamily="18" charset="0"/>
              </a:rPr>
              <a:t>Management: </a:t>
            </a:r>
            <a:r>
              <a:rPr lang="en-US" dirty="0" smtClean="0">
                <a:latin typeface="Times New Roman" panose="02020603050405020304" pitchFamily="18" charset="0"/>
                <a:cs typeface="Times New Roman" panose="02020603050405020304" pitchFamily="18" charset="0"/>
              </a:rPr>
              <a:t>Users </a:t>
            </a:r>
            <a:r>
              <a:rPr lang="en-US" dirty="0">
                <a:latin typeface="Times New Roman" panose="02020603050405020304" pitchFamily="18" charset="0"/>
                <a:cs typeface="Times New Roman" panose="02020603050405020304" pitchFamily="18" charset="0"/>
              </a:rPr>
              <a:t>can register and log in using their official university email </a:t>
            </a:r>
            <a:r>
              <a:rPr lang="en-US" dirty="0" smtClean="0">
                <a:latin typeface="Times New Roman" panose="02020603050405020304" pitchFamily="18" charset="0"/>
                <a:cs typeface="Times New Roman" panose="02020603050405020304" pitchFamily="18" charset="0"/>
              </a:rPr>
              <a:t>address. </a:t>
            </a:r>
          </a:p>
          <a:p>
            <a:pPr marL="742950" lvl="1"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Post </a:t>
            </a:r>
            <a:r>
              <a:rPr lang="en-US" b="1" dirty="0">
                <a:latin typeface="Times New Roman" panose="02020603050405020304" pitchFamily="18" charset="0"/>
                <a:cs typeface="Times New Roman" panose="02020603050405020304" pitchFamily="18" charset="0"/>
              </a:rPr>
              <a:t>Creation and </a:t>
            </a:r>
            <a:r>
              <a:rPr lang="en-US" b="1" dirty="0" smtClean="0">
                <a:latin typeface="Times New Roman" panose="02020603050405020304" pitchFamily="18" charset="0"/>
                <a:cs typeface="Times New Roman" panose="02020603050405020304" pitchFamily="18" charset="0"/>
              </a:rPr>
              <a:t>Engagement: </a:t>
            </a:r>
            <a:r>
              <a:rPr lang="en-US" dirty="0" smtClean="0">
                <a:latin typeface="Times New Roman" panose="02020603050405020304" pitchFamily="18" charset="0"/>
                <a:cs typeface="Times New Roman" panose="02020603050405020304" pitchFamily="18" charset="0"/>
              </a:rPr>
              <a:t>All </a:t>
            </a:r>
            <a:r>
              <a:rPr lang="en-US" dirty="0">
                <a:latin typeface="Times New Roman" panose="02020603050405020304" pitchFamily="18" charset="0"/>
                <a:cs typeface="Times New Roman" panose="02020603050405020304" pitchFamily="18" charset="0"/>
              </a:rPr>
              <a:t>users can create text or image-based </a:t>
            </a:r>
            <a:r>
              <a:rPr lang="en-US" dirty="0" smtClean="0">
                <a:latin typeface="Times New Roman" panose="02020603050405020304" pitchFamily="18" charset="0"/>
                <a:cs typeface="Times New Roman" panose="02020603050405020304" pitchFamily="18" charset="0"/>
              </a:rPr>
              <a:t>posts. </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Announcement System: </a:t>
            </a:r>
            <a:r>
              <a:rPr lang="en-US" dirty="0" smtClean="0">
                <a:latin typeface="Times New Roman" panose="02020603050405020304" pitchFamily="18" charset="0"/>
                <a:cs typeface="Times New Roman" panose="02020603050405020304" pitchFamily="18" charset="0"/>
              </a:rPr>
              <a:t>Faculty </a:t>
            </a:r>
            <a:r>
              <a:rPr lang="en-US" dirty="0">
                <a:latin typeface="Times New Roman" panose="02020603050405020304" pitchFamily="18" charset="0"/>
                <a:cs typeface="Times New Roman" panose="02020603050405020304" pitchFamily="18" charset="0"/>
              </a:rPr>
              <a:t>and alumni have the ability to post official </a:t>
            </a:r>
            <a:r>
              <a:rPr lang="en-US" dirty="0" smtClean="0">
                <a:latin typeface="Times New Roman" panose="02020603050405020304" pitchFamily="18" charset="0"/>
                <a:cs typeface="Times New Roman" panose="02020603050405020304" pitchFamily="18" charset="0"/>
              </a:rPr>
              <a:t>announcements. </a:t>
            </a:r>
          </a:p>
          <a:p>
            <a:pPr marL="742950" lvl="1"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Messaging System: </a:t>
            </a:r>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one-on-one private messaging feature allows direct communication between any two </a:t>
            </a:r>
            <a:r>
              <a:rPr lang="en-US" dirty="0" smtClean="0">
                <a:latin typeface="Times New Roman" panose="02020603050405020304" pitchFamily="18" charset="0"/>
                <a:cs typeface="Times New Roman" panose="02020603050405020304" pitchFamily="18" charset="0"/>
              </a:rPr>
              <a:t>users</a:t>
            </a:r>
          </a:p>
          <a:p>
            <a:pPr marL="742950" lvl="1" indent="-285750" algn="just">
              <a:lnSpc>
                <a:spcPct val="150000"/>
              </a:lnSpc>
              <a:buFont typeface="Arial" panose="020B0604020202020204" pitchFamily="34" charset="0"/>
              <a:buChar char="•"/>
            </a:pPr>
            <a:r>
              <a:rPr lang="en-US" b="1" dirty="0" smtClean="0">
                <a:latin typeface="Times New Roman" panose="02020603050405020304" pitchFamily="18" charset="0"/>
                <a:cs typeface="Times New Roman" panose="02020603050405020304" pitchFamily="18" charset="0"/>
              </a:rPr>
              <a:t>User </a:t>
            </a:r>
            <a:r>
              <a:rPr lang="en-US" b="1" dirty="0">
                <a:latin typeface="Times New Roman" panose="02020603050405020304" pitchFamily="18" charset="0"/>
                <a:cs typeface="Times New Roman" panose="02020603050405020304" pitchFamily="18" charset="0"/>
              </a:rPr>
              <a:t>Profile </a:t>
            </a:r>
            <a:r>
              <a:rPr lang="en-US" b="1" dirty="0" smtClean="0">
                <a:latin typeface="Times New Roman" panose="02020603050405020304" pitchFamily="18" charset="0"/>
                <a:cs typeface="Times New Roman" panose="02020603050405020304" pitchFamily="18" charset="0"/>
              </a:rPr>
              <a:t>Management: </a:t>
            </a:r>
            <a:r>
              <a:rPr lang="en-US" dirty="0" smtClean="0">
                <a:latin typeface="Times New Roman" panose="02020603050405020304" pitchFamily="18" charset="0"/>
                <a:cs typeface="Times New Roman" panose="02020603050405020304" pitchFamily="18" charset="0"/>
              </a:rPr>
              <a:t>Each </a:t>
            </a:r>
            <a:r>
              <a:rPr lang="en-US" dirty="0">
                <a:latin typeface="Times New Roman" panose="02020603050405020304" pitchFamily="18" charset="0"/>
                <a:cs typeface="Times New Roman" panose="02020603050405020304" pitchFamily="18" charset="0"/>
              </a:rPr>
              <a:t>user has a personal profile with editable </a:t>
            </a:r>
            <a:r>
              <a:rPr lang="en-US" dirty="0" smtClean="0">
                <a:latin typeface="Times New Roman" panose="02020603050405020304" pitchFamily="18" charset="0"/>
                <a:cs typeface="Times New Roman" panose="02020603050405020304" pitchFamily="18" charset="0"/>
              </a:rPr>
              <a:t>fields. </a:t>
            </a:r>
            <a:endParaRPr lang="en-US" dirty="0">
              <a:latin typeface="Times New Roman" panose="02020603050405020304" pitchFamily="18" charset="0"/>
              <a:cs typeface="Times New Roman" panose="02020603050405020304" pitchFamily="18" charset="0"/>
            </a:endParaRPr>
          </a:p>
          <a:p>
            <a:pPr lvl="1" algn="ctr">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02849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90525"/>
            <a:ext cx="10668000" cy="5648325"/>
          </a:xfrm>
        </p:spPr>
        <p:txBody>
          <a:bodyPr>
            <a:normAutofit/>
          </a:bodyPr>
          <a:lstStyle/>
          <a:p>
            <a:pPr marL="285750" indent="-285750">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Non-Functional </a:t>
            </a:r>
            <a:r>
              <a:rPr lang="en-US" sz="2000" b="1" dirty="0">
                <a:latin typeface="Times New Roman" panose="02020603050405020304" pitchFamily="18" charset="0"/>
                <a:cs typeface="Times New Roman" panose="02020603050405020304" pitchFamily="18" charset="0"/>
              </a:rPr>
              <a:t>Requirements</a:t>
            </a:r>
            <a:r>
              <a:rPr lang="en-US" sz="2000" b="1" dirty="0" smtClean="0">
                <a:latin typeface="Times New Roman" panose="02020603050405020304" pitchFamily="18" charset="0"/>
                <a:cs typeface="Times New Roman" panose="02020603050405020304" pitchFamily="18" charset="0"/>
              </a:rPr>
              <a:t>:</a:t>
            </a:r>
          </a:p>
          <a:p>
            <a:pPr marL="0" indent="0">
              <a:buNone/>
            </a:pPr>
            <a:r>
              <a:rPr lang="en-US" sz="200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Non-Functional Requirements are as follows:</a:t>
            </a:r>
            <a:endParaRPr lang="en-US" sz="1800" dirty="0">
              <a:latin typeface="Times New Roman" panose="02020603050405020304" pitchFamily="18" charset="0"/>
              <a:cs typeface="Times New Roman" panose="02020603050405020304" pitchFamily="18" charset="0"/>
            </a:endParaRPr>
          </a:p>
          <a:p>
            <a:pPr lvl="1" algn="just">
              <a:lnSpc>
                <a:spcPct val="200000"/>
              </a:lnSpc>
            </a:pPr>
            <a:r>
              <a:rPr lang="en-US" sz="1600" b="1" dirty="0" smtClean="0">
                <a:latin typeface="Times New Roman" panose="02020603050405020304" pitchFamily="18" charset="0"/>
                <a:cs typeface="Times New Roman" panose="02020603050405020304" pitchFamily="18" charset="0"/>
              </a:rPr>
              <a:t>Security</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All passwords are stored securely using hashing techniques. </a:t>
            </a:r>
            <a:endParaRPr lang="en-US" sz="1600" dirty="0" smtClean="0">
              <a:latin typeface="Times New Roman" panose="02020603050405020304" pitchFamily="18" charset="0"/>
              <a:cs typeface="Times New Roman" panose="02020603050405020304" pitchFamily="18" charset="0"/>
            </a:endParaRPr>
          </a:p>
          <a:p>
            <a:pPr lvl="1" algn="just">
              <a:lnSpc>
                <a:spcPct val="200000"/>
              </a:lnSpc>
            </a:pPr>
            <a:r>
              <a:rPr lang="en-US" sz="1600" b="1" dirty="0" smtClean="0">
                <a:latin typeface="Times New Roman" panose="02020603050405020304" pitchFamily="18" charset="0"/>
                <a:cs typeface="Times New Roman" panose="02020603050405020304" pitchFamily="18" charset="0"/>
              </a:rPr>
              <a:t>Usability: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interface is designed to be user-friendly and </a:t>
            </a:r>
            <a:r>
              <a:rPr lang="en-US" sz="1600" dirty="0" smtClean="0">
                <a:latin typeface="Times New Roman" panose="02020603050405020304" pitchFamily="18" charset="0"/>
                <a:cs typeface="Times New Roman" panose="02020603050405020304" pitchFamily="18" charset="0"/>
              </a:rPr>
              <a:t>intuitive. </a:t>
            </a:r>
          </a:p>
          <a:p>
            <a:pPr lvl="1" algn="just">
              <a:lnSpc>
                <a:spcPct val="200000"/>
              </a:lnSpc>
            </a:pPr>
            <a:r>
              <a:rPr lang="en-US" sz="1600" b="1" dirty="0" smtClean="0">
                <a:latin typeface="Times New Roman" panose="02020603050405020304" pitchFamily="18" charset="0"/>
                <a:cs typeface="Times New Roman" panose="02020603050405020304" pitchFamily="18" charset="0"/>
              </a:rPr>
              <a:t>Maintainability: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codebase follows modular design principles to make future updates, debugging, and feature additions easy and efficient.</a:t>
            </a:r>
          </a:p>
          <a:p>
            <a:pPr lvl="1" algn="just">
              <a:lnSpc>
                <a:spcPct val="150000"/>
              </a:lnSpc>
            </a:pPr>
            <a:r>
              <a:rPr lang="en-US" sz="1600" b="1" dirty="0" smtClean="0">
                <a:latin typeface="Times New Roman" panose="02020603050405020304" pitchFamily="18" charset="0"/>
                <a:cs typeface="Times New Roman" panose="02020603050405020304" pitchFamily="18" charset="0"/>
              </a:rPr>
              <a:t>Scalability: </a:t>
            </a:r>
            <a:r>
              <a:rPr lang="en-US" sz="1600" dirty="0" smtClean="0">
                <a:latin typeface="Times New Roman" panose="02020603050405020304" pitchFamily="18" charset="0"/>
                <a:cs typeface="Times New Roman" panose="02020603050405020304" pitchFamily="18" charset="0"/>
              </a:rPr>
              <a:t>The </a:t>
            </a:r>
            <a:r>
              <a:rPr lang="en-US" sz="1600" dirty="0">
                <a:latin typeface="Times New Roman" panose="02020603050405020304" pitchFamily="18" charset="0"/>
                <a:cs typeface="Times New Roman" panose="02020603050405020304" pitchFamily="18" charset="0"/>
              </a:rPr>
              <a:t>system architecture supports future </a:t>
            </a:r>
            <a:r>
              <a:rPr lang="en-US" sz="1600" dirty="0" smtClean="0">
                <a:latin typeface="Times New Roman" panose="02020603050405020304" pitchFamily="18" charset="0"/>
                <a:cs typeface="Times New Roman" panose="02020603050405020304" pitchFamily="18" charset="0"/>
              </a:rPr>
              <a:t>enhancements like, Resume/job </a:t>
            </a:r>
            <a:r>
              <a:rPr lang="en-US" sz="1600" dirty="0">
                <a:latin typeface="Times New Roman" panose="02020603050405020304" pitchFamily="18" charset="0"/>
                <a:cs typeface="Times New Roman" panose="02020603050405020304" pitchFamily="18" charset="0"/>
              </a:rPr>
              <a:t>posting </a:t>
            </a:r>
            <a:r>
              <a:rPr lang="en-US" sz="1600" dirty="0" smtClean="0">
                <a:latin typeface="Times New Roman" panose="02020603050405020304" pitchFamily="18" charset="0"/>
                <a:cs typeface="Times New Roman" panose="02020603050405020304" pitchFamily="18" charset="0"/>
              </a:rPr>
              <a:t>features, Internship board &amp; Integration </a:t>
            </a:r>
            <a:r>
              <a:rPr lang="en-US" sz="1600" dirty="0">
                <a:latin typeface="Times New Roman" panose="02020603050405020304" pitchFamily="18" charset="0"/>
                <a:cs typeface="Times New Roman" panose="02020603050405020304" pitchFamily="18" charset="0"/>
              </a:rPr>
              <a:t>of mobile applications for iOS and </a:t>
            </a:r>
            <a:r>
              <a:rPr lang="en-US" sz="1600" dirty="0" smtClean="0">
                <a:latin typeface="Times New Roman" panose="02020603050405020304" pitchFamily="18" charset="0"/>
                <a:cs typeface="Times New Roman" panose="02020603050405020304" pitchFamily="18" charset="0"/>
              </a:rPr>
              <a:t>Android.</a:t>
            </a:r>
            <a:endParaRPr lang="en-US" sz="1600" dirty="0">
              <a:latin typeface="Times New Roman" panose="02020603050405020304" pitchFamily="18" charset="0"/>
              <a:cs typeface="Times New Roman" panose="02020603050405020304" pitchFamily="18" charset="0"/>
            </a:endParaRPr>
          </a:p>
          <a:p>
            <a:pPr marL="0" indent="0" algn="just">
              <a:buNone/>
            </a:pPr>
            <a:endParaRPr lang="en-IN" sz="1600" dirty="0">
              <a:latin typeface="Times New Roman" panose="02020603050405020304" pitchFamily="18" charset="0"/>
              <a:cs typeface="Times New Roman" panose="02020603050405020304" pitchFamily="18" charset="0"/>
            </a:endParaRPr>
          </a:p>
        </p:txBody>
      </p:sp>
      <p:pic>
        <p:nvPicPr>
          <p:cNvPr id="4" name="Content Placeholder 16">
            <a:extLst>
              <a:ext uri="{FF2B5EF4-FFF2-40B4-BE49-F238E27FC236}">
                <a16:creationId xmlns:a16="http://schemas.microsoft.com/office/drawing/2014/main" id="{8E4EE46C-A1BD-4E91-6627-6DDB07F336CC}"/>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a:prstGeom prst="rect">
            <a:avLst/>
          </a:prstGeom>
        </p:spPr>
      </p:pic>
      <p:sp>
        <p:nvSpPr>
          <p:cNvPr id="5" name="Rectangle 4">
            <a:extLst>
              <a:ext uri="{FF2B5EF4-FFF2-40B4-BE49-F238E27FC236}">
                <a16:creationId xmlns:a16="http://schemas.microsoft.com/office/drawing/2014/main" id="{5C28D2C3-B0E6-DA0A-68C5-82547D15747C}"/>
              </a:ext>
            </a:extLst>
          </p:cNvPr>
          <p:cNvSpPr/>
          <p:nvPr/>
        </p:nvSpPr>
        <p:spPr>
          <a:xfrm>
            <a:off x="0" y="6410325"/>
            <a:ext cx="12192000" cy="447674"/>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Slide-8</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03684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46F8A-59F7-3124-52EB-B06E4BBB0DE5}"/>
            </a:ext>
          </a:extLst>
        </p:cNvPr>
        <p:cNvGrpSpPr/>
        <p:nvPr/>
      </p:nvGrpSpPr>
      <p:grpSpPr>
        <a:xfrm>
          <a:off x="0" y="0"/>
          <a:ext cx="0" cy="0"/>
          <a:chOff x="0" y="0"/>
          <a:chExt cx="0" cy="0"/>
        </a:xfrm>
      </p:grpSpPr>
      <p:pic>
        <p:nvPicPr>
          <p:cNvPr id="17" name="Content Placeholder 16">
            <a:extLst>
              <a:ext uri="{FF2B5EF4-FFF2-40B4-BE49-F238E27FC236}">
                <a16:creationId xmlns:a16="http://schemas.microsoft.com/office/drawing/2014/main" id="{11A986B4-FDCD-65C9-C929-FE588635FC80}"/>
              </a:ext>
            </a:extLst>
          </p:cNvPr>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11353800" y="136525"/>
            <a:ext cx="720000" cy="720000"/>
          </a:xfrm>
        </p:spPr>
      </p:pic>
      <p:sp>
        <p:nvSpPr>
          <p:cNvPr id="9" name="TextBox 8">
            <a:extLst>
              <a:ext uri="{FF2B5EF4-FFF2-40B4-BE49-F238E27FC236}">
                <a16:creationId xmlns:a16="http://schemas.microsoft.com/office/drawing/2014/main" id="{79F0A80B-D2E2-6052-855A-007F83A90C76}"/>
              </a:ext>
            </a:extLst>
          </p:cNvPr>
          <p:cNvSpPr txBox="1"/>
          <p:nvPr/>
        </p:nvSpPr>
        <p:spPr>
          <a:xfrm>
            <a:off x="3289634" y="136318"/>
            <a:ext cx="5159291" cy="369332"/>
          </a:xfrm>
          <a:prstGeom prst="rect">
            <a:avLst/>
          </a:prstGeom>
          <a:noFill/>
        </p:spPr>
        <p:txBody>
          <a:bodyPr wrap="square" rtlCol="0">
            <a:spAutoFit/>
          </a:bodyPr>
          <a:lstStyle/>
          <a:p>
            <a:pPr algn="ctr"/>
            <a:r>
              <a:rPr lang="en-US" b="1" dirty="0" smtClean="0">
                <a:solidFill>
                  <a:schemeClr val="accent2"/>
                </a:solidFill>
                <a:latin typeface="Times New Roman" panose="02020603050405020304" pitchFamily="18" charset="0"/>
                <a:cs typeface="Times New Roman" panose="02020603050405020304" pitchFamily="18" charset="0"/>
              </a:rPr>
              <a:t>5. Data </a:t>
            </a:r>
            <a:r>
              <a:rPr lang="en-US" b="1" dirty="0">
                <a:solidFill>
                  <a:schemeClr val="accent2"/>
                </a:solidFill>
                <a:latin typeface="Times New Roman" panose="02020603050405020304" pitchFamily="18" charset="0"/>
                <a:cs typeface="Times New Roman" panose="02020603050405020304" pitchFamily="18" charset="0"/>
              </a:rPr>
              <a:t>Flow Diagram (DFD)</a:t>
            </a:r>
          </a:p>
        </p:txBody>
      </p:sp>
      <p:sp>
        <p:nvSpPr>
          <p:cNvPr id="4" name="TextBox 3">
            <a:extLst>
              <a:ext uri="{FF2B5EF4-FFF2-40B4-BE49-F238E27FC236}">
                <a16:creationId xmlns:a16="http://schemas.microsoft.com/office/drawing/2014/main" id="{C10C8D31-219D-A96E-736B-D5CAC2F587A6}"/>
              </a:ext>
            </a:extLst>
          </p:cNvPr>
          <p:cNvSpPr txBox="1"/>
          <p:nvPr/>
        </p:nvSpPr>
        <p:spPr>
          <a:xfrm>
            <a:off x="655220" y="752474"/>
            <a:ext cx="10527130" cy="1138773"/>
          </a:xfrm>
          <a:prstGeom prst="rect">
            <a:avLst/>
          </a:prstGeom>
          <a:noFill/>
        </p:spPr>
        <p:txBody>
          <a:bodyPr wrap="square" rtlCol="0">
            <a:spAutoFit/>
          </a:bodyPr>
          <a:lstStyle/>
          <a:p>
            <a:pPr marL="342900" indent="-342900">
              <a:buFont typeface="Wingdings" panose="05000000000000000000" pitchFamily="2" charset="2"/>
              <a:buChar char="Ø"/>
            </a:pPr>
            <a:r>
              <a:rPr lang="en-US" sz="2000" b="1" dirty="0" smtClean="0">
                <a:latin typeface="Times New Roman" panose="02020603050405020304" pitchFamily="18" charset="0"/>
                <a:cs typeface="Times New Roman" panose="02020603050405020304" pitchFamily="18" charset="0"/>
              </a:rPr>
              <a:t>  Context </a:t>
            </a:r>
            <a:r>
              <a:rPr lang="en-US" sz="2000" b="1" dirty="0">
                <a:latin typeface="Times New Roman" panose="02020603050405020304" pitchFamily="18" charset="0"/>
                <a:cs typeface="Times New Roman" panose="02020603050405020304" pitchFamily="18" charset="0"/>
              </a:rPr>
              <a:t>Level </a:t>
            </a:r>
            <a:r>
              <a:rPr lang="en-US" sz="2000" b="1" dirty="0" smtClean="0">
                <a:latin typeface="Times New Roman" panose="02020603050405020304" pitchFamily="18" charset="0"/>
                <a:cs typeface="Times New Roman" panose="02020603050405020304" pitchFamily="18" charset="0"/>
              </a:rPr>
              <a:t>DFD : </a:t>
            </a:r>
          </a:p>
          <a:p>
            <a:pPr lvl="1"/>
            <a:r>
              <a:rPr lang="en-IN" sz="1600" dirty="0" smtClean="0">
                <a:latin typeface="Times New Roman" panose="02020603050405020304" pitchFamily="18" charset="0"/>
                <a:cs typeface="Times New Roman" panose="02020603050405020304" pitchFamily="18" charset="0"/>
              </a:rPr>
              <a:t>The </a:t>
            </a:r>
            <a:r>
              <a:rPr lang="en-IN" sz="1600" dirty="0">
                <a:latin typeface="Times New Roman" panose="02020603050405020304" pitchFamily="18" charset="0"/>
                <a:cs typeface="Times New Roman" panose="02020603050405020304" pitchFamily="18" charset="0"/>
              </a:rPr>
              <a:t>Level 0 DFD, also called the context diagram, gives a basic snapshot of how the MUJ Unite platform works from the outside. It doesn’t go into the technical stuff or what's happening behind the scenes—instead, it just shows the whole system as one big process and how it connects with different users.</a:t>
            </a:r>
            <a:endParaRPr lang="en-IN" sz="1600"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3"/>
          <a:stretch>
            <a:fillRect/>
          </a:stretch>
        </p:blipFill>
        <p:spPr>
          <a:xfrm>
            <a:off x="3289634" y="1891247"/>
            <a:ext cx="5630545" cy="3237387"/>
          </a:xfrm>
          <a:prstGeom prst="rect">
            <a:avLst/>
          </a:prstGeom>
        </p:spPr>
      </p:pic>
      <p:sp>
        <p:nvSpPr>
          <p:cNvPr id="8" name="TextBox 7">
            <a:extLst>
              <a:ext uri="{FF2B5EF4-FFF2-40B4-BE49-F238E27FC236}">
                <a16:creationId xmlns:a16="http://schemas.microsoft.com/office/drawing/2014/main" id="{79F0A80B-D2E2-6052-855A-007F83A90C76}"/>
              </a:ext>
            </a:extLst>
          </p:cNvPr>
          <p:cNvSpPr txBox="1"/>
          <p:nvPr/>
        </p:nvSpPr>
        <p:spPr>
          <a:xfrm>
            <a:off x="3627538" y="5283466"/>
            <a:ext cx="5159291" cy="369332"/>
          </a:xfrm>
          <a:prstGeom prst="rect">
            <a:avLst/>
          </a:prstGeom>
          <a:noFill/>
        </p:spPr>
        <p:txBody>
          <a:bodyPr wrap="square" rtlCol="0">
            <a:spAutoFit/>
          </a:bodyPr>
          <a:lstStyle/>
          <a:p>
            <a:pPr algn="ctr"/>
            <a:r>
              <a:rPr lang="en-US" b="1" i="1" dirty="0" smtClean="0">
                <a:latin typeface="Times New Roman" panose="02020603050405020304" pitchFamily="18" charset="0"/>
                <a:cs typeface="Times New Roman" panose="02020603050405020304" pitchFamily="18" charset="0"/>
              </a:rPr>
              <a:t>Figure 1. Context Level DFD for MUJ Unite</a:t>
            </a:r>
            <a:endParaRPr lang="en-US" b="1" i="1"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AC40421-F328-3DBF-8470-9FCA55292B78}"/>
              </a:ext>
            </a:extLst>
          </p:cNvPr>
          <p:cNvSpPr/>
          <p:nvPr/>
        </p:nvSpPr>
        <p:spPr>
          <a:xfrm>
            <a:off x="0" y="6438899"/>
            <a:ext cx="12192000" cy="419099"/>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prstClr val="white"/>
                </a:solidFill>
                <a:effectLst/>
                <a:uLnTx/>
                <a:uFillTx/>
                <a:latin typeface="Calibri" panose="020F0502020204030204"/>
                <a:ea typeface="+mn-ea"/>
                <a:cs typeface="+mn-cs"/>
              </a:rPr>
              <a:t>Slide-9</a:t>
            </a:r>
            <a:endParaRPr kumimoji="0" lang="en-IN"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6318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3305</TotalTime>
  <Words>1380</Words>
  <Application>Microsoft Office PowerPoint</Application>
  <PresentationFormat>Widescreen</PresentationFormat>
  <Paragraphs>178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Why Agile Was the Right Choice for MUJ Unite?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Nigam ji</cp:lastModifiedBy>
  <cp:revision>77</cp:revision>
  <dcterms:created xsi:type="dcterms:W3CDTF">2022-04-04T16:03:24Z</dcterms:created>
  <dcterms:modified xsi:type="dcterms:W3CDTF">2025-05-29T03:56:00Z</dcterms:modified>
</cp:coreProperties>
</file>