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72" r:id="rId5"/>
    <p:sldId id="273" r:id="rId6"/>
    <p:sldId id="274" r:id="rId7"/>
    <p:sldId id="275" r:id="rId8"/>
    <p:sldId id="276" r:id="rId9"/>
    <p:sldId id="277" r:id="rId10"/>
    <p:sldId id="278" r:id="rId11"/>
    <p:sldId id="279" r:id="rId12"/>
    <p:sldId id="280" r:id="rId13"/>
    <p:sldId id="281" r:id="rId14"/>
    <p:sldId id="258" r:id="rId15"/>
    <p:sldId id="259" r:id="rId16"/>
    <p:sldId id="282" r:id="rId17"/>
    <p:sldId id="261" r:id="rId18"/>
    <p:sldId id="262" r:id="rId19"/>
    <p:sldId id="263" r:id="rId20"/>
    <p:sldId id="264" r:id="rId21"/>
    <p:sldId id="265" r:id="rId22"/>
    <p:sldId id="266" r:id="rId23"/>
    <p:sldId id="286" r:id="rId24"/>
    <p:sldId id="287" r:id="rId25"/>
    <p:sldId id="288" r:id="rId26"/>
    <p:sldId id="289" r:id="rId27"/>
    <p:sldId id="283" r:id="rId28"/>
    <p:sldId id="284" r:id="rId29"/>
    <p:sldId id="267" r:id="rId30"/>
    <p:sldId id="268" r:id="rId31"/>
    <p:sldId id="269" r:id="rId32"/>
    <p:sldId id="270"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8C00-FB87-933D-86AB-754F77E93B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5938B-9D60-76DC-FD12-08E74393F9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DB8762-B1D7-5907-E61C-996F7B38A9CC}"/>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5" name="Footer Placeholder 4">
            <a:extLst>
              <a:ext uri="{FF2B5EF4-FFF2-40B4-BE49-F238E27FC236}">
                <a16:creationId xmlns:a16="http://schemas.microsoft.com/office/drawing/2014/main" id="{2B018071-A814-3EC1-1226-325985B7A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DE453-22F8-EC84-142D-A54E5AC2B1C3}"/>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42522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3957-F287-6F25-5D76-BED2A1BF50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449289-0916-758F-8FF0-F0EDC613E7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6332C-C4A2-A96A-E85A-5C06763C40F8}"/>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5" name="Footer Placeholder 4">
            <a:extLst>
              <a:ext uri="{FF2B5EF4-FFF2-40B4-BE49-F238E27FC236}">
                <a16:creationId xmlns:a16="http://schemas.microsoft.com/office/drawing/2014/main" id="{BB69FEDC-B78D-FFA0-2214-CAD915995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EFC59-DE6F-3948-671C-0E98B6BA0CBC}"/>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1252079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BD3B3-78B0-6749-FCCC-9555106A3B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390714-F2A8-0771-180B-B57AA2F7D1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DE244-DEA6-C575-88C7-800076E7267D}"/>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5" name="Footer Placeholder 4">
            <a:extLst>
              <a:ext uri="{FF2B5EF4-FFF2-40B4-BE49-F238E27FC236}">
                <a16:creationId xmlns:a16="http://schemas.microsoft.com/office/drawing/2014/main" id="{2EF99047-E6D5-124C-1763-3220E6AA3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3345A-18E9-A28B-2BB8-A47671786239}"/>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48646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63D6-6A3E-58CB-681B-5EA201336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09CDC5-0D12-2856-2C83-5E2AA84C9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9F8C3-9A83-61CF-4D73-298C5C9572B2}"/>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5" name="Footer Placeholder 4">
            <a:extLst>
              <a:ext uri="{FF2B5EF4-FFF2-40B4-BE49-F238E27FC236}">
                <a16:creationId xmlns:a16="http://schemas.microsoft.com/office/drawing/2014/main" id="{59A14F01-E2F5-8DBB-0717-074F868A7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098A-806F-8EED-F980-D92143952928}"/>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325263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4B93-21BC-7D0C-99E1-C81890737B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76CCF5-6883-221F-27AA-B152F95F1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57EC93-1686-C458-F324-6086515FAC9A}"/>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5" name="Footer Placeholder 4">
            <a:extLst>
              <a:ext uri="{FF2B5EF4-FFF2-40B4-BE49-F238E27FC236}">
                <a16:creationId xmlns:a16="http://schemas.microsoft.com/office/drawing/2014/main" id="{6DE3E212-2851-7FEF-82F2-29B7EECBC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387A7-8258-49C2-5AE4-4CA0B414A78A}"/>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116453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2FDF-6EFE-9B71-A4E0-B37C659B7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41716-DA6C-89F0-DD4C-AB9126F5F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1447CE-7635-DC1C-4212-A0ED13053A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394FB6-ED46-7156-EE4A-C6A4E66853F8}"/>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6" name="Footer Placeholder 5">
            <a:extLst>
              <a:ext uri="{FF2B5EF4-FFF2-40B4-BE49-F238E27FC236}">
                <a16:creationId xmlns:a16="http://schemas.microsoft.com/office/drawing/2014/main" id="{AAE461F1-92F8-8898-794E-2402E74F3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99572-7E42-7CB8-9922-4C3CD25A96A1}"/>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360657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7679-03C2-8413-A62D-2A0705ACCE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AD5ED9-FCDD-EB82-5CC1-0C63107AE0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D2BAF-4A40-4BF9-A9C3-AEE4324D9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20E93D-463A-95CC-CB8C-BCDC02149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71196F-5876-1F6C-87AE-CDC1C1364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5AF823-60A3-57FC-E071-D86EE45CE506}"/>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8" name="Footer Placeholder 7">
            <a:extLst>
              <a:ext uri="{FF2B5EF4-FFF2-40B4-BE49-F238E27FC236}">
                <a16:creationId xmlns:a16="http://schemas.microsoft.com/office/drawing/2014/main" id="{594EAA33-50D7-6D29-33B1-B929B94F21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2F19B5-EFF1-F13F-26E0-668BE9506FA1}"/>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350912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7357-4919-113C-4C19-44D24D0D8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300CF1-0627-DC3B-D262-3C9F23165C54}"/>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4" name="Footer Placeholder 3">
            <a:extLst>
              <a:ext uri="{FF2B5EF4-FFF2-40B4-BE49-F238E27FC236}">
                <a16:creationId xmlns:a16="http://schemas.microsoft.com/office/drawing/2014/main" id="{2E30E7FE-E360-095D-314F-DD43F25D1B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D671F-19C2-506A-5274-8936A7ADA80D}"/>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132832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8DE1D-F262-F8F0-8CFB-34F679949112}"/>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3" name="Footer Placeholder 2">
            <a:extLst>
              <a:ext uri="{FF2B5EF4-FFF2-40B4-BE49-F238E27FC236}">
                <a16:creationId xmlns:a16="http://schemas.microsoft.com/office/drawing/2014/main" id="{BE45B46E-F6A0-A316-A7B7-17E9268A05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D9D60-449B-3081-A00C-94A511CFB5B9}"/>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374696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1CEE-F33D-BCE6-FA87-0EDCE6F1CD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CC24FA-E91C-EA43-8F2A-64983BA53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01BCF-4C57-93A2-FB4C-88D2F9921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86EDB-5FEA-720B-328E-3EC2905A13C1}"/>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6" name="Footer Placeholder 5">
            <a:extLst>
              <a:ext uri="{FF2B5EF4-FFF2-40B4-BE49-F238E27FC236}">
                <a16:creationId xmlns:a16="http://schemas.microsoft.com/office/drawing/2014/main" id="{9E85AB48-C94B-A1B5-464C-C586EC205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E080F4-A7B1-D1AD-1F18-4ECCF79EADFF}"/>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52474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67FF-D31B-69A9-AE8D-8984F4443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B5C1D0-7959-FD79-4180-BBC33BC2E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087CE-8870-AD6B-01B3-E4B775DD7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1638A-C869-8FBB-3920-1F536839783B}"/>
              </a:ext>
            </a:extLst>
          </p:cNvPr>
          <p:cNvSpPr>
            <a:spLocks noGrp="1"/>
          </p:cNvSpPr>
          <p:nvPr>
            <p:ph type="dt" sz="half" idx="10"/>
          </p:nvPr>
        </p:nvSpPr>
        <p:spPr/>
        <p:txBody>
          <a:bodyPr/>
          <a:lstStyle/>
          <a:p>
            <a:fld id="{782BFECC-7465-49AB-8122-FAB54C39D762}" type="datetimeFigureOut">
              <a:rPr lang="en-US" smtClean="0"/>
              <a:t>8/29/2023</a:t>
            </a:fld>
            <a:endParaRPr lang="en-US"/>
          </a:p>
        </p:txBody>
      </p:sp>
      <p:sp>
        <p:nvSpPr>
          <p:cNvPr id="6" name="Footer Placeholder 5">
            <a:extLst>
              <a:ext uri="{FF2B5EF4-FFF2-40B4-BE49-F238E27FC236}">
                <a16:creationId xmlns:a16="http://schemas.microsoft.com/office/drawing/2014/main" id="{A7CF5018-E635-6C5C-5403-E6B96B3F1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6998A-5566-8EB3-16BA-72BA090F2966}"/>
              </a:ext>
            </a:extLst>
          </p:cNvPr>
          <p:cNvSpPr>
            <a:spLocks noGrp="1"/>
          </p:cNvSpPr>
          <p:nvPr>
            <p:ph type="sldNum" sz="quarter" idx="12"/>
          </p:nvPr>
        </p:nvSpPr>
        <p:spPr/>
        <p:txBody>
          <a:bodyPr/>
          <a:lstStyle/>
          <a:p>
            <a:fld id="{66F6138A-1920-4646-98F1-80AA8906B813}" type="slidenum">
              <a:rPr lang="en-US" smtClean="0"/>
              <a:t>‹#›</a:t>
            </a:fld>
            <a:endParaRPr lang="en-US"/>
          </a:p>
        </p:txBody>
      </p:sp>
    </p:spTree>
    <p:extLst>
      <p:ext uri="{BB962C8B-B14F-4D97-AF65-F5344CB8AC3E}">
        <p14:creationId xmlns:p14="http://schemas.microsoft.com/office/powerpoint/2010/main" val="325723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8EAD38-E504-F1E9-1BA4-EE31BE132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F724AB-57C1-FFF5-9903-1F1BAE49B8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CA160-B5D3-B3A4-40AC-45DB5DF23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BFECC-7465-49AB-8122-FAB54C39D762}" type="datetimeFigureOut">
              <a:rPr lang="en-US" smtClean="0"/>
              <a:t>8/29/2023</a:t>
            </a:fld>
            <a:endParaRPr lang="en-US"/>
          </a:p>
        </p:txBody>
      </p:sp>
      <p:sp>
        <p:nvSpPr>
          <p:cNvPr id="5" name="Footer Placeholder 4">
            <a:extLst>
              <a:ext uri="{FF2B5EF4-FFF2-40B4-BE49-F238E27FC236}">
                <a16:creationId xmlns:a16="http://schemas.microsoft.com/office/drawing/2014/main" id="{BDA49247-7628-E409-B9A5-557B302C01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692090-1B8B-D9CF-4844-CD76934F9E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6138A-1920-4646-98F1-80AA8906B813}" type="slidenum">
              <a:rPr lang="en-US" smtClean="0"/>
              <a:t>‹#›</a:t>
            </a:fld>
            <a:endParaRPr lang="en-US"/>
          </a:p>
        </p:txBody>
      </p:sp>
    </p:spTree>
    <p:extLst>
      <p:ext uri="{BB962C8B-B14F-4D97-AF65-F5344CB8AC3E}">
        <p14:creationId xmlns:p14="http://schemas.microsoft.com/office/powerpoint/2010/main" val="382878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1F99-8C56-0913-98D4-58633C55D900}"/>
              </a:ext>
            </a:extLst>
          </p:cNvPr>
          <p:cNvSpPr>
            <a:spLocks noGrp="1"/>
          </p:cNvSpPr>
          <p:nvPr>
            <p:ph type="ctrTitle"/>
          </p:nvPr>
        </p:nvSpPr>
        <p:spPr>
          <a:xfrm>
            <a:off x="1920240" y="1122363"/>
            <a:ext cx="8747760" cy="1437957"/>
          </a:xfrm>
        </p:spPr>
        <p:txBody>
          <a:bodyPr>
            <a:normAutofit fontScale="90000"/>
          </a:bodyPr>
          <a:lstStyle/>
          <a:p>
            <a:r>
              <a:rPr lang="en-US" dirty="0">
                <a:solidFill>
                  <a:srgbClr val="FF0000"/>
                </a:solidFill>
                <a:latin typeface="Calibri" panose="020F0502020204030204" pitchFamily="34" charset="0"/>
                <a:cs typeface="Calibri" panose="020F0502020204030204" pitchFamily="34" charset="0"/>
              </a:rPr>
              <a:t>A</a:t>
            </a:r>
            <a:br>
              <a:rPr lang="en-US" dirty="0">
                <a:solidFill>
                  <a:srgbClr val="FF0000"/>
                </a:solidFill>
                <a:latin typeface="Calibri" panose="020F0502020204030204" pitchFamily="34" charset="0"/>
                <a:cs typeface="Calibri" panose="020F0502020204030204" pitchFamily="34" charset="0"/>
              </a:rPr>
            </a:br>
            <a:r>
              <a:rPr lang="en-US" dirty="0">
                <a:solidFill>
                  <a:srgbClr val="FF0000"/>
                </a:solidFill>
                <a:latin typeface="Calibri" panose="020F0502020204030204" pitchFamily="34" charset="0"/>
                <a:cs typeface="Calibri" panose="020F0502020204030204" pitchFamily="34" charset="0"/>
              </a:rPr>
              <a:t>Project Presentation on</a:t>
            </a:r>
            <a:endParaRPr lang="en-US" dirty="0"/>
          </a:p>
        </p:txBody>
      </p:sp>
      <p:sp>
        <p:nvSpPr>
          <p:cNvPr id="3" name="Subtitle 2">
            <a:extLst>
              <a:ext uri="{FF2B5EF4-FFF2-40B4-BE49-F238E27FC236}">
                <a16:creationId xmlns:a16="http://schemas.microsoft.com/office/drawing/2014/main" id="{EEB31554-4764-6382-41DB-8F172F4C7E93}"/>
              </a:ext>
            </a:extLst>
          </p:cNvPr>
          <p:cNvSpPr>
            <a:spLocks noGrp="1"/>
          </p:cNvSpPr>
          <p:nvPr>
            <p:ph type="subTitle" idx="1"/>
          </p:nvPr>
        </p:nvSpPr>
        <p:spPr>
          <a:xfrm>
            <a:off x="1524000" y="2626821"/>
            <a:ext cx="9144000" cy="3483033"/>
          </a:xfrm>
        </p:spPr>
        <p:txBody>
          <a:bodyPr>
            <a:normAutofit/>
          </a:bodyPr>
          <a:lstStyle/>
          <a:p>
            <a:r>
              <a:rPr lang="en-US" sz="4800" dirty="0"/>
              <a:t>Easy-PG</a:t>
            </a:r>
          </a:p>
          <a:p>
            <a:r>
              <a:rPr lang="en-US" sz="2800" b="1" dirty="0">
                <a:solidFill>
                  <a:srgbClr val="0070C0"/>
                </a:solidFill>
                <a:latin typeface="Calibri" panose="020F0502020204030204" pitchFamily="34" charset="0"/>
                <a:cs typeface="Calibri" panose="020F0502020204030204" pitchFamily="34" charset="0"/>
              </a:rPr>
              <a:t>SUBMITED BY</a:t>
            </a:r>
          </a:p>
          <a:p>
            <a:r>
              <a:rPr lang="en-US" sz="2800" b="1" dirty="0">
                <a:solidFill>
                  <a:srgbClr val="0070C0"/>
                </a:solidFill>
                <a:latin typeface="Calibri" panose="020F0502020204030204" pitchFamily="34" charset="0"/>
                <a:cs typeface="Calibri" panose="020F0502020204030204" pitchFamily="34" charset="0"/>
              </a:rPr>
              <a:t>Abhishek </a:t>
            </a:r>
            <a:r>
              <a:rPr lang="en-US" sz="2800" b="1" dirty="0" err="1">
                <a:solidFill>
                  <a:srgbClr val="0070C0"/>
                </a:solidFill>
                <a:latin typeface="Calibri" panose="020F0502020204030204" pitchFamily="34" charset="0"/>
                <a:cs typeface="Calibri" panose="020F0502020204030204" pitchFamily="34" charset="0"/>
              </a:rPr>
              <a:t>Magdum</a:t>
            </a:r>
            <a:r>
              <a:rPr lang="en-US" sz="2800" b="1" dirty="0">
                <a:solidFill>
                  <a:srgbClr val="0070C0"/>
                </a:solidFill>
                <a:latin typeface="Calibri" panose="020F0502020204030204" pitchFamily="34" charset="0"/>
                <a:cs typeface="Calibri" panose="020F0502020204030204" pitchFamily="34" charset="0"/>
              </a:rPr>
              <a:t>(233122)</a:t>
            </a:r>
          </a:p>
          <a:p>
            <a:r>
              <a:rPr lang="en-US" sz="2800" b="1" dirty="0">
                <a:solidFill>
                  <a:srgbClr val="0070C0"/>
                </a:solidFill>
                <a:latin typeface="Calibri" panose="020F0502020204030204" pitchFamily="34" charset="0"/>
                <a:cs typeface="Calibri" panose="020F0502020204030204" pitchFamily="34" charset="0"/>
              </a:rPr>
              <a:t>Rohan </a:t>
            </a:r>
            <a:r>
              <a:rPr lang="en-US" sz="2800" b="1" dirty="0" err="1">
                <a:solidFill>
                  <a:srgbClr val="0070C0"/>
                </a:solidFill>
                <a:latin typeface="Calibri" panose="020F0502020204030204" pitchFamily="34" charset="0"/>
                <a:cs typeface="Calibri" panose="020F0502020204030204" pitchFamily="34" charset="0"/>
              </a:rPr>
              <a:t>Sarode</a:t>
            </a:r>
            <a:r>
              <a:rPr lang="en-US" sz="2800" b="1" dirty="0">
                <a:solidFill>
                  <a:srgbClr val="0070C0"/>
                </a:solidFill>
                <a:latin typeface="Calibri" panose="020F0502020204030204" pitchFamily="34" charset="0"/>
                <a:cs typeface="Calibri" panose="020F0502020204030204" pitchFamily="34" charset="0"/>
              </a:rPr>
              <a:t>(233193)</a:t>
            </a:r>
          </a:p>
          <a:p>
            <a:endParaRPr lang="en-US" sz="2800" b="1" dirty="0">
              <a:solidFill>
                <a:srgbClr val="0070C0"/>
              </a:solidFill>
              <a:latin typeface="Calibri" panose="020F0502020204030204" pitchFamily="34" charset="0"/>
              <a:cs typeface="Calibri" panose="020F0502020204030204" pitchFamily="34" charset="0"/>
            </a:endParaRPr>
          </a:p>
          <a:p>
            <a:endParaRPr lang="en-IN" sz="2800" dirty="0">
              <a:solidFill>
                <a:srgbClr val="0070C0"/>
              </a:solidFill>
              <a:latin typeface="Calibri" panose="020F0502020204030204" pitchFamily="34" charset="0"/>
              <a:cs typeface="Calibri" panose="020F0502020204030204" pitchFamily="34" charset="0"/>
            </a:endParaRPr>
          </a:p>
          <a:p>
            <a:endParaRPr lang="en-US" sz="4800" dirty="0"/>
          </a:p>
        </p:txBody>
      </p:sp>
    </p:spTree>
    <p:extLst>
      <p:ext uri="{BB962C8B-B14F-4D97-AF65-F5344CB8AC3E}">
        <p14:creationId xmlns:p14="http://schemas.microsoft.com/office/powerpoint/2010/main" val="29679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1C24-EDE2-AD03-24F0-0E5CA8DCA776}"/>
              </a:ext>
            </a:extLst>
          </p:cNvPr>
          <p:cNvSpPr>
            <a:spLocks noGrp="1"/>
          </p:cNvSpPr>
          <p:nvPr>
            <p:ph type="title"/>
          </p:nvPr>
        </p:nvSpPr>
        <p:spPr/>
        <p:txBody>
          <a:bodyPr/>
          <a:lstStyle/>
          <a:p>
            <a:pPr algn="ctr"/>
            <a:r>
              <a:rPr lang="en-IN" dirty="0"/>
              <a:t>Sequence diagrams</a:t>
            </a:r>
          </a:p>
        </p:txBody>
      </p:sp>
      <p:pic>
        <p:nvPicPr>
          <p:cNvPr id="5" name="Content Placeholder 4">
            <a:extLst>
              <a:ext uri="{FF2B5EF4-FFF2-40B4-BE49-F238E27FC236}">
                <a16:creationId xmlns:a16="http://schemas.microsoft.com/office/drawing/2014/main" id="{556189C1-6177-A51C-ECF4-61FEDA2D3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346" y="1847461"/>
            <a:ext cx="9668454" cy="5309954"/>
          </a:xfrm>
        </p:spPr>
      </p:pic>
      <p:pic>
        <p:nvPicPr>
          <p:cNvPr id="6" name="Content Placeholder 4">
            <a:extLst>
              <a:ext uri="{FF2B5EF4-FFF2-40B4-BE49-F238E27FC236}">
                <a16:creationId xmlns:a16="http://schemas.microsoft.com/office/drawing/2014/main" id="{B1446E06-970F-B78E-9F79-DE06D7823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674" y="1857621"/>
            <a:ext cx="12060200" cy="5309954"/>
          </a:xfrm>
          <a:prstGeom prst="rect">
            <a:avLst/>
          </a:prstGeom>
        </p:spPr>
      </p:pic>
    </p:spTree>
    <p:extLst>
      <p:ext uri="{BB962C8B-B14F-4D97-AF65-F5344CB8AC3E}">
        <p14:creationId xmlns:p14="http://schemas.microsoft.com/office/powerpoint/2010/main" val="3583261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A6DE-0BAC-C188-EF77-14A010721475}"/>
              </a:ext>
            </a:extLst>
          </p:cNvPr>
          <p:cNvSpPr>
            <a:spLocks noGrp="1"/>
          </p:cNvSpPr>
          <p:nvPr>
            <p:ph type="title"/>
          </p:nvPr>
        </p:nvSpPr>
        <p:spPr/>
        <p:txBody>
          <a:bodyPr>
            <a:normAutofit/>
          </a:bodyPr>
          <a:lstStyle/>
          <a:p>
            <a:pPr algn="ctr"/>
            <a:r>
              <a:rPr lang="en-IN" sz="3600" dirty="0"/>
              <a:t>Activity </a:t>
            </a:r>
            <a:r>
              <a:rPr lang="en-IN" sz="3600" dirty="0" err="1"/>
              <a:t>Digram</a:t>
            </a:r>
            <a:r>
              <a:rPr lang="en-IN" sz="3600" dirty="0"/>
              <a:t> For Authentication /Login</a:t>
            </a:r>
          </a:p>
        </p:txBody>
      </p:sp>
      <p:pic>
        <p:nvPicPr>
          <p:cNvPr id="5" name="Content Placeholder 4">
            <a:extLst>
              <a:ext uri="{FF2B5EF4-FFF2-40B4-BE49-F238E27FC236}">
                <a16:creationId xmlns:a16="http://schemas.microsoft.com/office/drawing/2014/main" id="{92A6E75C-E7F7-96F2-52F7-D687936B0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12" y="1408923"/>
            <a:ext cx="12565224" cy="5184742"/>
          </a:xfrm>
        </p:spPr>
      </p:pic>
    </p:spTree>
    <p:extLst>
      <p:ext uri="{BB962C8B-B14F-4D97-AF65-F5344CB8AC3E}">
        <p14:creationId xmlns:p14="http://schemas.microsoft.com/office/powerpoint/2010/main" val="345283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DA71-27B9-4748-A168-E34D245DD33B}"/>
              </a:ext>
            </a:extLst>
          </p:cNvPr>
          <p:cNvSpPr>
            <a:spLocks noGrp="1"/>
          </p:cNvSpPr>
          <p:nvPr>
            <p:ph type="title"/>
          </p:nvPr>
        </p:nvSpPr>
        <p:spPr/>
        <p:txBody>
          <a:bodyPr/>
          <a:lstStyle/>
          <a:p>
            <a:pPr algn="ctr"/>
            <a:r>
              <a:rPr lang="en-IN" dirty="0"/>
              <a:t>0</a:t>
            </a:r>
            <a:r>
              <a:rPr lang="en-IN" baseline="30000" dirty="0"/>
              <a:t>th</a:t>
            </a:r>
            <a:r>
              <a:rPr lang="en-IN" dirty="0"/>
              <a:t> Level DFD </a:t>
            </a:r>
            <a:r>
              <a:rPr lang="en-IN" dirty="0" err="1"/>
              <a:t>Digram</a:t>
            </a:r>
            <a:r>
              <a:rPr lang="en-IN" dirty="0"/>
              <a:t> </a:t>
            </a:r>
          </a:p>
        </p:txBody>
      </p:sp>
      <p:pic>
        <p:nvPicPr>
          <p:cNvPr id="5" name="Content Placeholder 4">
            <a:extLst>
              <a:ext uri="{FF2B5EF4-FFF2-40B4-BE49-F238E27FC236}">
                <a16:creationId xmlns:a16="http://schemas.microsoft.com/office/drawing/2014/main" id="{E9375EFB-BE45-0A70-CDC1-28D665D1D4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4" y="1480490"/>
            <a:ext cx="12192000" cy="6030652"/>
          </a:xfrm>
        </p:spPr>
      </p:pic>
    </p:spTree>
    <p:extLst>
      <p:ext uri="{BB962C8B-B14F-4D97-AF65-F5344CB8AC3E}">
        <p14:creationId xmlns:p14="http://schemas.microsoft.com/office/powerpoint/2010/main" val="30879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466D-2660-7A71-AFA4-F3B63535780F}"/>
              </a:ext>
            </a:extLst>
          </p:cNvPr>
          <p:cNvSpPr>
            <a:spLocks noGrp="1"/>
          </p:cNvSpPr>
          <p:nvPr>
            <p:ph type="title"/>
          </p:nvPr>
        </p:nvSpPr>
        <p:spPr/>
        <p:txBody>
          <a:bodyPr/>
          <a:lstStyle/>
          <a:p>
            <a:pPr algn="ctr"/>
            <a:r>
              <a:rPr lang="en-IN" dirty="0"/>
              <a:t>First Level DFD </a:t>
            </a:r>
            <a:r>
              <a:rPr lang="en-IN" dirty="0" err="1"/>
              <a:t>Digram</a:t>
            </a:r>
            <a:endParaRPr lang="en-IN" dirty="0"/>
          </a:p>
        </p:txBody>
      </p:sp>
      <p:pic>
        <p:nvPicPr>
          <p:cNvPr id="5" name="Content Placeholder 4">
            <a:extLst>
              <a:ext uri="{FF2B5EF4-FFF2-40B4-BE49-F238E27FC236}">
                <a16:creationId xmlns:a16="http://schemas.microsoft.com/office/drawing/2014/main" id="{7CCE8E84-2062-E031-4959-6F150BFE1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159" y="1555135"/>
            <a:ext cx="11769012" cy="5470816"/>
          </a:xfrm>
        </p:spPr>
      </p:pic>
    </p:spTree>
    <p:extLst>
      <p:ext uri="{BB962C8B-B14F-4D97-AF65-F5344CB8AC3E}">
        <p14:creationId xmlns:p14="http://schemas.microsoft.com/office/powerpoint/2010/main" val="191449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7F88-28FC-3716-92D0-92DE0080BAC1}"/>
              </a:ext>
            </a:extLst>
          </p:cNvPr>
          <p:cNvSpPr>
            <a:spLocks noGrp="1"/>
          </p:cNvSpPr>
          <p:nvPr>
            <p:ph type="title"/>
          </p:nvPr>
        </p:nvSpPr>
        <p:spPr/>
        <p:txBody>
          <a:bodyPr/>
          <a:lstStyle/>
          <a:p>
            <a:pPr algn="ctr"/>
            <a:r>
              <a:rPr lang="en-US" sz="4400" b="1" dirty="0">
                <a:latin typeface="Calibri" panose="020F0502020204030204" pitchFamily="34" charset="0"/>
                <a:cs typeface="Calibri" panose="020F0502020204030204" pitchFamily="34" charset="0"/>
              </a:rPr>
              <a:t>Functional Requirement</a:t>
            </a:r>
            <a:br>
              <a:rPr lang="en-US" sz="4400" b="1" dirty="0">
                <a:latin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DE90D478-DC9F-C6C2-285A-4C024BE2764D}"/>
              </a:ext>
            </a:extLst>
          </p:cNvPr>
          <p:cNvSpPr>
            <a:spLocks noGrp="1"/>
          </p:cNvSpPr>
          <p:nvPr>
            <p:ph idx="1"/>
          </p:nvPr>
        </p:nvSpPr>
        <p:spPr/>
        <p:txBody>
          <a:bodyPr/>
          <a:lstStyle/>
          <a:p>
            <a:pPr marL="0" indent="0">
              <a:buNone/>
            </a:pPr>
            <a:r>
              <a:rPr lang="en-US" sz="2800" b="1" dirty="0">
                <a:latin typeface="Calibri" panose="020F0502020204030204" pitchFamily="34" charset="0"/>
                <a:cs typeface="Calibri" panose="020F0502020204030204" pitchFamily="34" charset="0"/>
              </a:rPr>
              <a:t>1. Tenants:-</a:t>
            </a:r>
            <a:endParaRPr lang="en-IN" sz="2800" b="1" dirty="0">
              <a:latin typeface="Calibri" panose="020F0502020204030204" pitchFamily="34" charset="0"/>
              <a:cs typeface="Calibri" panose="020F0502020204030204" pitchFamily="34" charset="0"/>
            </a:endParaRPr>
          </a:p>
          <a:p>
            <a:pPr lvl="0"/>
            <a:r>
              <a:rPr lang="en-US" sz="2800" dirty="0">
                <a:latin typeface="Calibri" panose="020F0502020204030204" pitchFamily="34" charset="0"/>
                <a:cs typeface="Calibri" panose="020F0502020204030204" pitchFamily="34" charset="0"/>
              </a:rPr>
              <a:t>The user must register for create the account and login using username and password to use function in the application</a:t>
            </a:r>
            <a:endParaRPr lang="en-IN"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a:t>
            </a:r>
            <a:endParaRPr lang="en-IN" sz="2800" dirty="0">
              <a:latin typeface="Calibri" panose="020F0502020204030204" pitchFamily="34" charset="0"/>
              <a:cs typeface="Calibri" panose="020F0502020204030204" pitchFamily="34" charset="0"/>
            </a:endParaRPr>
          </a:p>
          <a:p>
            <a:pPr lvl="0"/>
            <a:r>
              <a:rPr lang="en-US" sz="2800" dirty="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user</a:t>
            </a:r>
            <a:r>
              <a:rPr lang="en-US" sz="2800" dirty="0">
                <a:latin typeface="Calibri" panose="020F0502020204030204" pitchFamily="34" charset="0"/>
                <a:cs typeface="Calibri" panose="020F0502020204030204" pitchFamily="34" charset="0"/>
              </a:rPr>
              <a:t> can find the information of home which should he/she take on rent.</a:t>
            </a:r>
            <a:endParaRPr lang="en-IN"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a:t>
            </a:r>
            <a:endParaRPr lang="en-IN" sz="2800" dirty="0">
              <a:latin typeface="Calibri" panose="020F0502020204030204" pitchFamily="34" charset="0"/>
              <a:cs typeface="Calibri" panose="020F0502020204030204" pitchFamily="34" charset="0"/>
            </a:endParaRPr>
          </a:p>
          <a:p>
            <a:pPr lvl="0"/>
            <a:r>
              <a:rPr lang="en-US" sz="2800" dirty="0">
                <a:latin typeface="Calibri" panose="020F0502020204030204" pitchFamily="34" charset="0"/>
                <a:cs typeface="Calibri" panose="020F0502020204030204" pitchFamily="34" charset="0"/>
              </a:rPr>
              <a:t>The </a:t>
            </a:r>
            <a:r>
              <a:rPr lang="en-US" dirty="0">
                <a:latin typeface="Calibri" panose="020F0502020204030204" pitchFamily="34" charset="0"/>
                <a:cs typeface="Calibri" panose="020F0502020204030204" pitchFamily="34" charset="0"/>
              </a:rPr>
              <a:t>user</a:t>
            </a:r>
            <a:r>
              <a:rPr lang="en-US" sz="2800" dirty="0">
                <a:latin typeface="Calibri" panose="020F0502020204030204" pitchFamily="34" charset="0"/>
                <a:cs typeface="Calibri" panose="020F0502020204030204" pitchFamily="34" charset="0"/>
              </a:rPr>
              <a:t> can directly contact with owner after he/she interested to take home on rent.</a:t>
            </a:r>
            <a:endParaRPr lang="en-IN"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43148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E9280-6D4A-97B7-1EDD-B80D85EFEC5D}"/>
              </a:ext>
            </a:extLst>
          </p:cNvPr>
          <p:cNvSpPr txBox="1"/>
          <p:nvPr/>
        </p:nvSpPr>
        <p:spPr>
          <a:xfrm>
            <a:off x="1113904" y="673330"/>
            <a:ext cx="9717579" cy="2954655"/>
          </a:xfrm>
          <a:prstGeom prst="rect">
            <a:avLst/>
          </a:prstGeom>
          <a:noFill/>
        </p:spPr>
        <p:txBody>
          <a:bodyPr wrap="square">
            <a:spAutoFit/>
          </a:bodyPr>
          <a:lstStyle/>
          <a:p>
            <a:pPr marL="0" indent="0">
              <a:buNone/>
            </a:pPr>
            <a:r>
              <a:rPr lang="en-US" sz="2400" b="1" dirty="0">
                <a:latin typeface="Calibri" panose="020F0502020204030204" pitchFamily="34" charset="0"/>
                <a:cs typeface="Calibri" panose="020F0502020204030204" pitchFamily="34" charset="0"/>
              </a:rPr>
              <a:t>2. Owner:-</a:t>
            </a:r>
            <a:endParaRPr lang="en-IN"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The owner must register for create the account and login using username and password to  use function in the </a:t>
            </a:r>
            <a:r>
              <a:rPr lang="en-US" sz="2400" dirty="0" err="1">
                <a:latin typeface="Calibri" panose="020F0502020204030204" pitchFamily="34" charset="0"/>
                <a:cs typeface="Calibri" panose="020F0502020204030204" pitchFamily="34" charset="0"/>
              </a:rPr>
              <a:t>application.The</a:t>
            </a:r>
            <a:r>
              <a:rPr lang="en-US" sz="2400" dirty="0">
                <a:latin typeface="Calibri" panose="020F0502020204030204" pitchFamily="34" charset="0"/>
                <a:cs typeface="Calibri" panose="020F0502020204030204" pitchFamily="34" charset="0"/>
              </a:rPr>
              <a:t> user can add home details which he/she will gives on rent.</a:t>
            </a:r>
            <a:endParaRPr lang="en-IN" sz="24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 </a:t>
            </a:r>
            <a:endParaRPr lang="en-IN" sz="18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3. Admin:-</a:t>
            </a:r>
            <a:endParaRPr lang="en-IN"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Admin has authority to give access to owner for add details of home to give on rent after owner’s login.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559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AC50-CD14-27DE-D381-4D629730C618}"/>
              </a:ext>
            </a:extLst>
          </p:cNvPr>
          <p:cNvSpPr>
            <a:spLocks noGrp="1"/>
          </p:cNvSpPr>
          <p:nvPr>
            <p:ph type="title"/>
          </p:nvPr>
        </p:nvSpPr>
        <p:spPr>
          <a:xfrm>
            <a:off x="576943" y="2221917"/>
            <a:ext cx="10515600" cy="1325563"/>
          </a:xfrm>
        </p:spPr>
        <p:txBody>
          <a:bodyPr/>
          <a:lstStyle/>
          <a:p>
            <a:pPr algn="ctr"/>
            <a:r>
              <a:rPr lang="en-IN" dirty="0" err="1"/>
              <a:t>ScreenShots</a:t>
            </a:r>
            <a:endParaRPr lang="en-IN" dirty="0"/>
          </a:p>
        </p:txBody>
      </p:sp>
    </p:spTree>
    <p:extLst>
      <p:ext uri="{BB962C8B-B14F-4D97-AF65-F5344CB8AC3E}">
        <p14:creationId xmlns:p14="http://schemas.microsoft.com/office/powerpoint/2010/main" val="352481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4D8F83-3710-9779-81AC-5643254968F7}"/>
              </a:ext>
            </a:extLst>
          </p:cNvPr>
          <p:cNvPicPr>
            <a:picLocks noChangeAspect="1"/>
          </p:cNvPicPr>
          <p:nvPr/>
        </p:nvPicPr>
        <p:blipFill>
          <a:blip r:embed="rId2"/>
          <a:stretch>
            <a:fillRect/>
          </a:stretch>
        </p:blipFill>
        <p:spPr>
          <a:xfrm>
            <a:off x="1401673" y="1138991"/>
            <a:ext cx="9388654" cy="4580017"/>
          </a:xfrm>
          <a:prstGeom prst="rect">
            <a:avLst/>
          </a:prstGeom>
        </p:spPr>
      </p:pic>
    </p:spTree>
    <p:extLst>
      <p:ext uri="{BB962C8B-B14F-4D97-AF65-F5344CB8AC3E}">
        <p14:creationId xmlns:p14="http://schemas.microsoft.com/office/powerpoint/2010/main" val="356350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400F7-02FC-D581-04E6-6947BE2954CA}"/>
              </a:ext>
            </a:extLst>
          </p:cNvPr>
          <p:cNvPicPr>
            <a:picLocks noChangeAspect="1"/>
          </p:cNvPicPr>
          <p:nvPr/>
        </p:nvPicPr>
        <p:blipFill>
          <a:blip r:embed="rId2"/>
          <a:stretch>
            <a:fillRect/>
          </a:stretch>
        </p:blipFill>
        <p:spPr>
          <a:xfrm>
            <a:off x="1637913" y="1295215"/>
            <a:ext cx="8916173" cy="4267570"/>
          </a:xfrm>
          <a:prstGeom prst="rect">
            <a:avLst/>
          </a:prstGeom>
        </p:spPr>
      </p:pic>
    </p:spTree>
    <p:extLst>
      <p:ext uri="{BB962C8B-B14F-4D97-AF65-F5344CB8AC3E}">
        <p14:creationId xmlns:p14="http://schemas.microsoft.com/office/powerpoint/2010/main" val="1573858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3CCFE2-41BC-3A5F-5149-D0EC672AE510}"/>
              </a:ext>
            </a:extLst>
          </p:cNvPr>
          <p:cNvPicPr>
            <a:picLocks noChangeAspect="1"/>
          </p:cNvPicPr>
          <p:nvPr/>
        </p:nvPicPr>
        <p:blipFill>
          <a:blip r:embed="rId2"/>
          <a:stretch>
            <a:fillRect/>
          </a:stretch>
        </p:blipFill>
        <p:spPr>
          <a:xfrm>
            <a:off x="1382621" y="1344749"/>
            <a:ext cx="9426757" cy="4168501"/>
          </a:xfrm>
          <a:prstGeom prst="rect">
            <a:avLst/>
          </a:prstGeom>
        </p:spPr>
      </p:pic>
    </p:spTree>
    <p:extLst>
      <p:ext uri="{BB962C8B-B14F-4D97-AF65-F5344CB8AC3E}">
        <p14:creationId xmlns:p14="http://schemas.microsoft.com/office/powerpoint/2010/main" val="292281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0A2B-0665-3912-A7CD-1424BCFC1D3C}"/>
              </a:ext>
            </a:extLst>
          </p:cNvPr>
          <p:cNvSpPr>
            <a:spLocks noGrp="1"/>
          </p:cNvSpPr>
          <p:nvPr>
            <p:ph type="title"/>
          </p:nvPr>
        </p:nvSpPr>
        <p:spPr/>
        <p:txBody>
          <a:bodyPr/>
          <a:lstStyle/>
          <a:p>
            <a:pPr algn="ctr"/>
            <a:r>
              <a:rPr lang="en-IN" dirty="0"/>
              <a:t>INDEX</a:t>
            </a:r>
          </a:p>
        </p:txBody>
      </p:sp>
      <p:sp>
        <p:nvSpPr>
          <p:cNvPr id="3" name="Content Placeholder 2">
            <a:extLst>
              <a:ext uri="{FF2B5EF4-FFF2-40B4-BE49-F238E27FC236}">
                <a16:creationId xmlns:a16="http://schemas.microsoft.com/office/drawing/2014/main" id="{1F478445-18E5-8E12-94DE-0EE4F980C35C}"/>
              </a:ext>
            </a:extLst>
          </p:cNvPr>
          <p:cNvSpPr>
            <a:spLocks noGrp="1"/>
          </p:cNvSpPr>
          <p:nvPr>
            <p:ph idx="1"/>
          </p:nvPr>
        </p:nvSpPr>
        <p:spPr/>
        <p:txBody>
          <a:bodyPr/>
          <a:lstStyle/>
          <a:p>
            <a:pPr marL="274320" lvl="0" indent="-274320">
              <a:spcBef>
                <a:spcPts val="600"/>
              </a:spcBef>
              <a:buClr>
                <a:schemeClr val="tx2"/>
              </a:buClr>
              <a:buSzPct val="73000"/>
              <a:buFont typeface="Wingdings 2"/>
              <a:buChar char=""/>
              <a:defRPr/>
            </a:pPr>
            <a:r>
              <a:rPr lang="en-US" b="1" dirty="0"/>
              <a:t>Introduction</a:t>
            </a:r>
            <a:endParaRPr lang="en-US" sz="2000" b="1" dirty="0"/>
          </a:p>
          <a:p>
            <a:pPr marL="274320" lvl="0" indent="-274320">
              <a:spcBef>
                <a:spcPts val="600"/>
              </a:spcBef>
              <a:buClr>
                <a:schemeClr val="tx2"/>
              </a:buClr>
              <a:buSzPct val="73000"/>
              <a:buFont typeface="Wingdings 2"/>
              <a:buChar char=""/>
              <a:defRPr/>
            </a:pPr>
            <a:r>
              <a:rPr lang="en-US" b="1" dirty="0"/>
              <a:t>Objectives</a:t>
            </a:r>
          </a:p>
          <a:p>
            <a:pPr marL="274320" lvl="0" indent="-274320">
              <a:spcBef>
                <a:spcPts val="600"/>
              </a:spcBef>
              <a:buClr>
                <a:schemeClr val="tx2"/>
              </a:buClr>
              <a:buSzPct val="73000"/>
              <a:buFont typeface="Wingdings 2"/>
              <a:buChar char=""/>
              <a:defRPr/>
            </a:pPr>
            <a:r>
              <a:rPr lang="en-GB" b="1" dirty="0"/>
              <a:t>UML Diagrams</a:t>
            </a:r>
          </a:p>
          <a:p>
            <a:pPr marL="274320" lvl="0" indent="-274320">
              <a:spcBef>
                <a:spcPts val="600"/>
              </a:spcBef>
              <a:buClr>
                <a:schemeClr val="tx2"/>
              </a:buClr>
              <a:buSzPct val="73000"/>
              <a:buFont typeface="Wingdings 2"/>
              <a:buChar char=""/>
              <a:defRPr/>
            </a:pPr>
            <a:r>
              <a:rPr lang="en-GB" b="1" dirty="0"/>
              <a:t>Functional </a:t>
            </a:r>
            <a:r>
              <a:rPr lang="en-GB" b="1" dirty="0" err="1"/>
              <a:t>Requirments</a:t>
            </a:r>
            <a:endParaRPr lang="en-GB" b="1" dirty="0"/>
          </a:p>
          <a:p>
            <a:pPr marL="274320" indent="-274320">
              <a:spcBef>
                <a:spcPts val="600"/>
              </a:spcBef>
              <a:buClr>
                <a:schemeClr val="tx2"/>
              </a:buClr>
              <a:buSzPct val="73000"/>
              <a:buFont typeface="Wingdings 2"/>
              <a:buChar char=""/>
              <a:defRPr/>
            </a:pPr>
            <a:r>
              <a:rPr lang="en-US" b="1" dirty="0"/>
              <a:t>Screenshots</a:t>
            </a:r>
          </a:p>
          <a:p>
            <a:pPr marL="274320" indent="-274320">
              <a:spcBef>
                <a:spcPts val="600"/>
              </a:spcBef>
              <a:buClr>
                <a:schemeClr val="tx2"/>
              </a:buClr>
              <a:buSzPct val="73000"/>
              <a:buFont typeface="Wingdings 2"/>
              <a:buChar char=""/>
              <a:defRPr/>
            </a:pPr>
            <a:r>
              <a:rPr lang="en-US" b="1" dirty="0"/>
              <a:t>Specification</a:t>
            </a:r>
          </a:p>
          <a:p>
            <a:pPr marL="274320" lvl="0" indent="-274320">
              <a:spcBef>
                <a:spcPts val="600"/>
              </a:spcBef>
              <a:buClr>
                <a:schemeClr val="tx2"/>
              </a:buClr>
              <a:buSzPct val="73000"/>
              <a:buFont typeface="Wingdings 2"/>
              <a:buChar char=""/>
              <a:defRPr/>
            </a:pPr>
            <a:r>
              <a:rPr lang="en-GB" b="1" dirty="0"/>
              <a:t>S/W and H/W Requirement</a:t>
            </a:r>
          </a:p>
          <a:p>
            <a:pPr marL="274320" lvl="0" indent="-274320">
              <a:spcBef>
                <a:spcPts val="600"/>
              </a:spcBef>
              <a:buClr>
                <a:schemeClr val="tx2"/>
              </a:buClr>
              <a:buSzPct val="73000"/>
              <a:buFont typeface="Wingdings 2"/>
              <a:buChar char=""/>
              <a:defRPr/>
            </a:pPr>
            <a:r>
              <a:rPr lang="en-US" b="1" dirty="0"/>
              <a:t>Future Scope</a:t>
            </a:r>
          </a:p>
          <a:p>
            <a:pPr marL="274320" lvl="0" indent="-274320">
              <a:spcBef>
                <a:spcPts val="600"/>
              </a:spcBef>
              <a:buClr>
                <a:schemeClr val="tx2"/>
              </a:buClr>
              <a:buSzPct val="73000"/>
              <a:buFont typeface="Wingdings 2"/>
              <a:buChar char=""/>
              <a:defRPr/>
            </a:pPr>
            <a:r>
              <a:rPr lang="en-US" b="1" dirty="0"/>
              <a:t>Conclusion</a:t>
            </a:r>
          </a:p>
          <a:p>
            <a:endParaRPr lang="en-IN" dirty="0"/>
          </a:p>
        </p:txBody>
      </p:sp>
    </p:spTree>
    <p:extLst>
      <p:ext uri="{BB962C8B-B14F-4D97-AF65-F5344CB8AC3E}">
        <p14:creationId xmlns:p14="http://schemas.microsoft.com/office/powerpoint/2010/main" val="1462236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D21F45-BE6D-FB60-E8F6-0068E88D44CD}"/>
              </a:ext>
            </a:extLst>
          </p:cNvPr>
          <p:cNvPicPr>
            <a:picLocks noChangeAspect="1"/>
          </p:cNvPicPr>
          <p:nvPr/>
        </p:nvPicPr>
        <p:blipFill>
          <a:blip r:embed="rId2"/>
          <a:stretch>
            <a:fillRect/>
          </a:stretch>
        </p:blipFill>
        <p:spPr>
          <a:xfrm>
            <a:off x="1435966" y="1173284"/>
            <a:ext cx="9320068" cy="4511431"/>
          </a:xfrm>
          <a:prstGeom prst="rect">
            <a:avLst/>
          </a:prstGeom>
        </p:spPr>
      </p:pic>
    </p:spTree>
    <p:extLst>
      <p:ext uri="{BB962C8B-B14F-4D97-AF65-F5344CB8AC3E}">
        <p14:creationId xmlns:p14="http://schemas.microsoft.com/office/powerpoint/2010/main" val="1529458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F0FFE7-3B4A-2075-D81F-85D04B54BAE8}"/>
              </a:ext>
            </a:extLst>
          </p:cNvPr>
          <p:cNvPicPr>
            <a:picLocks noChangeAspect="1"/>
          </p:cNvPicPr>
          <p:nvPr/>
        </p:nvPicPr>
        <p:blipFill>
          <a:blip r:embed="rId2"/>
          <a:stretch>
            <a:fillRect/>
          </a:stretch>
        </p:blipFill>
        <p:spPr>
          <a:xfrm>
            <a:off x="1447396" y="1199957"/>
            <a:ext cx="9312447" cy="4458086"/>
          </a:xfrm>
          <a:prstGeom prst="rect">
            <a:avLst/>
          </a:prstGeom>
        </p:spPr>
      </p:pic>
    </p:spTree>
    <p:extLst>
      <p:ext uri="{BB962C8B-B14F-4D97-AF65-F5344CB8AC3E}">
        <p14:creationId xmlns:p14="http://schemas.microsoft.com/office/powerpoint/2010/main" val="244893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AC36A3-94A6-D6EC-409C-A63AF8DE13B2}"/>
              </a:ext>
            </a:extLst>
          </p:cNvPr>
          <p:cNvPicPr>
            <a:picLocks noChangeAspect="1"/>
          </p:cNvPicPr>
          <p:nvPr/>
        </p:nvPicPr>
        <p:blipFill>
          <a:blip r:embed="rId2"/>
          <a:stretch>
            <a:fillRect/>
          </a:stretch>
        </p:blipFill>
        <p:spPr>
          <a:xfrm>
            <a:off x="1439776" y="1188526"/>
            <a:ext cx="9312447" cy="4480948"/>
          </a:xfrm>
          <a:prstGeom prst="rect">
            <a:avLst/>
          </a:prstGeom>
        </p:spPr>
      </p:pic>
    </p:spTree>
    <p:extLst>
      <p:ext uri="{BB962C8B-B14F-4D97-AF65-F5344CB8AC3E}">
        <p14:creationId xmlns:p14="http://schemas.microsoft.com/office/powerpoint/2010/main" val="3983364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64BD8E-7885-ADB6-28C6-D01FEAD9F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4837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2009B5-61FD-99B1-ADA0-3A69F5A9B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55979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080D42-BCA6-602F-7AD6-5E588925E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18597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D59BDC-E31A-C423-3E33-DEB236063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00829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53F1-F1B9-0EED-DDEF-AF664AE5B482}"/>
              </a:ext>
            </a:extLst>
          </p:cNvPr>
          <p:cNvSpPr>
            <a:spLocks noGrp="1"/>
          </p:cNvSpPr>
          <p:nvPr>
            <p:ph type="title"/>
          </p:nvPr>
        </p:nvSpPr>
        <p:spPr/>
        <p:txBody>
          <a:bodyPr/>
          <a:lstStyle/>
          <a:p>
            <a:pPr algn="ctr"/>
            <a:r>
              <a:rPr lang="en-IN" dirty="0"/>
              <a:t>Specifications</a:t>
            </a:r>
          </a:p>
        </p:txBody>
      </p:sp>
      <p:sp>
        <p:nvSpPr>
          <p:cNvPr id="3" name="Content Placeholder 2">
            <a:extLst>
              <a:ext uri="{FF2B5EF4-FFF2-40B4-BE49-F238E27FC236}">
                <a16:creationId xmlns:a16="http://schemas.microsoft.com/office/drawing/2014/main" id="{7728DA61-A974-8020-C70E-E65EFDF1C731}"/>
              </a:ext>
            </a:extLst>
          </p:cNvPr>
          <p:cNvSpPr>
            <a:spLocks noGrp="1"/>
          </p:cNvSpPr>
          <p:nvPr>
            <p:ph idx="1"/>
          </p:nvPr>
        </p:nvSpPr>
        <p:spPr/>
        <p:txBody>
          <a:bodyPr>
            <a:normAutofit fontScale="92500"/>
          </a:bodyPr>
          <a:lstStyle/>
          <a:p>
            <a:pPr marL="285750" lvl="0" indent="-285750" algn="just">
              <a:buFont typeface="Arial" panose="020B0604020202020204" pitchFamily="34" charset="0"/>
              <a:buChar char="•"/>
            </a:pPr>
            <a:r>
              <a:rPr lang="en-US" b="1" dirty="0"/>
              <a:t>The application will use JavaScript, jQuery and CSS as main web technologies.</a:t>
            </a:r>
          </a:p>
          <a:p>
            <a:pPr marL="285750" lvl="0" indent="-285750" algn="just">
              <a:buFont typeface="Arial" panose="020B0604020202020204" pitchFamily="34" charset="0"/>
              <a:buChar char="•"/>
            </a:pPr>
            <a:r>
              <a:rPr lang="en-US" b="1" dirty="0"/>
              <a:t>HTTP protocols are used as communication protocols. Client can access it via HTTP protocol.</a:t>
            </a:r>
          </a:p>
          <a:p>
            <a:pPr marL="285750" lvl="0" indent="-285750" algn="just">
              <a:buFont typeface="Arial" panose="020B0604020202020204" pitchFamily="34" charset="0"/>
              <a:buChar char="•"/>
            </a:pPr>
            <a:r>
              <a:rPr lang="en-GB" b="1" dirty="0"/>
              <a:t>SMTP protocol is used for Email communication.</a:t>
            </a:r>
            <a:endParaRPr lang="en-US" b="1" dirty="0"/>
          </a:p>
          <a:p>
            <a:pPr marL="285750" lvl="0" indent="-285750" algn="just">
              <a:buFont typeface="Arial" panose="020B0604020202020204" pitchFamily="34" charset="0"/>
              <a:buChar char="•"/>
            </a:pPr>
            <a:r>
              <a:rPr lang="en-US" b="1" dirty="0"/>
              <a:t>Several types of validations make this web application a secured one.</a:t>
            </a:r>
          </a:p>
          <a:p>
            <a:pPr marL="285750" lvl="0" indent="-285750" algn="just">
              <a:buFont typeface="Arial" panose="020B0604020202020204" pitchFamily="34" charset="0"/>
              <a:buChar char="•"/>
            </a:pPr>
            <a:r>
              <a:rPr lang="en-US" b="1" dirty="0"/>
              <a:t>Since Easy-PG is a web-based application, internet connection must be established.</a:t>
            </a:r>
          </a:p>
          <a:p>
            <a:pPr marL="285750" lvl="0" indent="-285750" algn="just">
              <a:buFont typeface="Arial" panose="020B0604020202020204" pitchFamily="34" charset="0"/>
              <a:buChar char="•"/>
            </a:pPr>
            <a:r>
              <a:rPr lang="en-US" b="1" dirty="0"/>
              <a:t>The Easy-PG will be used on PCs and will function via internet or intranet in any web browser.</a:t>
            </a:r>
          </a:p>
          <a:p>
            <a:endParaRPr lang="en-IN" dirty="0"/>
          </a:p>
        </p:txBody>
      </p:sp>
    </p:spTree>
    <p:extLst>
      <p:ext uri="{BB962C8B-B14F-4D97-AF65-F5344CB8AC3E}">
        <p14:creationId xmlns:p14="http://schemas.microsoft.com/office/powerpoint/2010/main" val="858285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6CBF-B34B-7B54-9BF6-F35FE61B73B9}"/>
              </a:ext>
            </a:extLst>
          </p:cNvPr>
          <p:cNvSpPr>
            <a:spLocks noGrp="1"/>
          </p:cNvSpPr>
          <p:nvPr>
            <p:ph type="title"/>
          </p:nvPr>
        </p:nvSpPr>
        <p:spPr/>
        <p:txBody>
          <a:bodyPr/>
          <a:lstStyle/>
          <a:p>
            <a:pPr algn="ctr"/>
            <a:r>
              <a:rPr lang="en-IN" dirty="0"/>
              <a:t>Software and hardware requirement</a:t>
            </a:r>
          </a:p>
        </p:txBody>
      </p:sp>
      <p:sp>
        <p:nvSpPr>
          <p:cNvPr id="3" name="Content Placeholder 2">
            <a:extLst>
              <a:ext uri="{FF2B5EF4-FFF2-40B4-BE49-F238E27FC236}">
                <a16:creationId xmlns:a16="http://schemas.microsoft.com/office/drawing/2014/main" id="{64279303-A624-8FEB-2F04-5E5BEEDF3813}"/>
              </a:ext>
            </a:extLst>
          </p:cNvPr>
          <p:cNvSpPr>
            <a:spLocks noGrp="1"/>
          </p:cNvSpPr>
          <p:nvPr>
            <p:ph idx="1"/>
          </p:nvPr>
        </p:nvSpPr>
        <p:spPr/>
        <p:txBody>
          <a:bodyPr>
            <a:normAutofit fontScale="40000" lnSpcReduction="20000"/>
          </a:bodyPr>
          <a:lstStyle/>
          <a:p>
            <a:pPr algn="ctr"/>
            <a:r>
              <a:rPr lang="en-US" sz="4200" u="sng" dirty="0"/>
              <a:t>Server Side:</a:t>
            </a:r>
            <a:endParaRPr lang="en-US" sz="4200" dirty="0"/>
          </a:p>
          <a:p>
            <a:pPr algn="ctr"/>
            <a:r>
              <a:rPr lang="en-US" sz="4200" dirty="0"/>
              <a:t> </a:t>
            </a:r>
          </a:p>
          <a:p>
            <a:pPr algn="ctr"/>
            <a:r>
              <a:rPr lang="en-US" sz="4200" b="1" dirty="0"/>
              <a:t>Processor: </a:t>
            </a:r>
            <a:r>
              <a:rPr lang="en-US" sz="4200" dirty="0"/>
              <a:t>Intel® Xeon® processor 3500 series</a:t>
            </a:r>
          </a:p>
          <a:p>
            <a:pPr algn="ctr"/>
            <a:r>
              <a:rPr lang="en-US" sz="4200" b="1" dirty="0"/>
              <a:t>HDD: </a:t>
            </a:r>
            <a:r>
              <a:rPr lang="en-US" sz="4200" dirty="0"/>
              <a:t>Minimum 500GB Disk Space</a:t>
            </a:r>
          </a:p>
          <a:p>
            <a:pPr algn="ctr"/>
            <a:r>
              <a:rPr lang="en-US" sz="4200" b="1" dirty="0"/>
              <a:t>RAM: </a:t>
            </a:r>
            <a:r>
              <a:rPr lang="en-US" sz="4200" dirty="0"/>
              <a:t>Minimum 4GB </a:t>
            </a:r>
          </a:p>
          <a:p>
            <a:pPr algn="ctr"/>
            <a:r>
              <a:rPr lang="en-US" sz="4200" b="1" dirty="0"/>
              <a:t>OS: </a:t>
            </a:r>
            <a:r>
              <a:rPr lang="en-US" sz="4200" dirty="0"/>
              <a:t>Windows 10, Linux 6 </a:t>
            </a:r>
          </a:p>
          <a:p>
            <a:pPr algn="ctr"/>
            <a:r>
              <a:rPr lang="en-US" sz="4200" b="1" dirty="0"/>
              <a:t>Database: </a:t>
            </a:r>
            <a:r>
              <a:rPr lang="en-US" sz="4200" dirty="0"/>
              <a:t>MySQL</a:t>
            </a:r>
          </a:p>
          <a:p>
            <a:pPr algn="ctr"/>
            <a:r>
              <a:rPr lang="en-US" sz="4200" dirty="0"/>
              <a:t> </a:t>
            </a:r>
          </a:p>
          <a:p>
            <a:pPr algn="ctr"/>
            <a:r>
              <a:rPr lang="en-US" sz="4200" u="sng" dirty="0"/>
              <a:t>Client Side (minimum requirement):</a:t>
            </a:r>
            <a:endParaRPr lang="en-US" sz="4200" dirty="0"/>
          </a:p>
          <a:p>
            <a:pPr algn="ctr"/>
            <a:r>
              <a:rPr lang="en-US" sz="4200" dirty="0"/>
              <a:t> </a:t>
            </a:r>
          </a:p>
          <a:p>
            <a:pPr algn="ctr"/>
            <a:r>
              <a:rPr lang="en-US" sz="4200" dirty="0"/>
              <a:t> </a:t>
            </a:r>
            <a:r>
              <a:rPr lang="en-US" sz="4200" b="1" dirty="0"/>
              <a:t>Processor: </a:t>
            </a:r>
            <a:r>
              <a:rPr lang="en-US" sz="4200" dirty="0"/>
              <a:t>Intel Dual Core</a:t>
            </a:r>
          </a:p>
          <a:p>
            <a:pPr algn="ctr"/>
            <a:r>
              <a:rPr lang="en-US" sz="4200" b="1" dirty="0"/>
              <a:t>HDD: </a:t>
            </a:r>
            <a:r>
              <a:rPr lang="en-US" sz="4200" dirty="0"/>
              <a:t>Minimum 80GB Disk Space</a:t>
            </a:r>
          </a:p>
          <a:p>
            <a:pPr algn="ctr"/>
            <a:r>
              <a:rPr lang="en-US" sz="4200" b="1" dirty="0"/>
              <a:t>RAM: </a:t>
            </a:r>
            <a:r>
              <a:rPr lang="en-US" sz="4200" dirty="0"/>
              <a:t>Minimum 2GB</a:t>
            </a:r>
          </a:p>
          <a:p>
            <a:pPr algn="ctr"/>
            <a:r>
              <a:rPr lang="en-US" sz="4200" b="1" dirty="0"/>
              <a:t>OS: </a:t>
            </a:r>
            <a:r>
              <a:rPr lang="en-US" sz="4200" dirty="0"/>
              <a:t>Windows 7, Linux</a:t>
            </a:r>
          </a:p>
          <a:p>
            <a:endParaRPr lang="en-IN" dirty="0"/>
          </a:p>
        </p:txBody>
      </p:sp>
    </p:spTree>
    <p:extLst>
      <p:ext uri="{BB962C8B-B14F-4D97-AF65-F5344CB8AC3E}">
        <p14:creationId xmlns:p14="http://schemas.microsoft.com/office/powerpoint/2010/main" val="3820600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CFAE-3DD7-9BF1-1538-14873AF8D809}"/>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04B34590-208B-692B-A447-D4A1243771E6}"/>
              </a:ext>
            </a:extLst>
          </p:cNvPr>
          <p:cNvSpPr>
            <a:spLocks noGrp="1"/>
          </p:cNvSpPr>
          <p:nvPr>
            <p:ph idx="1"/>
          </p:nvPr>
        </p:nvSpPr>
        <p:spPr/>
        <p:txBody>
          <a:bodyPr>
            <a:normAutofit lnSpcReduction="10000"/>
          </a:bodyPr>
          <a:lstStyle/>
          <a:p>
            <a:r>
              <a:rPr lang="en-US" sz="2800" dirty="0">
                <a:latin typeface="Cambria" pitchFamily="18" charset="0"/>
                <a:ea typeface="Cambria" pitchFamily="18" charset="0"/>
              </a:rPr>
              <a:t>The Main purpose of developing the “</a:t>
            </a:r>
            <a:r>
              <a:rPr lang="en-US" sz="2800" b="1" dirty="0">
                <a:latin typeface="Cambria" pitchFamily="18" charset="0"/>
                <a:ea typeface="Cambria" pitchFamily="18" charset="0"/>
              </a:rPr>
              <a:t>Career Service Portal” </a:t>
            </a:r>
            <a:r>
              <a:rPr lang="en-US" sz="2800" dirty="0">
                <a:latin typeface="Cambria" pitchFamily="18" charset="0"/>
                <a:ea typeface="Cambria" pitchFamily="18" charset="0"/>
              </a:rPr>
              <a:t>is to provide the job to the underprivileged and unorganized  sections of the society. Unlikely the Educated as well as privileged people, this section of people do not have a portal which can help them to be informed about day-to-day/Part time/Temporary jobs recruitment according to their Skills.</a:t>
            </a:r>
          </a:p>
          <a:p>
            <a:endParaRPr lang="en-US" sz="2800" dirty="0">
              <a:latin typeface="Cambria" pitchFamily="18" charset="0"/>
              <a:ea typeface="Cambria" pitchFamily="18" charset="0"/>
            </a:endParaRPr>
          </a:p>
          <a:p>
            <a:r>
              <a:rPr lang="en-US" sz="2800" dirty="0">
                <a:latin typeface="Cambria" pitchFamily="18" charset="0"/>
                <a:ea typeface="Cambria" pitchFamily="18" charset="0"/>
              </a:rPr>
              <a:t>	This Portal will help them thoroughly to get their job easily and efficiently. After registration they can apply to various jobs and  will get informed about any government private or NGOs recruitment through in app messages.</a:t>
            </a:r>
          </a:p>
          <a:p>
            <a:endParaRPr lang="en-US" dirty="0"/>
          </a:p>
        </p:txBody>
      </p:sp>
    </p:spTree>
    <p:extLst>
      <p:ext uri="{BB962C8B-B14F-4D97-AF65-F5344CB8AC3E}">
        <p14:creationId xmlns:p14="http://schemas.microsoft.com/office/powerpoint/2010/main" val="138256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C341-E842-159E-75AC-FEBA6235E471}"/>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9342D158-267C-D1A1-D5C9-E196BC81B996}"/>
              </a:ext>
            </a:extLst>
          </p:cNvPr>
          <p:cNvSpPr>
            <a:spLocks noGrp="1"/>
          </p:cNvSpPr>
          <p:nvPr>
            <p:ph idx="1"/>
          </p:nvPr>
        </p:nvSpPr>
        <p:spPr/>
        <p:txBody>
          <a:bodyPr>
            <a:normAutofit/>
          </a:bodyPr>
          <a:lstStyle/>
          <a:p>
            <a:r>
              <a:rPr lang="en-US" b="0" i="0" dirty="0">
                <a:effectLst/>
                <a:latin typeface="Söhne"/>
              </a:rPr>
              <a:t>A PG Management System is a digital solution designed to simplify and streamline the administration and management of paying guest accommodations. These accommodations are often used by students, working professionals, and others who need temporary lodging in a city or region</a:t>
            </a:r>
            <a:endParaRPr lang="en-US" dirty="0"/>
          </a:p>
        </p:txBody>
      </p:sp>
    </p:spTree>
    <p:extLst>
      <p:ext uri="{BB962C8B-B14F-4D97-AF65-F5344CB8AC3E}">
        <p14:creationId xmlns:p14="http://schemas.microsoft.com/office/powerpoint/2010/main" val="1072966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5188-6ACB-B00B-AD0F-BAD00987EDCA}"/>
              </a:ext>
            </a:extLst>
          </p:cNvPr>
          <p:cNvSpPr>
            <a:spLocks noGrp="1"/>
          </p:cNvSpPr>
          <p:nvPr>
            <p:ph type="title"/>
          </p:nvPr>
        </p:nvSpPr>
        <p:spPr>
          <a:xfrm>
            <a:off x="838200" y="365125"/>
            <a:ext cx="10515600" cy="1325563"/>
          </a:xfrm>
        </p:spPr>
        <p:txBody>
          <a:bodyPr/>
          <a:lstStyle/>
          <a:p>
            <a:pPr algn="ctr"/>
            <a:r>
              <a:rPr lang="en-US" dirty="0"/>
              <a:t>Future Scope</a:t>
            </a:r>
          </a:p>
        </p:txBody>
      </p:sp>
      <p:sp>
        <p:nvSpPr>
          <p:cNvPr id="3" name="Content Placeholder 2">
            <a:extLst>
              <a:ext uri="{FF2B5EF4-FFF2-40B4-BE49-F238E27FC236}">
                <a16:creationId xmlns:a16="http://schemas.microsoft.com/office/drawing/2014/main" id="{8F74A145-E5BA-AA1F-0BF5-819898E9D582}"/>
              </a:ext>
            </a:extLst>
          </p:cNvPr>
          <p:cNvSpPr>
            <a:spLocks noGrp="1"/>
          </p:cNvSpPr>
          <p:nvPr>
            <p:ph idx="1"/>
          </p:nvPr>
        </p:nvSpPr>
        <p:spPr/>
        <p:txBody>
          <a:bodyPr/>
          <a:lstStyle/>
          <a:p>
            <a:pPr lvl="0"/>
            <a:r>
              <a:rPr lang="en-US" sz="2800" dirty="0">
                <a:latin typeface="Calibri" panose="020F0502020204030204" pitchFamily="34" charset="0"/>
                <a:cs typeface="Calibri" panose="020F0502020204030204" pitchFamily="34" charset="0"/>
              </a:rPr>
              <a:t>Location Wise Filtering</a:t>
            </a:r>
            <a:endParaRPr lang="en-IN"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This is the next add on we are currently working on, wherein using Google Maps services we would be connecting buyers and sellers staying in the same or nearby locality, this would the process of renting out. This way we target to mainly saving on travelling time and enhance the process of renting out amongst the users.</a:t>
            </a:r>
            <a:endParaRPr lang="en-IN"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970506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2173-C1EE-4A6C-CEB8-F535D892B6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41FBBD-5E58-0931-DDF4-373DD5C244EB}"/>
              </a:ext>
            </a:extLst>
          </p:cNvPr>
          <p:cNvSpPr>
            <a:spLocks noGrp="1"/>
          </p:cNvSpPr>
          <p:nvPr>
            <p:ph idx="1"/>
          </p:nvPr>
        </p:nvSpPr>
        <p:spPr/>
        <p:txBody>
          <a:bodyPr/>
          <a:lstStyle/>
          <a:p>
            <a:pPr lvl="0"/>
            <a:r>
              <a:rPr lang="en-US" sz="2800" dirty="0">
                <a:latin typeface="Calibri" panose="020F0502020204030204" pitchFamily="34" charset="0"/>
                <a:cs typeface="Calibri" panose="020F0502020204030204" pitchFamily="34" charset="0"/>
              </a:rPr>
              <a:t>Validity Extension :-</a:t>
            </a:r>
            <a:endParaRPr lang="en-IN"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When the seller keys in the product details, there is an option stating for how long does he wish to rent out his/her product, the buyer and the seller agrees upon a fixed time and price, sometimes the buyer may like to keep the product a little longer than the time agreed upon, in this scenario we would be adding new functionality of validity extension. Here, the buyer can notify the seller through a text message or an email that he or she would be renting the product a little longer than expected, the renting prices would now be negotiated accordingly.</a:t>
            </a:r>
            <a:endParaRPr lang="en-IN" sz="28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967949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F686-189F-E4FA-E13B-CC815453B3E0}"/>
              </a:ext>
            </a:extLst>
          </p:cNvPr>
          <p:cNvSpPr>
            <a:spLocks noGrp="1"/>
          </p:cNvSpPr>
          <p:nvPr>
            <p:ph type="title"/>
          </p:nvPr>
        </p:nvSpPr>
        <p:spPr/>
        <p:txBody>
          <a:bodyPr/>
          <a:lstStyle/>
          <a:p>
            <a:pPr algn="ctr"/>
            <a:r>
              <a:rPr lang="en-US" u="sng" dirty="0"/>
              <a:t>References</a:t>
            </a:r>
            <a:endParaRPr lang="en-US" dirty="0"/>
          </a:p>
        </p:txBody>
      </p:sp>
      <p:sp>
        <p:nvSpPr>
          <p:cNvPr id="3" name="Content Placeholder 2">
            <a:extLst>
              <a:ext uri="{FF2B5EF4-FFF2-40B4-BE49-F238E27FC236}">
                <a16:creationId xmlns:a16="http://schemas.microsoft.com/office/drawing/2014/main" id="{BC863956-23C2-3F6E-C9E4-F4AFF5DECC26}"/>
              </a:ext>
            </a:extLst>
          </p:cNvPr>
          <p:cNvSpPr>
            <a:spLocks noGrp="1"/>
          </p:cNvSpPr>
          <p:nvPr>
            <p:ph idx="1"/>
          </p:nvPr>
        </p:nvSpPr>
        <p:spPr/>
        <p:txBody>
          <a:bodyPr/>
          <a:lstStyle/>
          <a:p>
            <a:r>
              <a:rPr lang="en-US" sz="2800" b="1" u="heavy" dirty="0">
                <a:solidFill>
                  <a:srgbClr val="002060"/>
                </a:solidFill>
                <a:latin typeface="Calibri" panose="020F0502020204030204" pitchFamily="34" charset="0"/>
                <a:cs typeface="Calibri" panose="020F0502020204030204" pitchFamily="34" charset="0"/>
              </a:rPr>
              <a:t>https://www.nobroker.in/</a:t>
            </a:r>
            <a:endParaRPr lang="en-IN" sz="2800" dirty="0">
              <a:solidFill>
                <a:schemeClr val="accent2">
                  <a:lumMod val="50000"/>
                </a:schemeClr>
              </a:solidFill>
              <a:latin typeface="Calibri" panose="020F0502020204030204" pitchFamily="34" charset="0"/>
              <a:cs typeface="Calibri" panose="020F0502020204030204" pitchFamily="34" charset="0"/>
            </a:endParaRPr>
          </a:p>
          <a:p>
            <a:r>
              <a:rPr lang="en-US" sz="2800" b="1" u="heavy" dirty="0">
                <a:solidFill>
                  <a:schemeClr val="accent2">
                    <a:lumMod val="50000"/>
                  </a:schemeClr>
                </a:solidFill>
                <a:latin typeface="Calibri" panose="020F0502020204030204" pitchFamily="34" charset="0"/>
                <a:cs typeface="Calibri" panose="020F0502020204030204" pitchFamily="34" charset="0"/>
              </a:rPr>
              <a:t>https://www.zillow.com/</a:t>
            </a:r>
            <a:endParaRPr lang="en-IN" sz="2800">
              <a:solidFill>
                <a:schemeClr val="accent2">
                  <a:lumMod val="50000"/>
                </a:schemeClr>
              </a:solidFill>
              <a:latin typeface="Calibri" panose="020F0502020204030204" pitchFamily="34" charset="0"/>
              <a:cs typeface="Calibri" panose="020F0502020204030204" pitchFamily="34" charset="0"/>
            </a:endParaRPr>
          </a:p>
          <a:p>
            <a:pPr marL="0" indent="0">
              <a:buNone/>
            </a:pPr>
            <a:endParaRPr lang="en-US"/>
          </a:p>
        </p:txBody>
      </p:sp>
    </p:spTree>
    <p:extLst>
      <p:ext uri="{BB962C8B-B14F-4D97-AF65-F5344CB8AC3E}">
        <p14:creationId xmlns:p14="http://schemas.microsoft.com/office/powerpoint/2010/main" val="1453143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5C61C7-66AF-6BDF-EFD0-7EF3F9D1FB4E}"/>
              </a:ext>
            </a:extLst>
          </p:cNvPr>
          <p:cNvSpPr txBox="1"/>
          <p:nvPr/>
        </p:nvSpPr>
        <p:spPr>
          <a:xfrm>
            <a:off x="3047223" y="3244334"/>
            <a:ext cx="6097554" cy="923330"/>
          </a:xfrm>
          <a:prstGeom prst="rect">
            <a:avLst/>
          </a:prstGeom>
          <a:noFill/>
        </p:spPr>
        <p:txBody>
          <a:bodyPr wrap="square">
            <a:spAutoFit/>
          </a:bodyPr>
          <a:lstStyle/>
          <a:p>
            <a:pPr algn="ctr"/>
            <a:r>
              <a:rPr lang="en-IN" sz="5400" dirty="0"/>
              <a:t>Thank you</a:t>
            </a:r>
          </a:p>
        </p:txBody>
      </p:sp>
    </p:spTree>
    <p:extLst>
      <p:ext uri="{BB962C8B-B14F-4D97-AF65-F5344CB8AC3E}">
        <p14:creationId xmlns:p14="http://schemas.microsoft.com/office/powerpoint/2010/main" val="278237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DA0F-964A-C161-D511-BFFE10473A8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6533CE6-338E-C244-E4DB-F5996FA0B33D}"/>
              </a:ext>
            </a:extLst>
          </p:cNvPr>
          <p:cNvSpPr>
            <a:spLocks noGrp="1"/>
          </p:cNvSpPr>
          <p:nvPr>
            <p:ph idx="1"/>
          </p:nvPr>
        </p:nvSpPr>
        <p:spPr/>
        <p:txBody>
          <a:bodyPr/>
          <a:lstStyle/>
          <a:p>
            <a:r>
              <a:rPr lang="en-IN" sz="2800" dirty="0">
                <a:effectLst/>
                <a:latin typeface="Calibri" panose="020F0502020204030204" pitchFamily="34" charset="0"/>
                <a:ea typeface="Calibri" panose="020F0502020204030204" pitchFamily="34" charset="0"/>
                <a:cs typeface="Mangal" panose="02040503050203030202" pitchFamily="18" charset="0"/>
              </a:rPr>
              <a:t>This is initiative to create an online platform for customers to rent/buy properties at best and competitive price and will act as a broker between customer and owner with zero brokerage fees.</a:t>
            </a:r>
          </a:p>
          <a:p>
            <a:r>
              <a:rPr lang="en-IN" sz="2800" dirty="0">
                <a:effectLst/>
                <a:latin typeface="Calibri" panose="020F0502020204030204" pitchFamily="34" charset="0"/>
                <a:cs typeface="Mangal" panose="02040503050203030202" pitchFamily="18" charset="0"/>
              </a:rPr>
              <a:t>This platform will reduce the hassle of people looking for properties, So Easy-PG provides one stop solution for such problem.</a:t>
            </a:r>
          </a:p>
          <a:p>
            <a:r>
              <a:rPr lang="en-IN" dirty="0">
                <a:latin typeface="Calibri" panose="020F0502020204030204" pitchFamily="34" charset="0"/>
                <a:cs typeface="Mangal" panose="02040503050203030202" pitchFamily="18" charset="0"/>
              </a:rPr>
              <a:t>Easy-PG</a:t>
            </a:r>
            <a:r>
              <a:rPr lang="en-IN" sz="2800" dirty="0">
                <a:effectLst/>
                <a:latin typeface="Calibri" panose="020F0502020204030204" pitchFamily="34" charset="0"/>
                <a:cs typeface="Mangal" panose="02040503050203030202" pitchFamily="18" charset="0"/>
              </a:rPr>
              <a:t> provides simple yet effective platform for property dealing.</a:t>
            </a:r>
            <a:endParaRPr lang="en-IN" dirty="0"/>
          </a:p>
          <a:p>
            <a:endParaRPr lang="en-IN" dirty="0"/>
          </a:p>
        </p:txBody>
      </p:sp>
    </p:spTree>
    <p:extLst>
      <p:ext uri="{BB962C8B-B14F-4D97-AF65-F5344CB8AC3E}">
        <p14:creationId xmlns:p14="http://schemas.microsoft.com/office/powerpoint/2010/main" val="284080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1F49-79A6-8D60-F045-A7DA07DBFD04}"/>
              </a:ext>
            </a:extLst>
          </p:cNvPr>
          <p:cNvSpPr>
            <a:spLocks noGrp="1"/>
          </p:cNvSpPr>
          <p:nvPr>
            <p:ph type="title"/>
          </p:nvPr>
        </p:nvSpPr>
        <p:spPr/>
        <p:txBody>
          <a:bodyPr/>
          <a:lstStyle/>
          <a:p>
            <a:pPr algn="ctr"/>
            <a:r>
              <a:rPr lang="en-IN" dirty="0"/>
              <a:t>Technologies used</a:t>
            </a:r>
          </a:p>
        </p:txBody>
      </p:sp>
      <p:sp>
        <p:nvSpPr>
          <p:cNvPr id="3" name="Content Placeholder 2">
            <a:extLst>
              <a:ext uri="{FF2B5EF4-FFF2-40B4-BE49-F238E27FC236}">
                <a16:creationId xmlns:a16="http://schemas.microsoft.com/office/drawing/2014/main" id="{AFC6F26B-14F9-7C25-3D5E-B159899E76B3}"/>
              </a:ext>
            </a:extLst>
          </p:cNvPr>
          <p:cNvSpPr>
            <a:spLocks noGrp="1"/>
          </p:cNvSpPr>
          <p:nvPr>
            <p:ph idx="1"/>
          </p:nvPr>
        </p:nvSpPr>
        <p:spPr>
          <a:xfrm>
            <a:off x="838200" y="2444619"/>
            <a:ext cx="10515600" cy="3732343"/>
          </a:xfrm>
        </p:spPr>
        <p:txBody>
          <a:bodyPr/>
          <a:lstStyle/>
          <a:p>
            <a:pPr marL="0" indent="0" algn="ctr">
              <a:buNone/>
            </a:pPr>
            <a:r>
              <a:rPr lang="en-IN" sz="2800" dirty="0"/>
              <a:t>Front End – React </a:t>
            </a:r>
          </a:p>
          <a:p>
            <a:pPr marL="0" indent="0" algn="ctr">
              <a:buNone/>
            </a:pPr>
            <a:r>
              <a:rPr lang="en-IN" sz="2800" dirty="0"/>
              <a:t>Back End – Java Spring Boot</a:t>
            </a:r>
          </a:p>
          <a:p>
            <a:pPr marL="0" indent="0" algn="ctr">
              <a:buNone/>
            </a:pPr>
            <a:r>
              <a:rPr lang="en-IN" sz="2800" dirty="0"/>
              <a:t>Database – </a:t>
            </a:r>
            <a:r>
              <a:rPr lang="en-IN" sz="2800" dirty="0" err="1"/>
              <a:t>MySql</a:t>
            </a:r>
            <a:endParaRPr lang="en-IN" sz="2800" dirty="0"/>
          </a:p>
          <a:p>
            <a:endParaRPr lang="en-IN" dirty="0"/>
          </a:p>
        </p:txBody>
      </p:sp>
    </p:spTree>
    <p:extLst>
      <p:ext uri="{BB962C8B-B14F-4D97-AF65-F5344CB8AC3E}">
        <p14:creationId xmlns:p14="http://schemas.microsoft.com/office/powerpoint/2010/main" val="427702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1F47-085A-93FE-506A-8B1749629086}"/>
              </a:ext>
            </a:extLst>
          </p:cNvPr>
          <p:cNvSpPr>
            <a:spLocks noGrp="1"/>
          </p:cNvSpPr>
          <p:nvPr>
            <p:ph type="title"/>
          </p:nvPr>
        </p:nvSpPr>
        <p:spPr>
          <a:xfrm>
            <a:off x="838200" y="365125"/>
            <a:ext cx="10515600" cy="6091659"/>
          </a:xfrm>
        </p:spPr>
        <p:txBody>
          <a:bodyPr/>
          <a:lstStyle/>
          <a:p>
            <a:pPr algn="ctr"/>
            <a:r>
              <a:rPr lang="en-IN" sz="4400" dirty="0"/>
              <a:t>UML</a:t>
            </a:r>
            <a:r>
              <a:rPr lang="en-IN" dirty="0"/>
              <a:t> </a:t>
            </a:r>
            <a:r>
              <a:rPr lang="en-IN" sz="4400" dirty="0"/>
              <a:t>Diagrams</a:t>
            </a:r>
            <a:endParaRPr lang="en-IN" dirty="0"/>
          </a:p>
        </p:txBody>
      </p:sp>
    </p:spTree>
    <p:extLst>
      <p:ext uri="{BB962C8B-B14F-4D97-AF65-F5344CB8AC3E}">
        <p14:creationId xmlns:p14="http://schemas.microsoft.com/office/powerpoint/2010/main" val="52291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3D77-A8D5-25BF-EFEE-FC538B731045}"/>
              </a:ext>
            </a:extLst>
          </p:cNvPr>
          <p:cNvSpPr>
            <a:spLocks noGrp="1"/>
          </p:cNvSpPr>
          <p:nvPr>
            <p:ph type="title"/>
          </p:nvPr>
        </p:nvSpPr>
        <p:spPr/>
        <p:txBody>
          <a:bodyPr/>
          <a:lstStyle/>
          <a:p>
            <a:pPr algn="ctr"/>
            <a:r>
              <a:rPr lang="en-IN" dirty="0"/>
              <a:t>ER </a:t>
            </a:r>
            <a:r>
              <a:rPr lang="en-IN" dirty="0" err="1"/>
              <a:t>Digram</a:t>
            </a:r>
            <a:endParaRPr lang="en-IN" dirty="0"/>
          </a:p>
        </p:txBody>
      </p:sp>
      <p:pic>
        <p:nvPicPr>
          <p:cNvPr id="7" name="Content Placeholder 6">
            <a:extLst>
              <a:ext uri="{FF2B5EF4-FFF2-40B4-BE49-F238E27FC236}">
                <a16:creationId xmlns:a16="http://schemas.microsoft.com/office/drawing/2014/main" id="{34B163F4-514E-655D-463A-EE4BD9FDC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398" y="1825625"/>
            <a:ext cx="8835204" cy="4351338"/>
          </a:xfrm>
        </p:spPr>
      </p:pic>
    </p:spTree>
    <p:extLst>
      <p:ext uri="{BB962C8B-B14F-4D97-AF65-F5344CB8AC3E}">
        <p14:creationId xmlns:p14="http://schemas.microsoft.com/office/powerpoint/2010/main" val="332730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99BD-CE1E-46C6-DFCC-0E6C17FB5AB9}"/>
              </a:ext>
            </a:extLst>
          </p:cNvPr>
          <p:cNvSpPr>
            <a:spLocks noGrp="1"/>
          </p:cNvSpPr>
          <p:nvPr>
            <p:ph type="title"/>
          </p:nvPr>
        </p:nvSpPr>
        <p:spPr/>
        <p:txBody>
          <a:bodyPr/>
          <a:lstStyle/>
          <a:p>
            <a:pPr algn="ctr"/>
            <a:r>
              <a:rPr lang="en-IN" dirty="0"/>
              <a:t>Class </a:t>
            </a:r>
            <a:r>
              <a:rPr lang="en-IN" dirty="0" err="1"/>
              <a:t>Digram</a:t>
            </a:r>
            <a:endParaRPr lang="en-IN" dirty="0"/>
          </a:p>
        </p:txBody>
      </p:sp>
      <p:pic>
        <p:nvPicPr>
          <p:cNvPr id="4" name="Content Placeholder 3" descr="A computer screen shot of a computer">
            <a:extLst>
              <a:ext uri="{FF2B5EF4-FFF2-40B4-BE49-F238E27FC236}">
                <a16:creationId xmlns:a16="http://schemas.microsoft.com/office/drawing/2014/main" id="{BBAF20D1-FA5C-0781-AE9A-416CE86B8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9307" y="1558212"/>
            <a:ext cx="7165910" cy="4618751"/>
          </a:xfrm>
          <a:prstGeom prst="rect">
            <a:avLst/>
          </a:prstGeom>
        </p:spPr>
      </p:pic>
    </p:spTree>
    <p:extLst>
      <p:ext uri="{BB962C8B-B14F-4D97-AF65-F5344CB8AC3E}">
        <p14:creationId xmlns:p14="http://schemas.microsoft.com/office/powerpoint/2010/main" val="44575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5353-CEA2-7F85-1E00-D40C213044E7}"/>
              </a:ext>
            </a:extLst>
          </p:cNvPr>
          <p:cNvSpPr>
            <a:spLocks noGrp="1"/>
          </p:cNvSpPr>
          <p:nvPr>
            <p:ph type="title"/>
          </p:nvPr>
        </p:nvSpPr>
        <p:spPr/>
        <p:txBody>
          <a:bodyPr/>
          <a:lstStyle/>
          <a:p>
            <a:pPr algn="ctr"/>
            <a:r>
              <a:rPr lang="en-IN" dirty="0"/>
              <a:t>Use Case </a:t>
            </a:r>
            <a:r>
              <a:rPr lang="en-IN" dirty="0" err="1"/>
              <a:t>Digram</a:t>
            </a:r>
            <a:endParaRPr lang="en-IN" dirty="0"/>
          </a:p>
        </p:txBody>
      </p:sp>
      <p:pic>
        <p:nvPicPr>
          <p:cNvPr id="5" name="Content Placeholder 4">
            <a:extLst>
              <a:ext uri="{FF2B5EF4-FFF2-40B4-BE49-F238E27FC236}">
                <a16:creationId xmlns:a16="http://schemas.microsoft.com/office/drawing/2014/main" id="{49172ECA-420A-153F-6AD0-7D8B63B3A0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5445"/>
            <a:ext cx="11262049" cy="5122116"/>
          </a:xfrm>
        </p:spPr>
      </p:pic>
    </p:spTree>
    <p:extLst>
      <p:ext uri="{BB962C8B-B14F-4D97-AF65-F5344CB8AC3E}">
        <p14:creationId xmlns:p14="http://schemas.microsoft.com/office/powerpoint/2010/main" val="113112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779</Words>
  <Application>Microsoft Office PowerPoint</Application>
  <PresentationFormat>Widescreen</PresentationFormat>
  <Paragraphs>81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Cambria</vt:lpstr>
      <vt:lpstr>Söhne</vt:lpstr>
      <vt:lpstr>Wingdings 2</vt:lpstr>
      <vt:lpstr>Office Theme</vt:lpstr>
      <vt:lpstr>A Project Presentation on</vt:lpstr>
      <vt:lpstr>INDEX</vt:lpstr>
      <vt:lpstr>Introduction</vt:lpstr>
      <vt:lpstr>PowerPoint Presentation</vt:lpstr>
      <vt:lpstr>Technologies used</vt:lpstr>
      <vt:lpstr>UML Diagrams</vt:lpstr>
      <vt:lpstr>ER Digram</vt:lpstr>
      <vt:lpstr>Class Digram</vt:lpstr>
      <vt:lpstr>Use Case Digram</vt:lpstr>
      <vt:lpstr>Sequence diagrams</vt:lpstr>
      <vt:lpstr>Activity Digram For Authentication /Login</vt:lpstr>
      <vt:lpstr>0th Level DFD Digram </vt:lpstr>
      <vt:lpstr>First Level DFD Digram</vt:lpstr>
      <vt:lpstr>Functional Requirement </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Specifications</vt:lpstr>
      <vt:lpstr>Software and hardware requirement</vt:lpstr>
      <vt:lpstr>Conclusion</vt:lpstr>
      <vt:lpstr>Future Scope</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Presentation on</dc:title>
  <dc:creator>Abhishek Magdum</dc:creator>
  <cp:lastModifiedBy>ROHAN SARODE</cp:lastModifiedBy>
  <cp:revision>6</cp:revision>
  <dcterms:created xsi:type="dcterms:W3CDTF">2023-08-29T10:05:50Z</dcterms:created>
  <dcterms:modified xsi:type="dcterms:W3CDTF">2023-08-30T04:53:51Z</dcterms:modified>
</cp:coreProperties>
</file>