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7" r:id="rId19"/>
    <p:sldId id="278" r:id="rId20"/>
    <p:sldId id="279" r:id="rId21"/>
    <p:sldId id="280" r:id="rId22"/>
    <p:sldId id="281" r:id="rId23"/>
    <p:sldId id="282" r:id="rId24"/>
    <p:sldId id="307" r:id="rId25"/>
    <p:sldId id="308" r:id="rId26"/>
    <p:sldId id="311" r:id="rId27"/>
    <p:sldId id="312" r:id="rId28"/>
    <p:sldId id="315" r:id="rId29"/>
    <p:sldId id="316" r:id="rId30"/>
    <p:sldId id="313" r:id="rId31"/>
    <p:sldId id="314" r:id="rId32"/>
    <p:sldId id="317" r:id="rId33"/>
    <p:sldId id="318" r:id="rId34"/>
    <p:sldId id="323" r:id="rId35"/>
    <p:sldId id="324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7" r:id="rId61"/>
    <p:sldId id="358" r:id="rId62"/>
    <p:sldId id="359" r:id="rId63"/>
    <p:sldId id="360" r:id="rId64"/>
    <p:sldId id="361" r:id="rId65"/>
    <p:sldId id="362" r:id="rId66"/>
    <p:sldId id="325" r:id="rId67"/>
    <p:sldId id="326" r:id="rId68"/>
    <p:sldId id="293" r:id="rId69"/>
    <p:sldId id="294" r:id="rId70"/>
    <p:sldId id="301" r:id="rId71"/>
    <p:sldId id="302" r:id="rId72"/>
    <p:sldId id="305" r:id="rId73"/>
    <p:sldId id="306" r:id="rId74"/>
    <p:sldId id="355" r:id="rId75"/>
    <p:sldId id="356" r:id="rId76"/>
    <p:sldId id="363" r:id="rId77"/>
    <p:sldId id="364" r:id="rId78"/>
    <p:sldId id="367" r:id="rId79"/>
    <p:sldId id="368" r:id="rId80"/>
    <p:sldId id="369" r:id="rId81"/>
    <p:sldId id="370" r:id="rId82"/>
    <p:sldId id="371" r:id="rId83"/>
    <p:sldId id="372" r:id="rId84"/>
    <p:sldId id="373" r:id="rId85"/>
  </p:sldIdLst>
  <p:sldSz cx="12192000" cy="6858000"/>
  <p:notesSz cx="6858000" cy="9144000"/>
  <p:embeddedFontLst>
    <p:embeddedFont>
      <p:font typeface="Arial Black" panose="020B0A04020102090204" pitchFamily="34" charset="0"/>
      <p:regular r:id="rId87"/>
      <p:bold r:id="rId88"/>
      <p:italic r:id="rId89"/>
    </p:embeddedFont>
    <p:embeddedFont>
      <p:font typeface="Cambria Math" panose="02040503050406030204" pitchFamily="18" charset="0"/>
      <p:regular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5" roundtripDataSignature="AMtx7mhOSsxOpMNLRzaV4g449s5NkM8t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2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4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125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2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13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26" name="Google Shape;22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5" name="Google Shape;41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2" name="Google Shape;42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3" name="Google Shape;44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1" name="Google Shape;47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78" name="Google Shape;4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57" name="Google Shape;45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64" name="Google Shape;4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85" name="Google Shape;48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92" name="Google Shape;49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27" name="Google Shape;527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34" name="Google Shape;53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55" name="Google Shape;55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62" name="Google Shape;56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69" name="Google Shape;56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76" name="Google Shape;57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83" name="Google Shape;58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0" name="Google Shape;59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97" name="Google Shape;59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04" name="Google Shape;60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11" name="Google Shape;61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18" name="Google Shape;61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25" name="Google Shape;62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32" name="Google Shape;63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39" name="Google Shape;63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46" name="Google Shape;646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53" name="Google Shape;653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60" name="Google Shape;66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667" name="Google Shape;667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74" name="Google Shape;674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681" name="Google Shape;681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688" name="Google Shape;688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695" name="Google Shape;695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702" name="Google Shape;70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709" name="Google Shape;70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16" name="Google Shape;716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65" name="Google Shape;765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4900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72" name="Google Shape;77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79982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779" name="Google Shape;77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8750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786" name="Google Shape;786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65771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83044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8386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41" name="Google Shape;5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6365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48" name="Google Shape;54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53100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317" name="Google Shape;3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70127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324" name="Google Shape;32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621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373" name="Google Shape;3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4767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380" name="Google Shape;3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01122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401" name="Google Shape;4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96923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408" name="Google Shape;40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94365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751" name="Google Shape;751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758" name="Google Shape;758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814" name="Google Shape;814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835" name="Google Shape;835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842" name="Google Shape;842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849" name="Google Shape;84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856" name="Google Shape;856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1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863" name="Google Shape;863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870" name="Google Shape;870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877" name="Google Shape;877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8797F-B008-F38E-7998-1C1EF657F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9"/>
          <p:cNvSpPr txBox="1">
            <a:spLocks noGrp="1"/>
          </p:cNvSpPr>
          <p:nvPr>
            <p:ph type="body" idx="1"/>
          </p:nvPr>
        </p:nvSpPr>
        <p:spPr>
          <a:xfrm rot="5400000">
            <a:off x="3600450" y="-2146300"/>
            <a:ext cx="4989513" cy="11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0"/>
          <p:cNvSpPr txBox="1">
            <a:spLocks noGrp="1"/>
          </p:cNvSpPr>
          <p:nvPr>
            <p:ph type="title"/>
          </p:nvPr>
        </p:nvSpPr>
        <p:spPr>
          <a:xfrm rot="5400000">
            <a:off x="7477125" y="1730375"/>
            <a:ext cx="5999163" cy="29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0"/>
          <p:cNvSpPr txBox="1">
            <a:spLocks noGrp="1"/>
          </p:cNvSpPr>
          <p:nvPr>
            <p:ph type="body" idx="1"/>
          </p:nvPr>
        </p:nvSpPr>
        <p:spPr>
          <a:xfrm rot="5400000">
            <a:off x="1559719" y="-1115219"/>
            <a:ext cx="5999163" cy="8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3"/>
          <p:cNvSpPr txBox="1">
            <a:spLocks noGrp="1"/>
          </p:cNvSpPr>
          <p:nvPr>
            <p:ph type="body" idx="1"/>
          </p:nvPr>
        </p:nvSpPr>
        <p:spPr>
          <a:xfrm>
            <a:off x="254000" y="1200150"/>
            <a:ext cx="5764213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3"/>
          <p:cNvSpPr txBox="1">
            <a:spLocks noGrp="1"/>
          </p:cNvSpPr>
          <p:nvPr>
            <p:ph type="body" idx="2"/>
          </p:nvPr>
        </p:nvSpPr>
        <p:spPr>
          <a:xfrm>
            <a:off x="6170613" y="1200150"/>
            <a:ext cx="5765800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2413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1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1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63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" name="Google Shape;63;p1"/>
          <p:cNvSpPr txBox="1"/>
          <p:nvPr/>
        </p:nvSpPr>
        <p:spPr>
          <a:xfrm>
            <a:off x="229394" y="585179"/>
            <a:ext cx="11733212" cy="208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NUMBER SYSTEM</a:t>
            </a:r>
            <a:endParaRPr sz="1800" dirty="0"/>
          </a:p>
          <a:p>
            <a:pPr marL="228600" marR="0" lvl="0" indent="-228600" algn="ctr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3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25" name="Google Shape;125;p1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2" name="Google Shape;132;p1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the number of zeros at the end of the product of 2 × 4 × 6 × 8 × 10 × ....... × 98 × 100 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11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12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15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249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46" name="Google Shape;146;p13"/>
          <p:cNvSpPr txBox="1"/>
          <p:nvPr/>
        </p:nvSpPr>
        <p:spPr>
          <a:xfrm>
            <a:off x="204788" y="1071563"/>
            <a:ext cx="979646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Find the number of zeros at the end of the product of 10 × 20 × 30 × ...... × 2000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249 	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226 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53" name="Google Shape;153;p14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238084" y="1071546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the number of factors of 100 :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9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1" name="Google Shape;181;p1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sum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217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88" name="Google Shape;188;p1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Find the sum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217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189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09" name="Google Shape;209;p2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average of the factors of 60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16" name="Google Shape;216;p2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Find the average of the factors of 60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14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" name="Google Shape;70;p2"/>
          <p:cNvSpPr/>
          <p:nvPr/>
        </p:nvSpPr>
        <p:spPr>
          <a:xfrm>
            <a:off x="437744" y="630457"/>
            <a:ext cx="11162489" cy="472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 to Number Theory:-</a:t>
            </a:r>
            <a:endParaRPr sz="2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theory, the numbers are classified into different types, such as natural numbers, whole numbers, complex numbers, and so on. The sub-classifications of the natural number are given below: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Numbers – 1, 3, 5, 7, 9, 11, 13, 15, 17, 19…..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Numbers – 2, 4, 6, 8, 10, 12, 14, 16, 18, 20, 22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Numbers – 4, 9, 16, 25, 36, 49, 64, 81,100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Cube Numbers – 8, 27, 64, 125, 216, 343, 512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Numbers – 2, 3, 5, 7, 11, 13, 17, 19, 23, 29, 31, 37, 41, 43, 47,53, 59, 61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Numbers – 4, 6, 8, 9, 10, 12, 14, 15, 16,18, 20, 21, 22, 24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(modulo 4) Numbers – 1, 5, 9, 13, 17, 21, 25,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(modulo 4) Numbers – 3, 7, 11, 15, 19, 23, 27,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Numbers – 3, 6, 10, 15, 21, 28, 36, 45,.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Numbers – 6, 28, 496, 8128, . . .</a:t>
            </a:r>
            <a:endParaRPr dirty="0"/>
          </a:p>
          <a:p>
            <a:pPr marL="0" marR="0" lvl="0" indent="-12700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 -1, 1, 2, 3, 5, 8, 13, 21, 34, 55, 89. . 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23" name="Google Shape;223;p2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product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0" name="Google Shape;230;p2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the product of the factors of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1" baseline="30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11/2 		</a:t>
            </a: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How many 3-digit numbers are completely divisible by 6?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44" name="Google Shape;244;p2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How many 3-digit numbers are completely divisible by 6?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151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166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9" name="Google Shape;419;p5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Which one of the following numbers is completely divisible by 99?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26" name="Google Shape;426;p5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Which one of the following numbers is completely divisible by 99?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13595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913464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114345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47" name="Google Shape;447;p56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 The sum of digits of a two-digit number is 7. If the digits of the number are interchanged, the number so formed is greater than the original number by 27. Find the original number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54" name="Google Shape;454;p57"/>
          <p:cNvSpPr txBox="1"/>
          <p:nvPr/>
        </p:nvSpPr>
        <p:spPr>
          <a:xfrm>
            <a:off x="204788" y="1071563"/>
            <a:ext cx="11987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 The sum of digits of a two-digit number is 7. If the digits of the number are interchanged, the number so formed is greater than the original number by 27. Find the original number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(e) None of these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75" name="Google Shape;475;p6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2" name="Google Shape;482;p6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 is 99, what is the sum of the digits of the original number?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418289" y="637146"/>
            <a:ext cx="11478639" cy="35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BODMAS:-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BODMAS - Order of Simplification of an expression of numbers</a:t>
            </a:r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=	Bracket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	=	Of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	=	Division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=	Multiplication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	Addition</a:t>
            </a:r>
            <a:endParaRPr sz="1800" dirty="0"/>
          </a:p>
          <a:p>
            <a:pPr marL="0" marR="0" lvl="0" indent="0" algn="l" rtl="0">
              <a:lnSpc>
                <a:spcPct val="93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	Subtraction</a:t>
            </a:r>
            <a:endParaRPr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1" name="Google Shape;461;p5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14.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68" name="Google Shape;468;p5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14. 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digit in the blank space of the number 34*7 so that the number is divisible by 11?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8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89" name="Google Shape;489;p6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96" name="Google Shape;496;p6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 sum of, the digits of a two-digit number and the number formed by reversing its digits is N, Which one of the following numbers will completely divide N?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18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1" name="Google Shape;531;p6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38" name="Google Shape;538;p6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4-digit number is formed by repeating a 2-digit number such as 2525, 3232, etc. Any number of this form is always divisible by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Smallest two-digit prime number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7 			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smallest three-digit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9" name="Google Shape;559;p7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Find the sum of the first fifty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1275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66" name="Google Shape;566;p7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Find the sum of the first fifty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1275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1075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Google Shape;573;p74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18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𝟓𝟐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𝟓𝟑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𝟓𝟒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+…………+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𝟏𝟎𝟎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2443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1754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2673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3775</a:t>
                </a:r>
                <a:endParaRPr dirty="0"/>
              </a:p>
            </p:txBody>
          </p:sp>
        </mc:Choice>
        <mc:Fallback>
          <p:sp>
            <p:nvSpPr>
              <p:cNvPr id="573" name="Google Shape;573;p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Google Shape;580;p75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18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𝟓𝟐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𝟓𝟑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𝟓𝟒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+…………+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𝟏𝟎𝟎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2443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1754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2673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3775</a:t>
                </a:r>
                <a:endParaRPr dirty="0"/>
              </a:p>
            </p:txBody>
          </p:sp>
        </mc:Choice>
        <mc:Fallback>
          <p:sp>
            <p:nvSpPr>
              <p:cNvPr id="580" name="Google Shape;580;p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36E979F7-020E-B95F-E6C2-71DE51043F32}"/>
                  </a:ext>
                </a:extLst>
              </p:cNvPr>
              <p:cNvSpPr txBox="1"/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1. What is the unit digit of the product of 207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781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94?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7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2</a:t>
                </a:r>
                <a:endParaRPr dirty="0"/>
              </a:p>
            </p:txBody>
          </p:sp>
        </mc:Choice>
        <mc:Fallback xmlns="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36E979F7-020E-B95F-E6C2-71DE5104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87" name="Google Shape;587;p7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9455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94" name="Google Shape;594;p7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squares of the first 30 natural numbers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9455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8372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7849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6973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Google Shape;601;p78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lang="en-US"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20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value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2870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1321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1540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1550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01" name="Google Shape;601;p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Google Shape;608;p79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20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𝟒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𝟔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𝟖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+…+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𝟎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lang="en-US"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2870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1321 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1540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1550</a:t>
                </a:r>
                <a:endParaRPr lang="en-US"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608" name="Google Shape;608;p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15" name="Google Shape;615;p8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1330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2" name="Google Shape;622;p8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 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+……………+19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1335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1330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1332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1334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29" name="Google Shape;629;p82"/>
          <p:cNvSpPr txBox="1"/>
          <p:nvPr/>
        </p:nvSpPr>
        <p:spPr>
          <a:xfrm>
            <a:off x="204788" y="1071563"/>
            <a:ext cx="1184778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1540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36" name="Google Shape;636;p83"/>
          <p:cNvSpPr txBox="1"/>
          <p:nvPr/>
        </p:nvSpPr>
        <p:spPr>
          <a:xfrm>
            <a:off x="204788" y="1071563"/>
            <a:ext cx="1184778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22. 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+………. 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385, find the value of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 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1540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1190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1375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43" name="Google Shape;643;p8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2485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0" name="Google Shape;650;p8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+14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2485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2670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2495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CC4801ED-5C5A-B34D-DC09-F46DE5261351}"/>
                  </a:ext>
                </a:extLst>
              </p:cNvPr>
              <p:cNvSpPr txBox="1"/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1. What is the unit digit of the product of 207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781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39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94?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1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7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2</a:t>
                </a:r>
                <a:endParaRPr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Google Shape;83;p4">
                <a:extLst>
                  <a:ext uri="{FF2B5EF4-FFF2-40B4-BE49-F238E27FC236}">
                    <a16:creationId xmlns:a16="http://schemas.microsoft.com/office/drawing/2014/main" id="{CC4801ED-5C5A-B34D-DC09-F46DE5261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619279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57" name="Google Shape;657;p86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101025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64" name="Google Shape;664;p87"/>
          <p:cNvSpPr txBox="1"/>
          <p:nvPr/>
        </p:nvSpPr>
        <p:spPr>
          <a:xfrm>
            <a:off x="204788" y="1062038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value of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+5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+…………..+29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101025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44700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1" name="Google Shape;671;p8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78" name="Google Shape;678;p8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1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+…………………………+10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=3025, find the value of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+6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+.…+20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2875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3080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39400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85" name="Google Shape;685;p9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2" name="Google Shape;692;p9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all even numbers up to 100 : 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2425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2495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2550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699" name="Google Shape;699;p9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all-odd number up to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2500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06" name="Google Shape;706;p9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Find the sum of the all-odd number up to 100 :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2500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2300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2200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3" name="Google Shape;713;p94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28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number of prime factors of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𝟔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𝟐𝟎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93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103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113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13" name="Google Shape;713;p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Google Shape;720;p95"/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28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. Find the number of prime factors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𝟔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𝟐𝟎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𝟏𝟏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  <m:r>
                      <a:rPr lang="en-US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𝟐𝟏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: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83 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93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103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113</a:t>
                </a:r>
                <a:endParaRPr dirty="0"/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720" name="Google Shape;720;p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4F3A8044-D522-4FD9-D682-E875BC245241}"/>
                  </a:ext>
                </a:extLst>
              </p:cNvPr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What will come in the place of unit digit in the value of 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)? 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6</a:t>
                </a: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4F3A8044-D522-4FD9-D682-E875BC24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0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9" name="Google Shape;769;p10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880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76" name="Google Shape;776;p10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-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92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83" name="Google Shape;783;p10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305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0" name="Google Shape;790;p10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616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97" name="Google Shape;797;p10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583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04" name="Google Shape;804;p10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 </a:t>
            </a:r>
            <a:r>
              <a:rPr lang="en-US" sz="2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+a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completely divisible by (x + a), when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is any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n is an even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n is an odd natural number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n is a prime number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57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45" name="Google Shape;545;p7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120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552" name="Google Shape;552;p7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32.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exactly divisibly by which of the following?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35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33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358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1" name="Google Shape;321;p3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Which of the following number will completely divide (49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100603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28" name="Google Shape;328;p3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 Which of the following number will completely divide (49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–1)?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14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51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(d) 50</a:t>
            </a:r>
            <a:r>
              <a:rPr lang="en-US" sz="2400" b="1" dirty="0">
                <a:solidFill>
                  <a:schemeClr val="tx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chemeClr val="tx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9737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7CDF05BE-8D7C-8520-757B-4C37A0CF86A3}"/>
                  </a:ext>
                </a:extLst>
              </p:cNvPr>
              <p:cNvSpPr txBox="1"/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28600" marR="0" lvl="0" indent="-2286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C0C0C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		NUMBER SYSTEM</a:t>
                </a:r>
                <a:endParaRPr dirty="0"/>
              </a:p>
              <a:p>
                <a:pPr marL="228600" lvl="0" indent="-228600">
                  <a:lnSpc>
                    <a:spcPct val="90000"/>
                  </a:lnSpc>
                  <a:spcBef>
                    <a:spcPts val="1026"/>
                  </a:spcBef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Q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What will come in the place of unit digit in the value of 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71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55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)? </a:t>
                </a:r>
                <a:endParaRPr dirty="0"/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Times New Roman"/>
                  <a:buAutoNum type="alphaLcParenBoth"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(b) 3 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(c) 1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		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(d) 6</a:t>
                </a: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endParaRPr sz="24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28600" marR="0" lvl="0" indent="-228600" algn="l" rtl="0">
                  <a:lnSpc>
                    <a:spcPct val="90000"/>
                  </a:lnSpc>
                  <a:spcBef>
                    <a:spcPts val="1026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" name="Google Shape;97;p6">
                <a:extLst>
                  <a:ext uri="{FF2B5EF4-FFF2-40B4-BE49-F238E27FC236}">
                    <a16:creationId xmlns:a16="http://schemas.microsoft.com/office/drawing/2014/main" id="{7CDF05BE-8D7C-8520-757B-4C37A0CF8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8" y="1071563"/>
                <a:ext cx="11733212" cy="5343525"/>
              </a:xfrm>
              <a:prstGeom prst="rect">
                <a:avLst/>
              </a:prstGeom>
              <a:blipFill>
                <a:blip r:embed="rId3"/>
                <a:stretch>
                  <a:fillRect l="-832" t="-15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7" name="Google Shape;377;p4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34. Which one of the following numbers will completely divide (4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804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84" name="Google Shape;384;p4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34. Which one of the following numbers will completely divide (4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(d) 17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901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05" name="Google Shape;405;p5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35. Which one of the following is the common factor of 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 + 43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925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412" name="Google Shape;412;p5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35. Which one of the following is the common factor of 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 – 43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47 + 43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+ 43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0067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55" name="Google Shape;755;p10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0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762" name="Google Shape;762;p10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n is a natural number, (n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n) will always be divisible by: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 only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 and 12 both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12 only 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by 18 only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1" name="Google Shape;811;p10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37.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373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18" name="Google Shape;818;p10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37.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one of the following is a prime number?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221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373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437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39" name="Google Shape;839;p11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38.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9944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46" name="Google Shape;846;p11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38.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largest four-digit number which is divisible by 88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9944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9768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9988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8888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1" name="Google Shape;111;p8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24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53" name="Google Shape;853;p11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0" name="Google Shape;860;p11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39.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 number is divided by 111, the remainder is 31. What will be the remainder if it is divided by 37?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32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0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67" name="Google Shape;867;p11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74" name="Google Shape;874;p11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On multiplying a number by 7, the product is a number made of only the digit 3. The smallest such number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47619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47719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48619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47649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81" name="Google Shape;881;p118"/>
          <p:cNvSpPr txBox="1"/>
          <p:nvPr/>
        </p:nvSpPr>
        <p:spPr>
          <a:xfrm>
            <a:off x="229394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9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118" name="Google Shape;118;p9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NUMBER SYSTEM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Find the number of zeros at the end of the product of 1 × 2 × 3 × 4 × 5 × 6 .......... × 99 × 100 : 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24 </a:t>
            </a: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26 			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28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4270</Words>
  <Application>Microsoft Office PowerPoint</Application>
  <PresentationFormat>Widescreen</PresentationFormat>
  <Paragraphs>736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Noto Sans Symbols</vt:lpstr>
      <vt:lpstr>Arial Black</vt:lpstr>
      <vt:lpstr>Times New Roman</vt:lpstr>
      <vt:lpstr>Cambria Math</vt:lpstr>
      <vt:lpstr>Arial</vt:lpstr>
      <vt:lpstr>Office Theme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Creative PPT Team</cp:lastModifiedBy>
  <cp:revision>19</cp:revision>
  <dcterms:created xsi:type="dcterms:W3CDTF">2020-02-23T06:37:57Z</dcterms:created>
  <dcterms:modified xsi:type="dcterms:W3CDTF">2024-12-09T06:21:48Z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Notes">
    <vt:r8>57</vt:r8>
  </property>
  <property fmtid="{D5CDD505-2E9C-101B-9397-08002B2CF9AE}" pid="4" name="PresentationFormat">
    <vt:lpwstr>Widescreen</vt:lpwstr>
  </property>
  <property fmtid="{D5CDD505-2E9C-101B-9397-08002B2CF9AE}" pid="5" name="Slides">
    <vt:r8>57</vt:r8>
  </property>
</Properties>
</file>