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257" r:id="rId3"/>
    <p:sldId id="335" r:id="rId4"/>
    <p:sldId id="336" r:id="rId5"/>
    <p:sldId id="337" r:id="rId6"/>
    <p:sldId id="334" r:id="rId7"/>
    <p:sldId id="295" r:id="rId8"/>
    <p:sldId id="258" r:id="rId9"/>
    <p:sldId id="296" r:id="rId10"/>
    <p:sldId id="262" r:id="rId11"/>
    <p:sldId id="300" r:id="rId12"/>
    <p:sldId id="265" r:id="rId13"/>
    <p:sldId id="303" r:id="rId14"/>
    <p:sldId id="267" r:id="rId15"/>
    <p:sldId id="305" r:id="rId16"/>
    <p:sldId id="268" r:id="rId17"/>
    <p:sldId id="306" r:id="rId18"/>
    <p:sldId id="270" r:id="rId19"/>
    <p:sldId id="308" r:id="rId20"/>
    <p:sldId id="272" r:id="rId21"/>
    <p:sldId id="310" r:id="rId22"/>
    <p:sldId id="273" r:id="rId23"/>
    <p:sldId id="311" r:id="rId24"/>
    <p:sldId id="274" r:id="rId25"/>
    <p:sldId id="312" r:id="rId26"/>
    <p:sldId id="276" r:id="rId27"/>
    <p:sldId id="314" r:id="rId28"/>
    <p:sldId id="277" r:id="rId29"/>
    <p:sldId id="315" r:id="rId30"/>
    <p:sldId id="278" r:id="rId31"/>
    <p:sldId id="316" r:id="rId32"/>
    <p:sldId id="280" r:id="rId33"/>
    <p:sldId id="318" r:id="rId34"/>
    <p:sldId id="281" r:id="rId35"/>
    <p:sldId id="319" r:id="rId36"/>
    <p:sldId id="282" r:id="rId37"/>
    <p:sldId id="320" r:id="rId38"/>
    <p:sldId id="283" r:id="rId39"/>
    <p:sldId id="321" r:id="rId40"/>
    <p:sldId id="286" r:id="rId41"/>
    <p:sldId id="324" r:id="rId42"/>
    <p:sldId id="288" r:id="rId43"/>
    <p:sldId id="326" r:id="rId44"/>
    <p:sldId id="289" r:id="rId45"/>
    <p:sldId id="327" r:id="rId46"/>
    <p:sldId id="290" r:id="rId47"/>
    <p:sldId id="328" r:id="rId48"/>
    <p:sldId id="291" r:id="rId49"/>
    <p:sldId id="329" r:id="rId50"/>
    <p:sldId id="292" r:id="rId51"/>
    <p:sldId id="330" r:id="rId52"/>
    <p:sldId id="293" r:id="rId53"/>
    <p:sldId id="331" r:id="rId54"/>
    <p:sldId id="294" r:id="rId55"/>
    <p:sldId id="332" r:id="rId56"/>
    <p:sldId id="333" r:id="rId57"/>
  </p:sldIdLst>
  <p:sldSz cx="12192000" cy="6858000"/>
  <p:notesSz cx="6858000" cy="9144000"/>
  <p:embeddedFontLst>
    <p:embeddedFont>
      <p:font typeface="Arial Black" panose="020B0A04020102090204" pitchFamily="34" charset="0"/>
      <p:regular r:id="rId59"/>
      <p:bold r:id="rId60"/>
      <p:italic r:id="rId61"/>
    </p:embeddedFont>
    <p:embeddedFont>
      <p:font typeface="Verdana" panose="020B060403050404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iK1l2A27pyRZwRFvIzDlCXP/a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5033" autoAdjust="0"/>
  </p:normalViewPr>
  <p:slideViewPr>
    <p:cSldViewPr snapToGrid="0">
      <p:cViewPr varScale="1">
        <p:scale>
          <a:sx n="79" d="100"/>
          <a:sy n="79" d="100"/>
        </p:scale>
        <p:origin x="9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font" Target="fonts/font3.fntdata"/><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2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4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2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0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20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50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57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1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327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5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1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3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062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86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818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73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570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841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72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756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8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94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81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extLst>
      <p:ext uri="{BB962C8B-B14F-4D97-AF65-F5344CB8AC3E}">
        <p14:creationId xmlns:p14="http://schemas.microsoft.com/office/powerpoint/2010/main" val="5827606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extLst>
      <p:ext uri="{BB962C8B-B14F-4D97-AF65-F5344CB8AC3E}">
        <p14:creationId xmlns:p14="http://schemas.microsoft.com/office/powerpoint/2010/main" val="3190965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58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24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5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EC76F7F-BC91-49DE-8194-684E6E88E65E}"/>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865377" y="725183"/>
            <a:ext cx="8461246"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dirty="0">
                <a:solidFill>
                  <a:srgbClr val="FF0000"/>
                </a:solidFill>
                <a:latin typeface="Arial Black"/>
                <a:ea typeface="Arial Black"/>
                <a:cs typeface="Arial Black"/>
                <a:sym typeface="Arial Black"/>
              </a:rPr>
              <a:t>DIRECTION</a:t>
            </a:r>
            <a:endParaRPr sz="9600"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a:t>
            </a:r>
            <a:r>
              <a:rPr lang="en-US" sz="2400" b="1" dirty="0"/>
              <a:t>. Amit walked 10 Km towards North. From there he turned back and walked 6 Km towards South. Then he walked 3 km towards the East. How far was he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t>(b) 5 km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a:t>
            </a:r>
            <a:r>
              <a:rPr lang="en-US" sz="2400" b="1" dirty="0"/>
              <a:t>. Amit walked 10 Km towards North. From there he turned back and walked 6 Km towards South. Then he walked 3 km towards the East. How far was he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8 km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(b) 5 km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(c) 7 km 	</a:t>
            </a:r>
          </a:p>
          <a:p>
            <a:pPr marL="0" lvl="0" indent="0" algn="just" rtl="0">
              <a:lnSpc>
                <a:spcPct val="90000"/>
              </a:lnSpc>
              <a:spcBef>
                <a:spcPts val="1000"/>
              </a:spcBef>
              <a:spcAft>
                <a:spcPts val="0"/>
              </a:spcAft>
              <a:buClr>
                <a:schemeClr val="dk1"/>
              </a:buClr>
              <a:buSzPts val="2400"/>
              <a:buNone/>
            </a:pPr>
            <a:r>
              <a:rPr lang="en-US" sz="2400" b="1" dirty="0"/>
              <a:t>(d) 6 km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308231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4</a:t>
            </a:r>
            <a:r>
              <a:rPr lang="en-US" sz="2400"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t>(e) North-West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4</a:t>
            </a:r>
            <a:r>
              <a:rPr lang="en-US" sz="2800" b="1" dirty="0"/>
              <a:t>. Vimal starts from point P and walks toward South and stops at point Q. He now takes a right turn followed by a left turn and stops at point R. He finally takes a left turn and stops at point S. If he walks 5 km before taking each turn, towards which direction will Vimal have to walk from point S to reach point Q?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solidFill>
                  <a:srgbClr val="FF0000"/>
                </a:solidFill>
              </a:rPr>
              <a:t>North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(b) South 	</a:t>
            </a:r>
          </a:p>
          <a:p>
            <a:pPr marL="0" lvl="0" indent="0" algn="just" rtl="0">
              <a:lnSpc>
                <a:spcPct val="90000"/>
              </a:lnSpc>
              <a:spcBef>
                <a:spcPts val="1000"/>
              </a:spcBef>
              <a:spcAft>
                <a:spcPts val="0"/>
              </a:spcAft>
              <a:buClr>
                <a:schemeClr val="dk1"/>
              </a:buClr>
              <a:buSzPts val="2400"/>
              <a:buNone/>
            </a:pPr>
            <a:r>
              <a:rPr lang="en-US" sz="2800" b="1" dirty="0"/>
              <a:t>(c) West 	</a:t>
            </a:r>
          </a:p>
          <a:p>
            <a:pPr marL="0" lvl="0" indent="0" algn="just" rtl="0">
              <a:lnSpc>
                <a:spcPct val="90000"/>
              </a:lnSpc>
              <a:spcBef>
                <a:spcPts val="1000"/>
              </a:spcBef>
              <a:spcAft>
                <a:spcPts val="0"/>
              </a:spcAft>
              <a:buClr>
                <a:schemeClr val="dk1"/>
              </a:buClr>
              <a:buSzPts val="2400"/>
              <a:buNone/>
            </a:pPr>
            <a:r>
              <a:rPr lang="en-US" sz="2800" b="1" dirty="0"/>
              <a:t>(d) East 	</a:t>
            </a:r>
          </a:p>
          <a:p>
            <a:pPr marL="0" lvl="0" indent="0" algn="just" rtl="0">
              <a:lnSpc>
                <a:spcPct val="90000"/>
              </a:lnSpc>
              <a:spcBef>
                <a:spcPts val="1000"/>
              </a:spcBef>
              <a:spcAft>
                <a:spcPts val="0"/>
              </a:spcAft>
              <a:buClr>
                <a:schemeClr val="dk1"/>
              </a:buClr>
              <a:buSzPts val="2400"/>
              <a:buNone/>
            </a:pPr>
            <a:r>
              <a:rPr lang="en-US" sz="2800" b="1" dirty="0"/>
              <a:t>(e) North-West </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p:txBody>
      </p:sp>
    </p:spTree>
    <p:extLst>
      <p:ext uri="{BB962C8B-B14F-4D97-AF65-F5344CB8AC3E}">
        <p14:creationId xmlns:p14="http://schemas.microsoft.com/office/powerpoint/2010/main" val="235136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5. If northeast becomes West and South-east becomes North then what will West become?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North-east 	</a:t>
            </a:r>
          </a:p>
          <a:p>
            <a:pPr marL="0" lvl="0" indent="0" algn="just" rtl="0">
              <a:lnSpc>
                <a:spcPct val="90000"/>
              </a:lnSpc>
              <a:spcBef>
                <a:spcPts val="1000"/>
              </a:spcBef>
              <a:spcAft>
                <a:spcPts val="0"/>
              </a:spcAft>
              <a:buClr>
                <a:schemeClr val="dk1"/>
              </a:buClr>
              <a:buSzPts val="2400"/>
              <a:buNone/>
            </a:pPr>
            <a:r>
              <a:rPr lang="en-US" sz="2400" b="1" dirty="0"/>
              <a:t>(c) South 	</a:t>
            </a:r>
          </a:p>
          <a:p>
            <a:pPr marL="0" lvl="0" indent="0" algn="just" rtl="0">
              <a:lnSpc>
                <a:spcPct val="90000"/>
              </a:lnSpc>
              <a:spcBef>
                <a:spcPts val="1000"/>
              </a:spcBef>
              <a:spcAft>
                <a:spcPts val="0"/>
              </a:spcAft>
              <a:buClr>
                <a:schemeClr val="dk1"/>
              </a:buClr>
              <a:buSzPts val="2400"/>
              <a:buNone/>
            </a:pPr>
            <a:r>
              <a:rPr lang="en-US" sz="2400" b="1" dirty="0"/>
              <a:t>(d) North-west</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5. If northeast becomes West and South-east becomes North then what will West become?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solidFill>
                  <a:srgbClr val="FF0000"/>
                </a:solidFill>
              </a:rPr>
              <a:t>South-east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(b) North-east 	</a:t>
            </a:r>
          </a:p>
          <a:p>
            <a:pPr marL="0" lvl="0" indent="0" algn="just" rtl="0">
              <a:lnSpc>
                <a:spcPct val="90000"/>
              </a:lnSpc>
              <a:spcBef>
                <a:spcPts val="1000"/>
              </a:spcBef>
              <a:spcAft>
                <a:spcPts val="0"/>
              </a:spcAft>
              <a:buClr>
                <a:schemeClr val="dk1"/>
              </a:buClr>
              <a:buSzPts val="2400"/>
              <a:buNone/>
            </a:pPr>
            <a:r>
              <a:rPr lang="en-US" sz="2800" b="1" dirty="0"/>
              <a:t>(c) South </a:t>
            </a:r>
          </a:p>
          <a:p>
            <a:pPr marL="0" lvl="0" indent="0" algn="just" rtl="0">
              <a:lnSpc>
                <a:spcPct val="90000"/>
              </a:lnSpc>
              <a:spcBef>
                <a:spcPts val="1000"/>
              </a:spcBef>
              <a:spcAft>
                <a:spcPts val="0"/>
              </a:spcAft>
              <a:buClr>
                <a:schemeClr val="dk1"/>
              </a:buClr>
              <a:buSzPts val="2400"/>
              <a:buNone/>
            </a:pPr>
            <a:r>
              <a:rPr lang="en-US" sz="2800" b="1" dirty="0"/>
              <a:t>(d) North-west</a:t>
            </a:r>
            <a:endParaRPr sz="2800" dirty="0"/>
          </a:p>
        </p:txBody>
      </p:sp>
    </p:spTree>
    <p:extLst>
      <p:ext uri="{BB962C8B-B14F-4D97-AF65-F5344CB8AC3E}">
        <p14:creationId xmlns:p14="http://schemas.microsoft.com/office/powerpoint/2010/main" val="137167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6. If M is in the south of B and B is in the west of N, then in which direction is N from M?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North 	</a:t>
            </a:r>
          </a:p>
          <a:p>
            <a:pPr marL="0" lvl="0" indent="0" algn="just" rtl="0">
              <a:lnSpc>
                <a:spcPct val="90000"/>
              </a:lnSpc>
              <a:spcBef>
                <a:spcPts val="1000"/>
              </a:spcBef>
              <a:spcAft>
                <a:spcPts val="0"/>
              </a:spcAft>
              <a:buClr>
                <a:schemeClr val="dk1"/>
              </a:buClr>
              <a:buSzPts val="2400"/>
              <a:buNone/>
            </a:pPr>
            <a:r>
              <a:rPr lang="en-US" sz="2800" b="1" dirty="0"/>
              <a:t>(b) East 	</a:t>
            </a:r>
          </a:p>
          <a:p>
            <a:pPr marL="0" lvl="0" indent="0" algn="just" rtl="0">
              <a:lnSpc>
                <a:spcPct val="90000"/>
              </a:lnSpc>
              <a:spcBef>
                <a:spcPts val="1000"/>
              </a:spcBef>
              <a:spcAft>
                <a:spcPts val="0"/>
              </a:spcAft>
              <a:buClr>
                <a:schemeClr val="dk1"/>
              </a:buClr>
              <a:buSzPts val="2400"/>
              <a:buNone/>
            </a:pPr>
            <a:r>
              <a:rPr lang="en-US" sz="2800" b="1" dirty="0"/>
              <a:t>(c) North-East 	</a:t>
            </a:r>
          </a:p>
          <a:p>
            <a:pPr marL="0" lvl="0" indent="0" algn="just" rtl="0">
              <a:lnSpc>
                <a:spcPct val="90000"/>
              </a:lnSpc>
              <a:spcBef>
                <a:spcPts val="1000"/>
              </a:spcBef>
              <a:spcAft>
                <a:spcPts val="0"/>
              </a:spcAft>
              <a:buClr>
                <a:schemeClr val="dk1"/>
              </a:buClr>
              <a:buSzPts val="2400"/>
              <a:buNone/>
            </a:pPr>
            <a:r>
              <a:rPr lang="en-US" sz="2800" b="1" dirty="0"/>
              <a:t>(d) South-West</a:t>
            </a:r>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6. If M is in the south of B and B is in the west of N, then in which direction is N from M? </a:t>
            </a:r>
            <a:endParaRPr sz="2800" dirty="0"/>
          </a:p>
          <a:p>
            <a:pPr lvl="0" indent="-457200" algn="just" rtl="0">
              <a:lnSpc>
                <a:spcPct val="90000"/>
              </a:lnSpc>
              <a:spcBef>
                <a:spcPts val="1000"/>
              </a:spcBef>
              <a:spcAft>
                <a:spcPts val="0"/>
              </a:spcAft>
              <a:buClr>
                <a:schemeClr val="dk1"/>
              </a:buClr>
              <a:buSzPts val="2400"/>
              <a:buAutoNum type="alphaLcParenBoth"/>
            </a:pPr>
            <a:r>
              <a:rPr lang="en-US" sz="2800" b="1" dirty="0"/>
              <a:t>North 	</a:t>
            </a:r>
          </a:p>
          <a:p>
            <a:pPr marL="0" lvl="0" indent="0" algn="just" rtl="0">
              <a:lnSpc>
                <a:spcPct val="90000"/>
              </a:lnSpc>
              <a:spcBef>
                <a:spcPts val="1000"/>
              </a:spcBef>
              <a:spcAft>
                <a:spcPts val="0"/>
              </a:spcAft>
              <a:buClr>
                <a:schemeClr val="dk1"/>
              </a:buClr>
              <a:buSzPts val="2400"/>
              <a:buNone/>
            </a:pPr>
            <a:r>
              <a:rPr lang="en-US" sz="2800" b="1" dirty="0"/>
              <a:t>(b) East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(c) North-East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(d) South-West</a:t>
            </a:r>
            <a:endParaRPr sz="2800" dirty="0"/>
          </a:p>
        </p:txBody>
      </p:sp>
    </p:spTree>
    <p:extLst>
      <p:ext uri="{BB962C8B-B14F-4D97-AF65-F5344CB8AC3E}">
        <p14:creationId xmlns:p14="http://schemas.microsoft.com/office/powerpoint/2010/main" val="91561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7. A walks 10 m North, then he turns right and walks 10 m. And then turning left each time, he walks 5 m, 15 m, and 15 m respectively. Now, how far is he from his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5 m 		</a:t>
            </a:r>
          </a:p>
          <a:p>
            <a:pPr marL="0" lvl="0" indent="0" algn="just" rtl="0">
              <a:lnSpc>
                <a:spcPct val="90000"/>
              </a:lnSpc>
              <a:spcBef>
                <a:spcPts val="1000"/>
              </a:spcBef>
              <a:spcAft>
                <a:spcPts val="0"/>
              </a:spcAft>
              <a:buClr>
                <a:schemeClr val="dk1"/>
              </a:buClr>
              <a:buSzPts val="2400"/>
              <a:buNone/>
            </a:pPr>
            <a:r>
              <a:rPr lang="en-US" sz="2000" b="1" dirty="0"/>
              <a:t>(b) 10 m 		</a:t>
            </a:r>
          </a:p>
          <a:p>
            <a:pPr marL="0" lvl="0" indent="0" algn="just" rtl="0">
              <a:lnSpc>
                <a:spcPct val="90000"/>
              </a:lnSpc>
              <a:spcBef>
                <a:spcPts val="1000"/>
              </a:spcBef>
              <a:spcAft>
                <a:spcPts val="0"/>
              </a:spcAft>
              <a:buClr>
                <a:schemeClr val="dk1"/>
              </a:buClr>
              <a:buSzPts val="2400"/>
              <a:buNone/>
            </a:pPr>
            <a:r>
              <a:rPr lang="en-US" sz="2000" b="1" dirty="0"/>
              <a:t>(c) 15 m 		</a:t>
            </a:r>
          </a:p>
          <a:p>
            <a:pPr marL="0" lvl="0" indent="0" algn="just" rtl="0">
              <a:lnSpc>
                <a:spcPct val="90000"/>
              </a:lnSpc>
              <a:spcBef>
                <a:spcPts val="1000"/>
              </a:spcBef>
              <a:spcAft>
                <a:spcPts val="0"/>
              </a:spcAft>
              <a:buClr>
                <a:schemeClr val="dk1"/>
              </a:buClr>
              <a:buSzPts val="2400"/>
              <a:buNone/>
            </a:pPr>
            <a:r>
              <a:rPr lang="en-US" sz="2000" b="1" dirty="0"/>
              <a:t>(d) 20 m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A walks 10 m North, then he turns right and walks 10 m. And then turning left each time, he walks 5 m, 15 m, and 15 m respectively. Now, how far is he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solidFill>
                  <a:srgbClr val="FF0000"/>
                </a:solidFill>
              </a:rPr>
              <a:t>5 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(b) 10 m 		</a:t>
            </a:r>
          </a:p>
          <a:p>
            <a:pPr marL="0" lvl="0" indent="0" algn="just" rtl="0">
              <a:lnSpc>
                <a:spcPct val="90000"/>
              </a:lnSpc>
              <a:spcBef>
                <a:spcPts val="1000"/>
              </a:spcBef>
              <a:spcAft>
                <a:spcPts val="0"/>
              </a:spcAft>
              <a:buClr>
                <a:schemeClr val="dk1"/>
              </a:buClr>
              <a:buSzPts val="2400"/>
              <a:buNone/>
            </a:pPr>
            <a:r>
              <a:rPr lang="en-US" sz="2400" b="1" dirty="0"/>
              <a:t>(c) 15 m 		</a:t>
            </a:r>
          </a:p>
          <a:p>
            <a:pPr marL="0" lvl="0" indent="0" algn="just" rtl="0">
              <a:lnSpc>
                <a:spcPct val="90000"/>
              </a:lnSpc>
              <a:spcBef>
                <a:spcPts val="1000"/>
              </a:spcBef>
              <a:spcAft>
                <a:spcPts val="0"/>
              </a:spcAft>
              <a:buClr>
                <a:schemeClr val="dk1"/>
              </a:buClr>
              <a:buSzPts val="2400"/>
              <a:buNone/>
            </a:pPr>
            <a:r>
              <a:rPr lang="en-US" sz="2400" b="1" dirty="0"/>
              <a:t>(d) 20 m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71339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rPr>
              <a:t>What is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FF0000"/>
              </a:solidFill>
            </a:endParaRPr>
          </a:p>
          <a:p>
            <a:pPr marL="228600" lvl="0" indent="-228600" algn="just" rtl="0">
              <a:lnSpc>
                <a:spcPct val="90000"/>
              </a:lnSpc>
              <a:spcBef>
                <a:spcPts val="0"/>
              </a:spcBef>
              <a:spcAft>
                <a:spcPts val="0"/>
              </a:spcAft>
              <a:buClr>
                <a:srgbClr val="0C0C0C"/>
              </a:buClr>
              <a:buSzPts val="2400"/>
              <a:buNone/>
            </a:pPr>
            <a:r>
              <a:rPr lang="en-GB" sz="2400" dirty="0"/>
              <a:t>As the name suggests, Direction and Distance questions are based on the distance and/or direction puzzle. Based on the given distance and direction, candidates need to find out the final direction from the starting point and/or find out the distance, covered between starting point and the final or end point. To solve these types of questions, candidates need to know about the directions; there are 4 main directions and 4 sub directions. The main directions are; </a:t>
            </a:r>
            <a:r>
              <a:rPr lang="en-GB" sz="2400" dirty="0">
                <a:solidFill>
                  <a:srgbClr val="FF0000"/>
                </a:solidFill>
              </a:rPr>
              <a:t>East, West, North, and South</a:t>
            </a:r>
            <a:r>
              <a:rPr lang="en-GB" sz="2400" dirty="0"/>
              <a:t>, whereas the sub directions are: </a:t>
            </a:r>
            <a:r>
              <a:rPr lang="en-GB" sz="2400" dirty="0">
                <a:solidFill>
                  <a:srgbClr val="FF0000"/>
                </a:solidFill>
              </a:rPr>
              <a:t>North- East, North-West, South-East, and South-West</a:t>
            </a:r>
            <a:r>
              <a:rPr lang="en-GB" sz="2400" dirty="0"/>
              <a:t>. Besides this, the right turn and left turn are generally asked in the direction and distance reasoning section. The direction of the right turn is always clockwise whereas the direction of the left turn is always anticlockwise.</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8</a:t>
            </a:r>
            <a:r>
              <a:rPr lang="en-US" sz="2400"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8</a:t>
            </a:r>
            <a:r>
              <a:rPr lang="en-US" sz="2400" b="1" dirty="0"/>
              <a:t>. 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East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(e) None of these</a:t>
            </a:r>
            <a:endParaRPr sz="2400" dirty="0">
              <a:solidFill>
                <a:srgbClr val="FF0000"/>
              </a:solidFill>
            </a:endParaRPr>
          </a:p>
        </p:txBody>
      </p:sp>
    </p:spTree>
    <p:extLst>
      <p:ext uri="{BB962C8B-B14F-4D97-AF65-F5344CB8AC3E}">
        <p14:creationId xmlns:p14="http://schemas.microsoft.com/office/powerpoint/2010/main" val="245619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9</a:t>
            </a:r>
            <a:r>
              <a:rPr lang="en-US" sz="2400" b="1" dirty="0"/>
              <a:t>. A man is facing west. He turns 45° in the clockwise direction and then another 180° in the same direction and then 270° in the anti-clockwise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North-West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South-West</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9</a:t>
            </a:r>
            <a:r>
              <a:rPr lang="en-US" sz="2400" b="1" dirty="0"/>
              <a:t>. A man is facing west. He turns 45° in the clockwise direction and then another 180° in the same direction and then 270° in the anti-clockwise direction. Which direction is he facing now?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North-West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South-West</a:t>
            </a:r>
            <a:endParaRPr sz="2400" dirty="0">
              <a:solidFill>
                <a:srgbClr val="FF0000"/>
              </a:solidFill>
            </a:endParaRPr>
          </a:p>
        </p:txBody>
      </p:sp>
    </p:spTree>
    <p:extLst>
      <p:ext uri="{BB962C8B-B14F-4D97-AF65-F5344CB8AC3E}">
        <p14:creationId xmlns:p14="http://schemas.microsoft.com/office/powerpoint/2010/main" val="3326230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10</a:t>
            </a:r>
            <a:r>
              <a:rPr lang="en-US" sz="2400"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80 meters 	</a:t>
            </a:r>
          </a:p>
          <a:p>
            <a:pPr marL="0" lvl="0" indent="0" algn="just" rtl="0">
              <a:lnSpc>
                <a:spcPct val="90000"/>
              </a:lnSpc>
              <a:spcBef>
                <a:spcPts val="1000"/>
              </a:spcBef>
              <a:spcAft>
                <a:spcPts val="0"/>
              </a:spcAft>
              <a:buClr>
                <a:schemeClr val="dk1"/>
              </a:buClr>
              <a:buSzPts val="2400"/>
              <a:buNone/>
            </a:pPr>
            <a:r>
              <a:rPr lang="en-US" sz="2400" b="1" dirty="0"/>
              <a:t>(b) 100 meters 	</a:t>
            </a:r>
          </a:p>
          <a:p>
            <a:pPr marL="0" lvl="0" indent="0" algn="just" rtl="0">
              <a:lnSpc>
                <a:spcPct val="90000"/>
              </a:lnSpc>
              <a:spcBef>
                <a:spcPts val="1000"/>
              </a:spcBef>
              <a:spcAft>
                <a:spcPts val="0"/>
              </a:spcAft>
              <a:buClr>
                <a:schemeClr val="dk1"/>
              </a:buClr>
              <a:buSzPts val="2400"/>
              <a:buNone/>
            </a:pPr>
            <a:r>
              <a:rPr lang="en-US" sz="2400" b="1" dirty="0"/>
              <a:t>(c) 140 meters 	</a:t>
            </a:r>
          </a:p>
          <a:p>
            <a:pPr marL="0" lvl="0" indent="0" algn="just" rtl="0">
              <a:lnSpc>
                <a:spcPct val="90000"/>
              </a:lnSpc>
              <a:spcBef>
                <a:spcPts val="1000"/>
              </a:spcBef>
              <a:spcAft>
                <a:spcPts val="0"/>
              </a:spcAft>
              <a:buClr>
                <a:schemeClr val="dk1"/>
              </a:buClr>
              <a:buSzPts val="2400"/>
              <a:buNone/>
            </a:pPr>
            <a:r>
              <a:rPr lang="en-US" sz="2400" b="1" dirty="0"/>
              <a:t>(d) 260 meters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10</a:t>
            </a:r>
            <a:r>
              <a:rPr lang="en-US" sz="2000" b="1" dirty="0"/>
              <a:t>. 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000" dirty="0"/>
          </a:p>
          <a:p>
            <a:pPr marL="457200" lvl="0" indent="-457200" algn="just" rtl="0">
              <a:lnSpc>
                <a:spcPct val="90000"/>
              </a:lnSpc>
              <a:spcBef>
                <a:spcPts val="1000"/>
              </a:spcBef>
              <a:spcAft>
                <a:spcPts val="0"/>
              </a:spcAft>
              <a:buClr>
                <a:schemeClr val="dk1"/>
              </a:buClr>
              <a:buSzPts val="2400"/>
              <a:buAutoNum type="alphaLcParenBoth"/>
            </a:pPr>
            <a:r>
              <a:rPr lang="en-US" sz="2000" b="1" dirty="0"/>
              <a:t>80 meters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(b) 100 meters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(c) 140 meters 	</a:t>
            </a:r>
          </a:p>
          <a:p>
            <a:pPr marL="0" lvl="0" indent="0" algn="just" rtl="0">
              <a:lnSpc>
                <a:spcPct val="90000"/>
              </a:lnSpc>
              <a:spcBef>
                <a:spcPts val="1000"/>
              </a:spcBef>
              <a:spcAft>
                <a:spcPts val="0"/>
              </a:spcAft>
              <a:buClr>
                <a:schemeClr val="dk1"/>
              </a:buClr>
              <a:buSzPts val="2400"/>
              <a:buNone/>
            </a:pPr>
            <a:r>
              <a:rPr lang="en-US" sz="2000" b="1" dirty="0"/>
              <a:t>(d) 260 meters </a:t>
            </a:r>
            <a:endParaRPr sz="2000" dirty="0"/>
          </a:p>
          <a:p>
            <a:pPr marL="457200" lvl="0" indent="-457200" algn="just" rtl="0">
              <a:lnSpc>
                <a:spcPct val="90000"/>
              </a:lnSpc>
              <a:spcBef>
                <a:spcPts val="1000"/>
              </a:spcBef>
              <a:spcAft>
                <a:spcPts val="0"/>
              </a:spcAft>
              <a:buClr>
                <a:schemeClr val="dk1"/>
              </a:buClr>
              <a:buSzPts val="2400"/>
              <a:buNone/>
            </a:pPr>
            <a:r>
              <a:rPr lang="en-US" sz="2000" b="1" dirty="0"/>
              <a:t>(e) None of these</a:t>
            </a:r>
            <a:endParaRPr sz="2000" dirty="0"/>
          </a:p>
        </p:txBody>
      </p:sp>
    </p:spTree>
    <p:extLst>
      <p:ext uri="{BB962C8B-B14F-4D97-AF65-F5344CB8AC3E}">
        <p14:creationId xmlns:p14="http://schemas.microsoft.com/office/powerpoint/2010/main" val="187389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11</a:t>
            </a:r>
            <a:r>
              <a:rPr lang="en-US" sz="2000"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4 Ft 	</a:t>
            </a:r>
          </a:p>
          <a:p>
            <a:pPr marL="0" lvl="0" indent="0" algn="just" rtl="0">
              <a:lnSpc>
                <a:spcPct val="90000"/>
              </a:lnSpc>
              <a:spcBef>
                <a:spcPts val="1000"/>
              </a:spcBef>
              <a:spcAft>
                <a:spcPts val="0"/>
              </a:spcAft>
              <a:buClr>
                <a:schemeClr val="dk1"/>
              </a:buClr>
              <a:buSzPts val="2400"/>
              <a:buNone/>
            </a:pPr>
            <a:r>
              <a:rPr lang="en-US" sz="2000" b="1" dirty="0"/>
              <a:t>(b) 5 Ft 	</a:t>
            </a:r>
          </a:p>
          <a:p>
            <a:pPr marL="0" lvl="0" indent="0" algn="just" rtl="0">
              <a:lnSpc>
                <a:spcPct val="90000"/>
              </a:lnSpc>
              <a:spcBef>
                <a:spcPts val="1000"/>
              </a:spcBef>
              <a:spcAft>
                <a:spcPts val="0"/>
              </a:spcAft>
              <a:buClr>
                <a:schemeClr val="dk1"/>
              </a:buClr>
              <a:buSzPts val="2400"/>
              <a:buNone/>
            </a:pPr>
            <a:r>
              <a:rPr lang="en-US" sz="2000" b="1" dirty="0"/>
              <a:t>(c) 7 Ft 	</a:t>
            </a:r>
          </a:p>
          <a:p>
            <a:pPr marL="0" lvl="0" indent="0" algn="just" rtl="0">
              <a:lnSpc>
                <a:spcPct val="90000"/>
              </a:lnSpc>
              <a:spcBef>
                <a:spcPts val="1000"/>
              </a:spcBef>
              <a:spcAft>
                <a:spcPts val="0"/>
              </a:spcAft>
              <a:buClr>
                <a:schemeClr val="dk1"/>
              </a:buClr>
              <a:buSzPts val="2400"/>
              <a:buNone/>
            </a:pPr>
            <a:r>
              <a:rPr lang="en-US" sz="2000" b="1" dirty="0"/>
              <a:t>(d) 8 Ft</a:t>
            </a:r>
            <a:endParaRP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11</a:t>
            </a:r>
            <a:r>
              <a:rPr lang="en-US" sz="2000" b="1" dirty="0"/>
              <a:t>. Nitu starts from point T and walks straight to point U which is 4 Ft away. She turns left at 90º and walks to W which is 4 Ft away, turns 90º right and goes 3 Ft to P, turns 90º right, and walks 1 Ft to Q. Again turns 90º left and walks 1 Ft to V. Finally turns 90º right walk 3 Ft to reach R. Then what is the distance between T and R?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4 Ft 	</a:t>
            </a:r>
          </a:p>
          <a:p>
            <a:pPr marL="0" lvl="0" indent="0" algn="just" rtl="0">
              <a:lnSpc>
                <a:spcPct val="90000"/>
              </a:lnSpc>
              <a:spcBef>
                <a:spcPts val="1000"/>
              </a:spcBef>
              <a:spcAft>
                <a:spcPts val="0"/>
              </a:spcAft>
              <a:buClr>
                <a:schemeClr val="dk1"/>
              </a:buClr>
              <a:buSzPts val="2400"/>
              <a:buNone/>
            </a:pPr>
            <a:r>
              <a:rPr lang="en-US" sz="2000" b="1" dirty="0"/>
              <a:t>(b) 5 Ft 	</a:t>
            </a:r>
          </a:p>
          <a:p>
            <a:pPr marL="0" lvl="0" indent="0" algn="just" rtl="0">
              <a:lnSpc>
                <a:spcPct val="90000"/>
              </a:lnSpc>
              <a:spcBef>
                <a:spcPts val="1000"/>
              </a:spcBef>
              <a:spcAft>
                <a:spcPts val="0"/>
              </a:spcAft>
              <a:buClr>
                <a:schemeClr val="dk1"/>
              </a:buClr>
              <a:buSzPts val="2400"/>
              <a:buNone/>
            </a:pPr>
            <a:r>
              <a:rPr lang="en-US" sz="2000" b="1" dirty="0"/>
              <a:t>(c) 7 Ft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8 Ft</a:t>
            </a:r>
            <a:endParaRPr sz="2000" dirty="0">
              <a:solidFill>
                <a:srgbClr val="FF0000"/>
              </a:solidFill>
            </a:endParaRPr>
          </a:p>
        </p:txBody>
      </p:sp>
    </p:spTree>
    <p:extLst>
      <p:ext uri="{BB962C8B-B14F-4D97-AF65-F5344CB8AC3E}">
        <p14:creationId xmlns:p14="http://schemas.microsoft.com/office/powerpoint/2010/main" val="348236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12</a:t>
            </a:r>
            <a:r>
              <a:rPr lang="en-US" sz="2000"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just" rtl="0">
              <a:lnSpc>
                <a:spcPct val="90000"/>
              </a:lnSpc>
              <a:spcBef>
                <a:spcPts val="1000"/>
              </a:spcBef>
              <a:spcAft>
                <a:spcPts val="0"/>
              </a:spcAft>
              <a:buClr>
                <a:schemeClr val="dk1"/>
              </a:buClr>
              <a:buSzPts val="2400"/>
              <a:buNone/>
            </a:pPr>
            <a:r>
              <a:rPr lang="en-US" sz="2000" b="1" dirty="0"/>
              <a:t>(a) 12Km 	</a:t>
            </a:r>
          </a:p>
          <a:p>
            <a:pPr marL="228600" lvl="0" indent="-228600" algn="just" rtl="0">
              <a:lnSpc>
                <a:spcPct val="90000"/>
              </a:lnSpc>
              <a:spcBef>
                <a:spcPts val="1000"/>
              </a:spcBef>
              <a:spcAft>
                <a:spcPts val="0"/>
              </a:spcAft>
              <a:buClr>
                <a:schemeClr val="dk1"/>
              </a:buClr>
              <a:buSzPts val="2400"/>
              <a:buNone/>
            </a:pPr>
            <a:r>
              <a:rPr lang="en-US" sz="2000" b="1" dirty="0"/>
              <a:t>(b) 15Km 	</a:t>
            </a:r>
          </a:p>
          <a:p>
            <a:pPr marL="228600" lvl="0" indent="-228600" algn="just" rtl="0">
              <a:lnSpc>
                <a:spcPct val="90000"/>
              </a:lnSpc>
              <a:spcBef>
                <a:spcPts val="1000"/>
              </a:spcBef>
              <a:spcAft>
                <a:spcPts val="0"/>
              </a:spcAft>
              <a:buClr>
                <a:schemeClr val="dk1"/>
              </a:buClr>
              <a:buSzPts val="2400"/>
              <a:buNone/>
            </a:pPr>
            <a:r>
              <a:rPr lang="en-US" sz="2000" b="1" dirty="0"/>
              <a:t>(c) 16Km 	</a:t>
            </a:r>
          </a:p>
          <a:p>
            <a:pPr marL="228600" lvl="0" indent="-228600" algn="just" rtl="0">
              <a:lnSpc>
                <a:spcPct val="90000"/>
              </a:lnSpc>
              <a:spcBef>
                <a:spcPts val="1000"/>
              </a:spcBef>
              <a:spcAft>
                <a:spcPts val="0"/>
              </a:spcAft>
              <a:buClr>
                <a:schemeClr val="dk1"/>
              </a:buClr>
              <a:buSzPts val="2400"/>
              <a:buNone/>
            </a:pPr>
            <a:r>
              <a:rPr lang="en-US" sz="2000" b="1" dirty="0"/>
              <a:t>(d) 18Km</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12</a:t>
            </a:r>
            <a:r>
              <a:rPr lang="en-US" sz="2000" b="1" dirty="0"/>
              <a:t>. A person starts from point A and travels 3 Km eastwards to B and then turns left and travels thrice that distance to reach C. He again turns left and travels five times the distance he covered between A and B and reaches his destination D. The shortest between the starting point and the destination is </a:t>
            </a:r>
          </a:p>
          <a:p>
            <a:pPr marL="228600" lvl="0" indent="-228600" algn="just" rtl="0">
              <a:lnSpc>
                <a:spcPct val="90000"/>
              </a:lnSpc>
              <a:spcBef>
                <a:spcPts val="1000"/>
              </a:spcBef>
              <a:spcAft>
                <a:spcPts val="0"/>
              </a:spcAft>
              <a:buClr>
                <a:schemeClr val="dk1"/>
              </a:buClr>
              <a:buSzPts val="2400"/>
              <a:buNone/>
            </a:pPr>
            <a:r>
              <a:rPr lang="en-US" sz="2000" b="1" dirty="0"/>
              <a:t>(a) 12Km 	</a:t>
            </a:r>
          </a:p>
          <a:p>
            <a:pPr marL="228600" lvl="0" indent="-228600" algn="just" rtl="0">
              <a:lnSpc>
                <a:spcPct val="90000"/>
              </a:lnSpc>
              <a:spcBef>
                <a:spcPts val="1000"/>
              </a:spcBef>
              <a:spcAft>
                <a:spcPts val="0"/>
              </a:spcAft>
              <a:buClr>
                <a:schemeClr val="dk1"/>
              </a:buClr>
              <a:buSzPts val="2400"/>
              <a:buNone/>
            </a:pPr>
            <a:r>
              <a:rPr lang="en-US" sz="2000" b="1" dirty="0">
                <a:solidFill>
                  <a:srgbClr val="FF0000"/>
                </a:solidFill>
              </a:rPr>
              <a:t>(b) 15Km </a:t>
            </a:r>
            <a:r>
              <a:rPr lang="en-US" sz="2000" b="1" dirty="0"/>
              <a:t>	</a:t>
            </a:r>
          </a:p>
          <a:p>
            <a:pPr marL="228600" lvl="0" indent="-228600" algn="just" rtl="0">
              <a:lnSpc>
                <a:spcPct val="90000"/>
              </a:lnSpc>
              <a:spcBef>
                <a:spcPts val="1000"/>
              </a:spcBef>
              <a:spcAft>
                <a:spcPts val="0"/>
              </a:spcAft>
              <a:buClr>
                <a:schemeClr val="dk1"/>
              </a:buClr>
              <a:buSzPts val="2400"/>
              <a:buNone/>
            </a:pPr>
            <a:r>
              <a:rPr lang="en-US" sz="2000" b="1" dirty="0"/>
              <a:t>(c) 16Km 	</a:t>
            </a:r>
          </a:p>
          <a:p>
            <a:pPr marL="228600" lvl="0" indent="-228600" algn="just" rtl="0">
              <a:lnSpc>
                <a:spcPct val="90000"/>
              </a:lnSpc>
              <a:spcBef>
                <a:spcPts val="1000"/>
              </a:spcBef>
              <a:spcAft>
                <a:spcPts val="0"/>
              </a:spcAft>
              <a:buClr>
                <a:schemeClr val="dk1"/>
              </a:buClr>
              <a:buSzPts val="2400"/>
              <a:buNone/>
            </a:pPr>
            <a:r>
              <a:rPr lang="en-US" sz="2000" b="1" dirty="0"/>
              <a:t>(d) 18Km</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9438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Types of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mj-lt"/>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0C0C0C"/>
                </a:solidFill>
                <a:latin typeface="+mj-lt"/>
                <a:ea typeface="Arial Black"/>
                <a:cs typeface="Arial Black"/>
                <a:sym typeface="Arial Black"/>
              </a:rPr>
              <a:t>As now we know what consists of the questions related to the Direction and Distance reasoning section, let us see the various types of Direction and Distance one by one below.</a:t>
            </a: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mj-lt"/>
                <a:ea typeface="Arial Black"/>
                <a:cs typeface="Arial Black"/>
                <a:sym typeface="Arial Black"/>
              </a:rPr>
              <a:t>Turns and Rotations : </a:t>
            </a:r>
            <a:r>
              <a:rPr lang="en-GB" sz="2400" dirty="0">
                <a:solidFill>
                  <a:srgbClr val="0C0C0C"/>
                </a:solidFill>
                <a:latin typeface="+mj-lt"/>
                <a:ea typeface="Arial Black"/>
                <a:cs typeface="Arial Black"/>
                <a:sym typeface="Arial Black"/>
              </a:rPr>
              <a:t>In this type of Direction and Distance, rotations such as clockwise or anticlockwise, and turns such as left or right taken by people will be given and candidates will need to find his/her final position.</a:t>
            </a:r>
          </a:p>
          <a:p>
            <a:pPr lvl="0" indent="-457200" algn="just" rtl="0">
              <a:lnSpc>
                <a:spcPct val="90000"/>
              </a:lnSpc>
              <a:spcBef>
                <a:spcPts val="0"/>
              </a:spcBef>
              <a:spcAft>
                <a:spcPts val="0"/>
              </a:spcAft>
              <a:buClr>
                <a:srgbClr val="0C0C0C"/>
              </a:buClr>
              <a:buSzPts val="2400"/>
              <a:buAutoNum type="arabicPeriod"/>
            </a:pPr>
            <a:endParaRPr lang="en-GB" sz="2400" dirty="0">
              <a:solidFill>
                <a:srgbClr val="0C0C0C"/>
              </a:solidFill>
              <a:latin typeface="+mj-lt"/>
              <a:ea typeface="Arial Black"/>
              <a:cs typeface="Arial Black"/>
              <a:sym typeface="Arial Black"/>
            </a:endParaRP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mj-lt"/>
                <a:ea typeface="Arial Black"/>
                <a:cs typeface="Arial Black"/>
                <a:sym typeface="Arial Black"/>
              </a:rPr>
              <a:t>Distance and Displacement : </a:t>
            </a:r>
            <a:r>
              <a:rPr lang="en-GB" sz="2400" dirty="0">
                <a:solidFill>
                  <a:srgbClr val="0C0C0C"/>
                </a:solidFill>
                <a:latin typeface="+mj-lt"/>
                <a:ea typeface="Arial Black"/>
                <a:cs typeface="Arial Black"/>
                <a:sym typeface="Arial Black"/>
              </a:rPr>
              <a:t>A displacement is a short distance between the initial and final position of a point or a person. It quantifies both distance and direction. For example, if a person starts walking from a point and after walking 100m, reaches the same point from where he started then the displacement of that person is 0, whereas the distance travelled by him is 100m.</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5771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Pran and Khan start from their office and walk in opposite directions, After both traveled 10 km, Pran turns left and walks 10 km while Khan turns right and walks 10 km How far are they now from each other?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0Km 	</a:t>
            </a:r>
          </a:p>
          <a:p>
            <a:pPr marL="0" lvl="0" indent="0" algn="just" rtl="0">
              <a:lnSpc>
                <a:spcPct val="90000"/>
              </a:lnSpc>
              <a:spcBef>
                <a:spcPts val="1000"/>
              </a:spcBef>
              <a:spcAft>
                <a:spcPts val="0"/>
              </a:spcAft>
              <a:buClr>
                <a:schemeClr val="dk1"/>
              </a:buClr>
              <a:buSzPts val="2400"/>
              <a:buNone/>
            </a:pPr>
            <a:r>
              <a:rPr lang="en-US" sz="2400" b="1" dirty="0"/>
              <a:t>(b) 5Km 	</a:t>
            </a:r>
          </a:p>
          <a:p>
            <a:pPr marL="0" lvl="0" indent="0" algn="just" rtl="0">
              <a:lnSpc>
                <a:spcPct val="90000"/>
              </a:lnSpc>
              <a:spcBef>
                <a:spcPts val="1000"/>
              </a:spcBef>
              <a:spcAft>
                <a:spcPts val="0"/>
              </a:spcAft>
              <a:buClr>
                <a:schemeClr val="dk1"/>
              </a:buClr>
              <a:buSzPts val="2400"/>
              <a:buNone/>
            </a:pPr>
            <a:r>
              <a:rPr lang="en-US" sz="2400" b="1" dirty="0"/>
              <a:t>(c) 10Km 	</a:t>
            </a:r>
          </a:p>
          <a:p>
            <a:pPr marL="0" lvl="0" indent="0" algn="just" rtl="0">
              <a:lnSpc>
                <a:spcPct val="90000"/>
              </a:lnSpc>
              <a:spcBef>
                <a:spcPts val="1000"/>
              </a:spcBef>
              <a:spcAft>
                <a:spcPts val="0"/>
              </a:spcAft>
              <a:buClr>
                <a:schemeClr val="dk1"/>
              </a:buClr>
              <a:buSzPts val="2400"/>
              <a:buNone/>
            </a:pPr>
            <a:r>
              <a:rPr lang="en-US" sz="2400" b="1" dirty="0"/>
              <a:t>(d) 20Km</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Pran and Khan start from their office and walk in opposite directions, After both traveled 10 km, Pran turns left and walks 10 km while Khan turns right and walks 10 km How far are they now from each other?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0Km 	</a:t>
            </a:r>
          </a:p>
          <a:p>
            <a:pPr marL="0" lvl="0" indent="0" algn="just" rtl="0">
              <a:lnSpc>
                <a:spcPct val="90000"/>
              </a:lnSpc>
              <a:spcBef>
                <a:spcPts val="1000"/>
              </a:spcBef>
              <a:spcAft>
                <a:spcPts val="0"/>
              </a:spcAft>
              <a:buClr>
                <a:schemeClr val="dk1"/>
              </a:buClr>
              <a:buSzPts val="2400"/>
              <a:buNone/>
            </a:pPr>
            <a:r>
              <a:rPr lang="en-US" sz="2400" b="1" dirty="0"/>
              <a:t>(b) 5Km 	</a:t>
            </a:r>
          </a:p>
          <a:p>
            <a:pPr marL="0" lvl="0" indent="0" algn="just" rtl="0">
              <a:lnSpc>
                <a:spcPct val="90000"/>
              </a:lnSpc>
              <a:spcBef>
                <a:spcPts val="1000"/>
              </a:spcBef>
              <a:spcAft>
                <a:spcPts val="0"/>
              </a:spcAft>
              <a:buClr>
                <a:schemeClr val="dk1"/>
              </a:buClr>
              <a:buSzPts val="2400"/>
              <a:buNone/>
            </a:pPr>
            <a:r>
              <a:rPr lang="en-US" sz="2400" b="1" dirty="0"/>
              <a:t>(c) 10Km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20Km</a:t>
            </a:r>
            <a:endParaRPr sz="2400" dirty="0">
              <a:solidFill>
                <a:srgbClr val="FF0000"/>
              </a:solidFill>
            </a:endParaRPr>
          </a:p>
        </p:txBody>
      </p:sp>
    </p:spTree>
    <p:extLst>
      <p:ext uri="{BB962C8B-B14F-4D97-AF65-F5344CB8AC3E}">
        <p14:creationId xmlns:p14="http://schemas.microsoft.com/office/powerpoint/2010/main" val="89250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14</a:t>
            </a:r>
            <a:r>
              <a:rPr lang="en-US" sz="2400" b="1" dirty="0"/>
              <a:t>. If A is 50 meters North-West of B and C is 50 meters North-East of B and D is 50 meters South of B then who is in the East direction of A?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A 		</a:t>
            </a:r>
          </a:p>
          <a:p>
            <a:pPr marL="0" lvl="0" indent="0" algn="just" rtl="0">
              <a:lnSpc>
                <a:spcPct val="90000"/>
              </a:lnSpc>
              <a:spcBef>
                <a:spcPts val="1000"/>
              </a:spcBef>
              <a:spcAft>
                <a:spcPts val="0"/>
              </a:spcAft>
              <a:buClr>
                <a:schemeClr val="dk1"/>
              </a:buClr>
              <a:buSzPts val="2400"/>
              <a:buNone/>
            </a:pPr>
            <a:r>
              <a:rPr lang="en-US" sz="2400" b="1" dirty="0"/>
              <a:t>(b) B 		</a:t>
            </a:r>
          </a:p>
          <a:p>
            <a:pPr marL="0" lvl="0" indent="0" algn="just" rtl="0">
              <a:lnSpc>
                <a:spcPct val="90000"/>
              </a:lnSpc>
              <a:spcBef>
                <a:spcPts val="1000"/>
              </a:spcBef>
              <a:spcAft>
                <a:spcPts val="0"/>
              </a:spcAft>
              <a:buClr>
                <a:schemeClr val="dk1"/>
              </a:buClr>
              <a:buSzPts val="2400"/>
              <a:buNone/>
            </a:pPr>
            <a:r>
              <a:rPr lang="en-US" sz="2400" b="1" dirty="0"/>
              <a:t>(c) C 		</a:t>
            </a:r>
          </a:p>
          <a:p>
            <a:pPr marL="0" lvl="0" indent="0" algn="just" rtl="0">
              <a:lnSpc>
                <a:spcPct val="90000"/>
              </a:lnSpc>
              <a:spcBef>
                <a:spcPts val="1000"/>
              </a:spcBef>
              <a:spcAft>
                <a:spcPts val="0"/>
              </a:spcAft>
              <a:buClr>
                <a:schemeClr val="dk1"/>
              </a:buClr>
              <a:buSzPts val="2400"/>
              <a:buNone/>
            </a:pPr>
            <a:r>
              <a:rPr lang="en-US" sz="2400" b="1" dirty="0"/>
              <a:t>(d) D</a:t>
            </a: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14</a:t>
            </a:r>
            <a:r>
              <a:rPr lang="en-US" sz="2000" b="1" dirty="0"/>
              <a:t>. If A is 50 meters North-West of B and C is 50 meters North-East of B and D is 50 meters South of B then who is in the East direction of A?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A 	</a:t>
            </a:r>
          </a:p>
          <a:p>
            <a:pPr marL="0" lvl="0" indent="0" algn="just" rtl="0">
              <a:lnSpc>
                <a:spcPct val="90000"/>
              </a:lnSpc>
              <a:spcBef>
                <a:spcPts val="1000"/>
              </a:spcBef>
              <a:spcAft>
                <a:spcPts val="0"/>
              </a:spcAft>
              <a:buClr>
                <a:schemeClr val="dk1"/>
              </a:buClr>
              <a:buSzPts val="2400"/>
              <a:buNone/>
            </a:pPr>
            <a:r>
              <a:rPr lang="en-US" sz="2000" b="1" dirty="0"/>
              <a:t>(b) B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(c) C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(d) D</a:t>
            </a:r>
            <a:endParaRPr sz="2000" dirty="0"/>
          </a:p>
        </p:txBody>
      </p:sp>
    </p:spTree>
    <p:extLst>
      <p:ext uri="{BB962C8B-B14F-4D97-AF65-F5344CB8AC3E}">
        <p14:creationId xmlns:p14="http://schemas.microsoft.com/office/powerpoint/2010/main" val="35689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15</a:t>
            </a:r>
            <a:r>
              <a:rPr lang="en-US" sz="2400"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 		</a:t>
            </a:r>
          </a:p>
          <a:p>
            <a:pPr marL="0" lvl="0" indent="0" algn="just" rtl="0">
              <a:lnSpc>
                <a:spcPct val="90000"/>
              </a:lnSpc>
              <a:spcBef>
                <a:spcPts val="1000"/>
              </a:spcBef>
              <a:spcAft>
                <a:spcPts val="0"/>
              </a:spcAft>
              <a:buClr>
                <a:schemeClr val="dk1"/>
              </a:buClr>
              <a:buSzPts val="2400"/>
              <a:buNone/>
            </a:pPr>
            <a:r>
              <a:rPr lang="en-US" sz="2400" b="1" dirty="0"/>
              <a:t>(b) P 		</a:t>
            </a:r>
          </a:p>
          <a:p>
            <a:pPr marL="0" lvl="0" indent="0" algn="just" rtl="0">
              <a:lnSpc>
                <a:spcPct val="90000"/>
              </a:lnSpc>
              <a:spcBef>
                <a:spcPts val="1000"/>
              </a:spcBef>
              <a:spcAft>
                <a:spcPts val="0"/>
              </a:spcAft>
              <a:buClr>
                <a:schemeClr val="dk1"/>
              </a:buClr>
              <a:buSzPts val="2400"/>
              <a:buNone/>
            </a:pPr>
            <a:r>
              <a:rPr lang="en-US" sz="2400" b="1" dirty="0"/>
              <a:t>(c) N 		</a:t>
            </a:r>
          </a:p>
          <a:p>
            <a:pPr marL="0" lvl="0" indent="0" algn="just" rtl="0">
              <a:lnSpc>
                <a:spcPct val="90000"/>
              </a:lnSpc>
              <a:spcBef>
                <a:spcPts val="1000"/>
              </a:spcBef>
              <a:spcAft>
                <a:spcPts val="0"/>
              </a:spcAft>
              <a:buClr>
                <a:schemeClr val="dk1"/>
              </a:buClr>
              <a:buSzPts val="2400"/>
              <a:buNone/>
            </a:pPr>
            <a:r>
              <a:rPr lang="en-US" sz="2400" b="1" dirty="0"/>
              <a:t>(d) K</a:t>
            </a: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15</a:t>
            </a:r>
            <a:r>
              <a:rPr lang="en-US" sz="2000" b="1" dirty="0"/>
              <a:t>. 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S 		</a:t>
            </a:r>
          </a:p>
          <a:p>
            <a:pPr marL="0" lvl="0" indent="0" algn="just" rtl="0">
              <a:lnSpc>
                <a:spcPct val="90000"/>
              </a:lnSpc>
              <a:spcBef>
                <a:spcPts val="1000"/>
              </a:spcBef>
              <a:spcAft>
                <a:spcPts val="0"/>
              </a:spcAft>
              <a:buClr>
                <a:schemeClr val="dk1"/>
              </a:buClr>
              <a:buSzPts val="2400"/>
              <a:buNone/>
            </a:pPr>
            <a:r>
              <a:rPr lang="en-US" sz="2000" b="1" dirty="0"/>
              <a:t>(b) P 		</a:t>
            </a:r>
          </a:p>
          <a:p>
            <a:pPr marL="0" lvl="0" indent="0" algn="just" rtl="0">
              <a:lnSpc>
                <a:spcPct val="90000"/>
              </a:lnSpc>
              <a:spcBef>
                <a:spcPts val="1000"/>
              </a:spcBef>
              <a:spcAft>
                <a:spcPts val="0"/>
              </a:spcAft>
              <a:buClr>
                <a:schemeClr val="dk1"/>
              </a:buClr>
              <a:buSzPts val="2400"/>
              <a:buNone/>
            </a:pPr>
            <a:r>
              <a:rPr lang="en-US" sz="2000" b="1" dirty="0"/>
              <a:t>(c) N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K</a:t>
            </a:r>
            <a:endParaRPr sz="2000" dirty="0">
              <a:solidFill>
                <a:srgbClr val="FF0000"/>
              </a:solidFill>
            </a:endParaRPr>
          </a:p>
        </p:txBody>
      </p:sp>
    </p:spTree>
    <p:extLst>
      <p:ext uri="{BB962C8B-B14F-4D97-AF65-F5344CB8AC3E}">
        <p14:creationId xmlns:p14="http://schemas.microsoft.com/office/powerpoint/2010/main" val="4235419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16</a:t>
            </a:r>
            <a:r>
              <a:rPr lang="en-US" sz="2400" b="1" dirty="0"/>
              <a:t>. After sunrise, Sudhir faces the Sun and walks for one Kilometer. Then he turns right and walks for 2 km, Then he turns right again and walks for one km In which direction is Sudhir from his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 		</a:t>
            </a:r>
          </a:p>
          <a:p>
            <a:pPr marL="0" lvl="0" indent="0" algn="just" rtl="0">
              <a:lnSpc>
                <a:spcPct val="90000"/>
              </a:lnSpc>
              <a:spcBef>
                <a:spcPts val="1000"/>
              </a:spcBef>
              <a:spcAft>
                <a:spcPts val="0"/>
              </a:spcAft>
              <a:buClr>
                <a:schemeClr val="dk1"/>
              </a:buClr>
              <a:buSzPts val="2400"/>
              <a:buNone/>
            </a:pPr>
            <a:r>
              <a:rPr lang="en-US" sz="2400" b="1" dirty="0"/>
              <a:t>(b) North 		</a:t>
            </a:r>
          </a:p>
          <a:p>
            <a:pPr marL="0" lvl="0" indent="0" algn="just" rtl="0">
              <a:lnSpc>
                <a:spcPct val="90000"/>
              </a:lnSpc>
              <a:spcBef>
                <a:spcPts val="1000"/>
              </a:spcBef>
              <a:spcAft>
                <a:spcPts val="0"/>
              </a:spcAft>
              <a:buClr>
                <a:schemeClr val="dk1"/>
              </a:buClr>
              <a:buSzPts val="2400"/>
              <a:buNone/>
            </a:pPr>
            <a:r>
              <a:rPr lang="en-US" sz="2400" b="1" dirty="0"/>
              <a:t>(c) East 		</a:t>
            </a:r>
          </a:p>
          <a:p>
            <a:pPr marL="0" lvl="0" indent="0" algn="just" rtl="0">
              <a:lnSpc>
                <a:spcPct val="90000"/>
              </a:lnSpc>
              <a:spcBef>
                <a:spcPts val="1000"/>
              </a:spcBef>
              <a:spcAft>
                <a:spcPts val="0"/>
              </a:spcAft>
              <a:buClr>
                <a:schemeClr val="dk1"/>
              </a:buClr>
              <a:buSzPts val="2400"/>
              <a:buNone/>
            </a:pPr>
            <a:r>
              <a:rPr lang="en-US" sz="2400" b="1" dirty="0"/>
              <a:t>(d) West</a:t>
            </a: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16</a:t>
            </a:r>
            <a:r>
              <a:rPr lang="en-US" sz="2000" b="1" dirty="0"/>
              <a:t>. After sunrise, Sudhir faces the Sun and walks for one Kilometer. Then he turns right and walks for 2 km, Then he turns right again and walks for one km In which direction is Sudhir from his starting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solidFill>
                  <a:srgbClr val="FF0000"/>
                </a:solidFill>
              </a:rPr>
              <a:t>South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(b) North 		</a:t>
            </a:r>
          </a:p>
          <a:p>
            <a:pPr marL="0" lvl="0" indent="0" algn="just" rtl="0">
              <a:lnSpc>
                <a:spcPct val="90000"/>
              </a:lnSpc>
              <a:spcBef>
                <a:spcPts val="1000"/>
              </a:spcBef>
              <a:spcAft>
                <a:spcPts val="0"/>
              </a:spcAft>
              <a:buClr>
                <a:schemeClr val="dk1"/>
              </a:buClr>
              <a:buSzPts val="2400"/>
              <a:buNone/>
            </a:pPr>
            <a:r>
              <a:rPr lang="en-US" sz="2000" b="1" dirty="0"/>
              <a:t>(c) East 		</a:t>
            </a:r>
          </a:p>
          <a:p>
            <a:pPr marL="0" lvl="0" indent="0" algn="just" rtl="0">
              <a:lnSpc>
                <a:spcPct val="90000"/>
              </a:lnSpc>
              <a:spcBef>
                <a:spcPts val="1000"/>
              </a:spcBef>
              <a:spcAft>
                <a:spcPts val="0"/>
              </a:spcAft>
              <a:buClr>
                <a:schemeClr val="dk1"/>
              </a:buClr>
              <a:buSzPts val="2400"/>
              <a:buNone/>
            </a:pPr>
            <a:r>
              <a:rPr lang="en-US" sz="2000" b="1" dirty="0"/>
              <a:t>(d) West</a:t>
            </a:r>
            <a:endParaRPr sz="2000" dirty="0"/>
          </a:p>
        </p:txBody>
      </p:sp>
    </p:spTree>
    <p:extLst>
      <p:ext uri="{BB962C8B-B14F-4D97-AF65-F5344CB8AC3E}">
        <p14:creationId xmlns:p14="http://schemas.microsoft.com/office/powerpoint/2010/main" val="126956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17</a:t>
            </a:r>
            <a:r>
              <a:rPr lang="en-US" sz="2000" b="1" dirty="0"/>
              <a:t>. If A stands on his head with his face towards the north, in which direction will his left-hand point?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North-East 		</a:t>
            </a:r>
          </a:p>
          <a:p>
            <a:pPr marL="0" lvl="0" indent="0" algn="just" rtl="0">
              <a:lnSpc>
                <a:spcPct val="90000"/>
              </a:lnSpc>
              <a:spcBef>
                <a:spcPts val="1000"/>
              </a:spcBef>
              <a:spcAft>
                <a:spcPts val="0"/>
              </a:spcAft>
              <a:buClr>
                <a:schemeClr val="dk1"/>
              </a:buClr>
              <a:buSzPts val="2400"/>
              <a:buNone/>
            </a:pPr>
            <a:r>
              <a:rPr lang="en-US" sz="2000" b="1" dirty="0"/>
              <a:t>(b) North 		</a:t>
            </a:r>
          </a:p>
          <a:p>
            <a:pPr marL="0" lvl="0" indent="0" algn="just" rtl="0">
              <a:lnSpc>
                <a:spcPct val="90000"/>
              </a:lnSpc>
              <a:spcBef>
                <a:spcPts val="1000"/>
              </a:spcBef>
              <a:spcAft>
                <a:spcPts val="0"/>
              </a:spcAft>
              <a:buClr>
                <a:schemeClr val="dk1"/>
              </a:buClr>
              <a:buSzPts val="2400"/>
              <a:buNone/>
            </a:pPr>
            <a:r>
              <a:rPr lang="en-US" sz="2000" b="1" dirty="0"/>
              <a:t>(c) East 		</a:t>
            </a:r>
          </a:p>
          <a:p>
            <a:pPr marL="0" lvl="0" indent="0" algn="just" rtl="0">
              <a:lnSpc>
                <a:spcPct val="90000"/>
              </a:lnSpc>
              <a:spcBef>
                <a:spcPts val="1000"/>
              </a:spcBef>
              <a:spcAft>
                <a:spcPts val="0"/>
              </a:spcAft>
              <a:buClr>
                <a:schemeClr val="dk1"/>
              </a:buClr>
              <a:buSzPts val="2400"/>
              <a:buNone/>
            </a:pPr>
            <a:r>
              <a:rPr lang="en-US" sz="2000" b="1" dirty="0"/>
              <a:t>(d) West</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1800" b="1" dirty="0">
                <a:solidFill>
                  <a:srgbClr val="0C0C0C"/>
                </a:solidFill>
                <a:latin typeface="Arial Black"/>
                <a:ea typeface="Arial Black"/>
                <a:cs typeface="Arial Black"/>
                <a:sym typeface="Arial Black"/>
              </a:rPr>
              <a:t>			DIRECTION</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Q 17</a:t>
            </a:r>
            <a:r>
              <a:rPr lang="en-US" sz="1800" b="1" dirty="0"/>
              <a:t>. If A stands on his head with his face towards the north, in which direction will his left-hand point? </a:t>
            </a:r>
            <a:endParaRPr sz="1800" dirty="0"/>
          </a:p>
          <a:p>
            <a:pPr lvl="0" indent="-457200" algn="just" rtl="0">
              <a:lnSpc>
                <a:spcPct val="90000"/>
              </a:lnSpc>
              <a:spcBef>
                <a:spcPts val="1000"/>
              </a:spcBef>
              <a:spcAft>
                <a:spcPts val="0"/>
              </a:spcAft>
              <a:buClr>
                <a:schemeClr val="dk1"/>
              </a:buClr>
              <a:buSzPts val="2400"/>
              <a:buAutoNum type="alphaLcParenBoth"/>
            </a:pPr>
            <a:r>
              <a:rPr lang="en-US" sz="1800" b="1" dirty="0"/>
              <a:t>North-East 		</a:t>
            </a:r>
          </a:p>
          <a:p>
            <a:pPr marL="0" lvl="0" indent="0" algn="just" rtl="0">
              <a:lnSpc>
                <a:spcPct val="90000"/>
              </a:lnSpc>
              <a:spcBef>
                <a:spcPts val="1000"/>
              </a:spcBef>
              <a:spcAft>
                <a:spcPts val="0"/>
              </a:spcAft>
              <a:buClr>
                <a:schemeClr val="dk1"/>
              </a:buClr>
              <a:buSzPts val="2400"/>
              <a:buNone/>
            </a:pPr>
            <a:r>
              <a:rPr lang="en-US" sz="1800" b="1" dirty="0"/>
              <a:t>(b) North 		</a:t>
            </a:r>
          </a:p>
          <a:p>
            <a:pPr marL="0" lvl="0" indent="0" algn="just" rtl="0">
              <a:lnSpc>
                <a:spcPct val="90000"/>
              </a:lnSpc>
              <a:spcBef>
                <a:spcPts val="1000"/>
              </a:spcBef>
              <a:spcAft>
                <a:spcPts val="0"/>
              </a:spcAft>
              <a:buClr>
                <a:schemeClr val="dk1"/>
              </a:buClr>
              <a:buSzPts val="2400"/>
              <a:buNone/>
            </a:pPr>
            <a:r>
              <a:rPr lang="en-US" sz="1800" b="1" dirty="0">
                <a:solidFill>
                  <a:srgbClr val="FF0000"/>
                </a:solidFill>
              </a:rPr>
              <a:t>(c) East </a:t>
            </a:r>
            <a:r>
              <a:rPr lang="en-US" sz="1800" b="1" dirty="0"/>
              <a:t>		</a:t>
            </a:r>
          </a:p>
          <a:p>
            <a:pPr marL="0" lvl="0" indent="0" algn="just" rtl="0">
              <a:lnSpc>
                <a:spcPct val="90000"/>
              </a:lnSpc>
              <a:spcBef>
                <a:spcPts val="1000"/>
              </a:spcBef>
              <a:spcAft>
                <a:spcPts val="0"/>
              </a:spcAft>
              <a:buClr>
                <a:schemeClr val="dk1"/>
              </a:buClr>
              <a:buSzPts val="2400"/>
              <a:buNone/>
            </a:pPr>
            <a:r>
              <a:rPr lang="en-US" sz="1800" b="1" dirty="0"/>
              <a:t>(d) West</a:t>
            </a:r>
            <a:endParaRPr sz="1800" dirty="0"/>
          </a:p>
          <a:p>
            <a:pPr marL="228600" lvl="0" indent="-228600" algn="just" rtl="0">
              <a:lnSpc>
                <a:spcPct val="90000"/>
              </a:lnSpc>
              <a:spcBef>
                <a:spcPts val="1000"/>
              </a:spcBef>
              <a:spcAft>
                <a:spcPts val="0"/>
              </a:spcAft>
              <a:buClr>
                <a:schemeClr val="dk1"/>
              </a:buClr>
              <a:buSzPts val="2400"/>
              <a:buNone/>
            </a:pPr>
            <a:r>
              <a:rPr lang="en-US" sz="1800" b="1" dirty="0">
                <a:latin typeface="Arial Black"/>
                <a:ea typeface="Arial Black"/>
                <a:cs typeface="Arial Black"/>
                <a:sym typeface="Arial Black"/>
              </a:rPr>
              <a:t> </a:t>
            </a:r>
            <a:r>
              <a:rPr lang="en-US" sz="1800" b="1" dirty="0"/>
              <a:t> </a:t>
            </a:r>
            <a:endParaRPr sz="1800" dirty="0"/>
          </a:p>
          <a:p>
            <a:pPr marL="228600" lvl="0" indent="-228600" algn="just" rtl="0">
              <a:lnSpc>
                <a:spcPct val="90000"/>
              </a:lnSpc>
              <a:spcBef>
                <a:spcPts val="1000"/>
              </a:spcBef>
              <a:spcAft>
                <a:spcPts val="0"/>
              </a:spcAft>
              <a:buClr>
                <a:schemeClr val="dk1"/>
              </a:buClr>
              <a:buSzPts val="2400"/>
              <a:buNone/>
            </a:pPr>
            <a:r>
              <a:rPr lang="en-US" sz="1800" b="1" dirty="0"/>
              <a:t> </a:t>
            </a:r>
            <a:endParaRPr sz="1800" dirty="0"/>
          </a:p>
        </p:txBody>
      </p:sp>
    </p:spTree>
    <p:extLst>
      <p:ext uri="{BB962C8B-B14F-4D97-AF65-F5344CB8AC3E}">
        <p14:creationId xmlns:p14="http://schemas.microsoft.com/office/powerpoint/2010/main" val="4761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3. Shadow Based </a:t>
            </a:r>
            <a:r>
              <a:rPr lang="en-GB" sz="2400" dirty="0">
                <a:solidFill>
                  <a:srgbClr val="0C0C0C"/>
                </a:solidFill>
                <a:latin typeface="+mj-lt"/>
                <a:ea typeface="Arial Black"/>
                <a:cs typeface="Arial Black"/>
                <a:sym typeface="Arial Black"/>
              </a:rPr>
              <a:t>: In this type of Direction and Distance, questions are asked based on shadow. Shadows always fall on the opposite side of the Sun. For example, from sunrise to afternoon, such as before 12 PM, the shadow will fall in the west direction, whereas from afternoon to evening, such as after 12 PM, the shadow will fall in the east direction. No shadow will be formed at 12 PM.</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mj-lt"/>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4. Coded Directions and Distance </a:t>
            </a:r>
            <a:r>
              <a:rPr lang="en-GB" sz="2400" dirty="0">
                <a:solidFill>
                  <a:srgbClr val="0C0C0C"/>
                </a:solidFill>
                <a:latin typeface="+mj-lt"/>
                <a:ea typeface="Arial Black"/>
                <a:cs typeface="Arial Black"/>
                <a:sym typeface="Arial Black"/>
              </a:rPr>
              <a:t>: In this type of Direction and Distance, distance and directions are given in coded form and using the coded expression given in the question, candidates need to decode it and find the final answer.</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48665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18</a:t>
            </a:r>
            <a:r>
              <a:rPr lang="en-US" sz="2400" b="1" dirty="0"/>
              <a:t>. Rahul put his Time piece on the table in such a way that at 6 P.M. hour hand pointed in the North direction. In which direction will the minute’s hand point at 9:15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North 		</a:t>
            </a:r>
          </a:p>
          <a:p>
            <a:pPr marL="0" lvl="0" indent="0" algn="just" rtl="0">
              <a:lnSpc>
                <a:spcPct val="90000"/>
              </a:lnSpc>
              <a:spcBef>
                <a:spcPts val="1000"/>
              </a:spcBef>
              <a:spcAft>
                <a:spcPts val="0"/>
              </a:spcAft>
              <a:buClr>
                <a:schemeClr val="dk1"/>
              </a:buClr>
              <a:buSzPts val="2400"/>
              <a:buNone/>
            </a:pPr>
            <a:r>
              <a:rPr lang="en-US" sz="2400" b="1" dirty="0"/>
              <a:t>(d) West</a:t>
            </a:r>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18</a:t>
            </a:r>
            <a:r>
              <a:rPr lang="en-US" sz="2000" b="1" dirty="0"/>
              <a:t>. Rahul put his Time piece on the table in such a way that at 6 P.M. hour hand pointed in the North direction. In which direction will the minute’s hand point at 9:15 P.M.?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t>South-East 		</a:t>
            </a:r>
          </a:p>
          <a:p>
            <a:pPr marL="0" lvl="0" indent="0" algn="just" rtl="0">
              <a:lnSpc>
                <a:spcPct val="90000"/>
              </a:lnSpc>
              <a:spcBef>
                <a:spcPts val="1000"/>
              </a:spcBef>
              <a:spcAft>
                <a:spcPts val="0"/>
              </a:spcAft>
              <a:buClr>
                <a:schemeClr val="dk1"/>
              </a:buClr>
              <a:buSzPts val="2400"/>
              <a:buNone/>
            </a:pPr>
            <a:r>
              <a:rPr lang="en-US" sz="2000" b="1" dirty="0"/>
              <a:t>(b) South 		</a:t>
            </a:r>
          </a:p>
          <a:p>
            <a:pPr marL="0" lvl="0" indent="0" algn="just" rtl="0">
              <a:lnSpc>
                <a:spcPct val="90000"/>
              </a:lnSpc>
              <a:spcBef>
                <a:spcPts val="1000"/>
              </a:spcBef>
              <a:spcAft>
                <a:spcPts val="0"/>
              </a:spcAft>
              <a:buClr>
                <a:schemeClr val="dk1"/>
              </a:buClr>
              <a:buSzPts val="2400"/>
              <a:buNone/>
            </a:pPr>
            <a:r>
              <a:rPr lang="en-US" sz="2000" b="1" dirty="0"/>
              <a:t>(c) North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(d) West</a:t>
            </a:r>
            <a:endParaRPr sz="2000" dirty="0">
              <a:solidFill>
                <a:srgbClr val="FF0000"/>
              </a:solidFill>
            </a:endParaRPr>
          </a:p>
        </p:txBody>
      </p:sp>
    </p:spTree>
    <p:extLst>
      <p:ext uri="{BB962C8B-B14F-4D97-AF65-F5344CB8AC3E}">
        <p14:creationId xmlns:p14="http://schemas.microsoft.com/office/powerpoint/2010/main" val="32919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19</a:t>
            </a:r>
            <a:r>
              <a:rPr lang="en-US" sz="2400" b="1" dirty="0"/>
              <a:t>. On a clock, at 12:30 P.M. hours, the hand of a watch is in the eastward direction and the minute hand of a watch is in the west. In which direction hours hand of watch at 2:45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South-East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South-West 	</a:t>
            </a:r>
          </a:p>
          <a:p>
            <a:pPr marL="0" lvl="0" indent="0" algn="just" rtl="0">
              <a:lnSpc>
                <a:spcPct val="90000"/>
              </a:lnSpc>
              <a:spcBef>
                <a:spcPts val="1000"/>
              </a:spcBef>
              <a:spcAft>
                <a:spcPts val="0"/>
              </a:spcAft>
              <a:buClr>
                <a:schemeClr val="dk1"/>
              </a:buClr>
              <a:buSzPts val="2400"/>
              <a:buNone/>
            </a:pPr>
            <a:r>
              <a:rPr lang="en-US" sz="2400" b="1" dirty="0"/>
              <a:t>(d) North</a:t>
            </a:r>
            <a:endParaRP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19</a:t>
            </a:r>
            <a:r>
              <a:rPr lang="en-US" sz="2400" b="1" dirty="0"/>
              <a:t>. On a clock, at 12:30 P.M. hours, the hand of a watch is in the eastward direction and the minute hand of a watch is in the west. In which direction hours hand of watch at 2:45 P.M.?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solidFill>
                  <a:srgbClr val="FF0000"/>
                </a:solidFill>
              </a:rPr>
              <a:t>South-East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(b) South 	</a:t>
            </a:r>
          </a:p>
          <a:p>
            <a:pPr marL="0" lvl="0" indent="0" algn="just" rtl="0">
              <a:lnSpc>
                <a:spcPct val="90000"/>
              </a:lnSpc>
              <a:spcBef>
                <a:spcPts val="1000"/>
              </a:spcBef>
              <a:spcAft>
                <a:spcPts val="0"/>
              </a:spcAft>
              <a:buClr>
                <a:schemeClr val="dk1"/>
              </a:buClr>
              <a:buSzPts val="2400"/>
              <a:buNone/>
            </a:pPr>
            <a:r>
              <a:rPr lang="en-US" sz="2400" b="1" dirty="0"/>
              <a:t>(c) South-West 	</a:t>
            </a:r>
          </a:p>
          <a:p>
            <a:pPr marL="0" lvl="0" indent="0" algn="just" rtl="0">
              <a:lnSpc>
                <a:spcPct val="90000"/>
              </a:lnSpc>
              <a:spcBef>
                <a:spcPts val="1000"/>
              </a:spcBef>
              <a:spcAft>
                <a:spcPts val="0"/>
              </a:spcAft>
              <a:buClr>
                <a:schemeClr val="dk1"/>
              </a:buClr>
              <a:buSzPts val="2400"/>
              <a:buNone/>
            </a:pPr>
            <a:r>
              <a:rPr lang="en-US" sz="2400" b="1" dirty="0"/>
              <a:t>(d) North</a:t>
            </a:r>
            <a:endParaRPr sz="2400" dirty="0"/>
          </a:p>
        </p:txBody>
      </p:sp>
    </p:spTree>
    <p:extLst>
      <p:ext uri="{BB962C8B-B14F-4D97-AF65-F5344CB8AC3E}">
        <p14:creationId xmlns:p14="http://schemas.microsoft.com/office/powerpoint/2010/main" val="1152557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20</a:t>
            </a:r>
            <a:r>
              <a:rPr lang="en-US" sz="2400" b="1" dirty="0"/>
              <a:t>. A clock shows 4:30 P.M. If the minute hand toward the east, in which direction does the hour hand?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North-East 	</a:t>
            </a:r>
          </a:p>
          <a:p>
            <a:pPr marL="0" lvl="0" indent="0" algn="just" rtl="0">
              <a:lnSpc>
                <a:spcPct val="90000"/>
              </a:lnSpc>
              <a:spcBef>
                <a:spcPts val="1000"/>
              </a:spcBef>
              <a:spcAft>
                <a:spcPts val="0"/>
              </a:spcAft>
              <a:buClr>
                <a:schemeClr val="dk1"/>
              </a:buClr>
              <a:buSzPts val="2400"/>
              <a:buNone/>
            </a:pPr>
            <a:r>
              <a:rPr lang="en-US" sz="2400" b="1" dirty="0"/>
              <a:t>(b) South-East 	</a:t>
            </a:r>
          </a:p>
          <a:p>
            <a:pPr marL="0" lvl="0" indent="0" algn="just" rtl="0">
              <a:lnSpc>
                <a:spcPct val="90000"/>
              </a:lnSpc>
              <a:spcBef>
                <a:spcPts val="1000"/>
              </a:spcBef>
              <a:spcAft>
                <a:spcPts val="0"/>
              </a:spcAft>
              <a:buClr>
                <a:schemeClr val="dk1"/>
              </a:buClr>
              <a:buSzPts val="2400"/>
              <a:buNone/>
            </a:pPr>
            <a:r>
              <a:rPr lang="en-US" sz="2400" b="1" dirty="0"/>
              <a:t>(c) North-West 	</a:t>
            </a:r>
          </a:p>
          <a:p>
            <a:pPr marL="0" lvl="0" indent="0" algn="just" rtl="0">
              <a:lnSpc>
                <a:spcPct val="90000"/>
              </a:lnSpc>
              <a:spcBef>
                <a:spcPts val="1000"/>
              </a:spcBef>
              <a:spcAft>
                <a:spcPts val="0"/>
              </a:spcAft>
              <a:buClr>
                <a:schemeClr val="dk1"/>
              </a:buClr>
              <a:buSzPts val="2400"/>
              <a:buNone/>
            </a:pPr>
            <a:r>
              <a:rPr lang="en-US" sz="2400" b="1" dirty="0"/>
              <a:t>(d) North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DIRECTION</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20</a:t>
            </a:r>
            <a:r>
              <a:rPr lang="en-US" sz="2000" b="1" dirty="0"/>
              <a:t>. A clock shows 4:30 P.M. If the minute hand toward the east, in which direction does the hour hand? </a:t>
            </a:r>
            <a:endParaRPr sz="2000" dirty="0"/>
          </a:p>
          <a:p>
            <a:pPr lvl="0" indent="-457200" algn="just" rtl="0">
              <a:lnSpc>
                <a:spcPct val="90000"/>
              </a:lnSpc>
              <a:spcBef>
                <a:spcPts val="1000"/>
              </a:spcBef>
              <a:spcAft>
                <a:spcPts val="0"/>
              </a:spcAft>
              <a:buClr>
                <a:schemeClr val="dk1"/>
              </a:buClr>
              <a:buSzPts val="2400"/>
              <a:buAutoNum type="alphaLcParenBoth"/>
            </a:pPr>
            <a:r>
              <a:rPr lang="en-US" sz="2000" b="1" dirty="0">
                <a:solidFill>
                  <a:srgbClr val="FF0000"/>
                </a:solidFill>
              </a:rPr>
              <a:t>North-East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(b) South-East 	</a:t>
            </a:r>
          </a:p>
          <a:p>
            <a:pPr marL="0" lvl="0" indent="0" algn="just" rtl="0">
              <a:lnSpc>
                <a:spcPct val="90000"/>
              </a:lnSpc>
              <a:spcBef>
                <a:spcPts val="1000"/>
              </a:spcBef>
              <a:spcAft>
                <a:spcPts val="0"/>
              </a:spcAft>
              <a:buClr>
                <a:schemeClr val="dk1"/>
              </a:buClr>
              <a:buSzPts val="2400"/>
              <a:buNone/>
            </a:pPr>
            <a:r>
              <a:rPr lang="en-US" sz="2000" b="1" dirty="0"/>
              <a:t>(c) North-West 	</a:t>
            </a:r>
          </a:p>
          <a:p>
            <a:pPr marL="0" lvl="0" indent="0" algn="just" rtl="0">
              <a:lnSpc>
                <a:spcPct val="90000"/>
              </a:lnSpc>
              <a:spcBef>
                <a:spcPts val="1000"/>
              </a:spcBef>
              <a:spcAft>
                <a:spcPts val="0"/>
              </a:spcAft>
              <a:buClr>
                <a:schemeClr val="dk1"/>
              </a:buClr>
              <a:buSzPts val="2400"/>
              <a:buNone/>
            </a:pPr>
            <a:r>
              <a:rPr lang="en-US" sz="2000" b="1" dirty="0"/>
              <a:t>(d) North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a:p>
            <a:pPr marL="228600" lvl="0" indent="-228600" algn="just" rtl="0">
              <a:lnSpc>
                <a:spcPct val="90000"/>
              </a:lnSpc>
              <a:spcBef>
                <a:spcPts val="1000"/>
              </a:spcBef>
              <a:spcAft>
                <a:spcPts val="0"/>
              </a:spcAft>
              <a:buClr>
                <a:schemeClr val="dk1"/>
              </a:buClr>
              <a:buSzPts val="2400"/>
              <a:buNone/>
            </a:pPr>
            <a:r>
              <a:rPr lang="en-US" sz="2000" b="1" dirty="0"/>
              <a:t> </a:t>
            </a:r>
            <a:endParaRPr sz="2000" dirty="0"/>
          </a:p>
        </p:txBody>
      </p:sp>
    </p:spTree>
    <p:extLst>
      <p:ext uri="{BB962C8B-B14F-4D97-AF65-F5344CB8AC3E}">
        <p14:creationId xmlns:p14="http://schemas.microsoft.com/office/powerpoint/2010/main" val="509136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21</a:t>
            </a:r>
            <a:r>
              <a:rPr lang="en-US" sz="2800" b="1" dirty="0"/>
              <a:t>. If South-East becomes North, North-East becomes west and so on. What becomes west?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North-West 	</a:t>
            </a:r>
          </a:p>
          <a:p>
            <a:pPr marL="0" lvl="0" indent="0" algn="just" rtl="0">
              <a:lnSpc>
                <a:spcPct val="90000"/>
              </a:lnSpc>
              <a:spcBef>
                <a:spcPts val="1000"/>
              </a:spcBef>
              <a:spcAft>
                <a:spcPts val="0"/>
              </a:spcAft>
              <a:buClr>
                <a:schemeClr val="dk1"/>
              </a:buClr>
              <a:buSzPts val="2400"/>
              <a:buNone/>
            </a:pPr>
            <a:r>
              <a:rPr lang="en-US" sz="2800" b="1" dirty="0"/>
              <a:t>(c) South-East 	</a:t>
            </a:r>
          </a:p>
          <a:p>
            <a:pPr marL="0" lvl="0" indent="0" algn="just" rtl="0">
              <a:lnSpc>
                <a:spcPct val="90000"/>
              </a:lnSpc>
              <a:spcBef>
                <a:spcPts val="1000"/>
              </a:spcBef>
              <a:spcAft>
                <a:spcPts val="0"/>
              </a:spcAft>
              <a:buClr>
                <a:schemeClr val="dk1"/>
              </a:buClr>
              <a:buSzPts val="2400"/>
              <a:buNone/>
            </a:pPr>
            <a:r>
              <a:rPr lang="en-US" sz="2800" b="1" dirty="0"/>
              <a:t>(d)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(e) South</a:t>
            </a:r>
            <a:endParaRPr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21</a:t>
            </a:r>
            <a:r>
              <a:rPr lang="en-US" sz="2800" b="1" dirty="0"/>
              <a:t>. If South-East becomes North, North-East becomes west and so on. What becomes west?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North-West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(c) South-East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(d)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(e) South</a:t>
            </a:r>
            <a:endParaRPr sz="2800" dirty="0"/>
          </a:p>
        </p:txBody>
      </p:sp>
    </p:spTree>
    <p:extLst>
      <p:ext uri="{BB962C8B-B14F-4D97-AF65-F5344CB8AC3E}">
        <p14:creationId xmlns:p14="http://schemas.microsoft.com/office/powerpoint/2010/main" val="1507675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DIRECTION</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22</a:t>
            </a:r>
            <a:r>
              <a:rPr lang="en-US" sz="2800" b="1" dirty="0"/>
              <a:t>. Five villages P, Q, R, S, and T are adjacent to each other. P is west of Q, S is East of T. R is South of P. T is North of Q. which direction is R from S? </a:t>
            </a:r>
            <a:endParaRPr sz="2800" dirty="0"/>
          </a:p>
          <a:p>
            <a:pPr marL="457200" lvl="0" indent="-457200" algn="just" rtl="0">
              <a:lnSpc>
                <a:spcPct val="90000"/>
              </a:lnSpc>
              <a:spcBef>
                <a:spcPts val="1000"/>
              </a:spcBef>
              <a:spcAft>
                <a:spcPts val="0"/>
              </a:spcAft>
              <a:buClr>
                <a:schemeClr val="dk1"/>
              </a:buClr>
              <a:buSzPts val="2400"/>
              <a:buAutoNum type="alphaLcParenBoth"/>
            </a:pPr>
            <a:r>
              <a:rPr lang="en-US" sz="2800" b="1" dirty="0"/>
              <a:t>North-East 		</a:t>
            </a:r>
          </a:p>
          <a:p>
            <a:pPr marL="0" lvl="0" indent="0" algn="just" rtl="0">
              <a:lnSpc>
                <a:spcPct val="90000"/>
              </a:lnSpc>
              <a:spcBef>
                <a:spcPts val="1000"/>
              </a:spcBef>
              <a:spcAft>
                <a:spcPts val="0"/>
              </a:spcAft>
              <a:buClr>
                <a:schemeClr val="dk1"/>
              </a:buClr>
              <a:buSzPts val="2400"/>
              <a:buNone/>
            </a:pPr>
            <a:r>
              <a:rPr lang="en-US" sz="2800" b="1" dirty="0"/>
              <a:t>(b) South-East 		</a:t>
            </a:r>
          </a:p>
          <a:p>
            <a:pPr marL="0" lvl="0" indent="0" algn="just" rtl="0">
              <a:lnSpc>
                <a:spcPct val="90000"/>
              </a:lnSpc>
              <a:spcBef>
                <a:spcPts val="1000"/>
              </a:spcBef>
              <a:spcAft>
                <a:spcPts val="0"/>
              </a:spcAft>
              <a:buClr>
                <a:schemeClr val="dk1"/>
              </a:buClr>
              <a:buSzPts val="2400"/>
              <a:buNone/>
            </a:pPr>
            <a:r>
              <a:rPr lang="en-US" sz="2800" b="1" dirty="0"/>
              <a:t>(c) South-west 	</a:t>
            </a:r>
            <a:endParaRPr sz="2800" dirty="0"/>
          </a:p>
          <a:p>
            <a:pPr marL="457200" lvl="0" indent="-457200" algn="just" rtl="0">
              <a:lnSpc>
                <a:spcPct val="90000"/>
              </a:lnSpc>
              <a:spcBef>
                <a:spcPts val="1000"/>
              </a:spcBef>
              <a:spcAft>
                <a:spcPts val="0"/>
              </a:spcAft>
              <a:buClr>
                <a:schemeClr val="dk1"/>
              </a:buClr>
              <a:buSzPts val="2400"/>
              <a:buNone/>
            </a:pPr>
            <a:r>
              <a:rPr lang="en-US" sz="2800" b="1" dirty="0"/>
              <a:t>(d) cannot be determined. 				</a:t>
            </a:r>
          </a:p>
          <a:p>
            <a:pPr marL="457200" lvl="0" indent="-457200" algn="just" rtl="0">
              <a:lnSpc>
                <a:spcPct val="90000"/>
              </a:lnSpc>
              <a:spcBef>
                <a:spcPts val="1000"/>
              </a:spcBef>
              <a:spcAft>
                <a:spcPts val="0"/>
              </a:spcAft>
              <a:buClr>
                <a:schemeClr val="dk1"/>
              </a:buClr>
              <a:buSzPts val="2400"/>
              <a:buNone/>
            </a:pPr>
            <a:r>
              <a:rPr lang="en-US" sz="2800" b="1" dirty="0"/>
              <a:t>(e) None of these</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a:p>
            <a:pPr marL="228600" lvl="0" indent="-228600" algn="just" rtl="0">
              <a:lnSpc>
                <a:spcPct val="90000"/>
              </a:lnSpc>
              <a:spcBef>
                <a:spcPts val="1000"/>
              </a:spcBef>
              <a:spcAft>
                <a:spcPts val="0"/>
              </a:spcAft>
              <a:buClr>
                <a:schemeClr val="dk1"/>
              </a:buClr>
              <a:buSzPts val="2400"/>
              <a:buNone/>
            </a:pPr>
            <a:r>
              <a:rPr lang="en-US" sz="2800" b="1" dirty="0"/>
              <a:t> </a:t>
            </a:r>
            <a:endParaRPr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22</a:t>
            </a:r>
            <a:r>
              <a:rPr lang="en-US" sz="2400" b="1" dirty="0"/>
              <a:t>. Five villages P, Q, R, S, and T are adjacent to each other. P is west of Q, S is East of T. R is South of P. T is North of Q. which direction is R from S?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North-East 		</a:t>
            </a:r>
          </a:p>
          <a:p>
            <a:pPr marL="0" lvl="0" indent="0" algn="just" rtl="0">
              <a:lnSpc>
                <a:spcPct val="90000"/>
              </a:lnSpc>
              <a:spcBef>
                <a:spcPts val="1000"/>
              </a:spcBef>
              <a:spcAft>
                <a:spcPts val="0"/>
              </a:spcAft>
              <a:buClr>
                <a:schemeClr val="dk1"/>
              </a:buClr>
              <a:buSzPts val="2400"/>
              <a:buNone/>
            </a:pPr>
            <a:r>
              <a:rPr lang="en-US" sz="2400" b="1" dirty="0"/>
              <a:t>(b) South-East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(c) South-west </a:t>
            </a:r>
            <a:r>
              <a:rPr lang="en-US" sz="2400" b="1" dirty="0"/>
              <a:t>	</a:t>
            </a:r>
            <a:endParaRPr sz="2400" dirty="0"/>
          </a:p>
          <a:p>
            <a:pPr marL="457200" lvl="0" indent="-457200" algn="just" rtl="0">
              <a:lnSpc>
                <a:spcPct val="90000"/>
              </a:lnSpc>
              <a:spcBef>
                <a:spcPts val="1000"/>
              </a:spcBef>
              <a:spcAft>
                <a:spcPts val="0"/>
              </a:spcAft>
              <a:buClr>
                <a:schemeClr val="dk1"/>
              </a:buClr>
              <a:buSzPts val="2400"/>
              <a:buNone/>
            </a:pPr>
            <a:r>
              <a:rPr lang="en-US" sz="2400" b="1" dirty="0"/>
              <a:t>(d) cannot be determined. 				</a:t>
            </a:r>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endParaRPr sz="2400" dirty="0"/>
          </a:p>
        </p:txBody>
      </p:sp>
    </p:spTree>
    <p:extLst>
      <p:ext uri="{BB962C8B-B14F-4D97-AF65-F5344CB8AC3E}">
        <p14:creationId xmlns:p14="http://schemas.microsoft.com/office/powerpoint/2010/main" val="226721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#1:</a:t>
            </a:r>
            <a:r>
              <a:rPr lang="en-GB" sz="2400" dirty="0">
                <a:solidFill>
                  <a:srgbClr val="0C0C0C"/>
                </a:solidFill>
                <a:latin typeface="+mj-lt"/>
                <a:ea typeface="Arial Black"/>
                <a:cs typeface="Arial Black"/>
                <a:sym typeface="Arial Black"/>
              </a:rPr>
              <a:t> To resolve these types of questions, candidates need to know about the directions, there are 4 main directions and four sub directions. The main directions are; East, West, North, and South, whereas the sub directions are: North-East, North-West, South- East, and South-West.</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#2:</a:t>
            </a:r>
            <a:r>
              <a:rPr lang="en-GB" sz="2400" dirty="0">
                <a:solidFill>
                  <a:srgbClr val="0C0C0C"/>
                </a:solidFill>
                <a:latin typeface="+mj-lt"/>
                <a:ea typeface="Arial Black"/>
                <a:cs typeface="Arial Black"/>
                <a:sym typeface="Arial Black"/>
              </a:rPr>
              <a:t> Besides this, the right turn and left turn are generally asked in the direction and distance reasoning section. The direction of the right turn is always clockwise whereas the direction of the left turn is always anticlockwise.</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#3: </a:t>
            </a:r>
            <a:r>
              <a:rPr lang="en-GB" sz="2400" dirty="0">
                <a:solidFill>
                  <a:srgbClr val="0C0C0C"/>
                </a:solidFill>
                <a:latin typeface="+mj-lt"/>
                <a:ea typeface="Arial Black"/>
                <a:cs typeface="Arial Black"/>
                <a:sym typeface="Arial Black"/>
              </a:rPr>
              <a:t>To find the shortest distance covered between a starting point and the end point, candidates need to use the Pythagoras formula such as H^2 = B^2 + P^2, where H is the hypotenuse, B is the Base, and P is the Perpendicular.</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mj-lt"/>
                <a:ea typeface="Arial Black"/>
                <a:cs typeface="Arial Black"/>
                <a:sym typeface="Arial Black"/>
              </a:rPr>
              <a:t>Tip #4: </a:t>
            </a:r>
            <a:r>
              <a:rPr lang="en-GB" sz="2400" dirty="0">
                <a:solidFill>
                  <a:srgbClr val="0C0C0C"/>
                </a:solidFill>
                <a:latin typeface="+mj-lt"/>
                <a:ea typeface="Arial Black"/>
                <a:cs typeface="Arial Black"/>
                <a:sym typeface="Arial Black"/>
              </a:rPr>
              <a:t>Always use NESW in a clockwise direction. North is opposite to South and East is opposite to West.</a:t>
            </a:r>
            <a:endParaRPr lang="en-US" sz="2400" dirty="0">
              <a:solidFill>
                <a:srgbClr val="0C0C0C"/>
              </a:solidFill>
              <a:latin typeface="+mj-lt"/>
              <a:ea typeface="Arial Black"/>
              <a:cs typeface="Arial Black"/>
              <a:sym typeface="Arial Black"/>
            </a:endParaRPr>
          </a:p>
        </p:txBody>
      </p:sp>
    </p:spTree>
    <p:extLst>
      <p:ext uri="{BB962C8B-B14F-4D97-AF65-F5344CB8AC3E}">
        <p14:creationId xmlns:p14="http://schemas.microsoft.com/office/powerpoint/2010/main" val="69031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23</a:t>
            </a:r>
            <a:r>
              <a:rPr lang="en-US" sz="2400" b="1" dirty="0"/>
              <a:t>. Q travelled towards the East, M travelled towards the North, and S and T travelled in the opposite direction. T travelled right to Q. which statement is true in the following sentence?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M and S are travelling in op46posite direction 	</a:t>
            </a:r>
            <a:endParaRPr sz="2400" dirty="0"/>
          </a:p>
          <a:p>
            <a:pPr marL="457200" lvl="0" indent="-457200" algn="just" rtl="0">
              <a:lnSpc>
                <a:spcPct val="90000"/>
              </a:lnSpc>
              <a:spcBef>
                <a:spcPts val="1000"/>
              </a:spcBef>
              <a:spcAft>
                <a:spcPts val="0"/>
              </a:spcAft>
              <a:buClr>
                <a:schemeClr val="dk1"/>
              </a:buClr>
              <a:buSzPts val="2400"/>
              <a:buNone/>
            </a:pPr>
            <a:r>
              <a:rPr lang="en-US" sz="2400" b="1" dirty="0"/>
              <a:t>(b) T travelled towards West</a:t>
            </a:r>
            <a:endParaRPr sz="2400" dirty="0"/>
          </a:p>
          <a:p>
            <a:pPr marL="457200" lvl="0" indent="-457200" algn="just" rtl="0">
              <a:lnSpc>
                <a:spcPct val="90000"/>
              </a:lnSpc>
              <a:spcBef>
                <a:spcPts val="1000"/>
              </a:spcBef>
              <a:spcAft>
                <a:spcPts val="0"/>
              </a:spcAft>
              <a:buClr>
                <a:schemeClr val="dk1"/>
              </a:buClr>
              <a:buSzPts val="2400"/>
              <a:buNone/>
            </a:pPr>
            <a:r>
              <a:rPr lang="en-US" sz="2400" b="1" dirty="0"/>
              <a:t>(c) T travelled towards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t>(d) M and S travelled in the same direction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23</a:t>
            </a:r>
            <a:r>
              <a:rPr lang="en-US" sz="2400" b="1" dirty="0"/>
              <a:t>. Q travelled towards the East, M travelled towards the North, and S and T travelled in the opposite direction. T travelled right to Q. which statement is true in the following sentence?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M and S are travelling in op46posite direction 	</a:t>
            </a:r>
            <a:endParaRPr sz="2400" dirty="0"/>
          </a:p>
          <a:p>
            <a:pPr marL="457200" lvl="0" indent="-457200" algn="just" rtl="0">
              <a:lnSpc>
                <a:spcPct val="90000"/>
              </a:lnSpc>
              <a:spcBef>
                <a:spcPts val="1000"/>
              </a:spcBef>
              <a:spcAft>
                <a:spcPts val="0"/>
              </a:spcAft>
              <a:buClr>
                <a:schemeClr val="dk1"/>
              </a:buClr>
              <a:buSzPts val="2400"/>
              <a:buNone/>
            </a:pPr>
            <a:r>
              <a:rPr lang="en-US" sz="2400" b="1" dirty="0"/>
              <a:t>(b) T travelled towards West</a:t>
            </a:r>
            <a:endParaRPr sz="2400" dirty="0"/>
          </a:p>
          <a:p>
            <a:pPr marL="457200" lvl="0" indent="-457200" algn="just" rtl="0">
              <a:lnSpc>
                <a:spcPct val="90000"/>
              </a:lnSpc>
              <a:spcBef>
                <a:spcPts val="1000"/>
              </a:spcBef>
              <a:spcAft>
                <a:spcPts val="0"/>
              </a:spcAft>
              <a:buClr>
                <a:schemeClr val="dk1"/>
              </a:buClr>
              <a:buSzPts val="2400"/>
              <a:buNone/>
            </a:pPr>
            <a:r>
              <a:rPr lang="en-US" sz="2400" b="1" dirty="0"/>
              <a:t>(c) T travelled towards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(d) M and S travelled in the same direction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extLst>
      <p:ext uri="{BB962C8B-B14F-4D97-AF65-F5344CB8AC3E}">
        <p14:creationId xmlns:p14="http://schemas.microsoft.com/office/powerpoint/2010/main" val="2170651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25" name="Google Shape;325;g2163d629d32_0_16"/>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228600" indent="-228600" algn="just">
              <a:lnSpc>
                <a:spcPct val="90000"/>
              </a:lnSpc>
              <a:spcBef>
                <a:spcPts val="1000"/>
              </a:spcBef>
              <a:buClr>
                <a:schemeClr val="dk1"/>
              </a:buClr>
              <a:buSzPts val="2400"/>
            </a:pPr>
            <a:r>
              <a:rPr lang="en-US" sz="2400" b="1" dirty="0">
                <a:latin typeface="Arial Black"/>
              </a:rPr>
              <a:t>Q.24 </a:t>
            </a:r>
            <a:r>
              <a:rPr lang="en-US" sz="2400" b="1" dirty="0"/>
              <a:t>One morning after sunrise Juhi while going to school met Lalli at Boring road crossing. Lalli's shadow was exactly to the right of Juhi. If they were face to face, which direction was Juhi facing?</a:t>
            </a:r>
          </a:p>
          <a:p>
            <a:pPr marL="228600" indent="-228600" algn="just">
              <a:lnSpc>
                <a:spcPct val="90000"/>
              </a:lnSpc>
              <a:spcBef>
                <a:spcPts val="1000"/>
              </a:spcBef>
              <a:buClr>
                <a:schemeClr val="dk1"/>
              </a:buClr>
              <a:buSzPts val="2400"/>
            </a:pPr>
            <a:r>
              <a:rPr lang="en-US" sz="2400" b="1" dirty="0"/>
              <a:t>(a) east       </a:t>
            </a:r>
          </a:p>
          <a:p>
            <a:pPr marL="228600" indent="-228600" algn="just">
              <a:lnSpc>
                <a:spcPct val="90000"/>
              </a:lnSpc>
              <a:spcBef>
                <a:spcPts val="1000"/>
              </a:spcBef>
              <a:buClr>
                <a:schemeClr val="dk1"/>
              </a:buClr>
              <a:buSzPts val="2400"/>
            </a:pPr>
            <a:r>
              <a:rPr lang="en-US" sz="2400" b="1" dirty="0"/>
              <a:t>(b) west       </a:t>
            </a:r>
          </a:p>
          <a:p>
            <a:pPr marL="228600" indent="-228600" algn="just">
              <a:lnSpc>
                <a:spcPct val="90000"/>
              </a:lnSpc>
              <a:spcBef>
                <a:spcPts val="1000"/>
              </a:spcBef>
              <a:buClr>
                <a:schemeClr val="dk1"/>
              </a:buClr>
              <a:buSzPts val="2400"/>
            </a:pPr>
            <a:r>
              <a:rPr lang="en-US" sz="2400" b="1" dirty="0"/>
              <a:t>(c) north      </a:t>
            </a:r>
          </a:p>
          <a:p>
            <a:pPr marL="228600" indent="-228600" algn="just">
              <a:lnSpc>
                <a:spcPct val="90000"/>
              </a:lnSpc>
              <a:spcBef>
                <a:spcPts val="1000"/>
              </a:spcBef>
              <a:buClr>
                <a:schemeClr val="dk1"/>
              </a:buClr>
              <a:buSzPts val="2400"/>
            </a:pPr>
            <a:r>
              <a:rPr lang="en-US" sz="2400" b="1" dirty="0"/>
              <a:t>(d) south</a:t>
            </a:r>
            <a:endParaRPr sz="24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25" name="Google Shape;325;g2163d629d32_0_16"/>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228600" indent="-228600" algn="just">
              <a:lnSpc>
                <a:spcPct val="90000"/>
              </a:lnSpc>
              <a:spcBef>
                <a:spcPts val="1000"/>
              </a:spcBef>
              <a:buClr>
                <a:schemeClr val="dk1"/>
              </a:buClr>
              <a:buSzPts val="2400"/>
            </a:pPr>
            <a:r>
              <a:rPr lang="en-US" sz="2400" b="1" dirty="0">
                <a:latin typeface="Arial Black"/>
              </a:rPr>
              <a:t>Q.24 </a:t>
            </a:r>
            <a:r>
              <a:rPr lang="en-US" sz="2400" b="1" dirty="0"/>
              <a:t>One morning after sunrise Juhi while going to school met Lalli at Boring road crossing. Lalli's shadow was exactly to the right of Juhi. If they were face to face, which direction was Juhi facing?</a:t>
            </a:r>
          </a:p>
          <a:p>
            <a:pPr marL="228600" indent="-228600" algn="just">
              <a:lnSpc>
                <a:spcPct val="90000"/>
              </a:lnSpc>
              <a:spcBef>
                <a:spcPts val="1000"/>
              </a:spcBef>
              <a:buClr>
                <a:schemeClr val="dk1"/>
              </a:buClr>
              <a:buSzPts val="2400"/>
            </a:pPr>
            <a:r>
              <a:rPr lang="en-US" sz="2400" b="1" dirty="0"/>
              <a:t>(a) east       </a:t>
            </a:r>
          </a:p>
          <a:p>
            <a:pPr marL="228600" indent="-228600" algn="just">
              <a:lnSpc>
                <a:spcPct val="90000"/>
              </a:lnSpc>
              <a:spcBef>
                <a:spcPts val="1000"/>
              </a:spcBef>
              <a:buClr>
                <a:schemeClr val="dk1"/>
              </a:buClr>
              <a:buSzPts val="2400"/>
            </a:pPr>
            <a:r>
              <a:rPr lang="en-US" sz="2400" b="1" dirty="0"/>
              <a:t>(b) west       </a:t>
            </a:r>
          </a:p>
          <a:p>
            <a:pPr marL="228600" indent="-228600" algn="just">
              <a:lnSpc>
                <a:spcPct val="90000"/>
              </a:lnSpc>
              <a:spcBef>
                <a:spcPts val="1000"/>
              </a:spcBef>
              <a:buClr>
                <a:schemeClr val="dk1"/>
              </a:buClr>
              <a:buSzPts val="2400"/>
            </a:pPr>
            <a:r>
              <a:rPr lang="en-US" sz="2400" b="1" dirty="0"/>
              <a:t>(c) north      </a:t>
            </a:r>
          </a:p>
          <a:p>
            <a:pPr marL="228600" indent="-228600" algn="just">
              <a:lnSpc>
                <a:spcPct val="90000"/>
              </a:lnSpc>
              <a:spcBef>
                <a:spcPts val="1000"/>
              </a:spcBef>
              <a:buClr>
                <a:schemeClr val="dk1"/>
              </a:buClr>
              <a:buSzPts val="2400"/>
            </a:pPr>
            <a:r>
              <a:rPr lang="en-US" sz="2400" b="1" dirty="0">
                <a:solidFill>
                  <a:srgbClr val="FF0000"/>
                </a:solidFill>
              </a:rPr>
              <a:t>(d) south</a:t>
            </a:r>
            <a:endParaRPr sz="2400" b="1" dirty="0">
              <a:solidFill>
                <a:srgbClr val="FF0000"/>
              </a:solidFill>
            </a:endParaRPr>
          </a:p>
        </p:txBody>
      </p:sp>
    </p:spTree>
    <p:extLst>
      <p:ext uri="{BB962C8B-B14F-4D97-AF65-F5344CB8AC3E}">
        <p14:creationId xmlns:p14="http://schemas.microsoft.com/office/powerpoint/2010/main" val="3242331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2" name="Google Shape;332;g2163d629d32_0_23"/>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b="1" dirty="0">
                <a:latin typeface="Arial Black"/>
                <a:sym typeface="Verdana"/>
              </a:rPr>
              <a:t>Q.25 </a:t>
            </a:r>
            <a:r>
              <a:rPr lang="en-US" sz="2400" b="1" dirty="0">
                <a:sym typeface="Verdana"/>
              </a:rPr>
              <a:t>At sunrise, Rohit and Mohit are having a conversation standing in front of each other. The shadow of Mohit is formed towards the right hand of Rohit. What direction is Mohit facing?</a:t>
            </a:r>
            <a:endParaRPr sz="2400" b="1" dirty="0">
              <a:sym typeface="Verdana"/>
            </a:endParaRPr>
          </a:p>
          <a:p>
            <a:pPr marL="457200" lvl="0" indent="-422275" algn="l" rtl="0">
              <a:spcBef>
                <a:spcPts val="1000"/>
              </a:spcBef>
              <a:spcAft>
                <a:spcPts val="0"/>
              </a:spcAft>
              <a:buClr>
                <a:srgbClr val="333333"/>
              </a:buClr>
              <a:buSzPts val="3050"/>
              <a:buFont typeface="Verdana"/>
              <a:buAutoNum type="alphaLcParenBoth"/>
            </a:pPr>
            <a:r>
              <a:rPr lang="en-US" sz="2400" b="1" dirty="0">
                <a:sym typeface="Verdana"/>
              </a:rPr>
              <a:t> east    </a:t>
            </a:r>
          </a:p>
          <a:p>
            <a:pPr marL="549275" lvl="0" indent="-514350" algn="l" rtl="0">
              <a:spcBef>
                <a:spcPts val="1000"/>
              </a:spcBef>
              <a:spcAft>
                <a:spcPts val="0"/>
              </a:spcAft>
              <a:buClr>
                <a:srgbClr val="333333"/>
              </a:buClr>
              <a:buSzPts val="3050"/>
              <a:buAutoNum type="alphaLcParenBoth" startAt="2"/>
            </a:pPr>
            <a:r>
              <a:rPr lang="en-US" sz="2400" b="1" dirty="0">
                <a:sym typeface="Verdana"/>
              </a:rPr>
              <a:t> west   </a:t>
            </a:r>
          </a:p>
          <a:p>
            <a:pPr marL="549275" lvl="0" indent="-514350" algn="l" rtl="0">
              <a:spcBef>
                <a:spcPts val="1000"/>
              </a:spcBef>
              <a:spcAft>
                <a:spcPts val="0"/>
              </a:spcAft>
              <a:buClr>
                <a:srgbClr val="333333"/>
              </a:buClr>
              <a:buSzPts val="3050"/>
              <a:buAutoNum type="alphaLcParenBoth" startAt="3"/>
            </a:pPr>
            <a:r>
              <a:rPr lang="en-US" sz="2400" b="1" dirty="0">
                <a:sym typeface="Verdana"/>
              </a:rPr>
              <a:t> North</a:t>
            </a:r>
          </a:p>
          <a:p>
            <a:pPr marL="549275" lvl="0" indent="-514350" algn="l" rtl="0">
              <a:spcBef>
                <a:spcPts val="1000"/>
              </a:spcBef>
              <a:spcAft>
                <a:spcPts val="0"/>
              </a:spcAft>
              <a:buClr>
                <a:srgbClr val="333333"/>
              </a:buClr>
              <a:buSzPts val="3050"/>
              <a:buAutoNum type="alphaLcParenBoth" startAt="3"/>
            </a:pPr>
            <a:r>
              <a:rPr lang="en-US" sz="2400" b="1" dirty="0">
                <a:sym typeface="Verdana"/>
              </a:rPr>
              <a:t> south</a:t>
            </a:r>
            <a:endParaRPr sz="2400" b="1" dirty="0">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2" name="Google Shape;332;g2163d629d32_0_23"/>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b="1" dirty="0">
                <a:latin typeface="Arial Black"/>
                <a:sym typeface="Verdana"/>
              </a:rPr>
              <a:t>Q.25 </a:t>
            </a:r>
            <a:r>
              <a:rPr lang="en-US" sz="2400" b="1" dirty="0">
                <a:sym typeface="Verdana"/>
              </a:rPr>
              <a:t>At sunrise, Rohit and Mohit are having a conversation standing in front of each other. The shadow of Mohit is formed towards the right hand of Rohit. What direction is Mohit facing?</a:t>
            </a:r>
            <a:endParaRPr sz="2400" b="1" dirty="0">
              <a:sym typeface="Verdana"/>
            </a:endParaRPr>
          </a:p>
          <a:p>
            <a:pPr marL="457200" lvl="0" indent="-422275" algn="l" rtl="0">
              <a:spcBef>
                <a:spcPts val="1000"/>
              </a:spcBef>
              <a:spcAft>
                <a:spcPts val="0"/>
              </a:spcAft>
              <a:buClr>
                <a:srgbClr val="333333"/>
              </a:buClr>
              <a:buSzPts val="3050"/>
              <a:buFont typeface="Verdana"/>
              <a:buAutoNum type="alphaLcParenBoth"/>
            </a:pPr>
            <a:r>
              <a:rPr lang="en-US" sz="2400" b="1" dirty="0">
                <a:sym typeface="Verdana"/>
              </a:rPr>
              <a:t> east    </a:t>
            </a:r>
          </a:p>
          <a:p>
            <a:pPr marL="549275" lvl="0" indent="-514350" algn="l" rtl="0">
              <a:spcBef>
                <a:spcPts val="1000"/>
              </a:spcBef>
              <a:spcAft>
                <a:spcPts val="0"/>
              </a:spcAft>
              <a:buClr>
                <a:srgbClr val="333333"/>
              </a:buClr>
              <a:buSzPts val="3050"/>
              <a:buAutoNum type="alphaLcParenBoth" startAt="2"/>
            </a:pPr>
            <a:r>
              <a:rPr lang="en-US" sz="2400" b="1" dirty="0">
                <a:sym typeface="Verdana"/>
              </a:rPr>
              <a:t> west   </a:t>
            </a:r>
          </a:p>
          <a:p>
            <a:pPr marL="549275" lvl="0" indent="-514350" algn="l" rtl="0">
              <a:spcBef>
                <a:spcPts val="1000"/>
              </a:spcBef>
              <a:spcAft>
                <a:spcPts val="0"/>
              </a:spcAft>
              <a:buClr>
                <a:srgbClr val="333333"/>
              </a:buClr>
              <a:buSzPts val="3050"/>
              <a:buAutoNum type="alphaLcParenBoth" startAt="3"/>
            </a:pPr>
            <a:r>
              <a:rPr lang="en-US" sz="2400" b="1" dirty="0">
                <a:solidFill>
                  <a:srgbClr val="FF0000"/>
                </a:solidFill>
                <a:sym typeface="Verdana"/>
              </a:rPr>
              <a:t> North</a:t>
            </a:r>
          </a:p>
          <a:p>
            <a:pPr marL="549275" lvl="0" indent="-514350" algn="l" rtl="0">
              <a:spcBef>
                <a:spcPts val="1000"/>
              </a:spcBef>
              <a:spcAft>
                <a:spcPts val="0"/>
              </a:spcAft>
              <a:buClr>
                <a:srgbClr val="333333"/>
              </a:buClr>
              <a:buSzPts val="3050"/>
              <a:buAutoNum type="alphaLcParenBoth" startAt="3"/>
            </a:pPr>
            <a:r>
              <a:rPr lang="en-US" sz="2400" b="1" dirty="0">
                <a:sym typeface="Verdana"/>
              </a:rPr>
              <a:t> south</a:t>
            </a:r>
            <a:endParaRPr sz="2400" b="1" dirty="0">
              <a:sym typeface="Verdana"/>
            </a:endParaRPr>
          </a:p>
        </p:txBody>
      </p:sp>
    </p:spTree>
    <p:extLst>
      <p:ext uri="{BB962C8B-B14F-4D97-AF65-F5344CB8AC3E}">
        <p14:creationId xmlns:p14="http://schemas.microsoft.com/office/powerpoint/2010/main" val="291786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485999" y="550087"/>
            <a:ext cx="9220003"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i="0" u="none" strike="noStrike" cap="none" dirty="0">
                <a:solidFill>
                  <a:srgbClr val="FF0000"/>
                </a:solidFill>
                <a:latin typeface="Arial Black"/>
                <a:ea typeface="Arial Black"/>
                <a:cs typeface="Arial Black"/>
                <a:sym typeface="Arial Black"/>
              </a:rPr>
              <a:t>Thank you</a:t>
            </a:r>
            <a:endParaRPr sz="115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Ashok went 8 Km South and turned west and walked 3 Km, again he turned north and walked 5 Km. He took a final turn to the east and walked 3 km. In which direction was Ashok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East 		</a:t>
            </a:r>
          </a:p>
          <a:p>
            <a:pPr marL="0" lvl="0" indent="0" algn="just" rtl="0">
              <a:lnSpc>
                <a:spcPct val="90000"/>
              </a:lnSpc>
              <a:spcBef>
                <a:spcPts val="1000"/>
              </a:spcBef>
              <a:spcAft>
                <a:spcPts val="0"/>
              </a:spcAft>
              <a:buClr>
                <a:schemeClr val="dk1"/>
              </a:buClr>
              <a:buSzPts val="2400"/>
              <a:buNone/>
            </a:pPr>
            <a:r>
              <a:rPr lang="en-US" sz="2400" b="1" dirty="0"/>
              <a:t>(b) North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t>(d) South</a:t>
            </a:r>
            <a:endParaRPr sz="2400" dirty="0"/>
          </a:p>
        </p:txBody>
      </p:sp>
    </p:spTree>
    <p:extLst>
      <p:ext uri="{BB962C8B-B14F-4D97-AF65-F5344CB8AC3E}">
        <p14:creationId xmlns:p14="http://schemas.microsoft.com/office/powerpoint/2010/main" val="259755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Ashok went 8 Km South and turned west and walked 3 Km, again he turned north and walked 5 Km. He took a final turn to the east and walked 3 km. In which direction was Ashok from the starting point? </a:t>
            </a:r>
            <a:endParaRPr sz="2400" dirty="0"/>
          </a:p>
          <a:p>
            <a:pPr lvl="0" indent="-457200" algn="just" rtl="0">
              <a:lnSpc>
                <a:spcPct val="90000"/>
              </a:lnSpc>
              <a:spcBef>
                <a:spcPts val="1000"/>
              </a:spcBef>
              <a:spcAft>
                <a:spcPts val="0"/>
              </a:spcAft>
              <a:buClr>
                <a:schemeClr val="dk1"/>
              </a:buClr>
              <a:buSzPts val="2400"/>
              <a:buAutoNum type="alphaLcParenBoth"/>
            </a:pPr>
            <a:r>
              <a:rPr lang="en-US" sz="2400" b="1" dirty="0"/>
              <a:t>East 		</a:t>
            </a:r>
          </a:p>
          <a:p>
            <a:pPr marL="0" lvl="0" indent="0" algn="just" rtl="0">
              <a:lnSpc>
                <a:spcPct val="90000"/>
              </a:lnSpc>
              <a:spcBef>
                <a:spcPts val="1000"/>
              </a:spcBef>
              <a:spcAft>
                <a:spcPts val="0"/>
              </a:spcAft>
              <a:buClr>
                <a:schemeClr val="dk1"/>
              </a:buClr>
              <a:buSzPts val="2400"/>
              <a:buNone/>
            </a:pPr>
            <a:r>
              <a:rPr lang="en-US" sz="2400" b="1" dirty="0"/>
              <a:t>(b) North 	</a:t>
            </a:r>
          </a:p>
          <a:p>
            <a:pPr marL="0" lvl="0" indent="0" algn="just" rtl="0">
              <a:lnSpc>
                <a:spcPct val="90000"/>
              </a:lnSpc>
              <a:spcBef>
                <a:spcPts val="1000"/>
              </a:spcBef>
              <a:spcAft>
                <a:spcPts val="0"/>
              </a:spcAft>
              <a:buClr>
                <a:schemeClr val="dk1"/>
              </a:buClr>
              <a:buSzPts val="2400"/>
              <a:buNone/>
            </a:pPr>
            <a:r>
              <a:rPr lang="en-US" sz="2400" b="1" dirty="0"/>
              <a:t>(c)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(d) South</a:t>
            </a:r>
            <a:endParaRPr sz="2400" dirty="0">
              <a:solidFill>
                <a:srgbClr val="FF0000"/>
              </a:solidFill>
            </a:endParaRPr>
          </a:p>
        </p:txBody>
      </p:sp>
    </p:spTree>
    <p:extLst>
      <p:ext uri="{BB962C8B-B14F-4D97-AF65-F5344CB8AC3E}">
        <p14:creationId xmlns:p14="http://schemas.microsoft.com/office/powerpoint/2010/main" val="355952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Starting from a point P, </a:t>
            </a:r>
            <a:r>
              <a:rPr lang="en-US" sz="2400" b="1" dirty="0" err="1"/>
              <a:t>Sachin</a:t>
            </a:r>
            <a:r>
              <a:rPr lang="en-US" sz="2400" b="1" dirty="0"/>
              <a:t> walked 20m towards South. He turned left and walked 30m. He then turned left and walked 20m. He again turned left and walked 40 m and reached a point Q. How far and in which direction is the point P from the point Q.?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20 m West 	</a:t>
            </a:r>
          </a:p>
          <a:p>
            <a:pPr marL="0" lvl="0" indent="0" algn="just" rtl="0">
              <a:lnSpc>
                <a:spcPct val="90000"/>
              </a:lnSpc>
              <a:spcBef>
                <a:spcPts val="1000"/>
              </a:spcBef>
              <a:spcAft>
                <a:spcPts val="0"/>
              </a:spcAft>
              <a:buClr>
                <a:schemeClr val="dk1"/>
              </a:buClr>
              <a:buSzPts val="2400"/>
              <a:buNone/>
            </a:pPr>
            <a:r>
              <a:rPr lang="en-US" sz="2400" b="1" dirty="0"/>
              <a:t>(b) 10 m West 	</a:t>
            </a:r>
          </a:p>
          <a:p>
            <a:pPr marL="0" lvl="0" indent="0" algn="just" rtl="0">
              <a:lnSpc>
                <a:spcPct val="90000"/>
              </a:lnSpc>
              <a:spcBef>
                <a:spcPts val="1000"/>
              </a:spcBef>
              <a:spcAft>
                <a:spcPts val="0"/>
              </a:spcAft>
              <a:buClr>
                <a:schemeClr val="dk1"/>
              </a:buClr>
              <a:buSzPts val="2400"/>
              <a:buNone/>
            </a:pPr>
            <a:r>
              <a:rPr lang="en-US" sz="2400" b="1" dirty="0"/>
              <a:t>(c) 10 m East 	</a:t>
            </a:r>
          </a:p>
          <a:p>
            <a:pPr marL="0" lvl="0" indent="0" algn="just" rtl="0">
              <a:lnSpc>
                <a:spcPct val="90000"/>
              </a:lnSpc>
              <a:spcBef>
                <a:spcPts val="1000"/>
              </a:spcBef>
              <a:spcAft>
                <a:spcPts val="0"/>
              </a:spcAft>
              <a:buClr>
                <a:schemeClr val="dk1"/>
              </a:buClr>
              <a:buSzPts val="2400"/>
              <a:buNone/>
            </a:pPr>
            <a:r>
              <a:rPr lang="en-US" sz="2400" b="1" dirty="0"/>
              <a:t>(d) 10 m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Starting from a point P, </a:t>
            </a:r>
            <a:r>
              <a:rPr lang="en-US" sz="2400" b="1" dirty="0" err="1"/>
              <a:t>Sachin</a:t>
            </a:r>
            <a:r>
              <a:rPr lang="en-US" sz="2400" b="1" dirty="0"/>
              <a:t> walked 20m towards South. He turned left and walked 30m. He then turned left and walked 20m. He again turned left and walked 40 m and reached a point Q. How far and in which direction is the point P from the point Q.? </a:t>
            </a:r>
            <a:endParaRPr sz="2400" dirty="0"/>
          </a:p>
          <a:p>
            <a:pPr marL="457200" lvl="0" indent="-457200" algn="just" rtl="0">
              <a:lnSpc>
                <a:spcPct val="90000"/>
              </a:lnSpc>
              <a:spcBef>
                <a:spcPts val="1000"/>
              </a:spcBef>
              <a:spcAft>
                <a:spcPts val="0"/>
              </a:spcAft>
              <a:buClr>
                <a:schemeClr val="dk1"/>
              </a:buClr>
              <a:buSzPts val="2400"/>
              <a:buAutoNum type="alphaLcParenBoth"/>
            </a:pPr>
            <a:r>
              <a:rPr lang="en-US" sz="2400" b="1" dirty="0"/>
              <a:t>20 m West 	</a:t>
            </a:r>
          </a:p>
          <a:p>
            <a:pPr marL="0" lvl="0" indent="0" algn="just" rtl="0">
              <a:lnSpc>
                <a:spcPct val="90000"/>
              </a:lnSpc>
              <a:spcBef>
                <a:spcPts val="1000"/>
              </a:spcBef>
              <a:spcAft>
                <a:spcPts val="0"/>
              </a:spcAft>
              <a:buClr>
                <a:schemeClr val="dk1"/>
              </a:buClr>
              <a:buSzPts val="2400"/>
              <a:buNone/>
            </a:pPr>
            <a:r>
              <a:rPr lang="en-US" sz="2400" b="1" dirty="0"/>
              <a:t>(b) 10 m West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(c) 10 m East</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(d) 10 m North </a:t>
            </a:r>
            <a:endParaRPr sz="2400" dirty="0"/>
          </a:p>
          <a:p>
            <a:pPr marL="457200" lvl="0" indent="-457200" algn="just" rtl="0">
              <a:lnSpc>
                <a:spcPct val="90000"/>
              </a:lnSpc>
              <a:spcBef>
                <a:spcPts val="1000"/>
              </a:spcBef>
              <a:spcAft>
                <a:spcPts val="0"/>
              </a:spcAft>
              <a:buClr>
                <a:schemeClr val="dk1"/>
              </a:buClr>
              <a:buSzPts val="2400"/>
              <a:buNone/>
            </a:pPr>
            <a:r>
              <a:rPr lang="en-US" sz="2400" b="1" dirty="0"/>
              <a:t>(e) None of these</a:t>
            </a:r>
            <a:endParaRPr sz="2400" dirty="0"/>
          </a:p>
        </p:txBody>
      </p:sp>
    </p:spTree>
    <p:extLst>
      <p:ext uri="{BB962C8B-B14F-4D97-AF65-F5344CB8AC3E}">
        <p14:creationId xmlns:p14="http://schemas.microsoft.com/office/powerpoint/2010/main" val="2996325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4315</Words>
  <Application>Microsoft Office PowerPoint</Application>
  <PresentationFormat>Widescreen</PresentationFormat>
  <Paragraphs>425</Paragraphs>
  <Slides>56</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Verdana</vt:lpstr>
      <vt:lpstr>Calibri</vt:lpstr>
      <vt:lpstr>Arial</vt:lpstr>
      <vt:lpstr>Arial Black</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Creative PPT Team</cp:lastModifiedBy>
  <cp:revision>19</cp:revision>
  <dcterms:created xsi:type="dcterms:W3CDTF">2020-02-23T06:37:57Z</dcterms:created>
  <dcterms:modified xsi:type="dcterms:W3CDTF">2024-12-13T10:02:38Z</dcterms:modified>
</cp:coreProperties>
</file>