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309" r:id="rId2"/>
    <p:sldId id="425" r:id="rId3"/>
    <p:sldId id="382" r:id="rId4"/>
    <p:sldId id="383" r:id="rId5"/>
    <p:sldId id="381" r:id="rId6"/>
    <p:sldId id="384" r:id="rId7"/>
    <p:sldId id="310" r:id="rId8"/>
    <p:sldId id="385" r:id="rId9"/>
    <p:sldId id="313" r:id="rId10"/>
    <p:sldId id="387" r:id="rId11"/>
    <p:sldId id="314" r:id="rId12"/>
    <p:sldId id="388" r:id="rId13"/>
    <p:sldId id="319" r:id="rId14"/>
    <p:sldId id="389" r:id="rId15"/>
    <p:sldId id="320" r:id="rId16"/>
    <p:sldId id="390" r:id="rId17"/>
    <p:sldId id="322" r:id="rId18"/>
    <p:sldId id="392" r:id="rId19"/>
    <p:sldId id="324" r:id="rId20"/>
    <p:sldId id="393" r:id="rId21"/>
    <p:sldId id="326" r:id="rId22"/>
    <p:sldId id="395" r:id="rId23"/>
    <p:sldId id="327" r:id="rId24"/>
    <p:sldId id="396" r:id="rId25"/>
    <p:sldId id="328" r:id="rId26"/>
    <p:sldId id="397" r:id="rId27"/>
    <p:sldId id="380" r:id="rId28"/>
    <p:sldId id="398" r:id="rId29"/>
    <p:sldId id="329" r:id="rId30"/>
    <p:sldId id="399" r:id="rId31"/>
    <p:sldId id="330" r:id="rId32"/>
    <p:sldId id="400" r:id="rId33"/>
    <p:sldId id="331" r:id="rId34"/>
    <p:sldId id="401" r:id="rId35"/>
    <p:sldId id="333" r:id="rId36"/>
    <p:sldId id="403" r:id="rId37"/>
    <p:sldId id="334" r:id="rId38"/>
    <p:sldId id="404" r:id="rId39"/>
    <p:sldId id="337" r:id="rId40"/>
    <p:sldId id="406" r:id="rId41"/>
    <p:sldId id="338" r:id="rId42"/>
    <p:sldId id="407" r:id="rId43"/>
    <p:sldId id="339" r:id="rId44"/>
    <p:sldId id="408" r:id="rId45"/>
    <p:sldId id="340" r:id="rId46"/>
    <p:sldId id="409" r:id="rId47"/>
    <p:sldId id="342" r:id="rId48"/>
    <p:sldId id="411" r:id="rId49"/>
    <p:sldId id="343" r:id="rId50"/>
    <p:sldId id="412" r:id="rId51"/>
    <p:sldId id="344" r:id="rId52"/>
    <p:sldId id="413" r:id="rId53"/>
    <p:sldId id="345" r:id="rId54"/>
    <p:sldId id="414" r:id="rId55"/>
    <p:sldId id="346" r:id="rId56"/>
    <p:sldId id="415" r:id="rId57"/>
    <p:sldId id="347" r:id="rId58"/>
    <p:sldId id="416" r:id="rId59"/>
    <p:sldId id="350" r:id="rId60"/>
    <p:sldId id="419" r:id="rId61"/>
    <p:sldId id="353" r:id="rId62"/>
    <p:sldId id="420" r:id="rId63"/>
    <p:sldId id="354" r:id="rId64"/>
    <p:sldId id="421" r:id="rId65"/>
    <p:sldId id="355" r:id="rId66"/>
    <p:sldId id="422" r:id="rId67"/>
    <p:sldId id="356" r:id="rId68"/>
    <p:sldId id="424" r:id="rId69"/>
    <p:sldId id="423"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8EFC"/>
    <a:srgbClr val="FE6400"/>
    <a:srgbClr val="B0D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24" autoAdjust="0"/>
  </p:normalViewPr>
  <p:slideViewPr>
    <p:cSldViewPr snapToGrid="0">
      <p:cViewPr varScale="1">
        <p:scale>
          <a:sx n="75" d="100"/>
          <a:sy n="75" d="100"/>
        </p:scale>
        <p:origin x="902"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01EA01-0F0C-4DE8-B813-35A3FC47D733}" type="datetimeFigureOut">
              <a:rPr lang="en-US" smtClean="0"/>
              <a:pPr/>
              <a:t>12/13/2024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E163DC-F9C0-4AEA-8660-BBA8B6963153}"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570C-91D9-4947-A6D9-7FF06034DC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A57714-93CD-4F1F-87AD-8D5BD536B3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B1CF67-9FF0-4DFC-BE0D-8D3336673D29}"/>
              </a:ext>
            </a:extLst>
          </p:cNvPr>
          <p:cNvSpPr>
            <a:spLocks noGrp="1"/>
          </p:cNvSpPr>
          <p:nvPr>
            <p:ph type="dt" sz="half" idx="10"/>
          </p:nvPr>
        </p:nvSpPr>
        <p:spPr/>
        <p:txBody>
          <a:bodyPr/>
          <a:lstStyle/>
          <a:p>
            <a:fld id="{E6F7824F-FEE6-4FA6-87FA-56806D70CA3A}" type="datetimeFigureOut">
              <a:rPr lang="en-IN" smtClean="0"/>
              <a:pPr/>
              <a:t>13-12-24</a:t>
            </a:fld>
            <a:endParaRPr lang="en-IN" dirty="0"/>
          </a:p>
        </p:txBody>
      </p:sp>
      <p:sp>
        <p:nvSpPr>
          <p:cNvPr id="5" name="Footer Placeholder 4">
            <a:extLst>
              <a:ext uri="{FF2B5EF4-FFF2-40B4-BE49-F238E27FC236}">
                <a16:creationId xmlns:a16="http://schemas.microsoft.com/office/drawing/2014/main" id="{CC1B7A56-F93E-4F84-81A6-4D75C4E9C8F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DC9BA34-E053-4950-ADF6-7B39A137036D}"/>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261181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95D0-D535-4848-A630-2D6860813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DB14DE-3C99-46E6-9D3B-253632069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IN" dirty="0"/>
          </a:p>
        </p:txBody>
      </p:sp>
      <p:sp>
        <p:nvSpPr>
          <p:cNvPr id="4" name="Text Placeholder 3">
            <a:extLst>
              <a:ext uri="{FF2B5EF4-FFF2-40B4-BE49-F238E27FC236}">
                <a16:creationId xmlns:a16="http://schemas.microsoft.com/office/drawing/2014/main" id="{213A90A1-9292-4924-8F81-7ED09C923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10C8E3-27F1-4EDF-9DCD-8F49CDA6B2FC}"/>
              </a:ext>
            </a:extLst>
          </p:cNvPr>
          <p:cNvSpPr>
            <a:spLocks noGrp="1"/>
          </p:cNvSpPr>
          <p:nvPr>
            <p:ph type="dt" sz="half" idx="10"/>
          </p:nvPr>
        </p:nvSpPr>
        <p:spPr/>
        <p:txBody>
          <a:bodyPr/>
          <a:lstStyle/>
          <a:p>
            <a:fld id="{E6F7824F-FEE6-4FA6-87FA-56806D70CA3A}" type="datetimeFigureOut">
              <a:rPr lang="en-IN" smtClean="0"/>
              <a:pPr/>
              <a:t>13-12-24</a:t>
            </a:fld>
            <a:endParaRPr lang="en-IN" dirty="0"/>
          </a:p>
        </p:txBody>
      </p:sp>
      <p:sp>
        <p:nvSpPr>
          <p:cNvPr id="6" name="Footer Placeholder 5">
            <a:extLst>
              <a:ext uri="{FF2B5EF4-FFF2-40B4-BE49-F238E27FC236}">
                <a16:creationId xmlns:a16="http://schemas.microsoft.com/office/drawing/2014/main" id="{768BB2F1-10A7-4167-841D-D77F9C8E5B5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214DC5D-E540-47BE-BB01-FF0B11DD6461}"/>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254876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7CE4-4879-4194-ACD4-2DFD05CEEE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9DE788-C14D-4BFA-A909-E56F7B950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F1FB5C-888C-4B41-A7ED-BBAD2959954E}"/>
              </a:ext>
            </a:extLst>
          </p:cNvPr>
          <p:cNvSpPr>
            <a:spLocks noGrp="1"/>
          </p:cNvSpPr>
          <p:nvPr>
            <p:ph type="dt" sz="half" idx="10"/>
          </p:nvPr>
        </p:nvSpPr>
        <p:spPr/>
        <p:txBody>
          <a:bodyPr/>
          <a:lstStyle/>
          <a:p>
            <a:fld id="{E6F7824F-FEE6-4FA6-87FA-56806D70CA3A}" type="datetimeFigureOut">
              <a:rPr lang="en-IN" smtClean="0"/>
              <a:pPr/>
              <a:t>13-12-24</a:t>
            </a:fld>
            <a:endParaRPr lang="en-IN" dirty="0"/>
          </a:p>
        </p:txBody>
      </p:sp>
      <p:sp>
        <p:nvSpPr>
          <p:cNvPr id="5" name="Footer Placeholder 4">
            <a:extLst>
              <a:ext uri="{FF2B5EF4-FFF2-40B4-BE49-F238E27FC236}">
                <a16:creationId xmlns:a16="http://schemas.microsoft.com/office/drawing/2014/main" id="{D3B5CDCF-5C71-4C4C-98F9-79760A9BE80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D9B6551-B2C3-4B96-9C9D-F996D5F0751B}"/>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4213392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379290-6C46-497B-AB1E-8A27B8100A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74811A-877C-4411-B988-CA338C63CD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2A6BC7-DD99-4593-AB1F-3E58214B2995}"/>
              </a:ext>
            </a:extLst>
          </p:cNvPr>
          <p:cNvSpPr>
            <a:spLocks noGrp="1"/>
          </p:cNvSpPr>
          <p:nvPr>
            <p:ph type="dt" sz="half" idx="10"/>
          </p:nvPr>
        </p:nvSpPr>
        <p:spPr/>
        <p:txBody>
          <a:bodyPr/>
          <a:lstStyle/>
          <a:p>
            <a:fld id="{E6F7824F-FEE6-4FA6-87FA-56806D70CA3A}" type="datetimeFigureOut">
              <a:rPr lang="en-IN" smtClean="0"/>
              <a:pPr/>
              <a:t>13-12-24</a:t>
            </a:fld>
            <a:endParaRPr lang="en-IN" dirty="0"/>
          </a:p>
        </p:txBody>
      </p:sp>
      <p:sp>
        <p:nvSpPr>
          <p:cNvPr id="5" name="Footer Placeholder 4">
            <a:extLst>
              <a:ext uri="{FF2B5EF4-FFF2-40B4-BE49-F238E27FC236}">
                <a16:creationId xmlns:a16="http://schemas.microsoft.com/office/drawing/2014/main" id="{FF49487C-19BB-435C-9BEC-F0A10E78A3C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66C9521-C4F0-40F8-8192-C7A8261FE47D}"/>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343231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48A2A3-F692-45E9-8CEA-8D2E82190F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0121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304800" y="270933"/>
            <a:ext cx="11582400" cy="745067"/>
          </a:xfrm>
        </p:spPr>
        <p:txBody>
          <a:bodyPr>
            <a:normAutofit/>
          </a:bodyPr>
          <a:lstStyle>
            <a:lvl1pPr algn="ctr">
              <a:defRPr sz="3600" b="1">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304800" y="1185333"/>
            <a:ext cx="11582400" cy="499163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a16="http://schemas.microsoft.com/office/drawing/2014/main" id="{7F82684C-423C-4765-A4B6-5C4E8DC754FB}"/>
              </a:ext>
            </a:extLst>
          </p:cNvPr>
          <p:cNvSpPr>
            <a:spLocks noGrp="1"/>
          </p:cNvSpPr>
          <p:nvPr>
            <p:ph type="dt" sz="half" idx="10"/>
          </p:nvPr>
        </p:nvSpPr>
        <p:spPr>
          <a:xfrm>
            <a:off x="304800" y="6380692"/>
            <a:ext cx="3276600" cy="365125"/>
          </a:xfrm>
        </p:spPr>
        <p:txBody>
          <a:bodyPr/>
          <a:lstStyle/>
          <a:p>
            <a:fld id="{E6F7824F-FEE6-4FA6-87FA-56806D70CA3A}" type="datetimeFigureOut">
              <a:rPr lang="en-IN" smtClean="0"/>
              <a:pPr/>
              <a:t>13-12-24</a:t>
            </a:fld>
            <a:endParaRPr lang="en-IN" dirty="0"/>
          </a:p>
        </p:txBody>
      </p:sp>
      <p:sp>
        <p:nvSpPr>
          <p:cNvPr id="5" name="Footer Placeholder 4">
            <a:extLst>
              <a:ext uri="{FF2B5EF4-FFF2-40B4-BE49-F238E27FC236}">
                <a16:creationId xmlns:a16="http://schemas.microsoft.com/office/drawing/2014/main" id="{C02794CF-57E8-4BE6-9B7F-7F59CE9F7302}"/>
              </a:ext>
            </a:extLst>
          </p:cNvPr>
          <p:cNvSpPr>
            <a:spLocks noGrp="1"/>
          </p:cNvSpPr>
          <p:nvPr>
            <p:ph type="ftr" sz="quarter" idx="11"/>
          </p:nvPr>
        </p:nvSpPr>
        <p:spPr>
          <a:xfrm>
            <a:off x="4038600" y="6380691"/>
            <a:ext cx="4114800" cy="365125"/>
          </a:xfrm>
        </p:spPr>
        <p:txBody>
          <a:bodyPr/>
          <a:lstStyle/>
          <a:p>
            <a:endParaRPr lang="en-IN" dirty="0"/>
          </a:p>
        </p:txBody>
      </p:sp>
      <p:sp>
        <p:nvSpPr>
          <p:cNvPr id="6" name="Slide Number Placeholder 5">
            <a:extLst>
              <a:ext uri="{FF2B5EF4-FFF2-40B4-BE49-F238E27FC236}">
                <a16:creationId xmlns:a16="http://schemas.microsoft.com/office/drawing/2014/main" id="{3A8311BD-0829-4E1F-8609-52006F00A5F6}"/>
              </a:ext>
            </a:extLst>
          </p:cNvPr>
          <p:cNvSpPr>
            <a:spLocks noGrp="1"/>
          </p:cNvSpPr>
          <p:nvPr>
            <p:ph type="sldNum" sz="quarter" idx="12"/>
          </p:nvPr>
        </p:nvSpPr>
        <p:spPr>
          <a:xfrm>
            <a:off x="8610599" y="6356350"/>
            <a:ext cx="3276599" cy="365125"/>
          </a:xfrm>
        </p:spPr>
        <p:txBody>
          <a:bodyPr/>
          <a:lstStyle/>
          <a:p>
            <a:fld id="{4113C1E7-9431-4A64-94FC-1D172EC0AB5A}" type="slidenum">
              <a:rPr lang="en-IN" smtClean="0"/>
              <a:pPr/>
              <a:t>‹#›</a:t>
            </a:fld>
            <a:endParaRPr lang="en-IN" dirty="0"/>
          </a:p>
        </p:txBody>
      </p:sp>
      <p:sp>
        <p:nvSpPr>
          <p:cNvPr id="11" name="Rectangle 10">
            <a:extLst>
              <a:ext uri="{FF2B5EF4-FFF2-40B4-BE49-F238E27FC236}">
                <a16:creationId xmlns:a16="http://schemas.microsoft.com/office/drawing/2014/main" id="{918DE1E3-0244-4492-89B0-E666F4294E48}"/>
              </a:ext>
            </a:extLst>
          </p:cNvPr>
          <p:cNvSpPr/>
          <p:nvPr userDrawn="1"/>
        </p:nvSpPr>
        <p:spPr>
          <a:xfrm>
            <a:off x="3706812" y="981604"/>
            <a:ext cx="4879976" cy="4879976"/>
          </a:xfrm>
          <a:prstGeom prst="rect">
            <a:avLst/>
          </a:prstGeom>
          <a:blipFill dpi="0" rotWithShape="1">
            <a:blip r:embed="rId2">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74707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DAC04-157F-4E75-A1D1-608BB6A458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EEF63E-A7CD-4490-94C6-AEB7AAD1B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9BACE1-7062-406F-BF0A-2C8447CFAE78}"/>
              </a:ext>
            </a:extLst>
          </p:cNvPr>
          <p:cNvSpPr>
            <a:spLocks noGrp="1"/>
          </p:cNvSpPr>
          <p:nvPr>
            <p:ph type="dt" sz="half" idx="10"/>
          </p:nvPr>
        </p:nvSpPr>
        <p:spPr/>
        <p:txBody>
          <a:bodyPr/>
          <a:lstStyle/>
          <a:p>
            <a:fld id="{E6F7824F-FEE6-4FA6-87FA-56806D70CA3A}" type="datetimeFigureOut">
              <a:rPr lang="en-IN" smtClean="0"/>
              <a:pPr/>
              <a:t>13-12-24</a:t>
            </a:fld>
            <a:endParaRPr lang="en-IN" dirty="0"/>
          </a:p>
        </p:txBody>
      </p:sp>
      <p:sp>
        <p:nvSpPr>
          <p:cNvPr id="5" name="Footer Placeholder 4">
            <a:extLst>
              <a:ext uri="{FF2B5EF4-FFF2-40B4-BE49-F238E27FC236}">
                <a16:creationId xmlns:a16="http://schemas.microsoft.com/office/drawing/2014/main" id="{6632EBEB-1EEC-4E59-8235-46F33B9CEE2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16F9D22-36EF-42CE-B503-C1BF182ECDEA}"/>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156422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2340-6366-4615-8DFE-2032C089BB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CE8ADD-6026-4405-9B1A-DC1A4E8E9C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6CB263-B7A6-4EE6-AD11-928CE3CCDA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281AA1-B6F3-49F8-9075-131D0D8F3C6A}"/>
              </a:ext>
            </a:extLst>
          </p:cNvPr>
          <p:cNvSpPr>
            <a:spLocks noGrp="1"/>
          </p:cNvSpPr>
          <p:nvPr>
            <p:ph type="dt" sz="half" idx="10"/>
          </p:nvPr>
        </p:nvSpPr>
        <p:spPr/>
        <p:txBody>
          <a:bodyPr/>
          <a:lstStyle/>
          <a:p>
            <a:fld id="{E6F7824F-FEE6-4FA6-87FA-56806D70CA3A}" type="datetimeFigureOut">
              <a:rPr lang="en-IN" smtClean="0"/>
              <a:pPr/>
              <a:t>13-12-24</a:t>
            </a:fld>
            <a:endParaRPr lang="en-IN" dirty="0"/>
          </a:p>
        </p:txBody>
      </p:sp>
      <p:sp>
        <p:nvSpPr>
          <p:cNvPr id="6" name="Footer Placeholder 5">
            <a:extLst>
              <a:ext uri="{FF2B5EF4-FFF2-40B4-BE49-F238E27FC236}">
                <a16:creationId xmlns:a16="http://schemas.microsoft.com/office/drawing/2014/main" id="{7DEF3FA6-1E5C-47CD-B247-F5157610318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43BB52BF-3F99-4B16-A3D9-0678B7555DDE}"/>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143836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DB32-2174-4376-9076-2632E8F8EE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9C407C-1D12-4D0A-A030-524BE0968A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71F0A9-77EE-4263-A67C-C16BE1477C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871FB3-AC11-4741-B1C4-DE03A7E6A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0ECBBDE-9050-4133-9844-54AB486662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15ABDF-CF3A-439F-B397-95AC73FB9257}"/>
              </a:ext>
            </a:extLst>
          </p:cNvPr>
          <p:cNvSpPr>
            <a:spLocks noGrp="1"/>
          </p:cNvSpPr>
          <p:nvPr>
            <p:ph type="dt" sz="half" idx="10"/>
          </p:nvPr>
        </p:nvSpPr>
        <p:spPr/>
        <p:txBody>
          <a:bodyPr/>
          <a:lstStyle/>
          <a:p>
            <a:fld id="{E6F7824F-FEE6-4FA6-87FA-56806D70CA3A}" type="datetimeFigureOut">
              <a:rPr lang="en-IN" smtClean="0"/>
              <a:pPr/>
              <a:t>13-12-24</a:t>
            </a:fld>
            <a:endParaRPr lang="en-IN" dirty="0"/>
          </a:p>
        </p:txBody>
      </p:sp>
      <p:sp>
        <p:nvSpPr>
          <p:cNvPr id="8" name="Footer Placeholder 7">
            <a:extLst>
              <a:ext uri="{FF2B5EF4-FFF2-40B4-BE49-F238E27FC236}">
                <a16:creationId xmlns:a16="http://schemas.microsoft.com/office/drawing/2014/main" id="{35DB57C0-0EC2-4978-AEAD-7284450CDF74}"/>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7FE9A207-153C-4FB7-89E6-D60D56800EA9}"/>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198409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69E1-C2D7-469B-B685-5760A0E1E6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407BAE-D44B-45AB-A0B4-DD09062FCEBE}"/>
              </a:ext>
            </a:extLst>
          </p:cNvPr>
          <p:cNvSpPr>
            <a:spLocks noGrp="1"/>
          </p:cNvSpPr>
          <p:nvPr>
            <p:ph type="dt" sz="half" idx="10"/>
          </p:nvPr>
        </p:nvSpPr>
        <p:spPr/>
        <p:txBody>
          <a:bodyPr/>
          <a:lstStyle/>
          <a:p>
            <a:fld id="{E6F7824F-FEE6-4FA6-87FA-56806D70CA3A}" type="datetimeFigureOut">
              <a:rPr lang="en-IN" smtClean="0"/>
              <a:pPr/>
              <a:t>13-12-24</a:t>
            </a:fld>
            <a:endParaRPr lang="en-IN" dirty="0"/>
          </a:p>
        </p:txBody>
      </p:sp>
      <p:sp>
        <p:nvSpPr>
          <p:cNvPr id="4" name="Footer Placeholder 3">
            <a:extLst>
              <a:ext uri="{FF2B5EF4-FFF2-40B4-BE49-F238E27FC236}">
                <a16:creationId xmlns:a16="http://schemas.microsoft.com/office/drawing/2014/main" id="{577F0041-930D-486E-B87C-35013F3E0273}"/>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220610B2-BC3A-443A-B9FB-C8EA2F3584FA}"/>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319301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5BEFB7-3B9C-4B2B-95B4-92DD054CBC2A}"/>
              </a:ext>
            </a:extLst>
          </p:cNvPr>
          <p:cNvSpPr>
            <a:spLocks noGrp="1"/>
          </p:cNvSpPr>
          <p:nvPr>
            <p:ph type="dt" sz="half" idx="10"/>
          </p:nvPr>
        </p:nvSpPr>
        <p:spPr/>
        <p:txBody>
          <a:bodyPr/>
          <a:lstStyle/>
          <a:p>
            <a:fld id="{E6F7824F-FEE6-4FA6-87FA-56806D70CA3A}" type="datetimeFigureOut">
              <a:rPr lang="en-IN" smtClean="0"/>
              <a:pPr/>
              <a:t>13-12-24</a:t>
            </a:fld>
            <a:endParaRPr lang="en-IN" dirty="0"/>
          </a:p>
        </p:txBody>
      </p:sp>
      <p:sp>
        <p:nvSpPr>
          <p:cNvPr id="3" name="Footer Placeholder 2">
            <a:extLst>
              <a:ext uri="{FF2B5EF4-FFF2-40B4-BE49-F238E27FC236}">
                <a16:creationId xmlns:a16="http://schemas.microsoft.com/office/drawing/2014/main" id="{8BAF9ABC-339A-4386-8967-389520926EF0}"/>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6B75CBE5-69F1-4976-9D60-7F316C1EDB17}"/>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102267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AF17B-D2C9-40B9-8753-8BDCF691A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607120-E547-4935-95D5-4A8C8B267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7049DD-1391-4431-A734-4A3EEF73A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DA9439-D32A-4CA5-A1FB-743F92303F16}"/>
              </a:ext>
            </a:extLst>
          </p:cNvPr>
          <p:cNvSpPr>
            <a:spLocks noGrp="1"/>
          </p:cNvSpPr>
          <p:nvPr>
            <p:ph type="dt" sz="half" idx="10"/>
          </p:nvPr>
        </p:nvSpPr>
        <p:spPr/>
        <p:txBody>
          <a:bodyPr/>
          <a:lstStyle/>
          <a:p>
            <a:fld id="{E6F7824F-FEE6-4FA6-87FA-56806D70CA3A}" type="datetimeFigureOut">
              <a:rPr lang="en-IN" smtClean="0"/>
              <a:pPr/>
              <a:t>13-12-24</a:t>
            </a:fld>
            <a:endParaRPr lang="en-IN" dirty="0"/>
          </a:p>
        </p:txBody>
      </p:sp>
      <p:sp>
        <p:nvSpPr>
          <p:cNvPr id="6" name="Footer Placeholder 5">
            <a:extLst>
              <a:ext uri="{FF2B5EF4-FFF2-40B4-BE49-F238E27FC236}">
                <a16:creationId xmlns:a16="http://schemas.microsoft.com/office/drawing/2014/main" id="{81F7D6D9-F57C-438C-8949-80113A39B8C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B3E0FAB-A3DF-4A5C-B3B2-F612BBFE3539}"/>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141459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35F695-DEC3-4A3B-BC13-7CC4F5D1D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C168CC-6B45-4123-88A6-EF2DF64057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D7EFBD-4160-41DF-A314-BD6A64AB49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824F-FEE6-4FA6-87FA-56806D70CA3A}" type="datetimeFigureOut">
              <a:rPr lang="en-IN" smtClean="0"/>
              <a:pPr/>
              <a:t>13-12-24</a:t>
            </a:fld>
            <a:endParaRPr lang="en-IN" dirty="0"/>
          </a:p>
        </p:txBody>
      </p:sp>
      <p:sp>
        <p:nvSpPr>
          <p:cNvPr id="5" name="Footer Placeholder 4">
            <a:extLst>
              <a:ext uri="{FF2B5EF4-FFF2-40B4-BE49-F238E27FC236}">
                <a16:creationId xmlns:a16="http://schemas.microsoft.com/office/drawing/2014/main" id="{518098CC-0E82-4F6E-B3C7-BBF562C23B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72E83DAE-AED6-4530-8BC5-C76C7338E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1762507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7" name="TextBox 6">
            <a:extLst>
              <a:ext uri="{FF2B5EF4-FFF2-40B4-BE49-F238E27FC236}">
                <a16:creationId xmlns:a16="http://schemas.microsoft.com/office/drawing/2014/main" id="{05F55099-54A4-3631-B14D-28DDCB47CA00}"/>
              </a:ext>
            </a:extLst>
          </p:cNvPr>
          <p:cNvSpPr txBox="1"/>
          <p:nvPr/>
        </p:nvSpPr>
        <p:spPr>
          <a:xfrm>
            <a:off x="0" y="566781"/>
            <a:ext cx="11938000" cy="1446550"/>
          </a:xfrm>
          <a:prstGeom prst="rect">
            <a:avLst/>
          </a:prstGeom>
          <a:noFill/>
        </p:spPr>
        <p:txBody>
          <a:bodyPr wrap="square">
            <a:spAutoFit/>
          </a:bodyPr>
          <a:lstStyle/>
          <a:p>
            <a:pPr algn="ctr"/>
            <a:r>
              <a:rPr lang="en-IN" sz="8800" b="1" dirty="0">
                <a:solidFill>
                  <a:srgbClr val="FF0000"/>
                </a:solidFill>
                <a:latin typeface="Arial" panose="020B0604020202020204" pitchFamily="34" charset="0"/>
                <a:cs typeface="Arial" panose="020B0604020202020204" pitchFamily="34" charset="0"/>
              </a:rPr>
              <a:t>LCM &amp; HCF</a:t>
            </a:r>
            <a:endParaRPr lang="en-IN" sz="8800"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a:t>
            </a:r>
            <a:r>
              <a:rPr lang="en-US" b="1" dirty="0"/>
              <a:t>. Find the H.C.F. of 2</a:t>
            </a:r>
            <a:r>
              <a:rPr lang="en-US" b="1" baseline="30000" dirty="0"/>
              <a:t>2 </a:t>
            </a:r>
            <a:r>
              <a:rPr lang="en-US" b="1" dirty="0"/>
              <a:t>3</a:t>
            </a:r>
            <a:r>
              <a:rPr lang="en-US" b="1" baseline="30000" dirty="0"/>
              <a:t>3</a:t>
            </a:r>
            <a:r>
              <a:rPr lang="en-US" b="1" dirty="0"/>
              <a:t> 5</a:t>
            </a:r>
            <a:r>
              <a:rPr lang="en-US" b="1" baseline="30000" dirty="0"/>
              <a:t>5</a:t>
            </a:r>
            <a:r>
              <a:rPr lang="en-US" b="1" dirty="0"/>
              <a:t> , 2</a:t>
            </a:r>
            <a:r>
              <a:rPr lang="en-US" b="1" baseline="30000" dirty="0"/>
              <a:t>3</a:t>
            </a:r>
            <a:r>
              <a:rPr lang="en-US" b="1" dirty="0"/>
              <a:t> 3</a:t>
            </a:r>
            <a:r>
              <a:rPr lang="en-US" b="1" baseline="30000" dirty="0"/>
              <a:t>2</a:t>
            </a:r>
            <a:r>
              <a:rPr lang="en-US" b="1" dirty="0"/>
              <a:t> 5</a:t>
            </a:r>
            <a:r>
              <a:rPr lang="en-US" b="1" baseline="30000" dirty="0"/>
              <a:t>2 </a:t>
            </a:r>
            <a:r>
              <a:rPr lang="en-US" b="1" dirty="0"/>
              <a:t>7 and 2</a:t>
            </a:r>
            <a:r>
              <a:rPr lang="en-US" b="1" baseline="30000" dirty="0"/>
              <a:t>4 </a:t>
            </a:r>
            <a:r>
              <a:rPr lang="en-US" b="1" dirty="0"/>
              <a:t>3</a:t>
            </a:r>
            <a:r>
              <a:rPr lang="en-US" b="1" baseline="30000" dirty="0"/>
              <a:t>4</a:t>
            </a:r>
            <a:r>
              <a:rPr lang="en-US" b="1" dirty="0"/>
              <a:t> 5 7</a:t>
            </a:r>
            <a:r>
              <a:rPr lang="en-US" b="1" baseline="30000" dirty="0"/>
              <a:t>2 </a:t>
            </a:r>
            <a:r>
              <a:rPr lang="en-US" b="1" dirty="0"/>
              <a:t>11.</a:t>
            </a:r>
          </a:p>
          <a:p>
            <a:pPr>
              <a:buNone/>
            </a:pPr>
            <a:r>
              <a:rPr lang="en-US" b="1" dirty="0">
                <a:solidFill>
                  <a:srgbClr val="FF0000"/>
                </a:solidFill>
              </a:rPr>
              <a:t>(a) 2</a:t>
            </a:r>
            <a:r>
              <a:rPr lang="en-US" b="1" baseline="30000" dirty="0">
                <a:solidFill>
                  <a:srgbClr val="FF0000"/>
                </a:solidFill>
              </a:rPr>
              <a:t>2</a:t>
            </a:r>
            <a:r>
              <a:rPr lang="en-US" b="1" dirty="0">
                <a:solidFill>
                  <a:srgbClr val="FF0000"/>
                </a:solidFill>
              </a:rPr>
              <a:t>3</a:t>
            </a:r>
            <a:r>
              <a:rPr lang="en-US" b="1" baseline="30000" dirty="0">
                <a:solidFill>
                  <a:srgbClr val="FF0000"/>
                </a:solidFill>
              </a:rPr>
              <a:t>2</a:t>
            </a:r>
            <a:r>
              <a:rPr lang="en-US" b="1" dirty="0">
                <a:solidFill>
                  <a:srgbClr val="FF0000"/>
                </a:solidFill>
              </a:rPr>
              <a:t> 5   </a:t>
            </a:r>
            <a:r>
              <a:rPr lang="en-US" b="1" dirty="0"/>
              <a:t>	(b) 2</a:t>
            </a:r>
            <a:r>
              <a:rPr lang="en-US" b="1" baseline="30000" dirty="0"/>
              <a:t>2</a:t>
            </a:r>
            <a:r>
              <a:rPr lang="en-US" b="1" dirty="0"/>
              <a:t>3</a:t>
            </a:r>
            <a:r>
              <a:rPr lang="en-US" b="1" baseline="30000" dirty="0"/>
              <a:t>2</a:t>
            </a:r>
            <a:r>
              <a:rPr lang="en-US" b="1" dirty="0"/>
              <a:t> 5 7 11   	(c) 2</a:t>
            </a:r>
            <a:r>
              <a:rPr lang="en-US" b="1" baseline="30000" dirty="0"/>
              <a:t>4 </a:t>
            </a:r>
            <a:r>
              <a:rPr lang="en-US" b="1" dirty="0"/>
              <a:t>3</a:t>
            </a:r>
            <a:r>
              <a:rPr lang="en-US" b="1" baseline="30000" dirty="0"/>
              <a:t>4</a:t>
            </a:r>
            <a:r>
              <a:rPr lang="en-US" b="1" dirty="0"/>
              <a:t>  5 	  (d) 2</a:t>
            </a:r>
            <a:r>
              <a:rPr lang="en-US" b="1" baseline="30000" dirty="0"/>
              <a:t>4</a:t>
            </a:r>
            <a:r>
              <a:rPr lang="en-US" b="1" dirty="0"/>
              <a:t> 3</a:t>
            </a:r>
            <a:r>
              <a:rPr lang="en-US" b="1" baseline="30000" dirty="0"/>
              <a:t>4</a:t>
            </a:r>
            <a:r>
              <a:rPr lang="en-US" b="1" dirty="0"/>
              <a:t> 5</a:t>
            </a:r>
            <a:r>
              <a:rPr lang="en-US" b="1" baseline="30000" dirty="0"/>
              <a:t>5</a:t>
            </a:r>
            <a:r>
              <a:rPr lang="en-US" b="1" dirty="0"/>
              <a:t> 7 11</a:t>
            </a:r>
          </a:p>
          <a:p>
            <a:pPr>
              <a:buNone/>
            </a:pPr>
            <a:r>
              <a:rPr lang="en-US" b="1" dirty="0"/>
              <a:t>  </a:t>
            </a:r>
          </a:p>
        </p:txBody>
      </p:sp>
      <p:sp>
        <p:nvSpPr>
          <p:cNvPr id="6963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9633"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0" y="0"/>
            <a:ext cx="76200" cy="342900"/>
          </a:xfrm>
          <a:prstGeom prst="rect">
            <a:avLst/>
          </a:prstGeom>
          <a:noFill/>
        </p:spPr>
      </p:pic>
    </p:spTree>
    <p:extLst>
      <p:ext uri="{BB962C8B-B14F-4D97-AF65-F5344CB8AC3E}">
        <p14:creationId xmlns:p14="http://schemas.microsoft.com/office/powerpoint/2010/main" val="1931786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4</a:t>
            </a:r>
            <a:r>
              <a:rPr lang="en-US" b="1" dirty="0"/>
              <a:t>. Find the H.C.F. of   ,    ,      and      .      </a:t>
            </a:r>
          </a:p>
          <a:p>
            <a:pPr>
              <a:buNone/>
            </a:pPr>
            <a:endParaRPr lang="en-US" b="1" dirty="0"/>
          </a:p>
          <a:p>
            <a:pPr>
              <a:buNone/>
            </a:pPr>
            <a:r>
              <a:rPr lang="en-US" b="1" dirty="0"/>
              <a:t>(a)    		(b)    		(c)    		(d)     </a:t>
            </a:r>
          </a:p>
          <a:p>
            <a:pPr>
              <a:buNone/>
            </a:pPr>
            <a:r>
              <a:rPr lang="en-US" b="1" dirty="0">
                <a:latin typeface="Arial Black" pitchFamily="34" charset="0"/>
              </a:rPr>
              <a:t> </a:t>
            </a:r>
            <a:r>
              <a:rPr lang="en-US" b="1" dirty="0"/>
              <a:t> </a:t>
            </a:r>
          </a:p>
        </p:txBody>
      </p:sp>
      <p:sp>
        <p:nvSpPr>
          <p:cNvPr id="6861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0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664832" y="1535092"/>
            <a:ext cx="147782" cy="665020"/>
          </a:xfrm>
          <a:prstGeom prst="rect">
            <a:avLst/>
          </a:prstGeom>
          <a:noFill/>
        </p:spPr>
      </p:pic>
      <p:sp>
        <p:nvSpPr>
          <p:cNvPr id="68612"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11"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998420" y="1535536"/>
            <a:ext cx="154379" cy="720435"/>
          </a:xfrm>
          <a:prstGeom prst="rect">
            <a:avLst/>
          </a:prstGeom>
          <a:noFill/>
        </p:spPr>
      </p:pic>
      <p:sp>
        <p:nvSpPr>
          <p:cNvPr id="68613" name="Rectangle 5"/>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15" name="Rectangle 7"/>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14" name="Picture 6"/>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4437069" y="1488992"/>
            <a:ext cx="322330" cy="752104"/>
          </a:xfrm>
          <a:prstGeom prst="rect">
            <a:avLst/>
          </a:prstGeom>
          <a:noFill/>
        </p:spPr>
      </p:pic>
      <p:sp>
        <p:nvSpPr>
          <p:cNvPr id="68616" name="Rectangle 8"/>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18" name="Rectangle 10"/>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17" name="Picture 9"/>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5467027" y="1489116"/>
            <a:ext cx="314036" cy="706581"/>
          </a:xfrm>
          <a:prstGeom prst="rect">
            <a:avLst/>
          </a:prstGeom>
          <a:noFill/>
        </p:spPr>
      </p:pic>
      <p:sp>
        <p:nvSpPr>
          <p:cNvPr id="68619" name="Rectangle 11"/>
          <p:cNvSpPr>
            <a:spLocks noChangeArrowheads="1"/>
          </p:cNvSpPr>
          <p:nvPr/>
        </p:nvSpPr>
        <p:spPr bwMode="auto">
          <a:xfrm>
            <a:off x="0" y="257175"/>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21" name="Rectangle 13"/>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20" name="Picture 12"/>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783771" y="2422565"/>
            <a:ext cx="142504" cy="665019"/>
          </a:xfrm>
          <a:prstGeom prst="rect">
            <a:avLst/>
          </a:prstGeom>
          <a:noFill/>
        </p:spPr>
      </p:pic>
      <p:sp>
        <p:nvSpPr>
          <p:cNvPr id="68622" name="Rectangle 14"/>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24" name="Rectangle 16"/>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23" name="Picture 15"/>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2648196" y="2410691"/>
            <a:ext cx="261257" cy="609600"/>
          </a:xfrm>
          <a:prstGeom prst="rect">
            <a:avLst/>
          </a:prstGeom>
          <a:noFill/>
        </p:spPr>
      </p:pic>
      <p:sp>
        <p:nvSpPr>
          <p:cNvPr id="68625" name="Rectangle 17"/>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27" name="Rectangle 19"/>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26" name="Picture 18"/>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4465122" y="2481942"/>
            <a:ext cx="356260" cy="525015"/>
          </a:xfrm>
          <a:prstGeom prst="rect">
            <a:avLst/>
          </a:prstGeom>
          <a:noFill/>
        </p:spPr>
      </p:pic>
      <p:sp>
        <p:nvSpPr>
          <p:cNvPr id="68628" name="Rectangle 20"/>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30" name="Rectangle 2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29" name="Picture 21"/>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6222670" y="2476005"/>
            <a:ext cx="368135" cy="542515"/>
          </a:xfrm>
          <a:prstGeom prst="rect">
            <a:avLst/>
          </a:prstGeom>
          <a:noFill/>
        </p:spPr>
      </p:pic>
      <p:sp>
        <p:nvSpPr>
          <p:cNvPr id="68631" name="Rectangle 23"/>
          <p:cNvSpPr>
            <a:spLocks noChangeArrowheads="1"/>
          </p:cNvSpPr>
          <p:nvPr/>
        </p:nvSpPr>
        <p:spPr bwMode="auto">
          <a:xfrm>
            <a:off x="0" y="7239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4</a:t>
            </a:r>
            <a:r>
              <a:rPr lang="en-US" b="1" dirty="0"/>
              <a:t>. Find the H.C.F. of   ,    ,      and      .      </a:t>
            </a:r>
          </a:p>
          <a:p>
            <a:pPr>
              <a:buNone/>
            </a:pPr>
            <a:endParaRPr lang="en-US" b="1" dirty="0"/>
          </a:p>
          <a:p>
            <a:pPr>
              <a:buNone/>
            </a:pPr>
            <a:r>
              <a:rPr lang="en-US" b="1" dirty="0"/>
              <a:t>(a)    		(b)    		(c)    		(d)     </a:t>
            </a:r>
          </a:p>
          <a:p>
            <a:pPr>
              <a:buNone/>
            </a:pPr>
            <a:r>
              <a:rPr lang="en-US" b="1" dirty="0">
                <a:latin typeface="Arial Black" pitchFamily="34" charset="0"/>
              </a:rPr>
              <a:t> </a:t>
            </a:r>
            <a:r>
              <a:rPr lang="en-US" b="1" dirty="0"/>
              <a:t> </a:t>
            </a:r>
          </a:p>
        </p:txBody>
      </p:sp>
      <p:sp>
        <p:nvSpPr>
          <p:cNvPr id="6861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0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553072" y="1484292"/>
            <a:ext cx="147782" cy="665020"/>
          </a:xfrm>
          <a:prstGeom prst="rect">
            <a:avLst/>
          </a:prstGeom>
          <a:noFill/>
        </p:spPr>
      </p:pic>
      <p:sp>
        <p:nvSpPr>
          <p:cNvPr id="68612"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11"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906980" y="1515216"/>
            <a:ext cx="154379" cy="720435"/>
          </a:xfrm>
          <a:prstGeom prst="rect">
            <a:avLst/>
          </a:prstGeom>
          <a:noFill/>
        </p:spPr>
      </p:pic>
      <p:sp>
        <p:nvSpPr>
          <p:cNvPr id="68613" name="Rectangle 5"/>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15" name="Rectangle 7"/>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14" name="Picture 6"/>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4365949" y="1488992"/>
            <a:ext cx="322330" cy="752104"/>
          </a:xfrm>
          <a:prstGeom prst="rect">
            <a:avLst/>
          </a:prstGeom>
          <a:noFill/>
        </p:spPr>
      </p:pic>
      <p:sp>
        <p:nvSpPr>
          <p:cNvPr id="68616" name="Rectangle 8"/>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18" name="Rectangle 10"/>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17" name="Picture 9"/>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5385747" y="1489116"/>
            <a:ext cx="314036" cy="706581"/>
          </a:xfrm>
          <a:prstGeom prst="rect">
            <a:avLst/>
          </a:prstGeom>
          <a:noFill/>
        </p:spPr>
      </p:pic>
      <p:sp>
        <p:nvSpPr>
          <p:cNvPr id="68619" name="Rectangle 11"/>
          <p:cNvSpPr>
            <a:spLocks noChangeArrowheads="1"/>
          </p:cNvSpPr>
          <p:nvPr/>
        </p:nvSpPr>
        <p:spPr bwMode="auto">
          <a:xfrm>
            <a:off x="0" y="257175"/>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21" name="Rectangle 13"/>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20" name="Picture 12"/>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783771" y="2422565"/>
            <a:ext cx="142504" cy="665019"/>
          </a:xfrm>
          <a:prstGeom prst="rect">
            <a:avLst/>
          </a:prstGeom>
          <a:noFill/>
        </p:spPr>
      </p:pic>
      <p:sp>
        <p:nvSpPr>
          <p:cNvPr id="68622" name="Rectangle 14"/>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24" name="Rectangle 16"/>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23" name="Picture 15"/>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2648196" y="2410691"/>
            <a:ext cx="261257" cy="609600"/>
          </a:xfrm>
          <a:prstGeom prst="rect">
            <a:avLst/>
          </a:prstGeom>
          <a:noFill/>
        </p:spPr>
      </p:pic>
      <p:sp>
        <p:nvSpPr>
          <p:cNvPr id="68625" name="Rectangle 17"/>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27" name="Rectangle 19"/>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26" name="Picture 18"/>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4465122" y="2481942"/>
            <a:ext cx="356260" cy="525015"/>
          </a:xfrm>
          <a:prstGeom prst="rect">
            <a:avLst/>
          </a:prstGeom>
          <a:noFill/>
        </p:spPr>
      </p:pic>
      <p:sp>
        <p:nvSpPr>
          <p:cNvPr id="68628" name="Rectangle 20"/>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30" name="Rectangle 2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29" name="Picture 21"/>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6222670" y="2476005"/>
            <a:ext cx="368135" cy="542515"/>
          </a:xfrm>
          <a:prstGeom prst="rect">
            <a:avLst/>
          </a:prstGeom>
          <a:noFill/>
        </p:spPr>
      </p:pic>
      <p:sp>
        <p:nvSpPr>
          <p:cNvPr id="68631" name="Rectangle 23"/>
          <p:cNvSpPr>
            <a:spLocks noChangeArrowheads="1"/>
          </p:cNvSpPr>
          <p:nvPr/>
        </p:nvSpPr>
        <p:spPr bwMode="auto">
          <a:xfrm>
            <a:off x="0" y="7239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 name="TextBox 4">
            <a:extLst>
              <a:ext uri="{FF2B5EF4-FFF2-40B4-BE49-F238E27FC236}">
                <a16:creationId xmlns:a16="http://schemas.microsoft.com/office/drawing/2014/main" id="{A9F4FEF2-D8E1-7FA4-9F67-88F393D5F2D0}"/>
              </a:ext>
            </a:extLst>
          </p:cNvPr>
          <p:cNvSpPr txBox="1"/>
          <p:nvPr/>
        </p:nvSpPr>
        <p:spPr>
          <a:xfrm>
            <a:off x="204952" y="3454935"/>
            <a:ext cx="6096000" cy="461665"/>
          </a:xfrm>
          <a:prstGeom prst="rect">
            <a:avLst/>
          </a:prstGeom>
          <a:noFill/>
        </p:spPr>
        <p:txBody>
          <a:bodyPr wrap="square">
            <a:spAutoFit/>
          </a:bodyPr>
          <a:lstStyle/>
          <a:p>
            <a:r>
              <a:rPr lang="en-IN" sz="2400" b="1" dirty="0"/>
              <a:t>ANS:- b</a:t>
            </a:r>
          </a:p>
        </p:txBody>
      </p:sp>
    </p:spTree>
    <p:extLst>
      <p:ext uri="{BB962C8B-B14F-4D97-AF65-F5344CB8AC3E}">
        <p14:creationId xmlns:p14="http://schemas.microsoft.com/office/powerpoint/2010/main" val="423551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5</a:t>
            </a:r>
            <a:r>
              <a:rPr lang="en-US" b="1" dirty="0"/>
              <a:t>. Find the maximum number of students among whom 1001 pens and 910 pencils can be distributed in such a way that each student gets the same number of pens and the same number of pencils.</a:t>
            </a:r>
          </a:p>
          <a:p>
            <a:pPr>
              <a:buNone/>
            </a:pPr>
            <a:r>
              <a:rPr lang="en-US" b="1" dirty="0"/>
              <a:t>(a) 91 			(b) 910 		(c) 1001 		(d) 1911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5</a:t>
            </a:r>
            <a:r>
              <a:rPr lang="en-US" b="1" dirty="0"/>
              <a:t>. Find the maximum number of students among whom 1001 pens and 910 pencils can be distributed in such a way that each student gets the same number of pens and the same number of pencils.</a:t>
            </a:r>
          </a:p>
          <a:p>
            <a:pPr>
              <a:buNone/>
            </a:pPr>
            <a:r>
              <a:rPr lang="en-US" b="1" dirty="0">
                <a:solidFill>
                  <a:srgbClr val="FF0000"/>
                </a:solidFill>
              </a:rPr>
              <a:t>(a) 91 </a:t>
            </a:r>
            <a:r>
              <a:rPr lang="en-US" b="1" dirty="0"/>
              <a:t>			(b) 910 		(c) 1001 		(d) 1911</a:t>
            </a:r>
          </a:p>
        </p:txBody>
      </p:sp>
    </p:spTree>
    <p:extLst>
      <p:ext uri="{BB962C8B-B14F-4D97-AF65-F5344CB8AC3E}">
        <p14:creationId xmlns:p14="http://schemas.microsoft.com/office/powerpoint/2010/main" val="3271035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6</a:t>
            </a:r>
            <a:r>
              <a:rPr lang="en-US" b="1" dirty="0"/>
              <a:t>. Find the greatest possible length of a scale that can be used to measure exactly the following length of cloth 3m; 5m 10cm; and 12m 90cm. </a:t>
            </a:r>
          </a:p>
          <a:p>
            <a:pPr>
              <a:buNone/>
            </a:pPr>
            <a:r>
              <a:rPr lang="en-US" b="1" dirty="0"/>
              <a:t>(a) 30 cm 		(b) 60 cm 		(c) 10 cm 		(d) 1290 cm</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6</a:t>
            </a:r>
            <a:r>
              <a:rPr lang="en-US" b="1" dirty="0"/>
              <a:t>. Find the greatest possible length of a scale that can be used to measure exactly the following length of cloth 3m; 5m 10cm; and 12m 90cm. </a:t>
            </a:r>
          </a:p>
          <a:p>
            <a:pPr>
              <a:buNone/>
            </a:pPr>
            <a:r>
              <a:rPr lang="en-US" b="1" dirty="0">
                <a:solidFill>
                  <a:srgbClr val="FF0000"/>
                </a:solidFill>
              </a:rPr>
              <a:t>(a) 30 cm </a:t>
            </a:r>
            <a:r>
              <a:rPr lang="en-US" b="1" dirty="0"/>
              <a:t>		(b) 60 cm 		(c) 10 cm 		(d) 1290 cm</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704459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7</a:t>
            </a:r>
            <a:r>
              <a:rPr lang="en-US" b="1" dirty="0"/>
              <a:t>. Three containers have the mixture of milk and water 403 liters, 713 liters and 496 liters respectively. Find the greatest measurement which can measure the mixture. </a:t>
            </a:r>
          </a:p>
          <a:p>
            <a:pPr>
              <a:buNone/>
            </a:pPr>
            <a:r>
              <a:rPr lang="en-US" b="1" dirty="0"/>
              <a:t>(a) 1 liter 		(b) 7 liters 		(c) 31 liters 		(d) 41 liters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7</a:t>
            </a:r>
            <a:r>
              <a:rPr lang="en-US" b="1" dirty="0"/>
              <a:t>. Three containers have the mixture of milk and water 403 liters, 713 liters and 496 liters respectively. Find the greatest measurement which can measure the mixture. </a:t>
            </a:r>
          </a:p>
          <a:p>
            <a:pPr>
              <a:buNone/>
            </a:pPr>
            <a:r>
              <a:rPr lang="en-US" b="1" dirty="0"/>
              <a:t>(a) 1 liter 		(b) 7 liters 		</a:t>
            </a:r>
            <a:r>
              <a:rPr lang="en-US" b="1" dirty="0">
                <a:solidFill>
                  <a:srgbClr val="FF0000"/>
                </a:solidFill>
              </a:rPr>
              <a:t>(c) 31 liters </a:t>
            </a:r>
            <a:r>
              <a:rPr lang="en-US" b="1" dirty="0"/>
              <a:t>		(d) 41 liters</a:t>
            </a:r>
          </a:p>
        </p:txBody>
      </p:sp>
    </p:spTree>
    <p:extLst>
      <p:ext uri="{BB962C8B-B14F-4D97-AF65-F5344CB8AC3E}">
        <p14:creationId xmlns:p14="http://schemas.microsoft.com/office/powerpoint/2010/main" val="2210349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8</a:t>
            </a:r>
            <a:r>
              <a:rPr lang="en-US" b="1" dirty="0"/>
              <a:t>. Traffic lights at three different points are changing respectively at 24, 48 and 72 second. If all the three are changed together at 9 : 10 : 24 hours, when will the next changes take place together? </a:t>
            </a:r>
          </a:p>
          <a:p>
            <a:pPr marL="457200" indent="-457200">
              <a:buAutoNum type="alphaLcParenBoth"/>
            </a:pPr>
            <a:r>
              <a:rPr lang="en-US" b="1" dirty="0"/>
              <a:t>9 :12 : 25 </a:t>
            </a:r>
            <a:r>
              <a:rPr lang="en-US" b="1" dirty="0" err="1"/>
              <a:t>hrs</a:t>
            </a:r>
            <a:r>
              <a:rPr lang="en-US" b="1" dirty="0"/>
              <a:t> 		(b) 9 :10 : 48 </a:t>
            </a:r>
            <a:r>
              <a:rPr lang="en-US" b="1" dirty="0" err="1"/>
              <a:t>hrs</a:t>
            </a:r>
            <a:r>
              <a:rPr lang="en-US" b="1" dirty="0"/>
              <a:t> 		(c) 9 :12 : 48 </a:t>
            </a:r>
            <a:r>
              <a:rPr lang="en-US" b="1" dirty="0" err="1"/>
              <a:t>hrs</a:t>
            </a:r>
            <a:r>
              <a:rPr lang="en-US" b="1" dirty="0"/>
              <a:t> </a:t>
            </a:r>
          </a:p>
          <a:p>
            <a:pPr marL="457200" indent="-457200">
              <a:buNone/>
            </a:pPr>
            <a:r>
              <a:rPr lang="en-US" b="1" dirty="0"/>
              <a:t>(d) 9 :12 : 40 hrs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7" name="TextBox 6">
            <a:extLst>
              <a:ext uri="{FF2B5EF4-FFF2-40B4-BE49-F238E27FC236}">
                <a16:creationId xmlns:a16="http://schemas.microsoft.com/office/drawing/2014/main" id="{05F55099-54A4-3631-B14D-28DDCB47CA00}"/>
              </a:ext>
            </a:extLst>
          </p:cNvPr>
          <p:cNvSpPr txBox="1"/>
          <p:nvPr/>
        </p:nvSpPr>
        <p:spPr>
          <a:xfrm>
            <a:off x="0" y="861750"/>
            <a:ext cx="11938000" cy="3046988"/>
          </a:xfrm>
          <a:prstGeom prst="rect">
            <a:avLst/>
          </a:prstGeom>
          <a:noFill/>
        </p:spPr>
        <p:txBody>
          <a:bodyPr wrap="square">
            <a:spAutoFit/>
          </a:bodyPr>
          <a:lstStyle/>
          <a:p>
            <a:r>
              <a:rPr lang="en-IN" sz="2400" b="1" dirty="0">
                <a:solidFill>
                  <a:srgbClr val="FF0000"/>
                </a:solidFill>
                <a:latin typeface="Arial" panose="020B0604020202020204" pitchFamily="34" charset="0"/>
                <a:cs typeface="Arial" panose="020B0604020202020204" pitchFamily="34" charset="0"/>
              </a:rPr>
              <a:t>HCF Definition</a:t>
            </a:r>
          </a:p>
          <a:p>
            <a:endParaRPr lang="en-IN" sz="2400" dirty="0"/>
          </a:p>
          <a:p>
            <a:r>
              <a:rPr lang="en-IN" sz="2400" b="1" dirty="0"/>
              <a:t>The full form of HCF in Maths is Highest Common Factor.</a:t>
            </a:r>
          </a:p>
          <a:p>
            <a:endParaRPr lang="en-IN" sz="2400" dirty="0"/>
          </a:p>
          <a:p>
            <a:r>
              <a:rPr lang="en-IN" sz="2400" dirty="0">
                <a:latin typeface="Arial" panose="020B0604020202020204" pitchFamily="34" charset="0"/>
                <a:cs typeface="Arial" panose="020B0604020202020204" pitchFamily="34" charset="0"/>
              </a:rPr>
              <a:t>As the rules of mathematics dictate, the greatest common divisor or the </a:t>
            </a:r>
            <a:r>
              <a:rPr lang="en-IN" sz="2400" dirty="0" err="1">
                <a:latin typeface="Arial" panose="020B0604020202020204" pitchFamily="34" charset="0"/>
                <a:cs typeface="Arial" panose="020B0604020202020204" pitchFamily="34" charset="0"/>
              </a:rPr>
              <a:t>gcd</a:t>
            </a:r>
            <a:r>
              <a:rPr lang="en-IN" sz="2400" dirty="0">
                <a:latin typeface="Arial" panose="020B0604020202020204" pitchFamily="34" charset="0"/>
                <a:cs typeface="Arial" panose="020B0604020202020204" pitchFamily="34" charset="0"/>
              </a:rPr>
              <a:t> of two or more positive integers happens to be the largest positive integer that divides the numbers without leaving a remainder. For example, take 8 and 12. The H.C.F. of 8 and 12 will be 4 because the highest number that can divide both 8 and 12 is 4.</a:t>
            </a:r>
          </a:p>
        </p:txBody>
      </p:sp>
      <p:sp>
        <p:nvSpPr>
          <p:cNvPr id="9" name="TextBox 8">
            <a:extLst>
              <a:ext uri="{FF2B5EF4-FFF2-40B4-BE49-F238E27FC236}">
                <a16:creationId xmlns:a16="http://schemas.microsoft.com/office/drawing/2014/main" id="{0C6FC23A-C1B2-F186-76C0-E946643EF25C}"/>
              </a:ext>
            </a:extLst>
          </p:cNvPr>
          <p:cNvSpPr txBox="1"/>
          <p:nvPr/>
        </p:nvSpPr>
        <p:spPr>
          <a:xfrm>
            <a:off x="0" y="3908738"/>
            <a:ext cx="11937999" cy="2308324"/>
          </a:xfrm>
          <a:prstGeom prst="rect">
            <a:avLst/>
          </a:prstGeom>
          <a:noFill/>
        </p:spPr>
        <p:txBody>
          <a:bodyPr wrap="square">
            <a:spAutoFit/>
          </a:bodyPr>
          <a:lstStyle/>
          <a:p>
            <a:r>
              <a:rPr lang="en-IN" sz="2400" b="1" dirty="0">
                <a:solidFill>
                  <a:srgbClr val="FF0000"/>
                </a:solidFill>
              </a:rPr>
              <a:t>LCM Definition</a:t>
            </a:r>
          </a:p>
          <a:p>
            <a:endParaRPr lang="en-IN" sz="2400" dirty="0"/>
          </a:p>
          <a:p>
            <a:r>
              <a:rPr lang="en-IN" sz="2400" b="1" dirty="0"/>
              <a:t>The full form of LCM in Maths is Least Common Multiple</a:t>
            </a:r>
            <a:r>
              <a:rPr lang="en-IN" sz="2400" dirty="0"/>
              <a:t>.</a:t>
            </a:r>
          </a:p>
          <a:p>
            <a:endParaRPr lang="en-IN" sz="2400" dirty="0"/>
          </a:p>
          <a:p>
            <a:r>
              <a:rPr lang="en-IN" sz="2400" dirty="0"/>
              <a:t>In arithmetic, the least common multiple or LCM of two numbers say a and b, is denoted as LCM (</a:t>
            </a:r>
            <a:r>
              <a:rPr lang="en-IN" sz="2400" dirty="0" err="1"/>
              <a:t>a,b</a:t>
            </a:r>
            <a:r>
              <a:rPr lang="en-IN" sz="2400" dirty="0"/>
              <a:t>). And the LCM is the smallest or least positive integer that is divisible by both a and b.</a:t>
            </a:r>
          </a:p>
        </p:txBody>
      </p:sp>
    </p:spTree>
    <p:extLst>
      <p:ext uri="{BB962C8B-B14F-4D97-AF65-F5344CB8AC3E}">
        <p14:creationId xmlns:p14="http://schemas.microsoft.com/office/powerpoint/2010/main" val="385198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8</a:t>
            </a:r>
            <a:r>
              <a:rPr lang="en-US" b="1" dirty="0"/>
              <a:t>. Traffic lights at three different points are changing respectively at 24, 48 and 72 second. If all the three are changed together at 9 : 10 : 24 hours, when will the next changes take place together? </a:t>
            </a:r>
          </a:p>
          <a:p>
            <a:pPr marL="457200" indent="-457200">
              <a:buAutoNum type="alphaLcParenBoth"/>
            </a:pPr>
            <a:r>
              <a:rPr lang="en-US" b="1" dirty="0"/>
              <a:t>9 :12 : 25 </a:t>
            </a:r>
            <a:r>
              <a:rPr lang="en-US" b="1" dirty="0" err="1"/>
              <a:t>hrs</a:t>
            </a:r>
            <a:r>
              <a:rPr lang="en-US" b="1" dirty="0"/>
              <a:t> 	(b) 9 :10 : 48 </a:t>
            </a:r>
            <a:r>
              <a:rPr lang="en-US" b="1" dirty="0" err="1"/>
              <a:t>hrs</a:t>
            </a:r>
            <a:r>
              <a:rPr lang="en-US" b="1" dirty="0"/>
              <a:t> 	</a:t>
            </a:r>
            <a:r>
              <a:rPr lang="en-US" b="1" dirty="0">
                <a:solidFill>
                  <a:srgbClr val="FF0000"/>
                </a:solidFill>
              </a:rPr>
              <a:t>(c) 9 :12 : 48 </a:t>
            </a:r>
            <a:r>
              <a:rPr lang="en-US" b="1" dirty="0" err="1">
                <a:solidFill>
                  <a:srgbClr val="FF0000"/>
                </a:solidFill>
              </a:rPr>
              <a:t>hrs</a:t>
            </a:r>
            <a:r>
              <a:rPr lang="en-US" b="1" dirty="0">
                <a:solidFill>
                  <a:srgbClr val="FF0000"/>
                </a:solidFill>
              </a:rPr>
              <a:t>  </a:t>
            </a:r>
            <a:r>
              <a:rPr lang="en-US" b="1" dirty="0"/>
              <a:t>(d) 9 :12 : 40 hrs</a:t>
            </a:r>
          </a:p>
        </p:txBody>
      </p:sp>
    </p:spTree>
    <p:extLst>
      <p:ext uri="{BB962C8B-B14F-4D97-AF65-F5344CB8AC3E}">
        <p14:creationId xmlns:p14="http://schemas.microsoft.com/office/powerpoint/2010/main" val="81376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9</a:t>
            </a:r>
            <a:r>
              <a:rPr lang="en-US" b="1" dirty="0"/>
              <a:t>. A, B and C start at the same time in the same direction to run around a circular stadium of length 12 km and their speeds are 3 km/h, 4 km/h and 6 km/h respectively. After what time will they meet again at the starting point? </a:t>
            </a:r>
          </a:p>
          <a:p>
            <a:pPr>
              <a:buNone/>
            </a:pPr>
            <a:r>
              <a:rPr lang="en-US" b="1" dirty="0"/>
              <a:t>(a) 16 h 		(b) 12 h 		(c) 24 h 		(d) 28 h</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9</a:t>
            </a:r>
            <a:r>
              <a:rPr lang="en-US" b="1" dirty="0"/>
              <a:t>. A, B and C start at the same time in the same direction to run around a circular stadium of length 12 km and their speeds are 3 km/h, 4 km/h and 6 km/h respectively. After what time will they meet again at the starting point? </a:t>
            </a:r>
          </a:p>
          <a:p>
            <a:pPr>
              <a:buNone/>
            </a:pPr>
            <a:r>
              <a:rPr lang="en-US" b="1" dirty="0"/>
              <a:t>(a) 16 h 		</a:t>
            </a:r>
            <a:r>
              <a:rPr lang="en-US" b="1" dirty="0">
                <a:solidFill>
                  <a:srgbClr val="FF0000"/>
                </a:solidFill>
              </a:rPr>
              <a:t>(b) 12 h </a:t>
            </a:r>
            <a:r>
              <a:rPr lang="en-US" b="1" dirty="0"/>
              <a:t>		(c) 24 h 		(d) 28 h</a:t>
            </a:r>
          </a:p>
        </p:txBody>
      </p:sp>
    </p:spTree>
    <p:extLst>
      <p:ext uri="{BB962C8B-B14F-4D97-AF65-F5344CB8AC3E}">
        <p14:creationId xmlns:p14="http://schemas.microsoft.com/office/powerpoint/2010/main" val="17512867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10</a:t>
            </a:r>
            <a:r>
              <a:rPr lang="en-US" b="1" dirty="0"/>
              <a:t>. The smallest number is exactly divisible by 2, 4, 3, 5, 6, 8 and 10 when 7 is subtracted from the number. What is the number? </a:t>
            </a:r>
          </a:p>
          <a:p>
            <a:pPr>
              <a:buNone/>
            </a:pPr>
            <a:r>
              <a:rPr lang="en-US" b="1" dirty="0"/>
              <a:t>(a) 113 		(b) 120 		(c) 127 		(d) 137</a:t>
            </a:r>
          </a:p>
          <a:p>
            <a:pPr>
              <a:buNone/>
            </a:pPr>
            <a:r>
              <a:rPr lang="en-US" b="1" dirty="0">
                <a:latin typeface="Arial Black" pitchFamily="34" charset="0"/>
              </a:rPr>
              <a:t> </a:t>
            </a:r>
            <a:r>
              <a:rPr lang="en-US" b="1" dirty="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10</a:t>
            </a:r>
            <a:r>
              <a:rPr lang="en-US" b="1" dirty="0"/>
              <a:t>. The smallest number is exactly divisible by 2, 4, 3, 5, 6, 8 and 10 when 7 is subtracted from the number. What is the number? </a:t>
            </a:r>
          </a:p>
          <a:p>
            <a:pPr>
              <a:buNone/>
            </a:pPr>
            <a:r>
              <a:rPr lang="en-US" b="1" dirty="0"/>
              <a:t>(a) 113 		(b) 120 		</a:t>
            </a:r>
            <a:r>
              <a:rPr lang="en-US" b="1" dirty="0">
                <a:solidFill>
                  <a:srgbClr val="FF0000"/>
                </a:solidFill>
              </a:rPr>
              <a:t>(c) 127 </a:t>
            </a:r>
            <a:r>
              <a:rPr lang="en-US" b="1" dirty="0"/>
              <a:t>		(d) 137</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28693974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11</a:t>
            </a:r>
            <a:r>
              <a:rPr lang="en-US" b="1" dirty="0"/>
              <a:t>. The smallest number to which if 8 added, is exactly divisible by 10, 12, 15 and 20- </a:t>
            </a:r>
          </a:p>
          <a:p>
            <a:pPr>
              <a:buNone/>
            </a:pPr>
            <a:r>
              <a:rPr lang="en-US" b="1" dirty="0"/>
              <a:t>(a) 60 			(b) 68 			(c) 52 			(d) 38</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11</a:t>
            </a:r>
            <a:r>
              <a:rPr lang="en-US" b="1" dirty="0"/>
              <a:t>. The smallest number to which if 8 added, is exactly divisible by 10, 12, 15 and 20- </a:t>
            </a:r>
          </a:p>
          <a:p>
            <a:pPr>
              <a:buNone/>
            </a:pPr>
            <a:r>
              <a:rPr lang="en-US" b="1" dirty="0"/>
              <a:t>(a) 60 			(b) 68 			</a:t>
            </a:r>
            <a:r>
              <a:rPr lang="en-US" b="1" dirty="0">
                <a:solidFill>
                  <a:srgbClr val="FF0000"/>
                </a:solidFill>
              </a:rPr>
              <a:t>(c) 52 	</a:t>
            </a:r>
            <a:r>
              <a:rPr lang="en-US" b="1" dirty="0"/>
              <a:t>		(d) 38</a:t>
            </a:r>
          </a:p>
        </p:txBody>
      </p:sp>
    </p:spTree>
    <p:extLst>
      <p:ext uri="{BB962C8B-B14F-4D97-AF65-F5344CB8AC3E}">
        <p14:creationId xmlns:p14="http://schemas.microsoft.com/office/powerpoint/2010/main" val="40850153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12</a:t>
            </a:r>
            <a:r>
              <a:rPr lang="en-US" b="1" dirty="0"/>
              <a:t>. Which is the smallest number that can be subtracted from 1936 so that on being divided by 9, 10, 15 the remainder is 7 every time? </a:t>
            </a:r>
          </a:p>
          <a:p>
            <a:pPr>
              <a:buNone/>
            </a:pPr>
            <a:r>
              <a:rPr lang="en-US" b="1" dirty="0"/>
              <a:t>(a) 93 			(b) 46 			(c) 76 			(d) 39</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12</a:t>
            </a:r>
            <a:r>
              <a:rPr lang="en-US" b="1" dirty="0"/>
              <a:t>. Which is the smallest number that can be subtracted from 1936 so that on being divided by 9, 10, 15 the remainder is 7 every time? </a:t>
            </a:r>
          </a:p>
          <a:p>
            <a:pPr>
              <a:buNone/>
            </a:pPr>
            <a:r>
              <a:rPr lang="en-US" b="1" dirty="0"/>
              <a:t>(a) 93 			(b) 46 			(c) 76 			</a:t>
            </a:r>
            <a:r>
              <a:rPr lang="en-US" b="1" dirty="0">
                <a:solidFill>
                  <a:srgbClr val="FF0000"/>
                </a:solidFill>
              </a:rPr>
              <a:t>(d) 39</a:t>
            </a:r>
            <a:r>
              <a:rPr lang="en-US" b="1" dirty="0">
                <a:solidFill>
                  <a:srgbClr val="FF0000"/>
                </a:solidFill>
                <a:latin typeface="Arial Black" pitchFamily="34" charset="0"/>
              </a:rPr>
              <a:t> </a:t>
            </a:r>
            <a:r>
              <a:rPr lang="en-US" b="1" dirty="0">
                <a:solidFill>
                  <a:srgbClr val="FF0000"/>
                </a:solidFill>
              </a:rPr>
              <a:t> </a:t>
            </a:r>
          </a:p>
          <a:p>
            <a:pPr>
              <a:buNone/>
            </a:pPr>
            <a:r>
              <a:rPr lang="en-US" b="1" dirty="0">
                <a:latin typeface="Arial Black" pitchFamily="34" charset="0"/>
              </a:rPr>
              <a:t> </a:t>
            </a:r>
            <a:r>
              <a:rPr lang="en-US" b="1" dirty="0"/>
              <a:t> </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38512222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13</a:t>
            </a:r>
            <a:r>
              <a:rPr lang="en-US" b="1" dirty="0"/>
              <a:t>. The smallest number that will be divisible by 4, 6, 8, 12 and 16 leaving a remainder 2 in each case is- </a:t>
            </a:r>
          </a:p>
          <a:p>
            <a:pPr>
              <a:buNone/>
            </a:pPr>
            <a:r>
              <a:rPr lang="en-US" b="1" dirty="0"/>
              <a:t>(a) 46 			(b) 50 			(c) 48 			(d) 56</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4" name="TextBox 3">
            <a:extLst>
              <a:ext uri="{FF2B5EF4-FFF2-40B4-BE49-F238E27FC236}">
                <a16:creationId xmlns:a16="http://schemas.microsoft.com/office/drawing/2014/main" id="{3FBC63E0-1CC5-5F46-87BC-6A1FBD252C66}"/>
              </a:ext>
            </a:extLst>
          </p:cNvPr>
          <p:cNvSpPr txBox="1"/>
          <p:nvPr/>
        </p:nvSpPr>
        <p:spPr>
          <a:xfrm>
            <a:off x="152401" y="1286560"/>
            <a:ext cx="12039599" cy="830997"/>
          </a:xfrm>
          <a:prstGeom prst="rect">
            <a:avLst/>
          </a:prstGeom>
          <a:noFill/>
        </p:spPr>
        <p:txBody>
          <a:bodyPr wrap="square">
            <a:spAutoFit/>
          </a:bodyPr>
          <a:lstStyle/>
          <a:p>
            <a:r>
              <a:rPr lang="en-IN" sz="2400" dirty="0">
                <a:latin typeface="Arial Black" panose="020B0A04020102020204" pitchFamily="34" charset="0"/>
              </a:rPr>
              <a:t>Product of Two numbers = (HCF of the two numbers) x (LCM of the two numbers)</a:t>
            </a:r>
          </a:p>
        </p:txBody>
      </p:sp>
      <p:sp>
        <p:nvSpPr>
          <p:cNvPr id="6" name="TextBox 5">
            <a:extLst>
              <a:ext uri="{FF2B5EF4-FFF2-40B4-BE49-F238E27FC236}">
                <a16:creationId xmlns:a16="http://schemas.microsoft.com/office/drawing/2014/main" id="{25F5D533-76B2-0D2B-2F34-45FA0FE76CD6}"/>
              </a:ext>
            </a:extLst>
          </p:cNvPr>
          <p:cNvSpPr txBox="1"/>
          <p:nvPr/>
        </p:nvSpPr>
        <p:spPr>
          <a:xfrm>
            <a:off x="152401" y="2353420"/>
            <a:ext cx="11585575" cy="3416320"/>
          </a:xfrm>
          <a:prstGeom prst="rect">
            <a:avLst/>
          </a:prstGeom>
          <a:noFill/>
        </p:spPr>
        <p:txBody>
          <a:bodyPr wrap="square">
            <a:spAutoFit/>
          </a:bodyPr>
          <a:lstStyle/>
          <a:p>
            <a:r>
              <a:rPr lang="en-IN" sz="2400" b="1" dirty="0"/>
              <a:t>HCF by Prime Factorization Method</a:t>
            </a:r>
          </a:p>
          <a:p>
            <a:endParaRPr lang="en-IN" sz="2400" b="1" dirty="0"/>
          </a:p>
          <a:p>
            <a:r>
              <a:rPr lang="en-IN" sz="2400" b="1" dirty="0"/>
              <a:t>Take an example of finding the highest common factor of 144, 104 and 160.</a:t>
            </a:r>
          </a:p>
          <a:p>
            <a:r>
              <a:rPr lang="en-IN" sz="2400" b="1" dirty="0"/>
              <a:t>Now let us write the prime factors of 144, 104 and 160.</a:t>
            </a:r>
          </a:p>
          <a:p>
            <a:r>
              <a:rPr lang="en-IN" sz="2400" b="1" dirty="0"/>
              <a:t>144 = 2 × 2 × 2 × 2 × 3 × 3</a:t>
            </a:r>
          </a:p>
          <a:p>
            <a:r>
              <a:rPr lang="en-IN" sz="2400" b="1" dirty="0"/>
              <a:t>104 = 2 × 2 × 2 × 13</a:t>
            </a:r>
          </a:p>
          <a:p>
            <a:r>
              <a:rPr lang="en-IN" sz="2400" b="1" dirty="0"/>
              <a:t>160 = 2 × 2 × 2 × 2 × 2 × 5</a:t>
            </a:r>
          </a:p>
          <a:p>
            <a:r>
              <a:rPr lang="en-IN" sz="2400" b="1" dirty="0"/>
              <a:t>The common factors of 144, 104 and 160 are 2 × 2 × 2 = 8</a:t>
            </a:r>
          </a:p>
          <a:p>
            <a:r>
              <a:rPr lang="en-IN" sz="2400" b="1" dirty="0"/>
              <a:t>Therefore, HCF (144, 104, 160) = 8</a:t>
            </a:r>
          </a:p>
        </p:txBody>
      </p:sp>
    </p:spTree>
    <p:extLst>
      <p:ext uri="{BB962C8B-B14F-4D97-AF65-F5344CB8AC3E}">
        <p14:creationId xmlns:p14="http://schemas.microsoft.com/office/powerpoint/2010/main" val="22066210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13</a:t>
            </a:r>
            <a:r>
              <a:rPr lang="en-US" b="1" dirty="0"/>
              <a:t>. The smallest number that will be divisible by 4, 6, 8, 12 and 16 leaving a remainder 2 in each case is- </a:t>
            </a:r>
          </a:p>
          <a:p>
            <a:pPr>
              <a:buNone/>
            </a:pPr>
            <a:r>
              <a:rPr lang="en-US" b="1" dirty="0"/>
              <a:t>(a) 46 			</a:t>
            </a:r>
            <a:r>
              <a:rPr lang="en-US" b="1" dirty="0">
                <a:solidFill>
                  <a:srgbClr val="FF0000"/>
                </a:solidFill>
              </a:rPr>
              <a:t>(b) 50 	</a:t>
            </a:r>
            <a:r>
              <a:rPr lang="en-US" b="1" dirty="0"/>
              <a:t>		(c) 48 			(d) 56</a:t>
            </a:r>
          </a:p>
        </p:txBody>
      </p:sp>
    </p:spTree>
    <p:extLst>
      <p:ext uri="{BB962C8B-B14F-4D97-AF65-F5344CB8AC3E}">
        <p14:creationId xmlns:p14="http://schemas.microsoft.com/office/powerpoint/2010/main" val="39961205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14</a:t>
            </a:r>
            <a:r>
              <a:rPr lang="en-US" b="1" dirty="0"/>
              <a:t>. Find the greatest number that will divide 187, 233 and 279 so as to leave the same remainder in each case. </a:t>
            </a:r>
          </a:p>
          <a:p>
            <a:pPr>
              <a:buNone/>
            </a:pPr>
            <a:r>
              <a:rPr lang="en-US" b="1" dirty="0"/>
              <a:t>(a) 30 			(b) 36 			(c) 46 			(d) 56</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14</a:t>
            </a:r>
            <a:r>
              <a:rPr lang="en-US" b="1" dirty="0"/>
              <a:t>. Find the greatest number that will divide 187, 233 and 279 so as to leave the same remainder in each case. </a:t>
            </a:r>
          </a:p>
          <a:p>
            <a:pPr>
              <a:buNone/>
            </a:pPr>
            <a:r>
              <a:rPr lang="en-US" b="1" dirty="0"/>
              <a:t>(a) 30 			(b) 36 			</a:t>
            </a:r>
            <a:r>
              <a:rPr lang="en-US" b="1" dirty="0">
                <a:solidFill>
                  <a:srgbClr val="FF0000"/>
                </a:solidFill>
              </a:rPr>
              <a:t>(c) 46 	</a:t>
            </a:r>
            <a:r>
              <a:rPr lang="en-US" b="1" dirty="0"/>
              <a:t>		(d) 56</a:t>
            </a:r>
          </a:p>
        </p:txBody>
      </p:sp>
    </p:spTree>
    <p:extLst>
      <p:ext uri="{BB962C8B-B14F-4D97-AF65-F5344CB8AC3E}">
        <p14:creationId xmlns:p14="http://schemas.microsoft.com/office/powerpoint/2010/main" val="32457109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15</a:t>
            </a:r>
            <a:r>
              <a:rPr lang="en-US" b="1" dirty="0"/>
              <a:t>. The numbers 2272 and 875 divided by a three-digit number N, giving the same remainder. The sum of the digits of N is- </a:t>
            </a:r>
          </a:p>
          <a:p>
            <a:pPr>
              <a:buNone/>
            </a:pPr>
            <a:r>
              <a:rPr lang="en-US" b="1" dirty="0"/>
              <a:t>(a) 13 			(b) 10 			(c) 14 			(d) 11</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15</a:t>
            </a:r>
            <a:r>
              <a:rPr lang="en-US" b="1" dirty="0"/>
              <a:t>. The numbers 2272 and 875 divided by a three-digit number N, giving the same remainder. The sum of the digits of N is- </a:t>
            </a:r>
          </a:p>
          <a:p>
            <a:pPr>
              <a:buNone/>
            </a:pPr>
            <a:r>
              <a:rPr lang="en-US" b="1" dirty="0"/>
              <a:t>(a) 13 			</a:t>
            </a:r>
            <a:r>
              <a:rPr lang="en-US" b="1" dirty="0">
                <a:solidFill>
                  <a:srgbClr val="FF0000"/>
                </a:solidFill>
              </a:rPr>
              <a:t>(b) 10 	</a:t>
            </a:r>
            <a:r>
              <a:rPr lang="en-US" b="1" dirty="0"/>
              <a:t>		(c) 14 			(d) 11</a:t>
            </a:r>
          </a:p>
        </p:txBody>
      </p:sp>
    </p:spTree>
    <p:extLst>
      <p:ext uri="{BB962C8B-B14F-4D97-AF65-F5344CB8AC3E}">
        <p14:creationId xmlns:p14="http://schemas.microsoft.com/office/powerpoint/2010/main" val="15013625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16</a:t>
            </a:r>
            <a:r>
              <a:rPr lang="en-US" b="1" dirty="0"/>
              <a:t>. The greatest number which can divide 110 and 128 leaving the same remainder 2 in each case, is- </a:t>
            </a:r>
          </a:p>
          <a:p>
            <a:pPr>
              <a:buNone/>
            </a:pPr>
            <a:r>
              <a:rPr lang="en-US" b="1" dirty="0"/>
              <a:t>(a) 8 			(b) 18 			(c) 28 			(d) 38</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16</a:t>
            </a:r>
            <a:r>
              <a:rPr lang="en-US" b="1" dirty="0"/>
              <a:t>. The greatest number which can divide 110 and 128 leaving the same remainder 2 in each case, is- </a:t>
            </a:r>
          </a:p>
          <a:p>
            <a:pPr>
              <a:buNone/>
            </a:pPr>
            <a:r>
              <a:rPr lang="en-US" b="1" dirty="0"/>
              <a:t>(a) 8 			</a:t>
            </a:r>
            <a:r>
              <a:rPr lang="en-US" b="1" dirty="0">
                <a:solidFill>
                  <a:srgbClr val="FF0000"/>
                </a:solidFill>
              </a:rPr>
              <a:t>(b) 18 	</a:t>
            </a:r>
            <a:r>
              <a:rPr lang="en-US" b="1" dirty="0"/>
              <a:t>		(c) 28 			(d) 38</a:t>
            </a:r>
          </a:p>
        </p:txBody>
      </p:sp>
    </p:spTree>
    <p:extLst>
      <p:ext uri="{BB962C8B-B14F-4D97-AF65-F5344CB8AC3E}">
        <p14:creationId xmlns:p14="http://schemas.microsoft.com/office/powerpoint/2010/main" val="35847081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17</a:t>
            </a:r>
            <a:r>
              <a:rPr lang="en-US" b="1" dirty="0"/>
              <a:t>. The greatest number which can divide 122 and 243 and leave remainders 2 and 3 respectively, is- </a:t>
            </a:r>
          </a:p>
          <a:p>
            <a:pPr>
              <a:buNone/>
            </a:pPr>
            <a:r>
              <a:rPr lang="en-US" b="1" dirty="0"/>
              <a:t>(a) 12 			(b) 24 			(c) 30 			(d) 120</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17</a:t>
            </a:r>
            <a:r>
              <a:rPr lang="en-US" b="1" dirty="0"/>
              <a:t>. The greatest number which can divide 122 and 243 and leave remainders 2 and 3 respectively, is- </a:t>
            </a:r>
          </a:p>
          <a:p>
            <a:pPr>
              <a:buNone/>
            </a:pPr>
            <a:r>
              <a:rPr lang="en-US" b="1" dirty="0"/>
              <a:t>(a) 12 			(b) 24 			(c) 30 			</a:t>
            </a:r>
            <a:r>
              <a:rPr lang="en-US" b="1" dirty="0">
                <a:solidFill>
                  <a:srgbClr val="FF0000"/>
                </a:solidFill>
              </a:rPr>
              <a:t>(d) 120</a:t>
            </a:r>
          </a:p>
        </p:txBody>
      </p:sp>
    </p:spTree>
    <p:extLst>
      <p:ext uri="{BB962C8B-B14F-4D97-AF65-F5344CB8AC3E}">
        <p14:creationId xmlns:p14="http://schemas.microsoft.com/office/powerpoint/2010/main" val="16261285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18</a:t>
            </a:r>
            <a:r>
              <a:rPr lang="en-US" b="1" dirty="0"/>
              <a:t>. The least number, which when divided by 5, 6, 7 and 8 leaves a remainders 3, but when it is divided by 9 leaves no remainder, is- </a:t>
            </a:r>
          </a:p>
          <a:p>
            <a:pPr>
              <a:buNone/>
            </a:pPr>
            <a:r>
              <a:rPr lang="en-US" b="1" dirty="0"/>
              <a:t>(a) 1677 		(b) 1683 		(c) 2523 		(d) 3363</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5" name="TextBox 4">
            <a:extLst>
              <a:ext uri="{FF2B5EF4-FFF2-40B4-BE49-F238E27FC236}">
                <a16:creationId xmlns:a16="http://schemas.microsoft.com/office/drawing/2014/main" id="{F8D8DAC7-A3D5-3F92-B736-A5B03DA80BA6}"/>
              </a:ext>
            </a:extLst>
          </p:cNvPr>
          <p:cNvSpPr txBox="1"/>
          <p:nvPr/>
        </p:nvSpPr>
        <p:spPr>
          <a:xfrm>
            <a:off x="76200" y="936695"/>
            <a:ext cx="12115800" cy="5262979"/>
          </a:xfrm>
          <a:prstGeom prst="rect">
            <a:avLst/>
          </a:prstGeom>
          <a:noFill/>
        </p:spPr>
        <p:txBody>
          <a:bodyPr wrap="square">
            <a:spAutoFit/>
          </a:bodyPr>
          <a:lstStyle/>
          <a:p>
            <a:r>
              <a:rPr lang="en-IN" sz="2400" b="1" dirty="0">
                <a:solidFill>
                  <a:srgbClr val="FF0000"/>
                </a:solidFill>
                <a:latin typeface="Arial" panose="020B0604020202020204" pitchFamily="34" charset="0"/>
                <a:cs typeface="Arial" panose="020B0604020202020204" pitchFamily="34" charset="0"/>
              </a:rPr>
              <a:t>LCM by Prime Factorization Method</a:t>
            </a:r>
          </a:p>
          <a:p>
            <a:r>
              <a:rPr lang="en-IN" sz="2400" b="1" dirty="0">
                <a:latin typeface="Arial" panose="020B0604020202020204" pitchFamily="34" charset="0"/>
                <a:cs typeface="Arial" panose="020B0604020202020204" pitchFamily="34" charset="0"/>
              </a:rPr>
              <a:t>To calculate the LCM of two numbers 60 and 45. Out of other ways, one way to find the LCM of given numbers is as below:</a:t>
            </a:r>
          </a:p>
          <a:p>
            <a:r>
              <a:rPr lang="en-IN" sz="2400" b="1" dirty="0">
                <a:latin typeface="Arial" panose="020B0604020202020204" pitchFamily="34" charset="0"/>
                <a:cs typeface="Arial" panose="020B0604020202020204" pitchFamily="34" charset="0"/>
              </a:rPr>
              <a:t>List the prime factors of each number first.</a:t>
            </a:r>
          </a:p>
          <a:p>
            <a:r>
              <a:rPr lang="en-IN" sz="2400" b="1" dirty="0">
                <a:latin typeface="Arial" panose="020B0604020202020204" pitchFamily="34" charset="0"/>
                <a:cs typeface="Arial" panose="020B0604020202020204" pitchFamily="34" charset="0"/>
              </a:rPr>
              <a:t>    60 = 2 × 2 x 3 × 5</a:t>
            </a:r>
          </a:p>
          <a:p>
            <a:r>
              <a:rPr lang="en-IN" sz="2400" b="1" dirty="0">
                <a:latin typeface="Arial" panose="020B0604020202020204" pitchFamily="34" charset="0"/>
                <a:cs typeface="Arial" panose="020B0604020202020204" pitchFamily="34" charset="0"/>
              </a:rPr>
              <a:t>    45 = 3 × 3 × 5</a:t>
            </a:r>
          </a:p>
          <a:p>
            <a:r>
              <a:rPr lang="en-IN" sz="2400" b="1" dirty="0">
                <a:latin typeface="Arial" panose="020B0604020202020204" pitchFamily="34" charset="0"/>
                <a:cs typeface="Arial" panose="020B0604020202020204" pitchFamily="34" charset="0"/>
              </a:rPr>
              <a:t>Then multiply each factor the most number of times it occurs in any number.</a:t>
            </a:r>
          </a:p>
          <a:p>
            <a:r>
              <a:rPr lang="en-IN" sz="2400" b="1" dirty="0">
                <a:latin typeface="Arial" panose="020B0604020202020204" pitchFamily="34" charset="0"/>
                <a:cs typeface="Arial" panose="020B0604020202020204" pitchFamily="34" charset="0"/>
              </a:rPr>
              <a:t>If the same multiple occurs more than once in both the given numbers, then multiply the factor by the most number of times it occurs.</a:t>
            </a:r>
          </a:p>
          <a:p>
            <a:r>
              <a:rPr lang="en-IN" sz="2400" b="1" dirty="0">
                <a:latin typeface="Arial" panose="020B0604020202020204" pitchFamily="34" charset="0"/>
                <a:cs typeface="Arial" panose="020B0604020202020204" pitchFamily="34" charset="0"/>
              </a:rPr>
              <a:t>The occurrence of Numbers in the above example:</a:t>
            </a:r>
          </a:p>
          <a:p>
            <a:r>
              <a:rPr lang="en-IN" sz="2400" b="1" dirty="0">
                <a:latin typeface="Arial" panose="020B0604020202020204" pitchFamily="34" charset="0"/>
                <a:cs typeface="Arial" panose="020B0604020202020204" pitchFamily="34" charset="0"/>
              </a:rPr>
              <a:t>2: two times</a:t>
            </a:r>
          </a:p>
          <a:p>
            <a:r>
              <a:rPr lang="en-IN" sz="2400" b="1" dirty="0">
                <a:latin typeface="Arial" panose="020B0604020202020204" pitchFamily="34" charset="0"/>
                <a:cs typeface="Arial" panose="020B0604020202020204" pitchFamily="34" charset="0"/>
              </a:rPr>
              <a:t>3: two times</a:t>
            </a:r>
          </a:p>
          <a:p>
            <a:r>
              <a:rPr lang="en-IN" sz="2400" b="1" dirty="0">
                <a:latin typeface="Arial" panose="020B0604020202020204" pitchFamily="34" charset="0"/>
                <a:cs typeface="Arial" panose="020B0604020202020204" pitchFamily="34" charset="0"/>
              </a:rPr>
              <a:t>5: one time</a:t>
            </a:r>
          </a:p>
          <a:p>
            <a:r>
              <a:rPr lang="en-IN" sz="2400" b="1" dirty="0">
                <a:latin typeface="Arial" panose="020B0604020202020204" pitchFamily="34" charset="0"/>
                <a:cs typeface="Arial" panose="020B0604020202020204" pitchFamily="34" charset="0"/>
              </a:rPr>
              <a:t>LCM = 2 × 2 x 3 × 3 × 5 = 180</a:t>
            </a:r>
          </a:p>
        </p:txBody>
      </p:sp>
    </p:spTree>
    <p:extLst>
      <p:ext uri="{BB962C8B-B14F-4D97-AF65-F5344CB8AC3E}">
        <p14:creationId xmlns:p14="http://schemas.microsoft.com/office/powerpoint/2010/main" val="13229126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18</a:t>
            </a:r>
            <a:r>
              <a:rPr lang="en-US" b="1" dirty="0"/>
              <a:t>. The least number, which when divided by 5, 6, 7 and 8 leaves a remainders 3, but when it is divided by 9 leaves no remainder, is- </a:t>
            </a:r>
          </a:p>
          <a:p>
            <a:pPr>
              <a:buNone/>
            </a:pPr>
            <a:r>
              <a:rPr lang="en-US" b="1" dirty="0"/>
              <a:t>(a) 1677 		</a:t>
            </a:r>
            <a:r>
              <a:rPr lang="en-US" b="1" dirty="0">
                <a:solidFill>
                  <a:srgbClr val="FF0000"/>
                </a:solidFill>
              </a:rPr>
              <a:t>(b) 1683 </a:t>
            </a:r>
            <a:r>
              <a:rPr lang="en-US" b="1" dirty="0"/>
              <a:t>		(c) 2523 		(d) 3363</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1173874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19</a:t>
            </a:r>
            <a:r>
              <a:rPr lang="en-US" b="1" dirty="0"/>
              <a:t>. The least number, which when divided by 20, 25, 35 and 40 leaves remainder 14, 19, 29 and 34 respectively, is- </a:t>
            </a:r>
          </a:p>
          <a:p>
            <a:pPr>
              <a:buNone/>
            </a:pPr>
            <a:r>
              <a:rPr lang="en-US" b="1" dirty="0"/>
              <a:t>(a) 1400 		(b) 1394 		(c) 1406 		(d) 1388</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19</a:t>
            </a:r>
            <a:r>
              <a:rPr lang="en-US" b="1" dirty="0"/>
              <a:t>. The least number, which when divided by 20, 25, 35 and 40 leaves remainder 14, 19, 29 and 34 respectively, is- </a:t>
            </a:r>
          </a:p>
          <a:p>
            <a:pPr>
              <a:buNone/>
            </a:pPr>
            <a:r>
              <a:rPr lang="en-US" b="1" dirty="0"/>
              <a:t>(a) 1400 		</a:t>
            </a:r>
            <a:r>
              <a:rPr lang="en-US" b="1" dirty="0">
                <a:solidFill>
                  <a:srgbClr val="FF0000"/>
                </a:solidFill>
              </a:rPr>
              <a:t>(b) 1394 </a:t>
            </a:r>
            <a:r>
              <a:rPr lang="en-US" b="1" dirty="0"/>
              <a:t>		(c) 1406 		(d) 1388</a:t>
            </a:r>
          </a:p>
        </p:txBody>
      </p:sp>
    </p:spTree>
    <p:extLst>
      <p:ext uri="{BB962C8B-B14F-4D97-AF65-F5344CB8AC3E}">
        <p14:creationId xmlns:p14="http://schemas.microsoft.com/office/powerpoint/2010/main" val="24430974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20</a:t>
            </a:r>
            <a:r>
              <a:rPr lang="en-US" b="1" dirty="0"/>
              <a:t>. Find the largest 5 digits number exactly divisible by 12, 16, 18, 24, 32. </a:t>
            </a:r>
          </a:p>
          <a:p>
            <a:pPr>
              <a:buNone/>
            </a:pPr>
            <a:r>
              <a:rPr lang="en-US" b="1" dirty="0"/>
              <a:t>(a) 99936 		(b) 99963 		(c) 99972 		(d) 99982</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20</a:t>
            </a:r>
            <a:r>
              <a:rPr lang="en-US" b="1" dirty="0"/>
              <a:t>. Find the largest 5 digits number exactly divisible by 12, 16, 18, 24, 32. </a:t>
            </a:r>
          </a:p>
          <a:p>
            <a:pPr>
              <a:buNone/>
            </a:pPr>
            <a:r>
              <a:rPr lang="en-US" b="1" dirty="0">
                <a:solidFill>
                  <a:srgbClr val="FF0000"/>
                </a:solidFill>
              </a:rPr>
              <a:t>(a) 99936 </a:t>
            </a:r>
            <a:r>
              <a:rPr lang="en-US" b="1" dirty="0"/>
              <a:t>		(b) 99963 		(c) 99972 		(d) 99982</a:t>
            </a:r>
          </a:p>
        </p:txBody>
      </p:sp>
    </p:spTree>
    <p:extLst>
      <p:ext uri="{BB962C8B-B14F-4D97-AF65-F5344CB8AC3E}">
        <p14:creationId xmlns:p14="http://schemas.microsoft.com/office/powerpoint/2010/main" val="40150683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21</a:t>
            </a:r>
            <a:r>
              <a:rPr lang="en-US" b="1" dirty="0"/>
              <a:t>. Find the smallest 5 digits number exactly divisible by 16, 24, 36 and 54. </a:t>
            </a:r>
          </a:p>
          <a:p>
            <a:pPr>
              <a:buNone/>
            </a:pPr>
            <a:r>
              <a:rPr lang="en-US" b="1" dirty="0"/>
              <a:t>(a) 10432 		(b) 10368 		(c) 10064 		(d) 10054</a:t>
            </a:r>
          </a:p>
          <a:p>
            <a:pPr>
              <a:buNone/>
            </a:pPr>
            <a:r>
              <a:rPr lang="en-US" b="1" dirty="0">
                <a:latin typeface="Arial Black" pitchFamily="34" charset="0"/>
              </a:rPr>
              <a:t> </a:t>
            </a:r>
            <a:r>
              <a:rPr lang="en-US" b="1" dirty="0"/>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21</a:t>
            </a:r>
            <a:r>
              <a:rPr lang="en-US" b="1" dirty="0"/>
              <a:t>. Find the smallest 5 digits number exactly divisible by 16, 24, 36 and 54. </a:t>
            </a:r>
          </a:p>
          <a:p>
            <a:pPr>
              <a:buNone/>
            </a:pPr>
            <a:r>
              <a:rPr lang="en-US" b="1" dirty="0"/>
              <a:t>(a) 10432 		(b)</a:t>
            </a:r>
            <a:r>
              <a:rPr lang="en-US" b="1" dirty="0">
                <a:solidFill>
                  <a:srgbClr val="FF0000"/>
                </a:solidFill>
              </a:rPr>
              <a:t> 10368 </a:t>
            </a:r>
            <a:r>
              <a:rPr lang="en-US" b="1" dirty="0"/>
              <a:t>		(c) 10064 		(d) 10054</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42043817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22</a:t>
            </a:r>
            <a:r>
              <a:rPr lang="en-US" b="1" dirty="0"/>
              <a:t>. The LCM of two numbers is 1296 and HCF is 96. If one of the numbers is 864 then the other is- </a:t>
            </a:r>
          </a:p>
          <a:p>
            <a:pPr>
              <a:buNone/>
            </a:pPr>
            <a:r>
              <a:rPr lang="en-US" b="1" dirty="0"/>
              <a:t>(a) 72 			(b) 64 			(c) 144 		(d) 36</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22</a:t>
            </a:r>
            <a:r>
              <a:rPr lang="en-US" b="1" dirty="0"/>
              <a:t>. The LCM of two numbers is 1296 and HCF is 96. If one of the numbers is 864 then the other is- </a:t>
            </a:r>
          </a:p>
          <a:p>
            <a:pPr>
              <a:buNone/>
            </a:pPr>
            <a:r>
              <a:rPr lang="en-US" b="1" dirty="0"/>
              <a:t>(a) 72 			(b) 64 			</a:t>
            </a:r>
            <a:r>
              <a:rPr lang="en-US" b="1" dirty="0">
                <a:solidFill>
                  <a:srgbClr val="FF0000"/>
                </a:solidFill>
              </a:rPr>
              <a:t>(c) 144 </a:t>
            </a:r>
            <a:r>
              <a:rPr lang="en-US" b="1" dirty="0"/>
              <a:t>		(d) 36</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39486922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23</a:t>
            </a:r>
            <a:r>
              <a:rPr lang="en-US" b="1" dirty="0"/>
              <a:t>. The H.C.F. of two numbers is 11 and their LCM is 7700. If one of the number is 275, then the other is: </a:t>
            </a:r>
          </a:p>
          <a:p>
            <a:pPr>
              <a:buNone/>
            </a:pPr>
            <a:r>
              <a:rPr lang="en-US" b="1" dirty="0"/>
              <a:t>(a) 279 		(b)283 		(c) 308 		(d) 318</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 Find the H.C.F. of 42, 63 and 140: </a:t>
            </a:r>
          </a:p>
          <a:p>
            <a:pPr marL="457200" indent="-457200">
              <a:buAutoNum type="alphaLcParenBoth"/>
            </a:pPr>
            <a:r>
              <a:rPr lang="en-US" b="1" dirty="0"/>
              <a:t>14 		(b) 9 		(c) 21 		(d) 7</a:t>
            </a:r>
            <a:r>
              <a:rPr lang="en-US" b="1" dirty="0">
                <a:latin typeface="Arial Black" pitchFamily="34" charset="0"/>
              </a:rPr>
              <a:t> </a:t>
            </a:r>
            <a:r>
              <a:rPr lang="en-US" b="1" dirty="0"/>
              <a:t> </a:t>
            </a:r>
          </a:p>
          <a:p>
            <a:pPr marL="0" indent="0">
              <a:buNone/>
            </a:pPr>
            <a:endParaRPr lang="en-US" b="1" dirty="0"/>
          </a:p>
        </p:txBody>
      </p:sp>
    </p:spTree>
    <p:extLst>
      <p:ext uri="{BB962C8B-B14F-4D97-AF65-F5344CB8AC3E}">
        <p14:creationId xmlns:p14="http://schemas.microsoft.com/office/powerpoint/2010/main" val="30161376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23</a:t>
            </a:r>
            <a:r>
              <a:rPr lang="en-US" b="1" dirty="0"/>
              <a:t>. The H.C.F. of two numbers is 11 and their LCM is 7700. If one of the number is 275, then the other is: </a:t>
            </a:r>
          </a:p>
          <a:p>
            <a:pPr>
              <a:buNone/>
            </a:pPr>
            <a:r>
              <a:rPr lang="en-US" b="1" dirty="0"/>
              <a:t>(a) 279 		(b)283 		</a:t>
            </a:r>
            <a:r>
              <a:rPr lang="en-US" b="1" dirty="0">
                <a:solidFill>
                  <a:srgbClr val="FF0000"/>
                </a:solidFill>
              </a:rPr>
              <a:t>(c) 308 </a:t>
            </a:r>
            <a:r>
              <a:rPr lang="en-US" b="1" dirty="0"/>
              <a:t>		(d) 318</a:t>
            </a:r>
          </a:p>
        </p:txBody>
      </p:sp>
    </p:spTree>
    <p:extLst>
      <p:ext uri="{BB962C8B-B14F-4D97-AF65-F5344CB8AC3E}">
        <p14:creationId xmlns:p14="http://schemas.microsoft.com/office/powerpoint/2010/main" val="4062460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24</a:t>
            </a:r>
            <a:r>
              <a:rPr lang="en-US" b="1" dirty="0"/>
              <a:t>. The L.C.M of two numbers is 495 and their H.C.F is 5. If the sum of the number is 100, then their difference is- </a:t>
            </a:r>
          </a:p>
          <a:p>
            <a:pPr>
              <a:buNone/>
            </a:pPr>
            <a:r>
              <a:rPr lang="en-US" b="1" dirty="0"/>
              <a:t>(a) 10 			(b) 46 			(c) 70 			(d) 90</a:t>
            </a:r>
          </a:p>
          <a:p>
            <a:pPr>
              <a:buNone/>
            </a:pPr>
            <a:r>
              <a:rPr lang="en-US" b="1" dirty="0">
                <a:latin typeface="Arial Black" pitchFamily="34" charset="0"/>
              </a:rPr>
              <a:t> </a:t>
            </a:r>
            <a:r>
              <a:rPr lang="en-US" b="1" dirty="0"/>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24</a:t>
            </a:r>
            <a:r>
              <a:rPr lang="en-US" b="1" dirty="0"/>
              <a:t>. The L.C.M of two numbers is 495 and their H.C.F is 5. If the sum of the number is 100, then their difference is- </a:t>
            </a:r>
          </a:p>
          <a:p>
            <a:pPr>
              <a:buNone/>
            </a:pPr>
            <a:r>
              <a:rPr lang="en-US" b="1" dirty="0">
                <a:solidFill>
                  <a:srgbClr val="FF0000"/>
                </a:solidFill>
              </a:rPr>
              <a:t>(a) 10 </a:t>
            </a:r>
            <a:r>
              <a:rPr lang="en-US" b="1" dirty="0"/>
              <a:t>			(b) 46 			(c) 70 			(d) 90</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11325841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25</a:t>
            </a:r>
            <a:r>
              <a:rPr lang="en-US" b="1" dirty="0"/>
              <a:t>. The product of the L.C.M and H.C.F of two numbers is 24. The difference of two numbers is 2. Find the numbers- </a:t>
            </a:r>
          </a:p>
          <a:p>
            <a:pPr>
              <a:buNone/>
            </a:pPr>
            <a:r>
              <a:rPr lang="en-US" b="1" dirty="0"/>
              <a:t>(a) 2 and 4 		(b) 6 and 4 		(c) 8 and 6 		(d) 8 and 10</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25</a:t>
            </a:r>
            <a:r>
              <a:rPr lang="en-US" b="1" dirty="0"/>
              <a:t>. The product of the L.C.M and H.C.F of two numbers is 24. The difference of two numbers is 2. Find the numbers- </a:t>
            </a:r>
          </a:p>
          <a:p>
            <a:pPr>
              <a:buNone/>
            </a:pPr>
            <a:r>
              <a:rPr lang="en-US" b="1" dirty="0"/>
              <a:t>(a) 2 and 4 		</a:t>
            </a:r>
            <a:r>
              <a:rPr lang="en-US" b="1" dirty="0">
                <a:solidFill>
                  <a:srgbClr val="FF0000"/>
                </a:solidFill>
              </a:rPr>
              <a:t>(b) 6 and 4 </a:t>
            </a:r>
            <a:r>
              <a:rPr lang="en-US" b="1" dirty="0"/>
              <a:t>		(c) 8 and 6 		(d) 8 and 10</a:t>
            </a:r>
          </a:p>
        </p:txBody>
      </p:sp>
    </p:spTree>
    <p:extLst>
      <p:ext uri="{BB962C8B-B14F-4D97-AF65-F5344CB8AC3E}">
        <p14:creationId xmlns:p14="http://schemas.microsoft.com/office/powerpoint/2010/main" val="18310011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26</a:t>
            </a:r>
            <a:r>
              <a:rPr lang="en-US" b="1" dirty="0"/>
              <a:t>. The L.C.M of two numbers is 45 times of their H.C.F. If one of the numbers is 125 and the sum of H.C.F and L.C.M of two numbers is 1150, the other number is- </a:t>
            </a:r>
          </a:p>
          <a:p>
            <a:pPr>
              <a:buNone/>
            </a:pPr>
            <a:r>
              <a:rPr lang="en-US" b="1" dirty="0"/>
              <a:t>(a) 215 		(b) 220 		(c) 225 		(d) 235</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26</a:t>
            </a:r>
            <a:r>
              <a:rPr lang="en-US" b="1" dirty="0"/>
              <a:t>. The L.C.M of two numbers is 45 times of their H.C.F. If one of the numbers is 125 and the sum of H.C.F and L.C.M of two numbers is 1150, the other number is- </a:t>
            </a:r>
          </a:p>
          <a:p>
            <a:pPr>
              <a:buNone/>
            </a:pPr>
            <a:r>
              <a:rPr lang="en-US" b="1" dirty="0"/>
              <a:t>(a) 215 		(b) 220 		</a:t>
            </a:r>
            <a:r>
              <a:rPr lang="en-US" b="1" dirty="0">
                <a:solidFill>
                  <a:srgbClr val="FF0000"/>
                </a:solidFill>
              </a:rPr>
              <a:t>(c) 225 </a:t>
            </a:r>
            <a:r>
              <a:rPr lang="en-US" b="1" dirty="0"/>
              <a:t>		(d) 235</a:t>
            </a:r>
          </a:p>
        </p:txBody>
      </p:sp>
    </p:spTree>
    <p:extLst>
      <p:ext uri="{BB962C8B-B14F-4D97-AF65-F5344CB8AC3E}">
        <p14:creationId xmlns:p14="http://schemas.microsoft.com/office/powerpoint/2010/main" val="41595817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27</a:t>
            </a:r>
            <a:r>
              <a:rPr lang="en-US" b="1" dirty="0"/>
              <a:t>. Product of two co-prime numbers is 117. Their L.C.M should be- </a:t>
            </a:r>
          </a:p>
          <a:p>
            <a:pPr>
              <a:buNone/>
            </a:pPr>
            <a:r>
              <a:rPr lang="en-US" b="1" dirty="0"/>
              <a:t>(a) 1 		(b) 117 	(c) equal to HCF 		(d) cannot be calculated</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28</a:t>
            </a:r>
            <a:r>
              <a:rPr lang="en-US" b="1" dirty="0"/>
              <a:t>. Product of two co-prime numbers is 117. Their L.C.M should be- </a:t>
            </a:r>
          </a:p>
          <a:p>
            <a:pPr>
              <a:buNone/>
            </a:pPr>
            <a:r>
              <a:rPr lang="en-US" b="1" dirty="0"/>
              <a:t>(a) 1 		</a:t>
            </a:r>
            <a:r>
              <a:rPr lang="en-US" b="1" dirty="0">
                <a:solidFill>
                  <a:srgbClr val="FF0000"/>
                </a:solidFill>
              </a:rPr>
              <a:t>(b) 117 </a:t>
            </a:r>
            <a:r>
              <a:rPr lang="en-US" b="1" dirty="0"/>
              <a:t>	(c) equal to HCF 		(d) cannot be calculated</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25499598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29</a:t>
            </a:r>
            <a:r>
              <a:rPr lang="en-US" b="1" dirty="0"/>
              <a:t>. H.C.F. of 3240, 3600 and a third number, is 36 and their LCM is 2</a:t>
            </a:r>
            <a:r>
              <a:rPr lang="en-US" b="1" baseline="30000" dirty="0"/>
              <a:t>4</a:t>
            </a:r>
            <a:r>
              <a:rPr lang="en-US" b="1" dirty="0"/>
              <a:t>.3</a:t>
            </a:r>
            <a:r>
              <a:rPr lang="en-US" b="1" baseline="30000" dirty="0"/>
              <a:t>5</a:t>
            </a:r>
            <a:r>
              <a:rPr lang="en-US" b="1" dirty="0"/>
              <a:t>.5</a:t>
            </a:r>
            <a:r>
              <a:rPr lang="en-US" b="1" baseline="30000" dirty="0"/>
              <a:t>2</a:t>
            </a:r>
            <a:r>
              <a:rPr lang="en-US" b="1" dirty="0"/>
              <a:t>.7</a:t>
            </a:r>
            <a:r>
              <a:rPr lang="en-US" b="1" baseline="30000" dirty="0"/>
              <a:t>2</a:t>
            </a:r>
            <a:r>
              <a:rPr lang="en-US" b="1" dirty="0"/>
              <a:t>. The third number is-</a:t>
            </a:r>
            <a:r>
              <a:rPr lang="en-US" b="1" dirty="0">
                <a:latin typeface="Arial Black" pitchFamily="34" charset="0"/>
              </a:rPr>
              <a:t> </a:t>
            </a:r>
            <a:r>
              <a:rPr lang="en-US" b="1" dirty="0"/>
              <a:t> </a:t>
            </a:r>
          </a:p>
        </p:txBody>
      </p:sp>
      <p:pic>
        <p:nvPicPr>
          <p:cNvPr id="31746" name="Picture 2"/>
          <p:cNvPicPr>
            <a:picLocks noChangeAspect="1" noChangeArrowheads="1"/>
          </p:cNvPicPr>
          <p:nvPr/>
        </p:nvPicPr>
        <p:blipFill>
          <a:blip r:embed="rId2"/>
          <a:srcRect/>
          <a:stretch>
            <a:fillRect/>
          </a:stretch>
        </p:blipFill>
        <p:spPr bwMode="auto">
          <a:xfrm>
            <a:off x="261999" y="2636322"/>
            <a:ext cx="4084370" cy="403761"/>
          </a:xfrm>
          <a:prstGeom prst="rect">
            <a:avLst/>
          </a:prstGeom>
          <a:noFill/>
          <a:ln w="9525">
            <a:noFill/>
            <a:miter lim="800000"/>
            <a:headEnd/>
            <a:tailEnd/>
          </a:ln>
          <a:effectLst/>
        </p:spPr>
      </p:pic>
      <p:pic>
        <p:nvPicPr>
          <p:cNvPr id="31747" name="Picture 3"/>
          <p:cNvPicPr>
            <a:picLocks noChangeAspect="1" noChangeArrowheads="1"/>
          </p:cNvPicPr>
          <p:nvPr/>
        </p:nvPicPr>
        <p:blipFill>
          <a:blip r:embed="rId3"/>
          <a:srcRect/>
          <a:stretch>
            <a:fillRect/>
          </a:stretch>
        </p:blipFill>
        <p:spPr bwMode="auto">
          <a:xfrm>
            <a:off x="5223473" y="2687721"/>
            <a:ext cx="4710368" cy="376113"/>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 Find the H.C.F. of 42, 63 and 140: </a:t>
            </a:r>
          </a:p>
          <a:p>
            <a:pPr marL="457200" indent="-457200">
              <a:buAutoNum type="alphaLcParenBoth"/>
            </a:pPr>
            <a:r>
              <a:rPr lang="en-US" b="1" dirty="0"/>
              <a:t>14 		(b) 9 		(c) 21 		</a:t>
            </a:r>
            <a:r>
              <a:rPr lang="en-US" b="1" dirty="0">
                <a:solidFill>
                  <a:srgbClr val="FF0000"/>
                </a:solidFill>
              </a:rPr>
              <a:t>(d) 7</a:t>
            </a:r>
            <a:r>
              <a:rPr lang="en-US" b="1" dirty="0">
                <a:solidFill>
                  <a:srgbClr val="FF0000"/>
                </a:solidFill>
                <a:latin typeface="Arial Black" pitchFamily="34" charset="0"/>
              </a:rPr>
              <a:t> </a:t>
            </a:r>
            <a:r>
              <a:rPr lang="en-US" b="1" dirty="0">
                <a:solidFill>
                  <a:srgbClr val="FF0000"/>
                </a:solidFill>
              </a:rPr>
              <a:t> </a:t>
            </a:r>
          </a:p>
          <a:p>
            <a:pPr marL="0" indent="0">
              <a:buNone/>
            </a:pPr>
            <a:endParaRPr lang="en-US" b="1" dirty="0"/>
          </a:p>
        </p:txBody>
      </p:sp>
    </p:spTree>
    <p:extLst>
      <p:ext uri="{BB962C8B-B14F-4D97-AF65-F5344CB8AC3E}">
        <p14:creationId xmlns:p14="http://schemas.microsoft.com/office/powerpoint/2010/main" val="12321950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29</a:t>
            </a:r>
            <a:r>
              <a:rPr lang="en-US" b="1" dirty="0"/>
              <a:t>. H.C.F. of 3240, 3600 and a third number, is 36 and their LCM is 2</a:t>
            </a:r>
            <a:r>
              <a:rPr lang="en-US" b="1" baseline="30000" dirty="0"/>
              <a:t>4</a:t>
            </a:r>
            <a:r>
              <a:rPr lang="en-US" b="1" dirty="0"/>
              <a:t>.3</a:t>
            </a:r>
            <a:r>
              <a:rPr lang="en-US" b="1" baseline="30000" dirty="0"/>
              <a:t>5</a:t>
            </a:r>
            <a:r>
              <a:rPr lang="en-US" b="1" dirty="0"/>
              <a:t>.5</a:t>
            </a:r>
            <a:r>
              <a:rPr lang="en-US" b="1" baseline="30000" dirty="0"/>
              <a:t>2</a:t>
            </a:r>
            <a:r>
              <a:rPr lang="en-US" b="1" dirty="0"/>
              <a:t>.7</a:t>
            </a:r>
            <a:r>
              <a:rPr lang="en-US" b="1" baseline="30000" dirty="0"/>
              <a:t>2</a:t>
            </a:r>
            <a:r>
              <a:rPr lang="en-US" b="1" dirty="0"/>
              <a:t>. The third number is-</a:t>
            </a:r>
            <a:r>
              <a:rPr lang="en-US" b="1" dirty="0">
                <a:latin typeface="Arial Black" pitchFamily="34" charset="0"/>
              </a:rPr>
              <a:t> </a:t>
            </a:r>
            <a:r>
              <a:rPr lang="en-US" b="1" dirty="0"/>
              <a:t> </a:t>
            </a:r>
          </a:p>
        </p:txBody>
      </p:sp>
      <p:pic>
        <p:nvPicPr>
          <p:cNvPr id="31746" name="Picture 2"/>
          <p:cNvPicPr>
            <a:picLocks noChangeAspect="1" noChangeArrowheads="1"/>
          </p:cNvPicPr>
          <p:nvPr/>
        </p:nvPicPr>
        <p:blipFill>
          <a:blip r:embed="rId2"/>
          <a:srcRect/>
          <a:stretch>
            <a:fillRect/>
          </a:stretch>
        </p:blipFill>
        <p:spPr bwMode="auto">
          <a:xfrm>
            <a:off x="261999" y="2636322"/>
            <a:ext cx="4084370" cy="403761"/>
          </a:xfrm>
          <a:prstGeom prst="rect">
            <a:avLst/>
          </a:prstGeom>
          <a:noFill/>
          <a:ln w="9525">
            <a:noFill/>
            <a:miter lim="800000"/>
            <a:headEnd/>
            <a:tailEnd/>
          </a:ln>
          <a:effectLst/>
        </p:spPr>
      </p:pic>
      <p:pic>
        <p:nvPicPr>
          <p:cNvPr id="31747" name="Picture 3"/>
          <p:cNvPicPr>
            <a:picLocks noChangeAspect="1" noChangeArrowheads="1"/>
          </p:cNvPicPr>
          <p:nvPr/>
        </p:nvPicPr>
        <p:blipFill>
          <a:blip r:embed="rId3"/>
          <a:srcRect/>
          <a:stretch>
            <a:fillRect/>
          </a:stretch>
        </p:blipFill>
        <p:spPr bwMode="auto">
          <a:xfrm>
            <a:off x="5223473" y="2687721"/>
            <a:ext cx="4710368" cy="376113"/>
          </a:xfrm>
          <a:prstGeom prst="rect">
            <a:avLst/>
          </a:prstGeom>
          <a:noFill/>
          <a:ln w="9525">
            <a:noFill/>
            <a:miter lim="800000"/>
            <a:headEnd/>
            <a:tailEnd/>
          </a:ln>
          <a:effectLst/>
        </p:spPr>
      </p:pic>
      <p:sp>
        <p:nvSpPr>
          <p:cNvPr id="5" name="TextBox 4">
            <a:extLst>
              <a:ext uri="{FF2B5EF4-FFF2-40B4-BE49-F238E27FC236}">
                <a16:creationId xmlns:a16="http://schemas.microsoft.com/office/drawing/2014/main" id="{009FF1F8-6E27-CB6D-619E-9A998ED353FC}"/>
              </a:ext>
            </a:extLst>
          </p:cNvPr>
          <p:cNvSpPr txBox="1"/>
          <p:nvPr/>
        </p:nvSpPr>
        <p:spPr>
          <a:xfrm>
            <a:off x="254000" y="3244334"/>
            <a:ext cx="6096000" cy="461665"/>
          </a:xfrm>
          <a:prstGeom prst="rect">
            <a:avLst/>
          </a:prstGeom>
          <a:noFill/>
        </p:spPr>
        <p:txBody>
          <a:bodyPr wrap="square">
            <a:spAutoFit/>
          </a:bodyPr>
          <a:lstStyle/>
          <a:p>
            <a:r>
              <a:rPr lang="en-IN" sz="2400" dirty="0">
                <a:latin typeface="Arial Black" panose="020B0A04020102020204" pitchFamily="34" charset="0"/>
              </a:rPr>
              <a:t>ANS:- a</a:t>
            </a:r>
          </a:p>
        </p:txBody>
      </p:sp>
    </p:spTree>
    <p:extLst>
      <p:ext uri="{BB962C8B-B14F-4D97-AF65-F5344CB8AC3E}">
        <p14:creationId xmlns:p14="http://schemas.microsoft.com/office/powerpoint/2010/main" val="13850471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30</a:t>
            </a:r>
            <a:r>
              <a:rPr lang="en-US" b="1" dirty="0"/>
              <a:t>. The ratio of two numbers is 4:5 and their HCF is 2. The LCM is- </a:t>
            </a:r>
          </a:p>
          <a:p>
            <a:pPr>
              <a:buNone/>
            </a:pPr>
            <a:r>
              <a:rPr lang="en-US" b="1" dirty="0"/>
              <a:t>(a) 20 			(b) 10 			(c) 40 			(d) 60</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30</a:t>
            </a:r>
            <a:r>
              <a:rPr lang="en-US" b="1" dirty="0"/>
              <a:t>. The ratio of two numbers is 4:5 and their HCF is 2. The LCM is- </a:t>
            </a:r>
          </a:p>
          <a:p>
            <a:pPr>
              <a:buNone/>
            </a:pPr>
            <a:r>
              <a:rPr lang="en-US" b="1" dirty="0"/>
              <a:t>(a) 20 			(b) 10 			</a:t>
            </a:r>
            <a:r>
              <a:rPr lang="en-US" b="1" dirty="0">
                <a:solidFill>
                  <a:srgbClr val="FF0000"/>
                </a:solidFill>
              </a:rPr>
              <a:t>(c) 40 	</a:t>
            </a:r>
            <a:r>
              <a:rPr lang="en-US" b="1" dirty="0"/>
              <a:t>		(d) 60</a:t>
            </a:r>
          </a:p>
        </p:txBody>
      </p:sp>
    </p:spTree>
    <p:extLst>
      <p:ext uri="{BB962C8B-B14F-4D97-AF65-F5344CB8AC3E}">
        <p14:creationId xmlns:p14="http://schemas.microsoft.com/office/powerpoint/2010/main" val="10621857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31</a:t>
            </a:r>
            <a:r>
              <a:rPr lang="en-US" b="1" dirty="0"/>
              <a:t>. The ratio of two numbers is 3:2 and their LCM is 72. Their HCF is- </a:t>
            </a:r>
          </a:p>
          <a:p>
            <a:pPr>
              <a:buNone/>
            </a:pPr>
            <a:r>
              <a:rPr lang="en-US" b="1" dirty="0"/>
              <a:t>(a) 24 			(b) 3 			(c) 6 			(d) 12</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31</a:t>
            </a:r>
            <a:r>
              <a:rPr lang="en-US" b="1" dirty="0"/>
              <a:t>. The ratio of two numbers is 3:2 and their LCM is 72. Their HCF is- </a:t>
            </a:r>
          </a:p>
          <a:p>
            <a:pPr>
              <a:buNone/>
            </a:pPr>
            <a:r>
              <a:rPr lang="en-US" b="1" dirty="0"/>
              <a:t>(a) 24 			(b) 3 			(c) 6 			</a:t>
            </a:r>
            <a:r>
              <a:rPr lang="en-US" b="1" dirty="0">
                <a:solidFill>
                  <a:srgbClr val="FF0000"/>
                </a:solidFill>
              </a:rPr>
              <a:t>(d) 12</a:t>
            </a:r>
          </a:p>
        </p:txBody>
      </p:sp>
    </p:spTree>
    <p:extLst>
      <p:ext uri="{BB962C8B-B14F-4D97-AF65-F5344CB8AC3E}">
        <p14:creationId xmlns:p14="http://schemas.microsoft.com/office/powerpoint/2010/main" val="20370222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32</a:t>
            </a:r>
            <a:r>
              <a:rPr lang="en-US" b="1" dirty="0"/>
              <a:t>. The sum of two numbers is 36 and their HCF is 4. How many number of pairs may be possible- </a:t>
            </a:r>
          </a:p>
          <a:p>
            <a:pPr>
              <a:buNone/>
            </a:pPr>
            <a:r>
              <a:rPr lang="en-US" b="1" dirty="0"/>
              <a:t>(a) 1 			(b) 2 			(c) 3 			(d) 4</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32</a:t>
            </a:r>
            <a:r>
              <a:rPr lang="en-US" b="1" dirty="0"/>
              <a:t>. The sum of two numbers is 36 and their HCF is 4. How many number of pairs may be possible- </a:t>
            </a:r>
          </a:p>
          <a:p>
            <a:pPr>
              <a:buNone/>
            </a:pPr>
            <a:r>
              <a:rPr lang="en-US" b="1" dirty="0"/>
              <a:t>(a) 1 			(b) 2 			</a:t>
            </a:r>
            <a:r>
              <a:rPr lang="en-US" b="1" dirty="0">
                <a:solidFill>
                  <a:srgbClr val="FF0000"/>
                </a:solidFill>
              </a:rPr>
              <a:t>(c) 3 	</a:t>
            </a:r>
            <a:r>
              <a:rPr lang="en-US" b="1" dirty="0"/>
              <a:t>		(d) 4</a:t>
            </a:r>
          </a:p>
        </p:txBody>
      </p:sp>
    </p:spTree>
    <p:extLst>
      <p:ext uri="{BB962C8B-B14F-4D97-AF65-F5344CB8AC3E}">
        <p14:creationId xmlns:p14="http://schemas.microsoft.com/office/powerpoint/2010/main" val="31451011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33</a:t>
            </a:r>
            <a:r>
              <a:rPr lang="en-US" b="1" dirty="0"/>
              <a:t>. A number when divided by 10 leaves a remainder 9, when divided by 9 leaves a remainder of 8, when divided by 8 leaves a remainder of 7 and so on.  When divided by 2 leaves a remainder of 1. Find the number :</a:t>
            </a:r>
          </a:p>
          <a:p>
            <a:pPr>
              <a:buNone/>
            </a:pPr>
            <a:r>
              <a:rPr lang="en-US" b="1" dirty="0"/>
              <a:t>(a) 31 		(b) 1029 		(c) 2519 		(d) 1679</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t>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33</a:t>
            </a:r>
            <a:r>
              <a:rPr lang="en-US" b="1" dirty="0"/>
              <a:t>. A number when divided by 10 leaves a remainder 9, when divided by 9 leaves a remainder of 8, when divided by 8 leaves a remainder of 7 and so on.  When divided by 2 leaves a remainder of 1. Find the number :</a:t>
            </a:r>
          </a:p>
          <a:p>
            <a:pPr>
              <a:buNone/>
            </a:pPr>
            <a:r>
              <a:rPr lang="en-US" b="1" dirty="0"/>
              <a:t>(a) 31 		(b) 1029 		</a:t>
            </a:r>
            <a:r>
              <a:rPr lang="en-US" b="1" dirty="0">
                <a:solidFill>
                  <a:srgbClr val="FF0000"/>
                </a:solidFill>
              </a:rPr>
              <a:t>(c) 2519</a:t>
            </a:r>
            <a:r>
              <a:rPr lang="en-US" b="1" dirty="0"/>
              <a:t>		(d) 1679</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21816955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7" name="TextBox 6">
            <a:extLst>
              <a:ext uri="{FF2B5EF4-FFF2-40B4-BE49-F238E27FC236}">
                <a16:creationId xmlns:a16="http://schemas.microsoft.com/office/drawing/2014/main" id="{4ABD5C31-1A28-797B-8024-26AB8272BFF8}"/>
              </a:ext>
            </a:extLst>
          </p:cNvPr>
          <p:cNvSpPr txBox="1"/>
          <p:nvPr/>
        </p:nvSpPr>
        <p:spPr>
          <a:xfrm>
            <a:off x="1238250" y="554385"/>
            <a:ext cx="9715500" cy="2215991"/>
          </a:xfrm>
          <a:prstGeom prst="rect">
            <a:avLst/>
          </a:prstGeom>
          <a:noFill/>
        </p:spPr>
        <p:txBody>
          <a:bodyPr wrap="square">
            <a:spAutoFit/>
          </a:bodyPr>
          <a:lstStyle/>
          <a:p>
            <a:pPr algn="ctr"/>
            <a:r>
              <a:rPr lang="en-IN" sz="13800" b="1" dirty="0">
                <a:solidFill>
                  <a:srgbClr val="FF0000"/>
                </a:solidFill>
              </a:rPr>
              <a:t>THANK YOU</a:t>
            </a:r>
          </a:p>
        </p:txBody>
      </p:sp>
    </p:spTree>
    <p:extLst>
      <p:ext uri="{BB962C8B-B14F-4D97-AF65-F5344CB8AC3E}">
        <p14:creationId xmlns:p14="http://schemas.microsoft.com/office/powerpoint/2010/main" val="746835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a:t>
            </a:r>
            <a:r>
              <a:rPr lang="en-US" b="1" dirty="0"/>
              <a:t>. Find the H.C.F. of a</a:t>
            </a:r>
            <a:r>
              <a:rPr lang="en-US" b="1" baseline="30000" dirty="0"/>
              <a:t>2</a:t>
            </a:r>
            <a:r>
              <a:rPr lang="en-US" b="1" dirty="0"/>
              <a:t>b</a:t>
            </a:r>
            <a:r>
              <a:rPr lang="en-US" b="1" baseline="30000" dirty="0"/>
              <a:t>4</a:t>
            </a:r>
            <a:r>
              <a:rPr lang="en-US" b="1" dirty="0"/>
              <a:t>c</a:t>
            </a:r>
            <a:r>
              <a:rPr lang="en-US" b="1" baseline="30000" dirty="0"/>
              <a:t>6</a:t>
            </a:r>
            <a:r>
              <a:rPr lang="en-US" b="1" dirty="0"/>
              <a:t>, b</a:t>
            </a:r>
            <a:r>
              <a:rPr lang="en-US" b="1" baseline="30000" dirty="0"/>
              <a:t>3</a:t>
            </a:r>
            <a:r>
              <a:rPr lang="en-US" b="1" dirty="0"/>
              <a:t>c</a:t>
            </a:r>
            <a:r>
              <a:rPr lang="en-US" b="1" baseline="30000" dirty="0"/>
              <a:t>8</a:t>
            </a:r>
            <a:r>
              <a:rPr lang="en-US" b="1" dirty="0"/>
              <a:t>a</a:t>
            </a:r>
            <a:r>
              <a:rPr lang="en-US" b="1" baseline="30000" dirty="0"/>
              <a:t>4</a:t>
            </a:r>
            <a:r>
              <a:rPr lang="en-US" b="1" dirty="0"/>
              <a:t> and a</a:t>
            </a:r>
            <a:r>
              <a:rPr lang="en-US" b="1" baseline="30000" dirty="0"/>
              <a:t>8</a:t>
            </a:r>
            <a:r>
              <a:rPr lang="en-US" b="1" dirty="0"/>
              <a:t>b</a:t>
            </a:r>
            <a:r>
              <a:rPr lang="en-US" b="1" baseline="30000" dirty="0"/>
              <a:t>6</a:t>
            </a:r>
            <a:r>
              <a:rPr lang="en-US" b="1" dirty="0"/>
              <a:t>c</a:t>
            </a:r>
            <a:r>
              <a:rPr lang="en-US" b="1" baseline="30000" dirty="0"/>
              <a:t>2.</a:t>
            </a:r>
            <a:r>
              <a:rPr lang="en-US" b="1" dirty="0"/>
              <a:t>   </a:t>
            </a:r>
          </a:p>
          <a:p>
            <a:pPr>
              <a:buNone/>
            </a:pPr>
            <a:r>
              <a:rPr lang="en-US" b="1" dirty="0"/>
              <a:t> </a:t>
            </a:r>
          </a:p>
        </p:txBody>
      </p:sp>
      <p:pic>
        <p:nvPicPr>
          <p:cNvPr id="5" name="Picture 3"/>
          <p:cNvPicPr>
            <a:picLocks noChangeAspect="1" noChangeArrowheads="1"/>
          </p:cNvPicPr>
          <p:nvPr/>
        </p:nvPicPr>
        <p:blipFill>
          <a:blip r:embed="rId2"/>
          <a:srcRect/>
          <a:stretch>
            <a:fillRect/>
          </a:stretch>
        </p:blipFill>
        <p:spPr bwMode="auto">
          <a:xfrm>
            <a:off x="214993" y="2078183"/>
            <a:ext cx="3921300" cy="498762"/>
          </a:xfrm>
          <a:prstGeom prst="rect">
            <a:avLst/>
          </a:prstGeom>
          <a:noFill/>
          <a:ln w="9525">
            <a:noFill/>
            <a:miter lim="800000"/>
            <a:headEnd/>
            <a:tailEnd/>
          </a:ln>
          <a:effectLst/>
        </p:spPr>
      </p:pic>
      <p:pic>
        <p:nvPicPr>
          <p:cNvPr id="6" name="Picture 4"/>
          <p:cNvPicPr>
            <a:picLocks noChangeAspect="1" noChangeArrowheads="1"/>
          </p:cNvPicPr>
          <p:nvPr/>
        </p:nvPicPr>
        <p:blipFill>
          <a:blip r:embed="rId3"/>
          <a:srcRect/>
          <a:stretch>
            <a:fillRect/>
          </a:stretch>
        </p:blipFill>
        <p:spPr bwMode="auto">
          <a:xfrm>
            <a:off x="5041138" y="2054183"/>
            <a:ext cx="4738918" cy="605889"/>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a:t>
            </a:r>
            <a:r>
              <a:rPr lang="en-US" b="1" dirty="0"/>
              <a:t>. Find the H.C.F. of a</a:t>
            </a:r>
            <a:r>
              <a:rPr lang="en-US" b="1" baseline="30000" dirty="0"/>
              <a:t>2</a:t>
            </a:r>
            <a:r>
              <a:rPr lang="en-US" b="1" dirty="0"/>
              <a:t>b</a:t>
            </a:r>
            <a:r>
              <a:rPr lang="en-US" b="1" baseline="30000" dirty="0"/>
              <a:t>4</a:t>
            </a:r>
            <a:r>
              <a:rPr lang="en-US" b="1" dirty="0"/>
              <a:t>c</a:t>
            </a:r>
            <a:r>
              <a:rPr lang="en-US" b="1" baseline="30000" dirty="0"/>
              <a:t>6</a:t>
            </a:r>
            <a:r>
              <a:rPr lang="en-US" b="1" dirty="0"/>
              <a:t>, b</a:t>
            </a:r>
            <a:r>
              <a:rPr lang="en-US" b="1" baseline="30000" dirty="0"/>
              <a:t>3</a:t>
            </a:r>
            <a:r>
              <a:rPr lang="en-US" b="1" dirty="0"/>
              <a:t>c</a:t>
            </a:r>
            <a:r>
              <a:rPr lang="en-US" b="1" baseline="30000" dirty="0"/>
              <a:t>8</a:t>
            </a:r>
            <a:r>
              <a:rPr lang="en-US" b="1" dirty="0"/>
              <a:t>a</a:t>
            </a:r>
            <a:r>
              <a:rPr lang="en-US" b="1" baseline="30000" dirty="0"/>
              <a:t>4</a:t>
            </a:r>
            <a:r>
              <a:rPr lang="en-US" b="1" dirty="0"/>
              <a:t> and a</a:t>
            </a:r>
            <a:r>
              <a:rPr lang="en-US" b="1" baseline="30000" dirty="0"/>
              <a:t>8</a:t>
            </a:r>
            <a:r>
              <a:rPr lang="en-US" b="1" dirty="0"/>
              <a:t>b</a:t>
            </a:r>
            <a:r>
              <a:rPr lang="en-US" b="1" baseline="30000" dirty="0"/>
              <a:t>6</a:t>
            </a:r>
            <a:r>
              <a:rPr lang="en-US" b="1" dirty="0"/>
              <a:t>c</a:t>
            </a:r>
            <a:r>
              <a:rPr lang="en-US" b="1" baseline="30000" dirty="0"/>
              <a:t>2.</a:t>
            </a:r>
            <a:r>
              <a:rPr lang="en-US" b="1" dirty="0"/>
              <a:t>   </a:t>
            </a:r>
          </a:p>
          <a:p>
            <a:pPr>
              <a:buNone/>
            </a:pPr>
            <a:r>
              <a:rPr lang="en-US" b="1" dirty="0"/>
              <a:t> </a:t>
            </a:r>
          </a:p>
        </p:txBody>
      </p:sp>
      <p:pic>
        <p:nvPicPr>
          <p:cNvPr id="5" name="Picture 3"/>
          <p:cNvPicPr>
            <a:picLocks noChangeAspect="1" noChangeArrowheads="1"/>
          </p:cNvPicPr>
          <p:nvPr/>
        </p:nvPicPr>
        <p:blipFill>
          <a:blip r:embed="rId2"/>
          <a:srcRect/>
          <a:stretch>
            <a:fillRect/>
          </a:stretch>
        </p:blipFill>
        <p:spPr bwMode="auto">
          <a:xfrm>
            <a:off x="214993" y="2078183"/>
            <a:ext cx="3921300" cy="498762"/>
          </a:xfrm>
          <a:prstGeom prst="rect">
            <a:avLst/>
          </a:prstGeom>
          <a:noFill/>
          <a:ln w="9525">
            <a:noFill/>
            <a:miter lim="800000"/>
            <a:headEnd/>
            <a:tailEnd/>
          </a:ln>
          <a:effectLst/>
        </p:spPr>
      </p:pic>
      <p:pic>
        <p:nvPicPr>
          <p:cNvPr id="6" name="Picture 4"/>
          <p:cNvPicPr>
            <a:picLocks noChangeAspect="1" noChangeArrowheads="1"/>
          </p:cNvPicPr>
          <p:nvPr/>
        </p:nvPicPr>
        <p:blipFill>
          <a:blip r:embed="rId3"/>
          <a:srcRect/>
          <a:stretch>
            <a:fillRect/>
          </a:stretch>
        </p:blipFill>
        <p:spPr bwMode="auto">
          <a:xfrm>
            <a:off x="5022088" y="1971056"/>
            <a:ext cx="4738918" cy="605889"/>
          </a:xfrm>
          <a:prstGeom prst="rect">
            <a:avLst/>
          </a:prstGeom>
          <a:noFill/>
          <a:ln w="9525">
            <a:noFill/>
            <a:miter lim="800000"/>
            <a:headEnd/>
            <a:tailEnd/>
          </a:ln>
          <a:effectLst/>
        </p:spPr>
      </p:pic>
      <p:sp>
        <p:nvSpPr>
          <p:cNvPr id="7" name="TextBox 6">
            <a:extLst>
              <a:ext uri="{FF2B5EF4-FFF2-40B4-BE49-F238E27FC236}">
                <a16:creationId xmlns:a16="http://schemas.microsoft.com/office/drawing/2014/main" id="{3CD6FDCE-3792-2C4F-F1FC-87AB96622A7D}"/>
              </a:ext>
            </a:extLst>
          </p:cNvPr>
          <p:cNvSpPr txBox="1"/>
          <p:nvPr/>
        </p:nvSpPr>
        <p:spPr>
          <a:xfrm>
            <a:off x="254000" y="2787250"/>
            <a:ext cx="6096000" cy="461665"/>
          </a:xfrm>
          <a:prstGeom prst="rect">
            <a:avLst/>
          </a:prstGeom>
          <a:noFill/>
        </p:spPr>
        <p:txBody>
          <a:bodyPr wrap="square">
            <a:spAutoFit/>
          </a:bodyPr>
          <a:lstStyle/>
          <a:p>
            <a:pPr marL="0" indent="0">
              <a:buNone/>
            </a:pPr>
            <a:r>
              <a:rPr lang="en-US" sz="2400" b="1" dirty="0">
                <a:latin typeface="Arial Black" panose="020B0A04020102020204" pitchFamily="34" charset="0"/>
              </a:rPr>
              <a:t>ANS:- c</a:t>
            </a:r>
          </a:p>
        </p:txBody>
      </p:sp>
    </p:spTree>
    <p:extLst>
      <p:ext uri="{BB962C8B-B14F-4D97-AF65-F5344CB8AC3E}">
        <p14:creationId xmlns:p14="http://schemas.microsoft.com/office/powerpoint/2010/main" val="2066030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a:t>
            </a:r>
            <a:r>
              <a:rPr lang="en-US" b="1" dirty="0"/>
              <a:t>. Find the H.C.F. of 2</a:t>
            </a:r>
            <a:r>
              <a:rPr lang="en-US" b="1" baseline="30000" dirty="0"/>
              <a:t>2 </a:t>
            </a:r>
            <a:r>
              <a:rPr lang="en-US" b="1" dirty="0"/>
              <a:t>3</a:t>
            </a:r>
            <a:r>
              <a:rPr lang="en-US" b="1" baseline="30000" dirty="0"/>
              <a:t>3</a:t>
            </a:r>
            <a:r>
              <a:rPr lang="en-US" b="1" dirty="0"/>
              <a:t> 5</a:t>
            </a:r>
            <a:r>
              <a:rPr lang="en-US" b="1" baseline="30000" dirty="0"/>
              <a:t>5</a:t>
            </a:r>
            <a:r>
              <a:rPr lang="en-US" b="1" dirty="0"/>
              <a:t> , 2</a:t>
            </a:r>
            <a:r>
              <a:rPr lang="en-US" b="1" baseline="30000" dirty="0"/>
              <a:t>3</a:t>
            </a:r>
            <a:r>
              <a:rPr lang="en-US" b="1" dirty="0"/>
              <a:t> 3</a:t>
            </a:r>
            <a:r>
              <a:rPr lang="en-US" b="1" baseline="30000" dirty="0"/>
              <a:t>2</a:t>
            </a:r>
            <a:r>
              <a:rPr lang="en-US" b="1" dirty="0"/>
              <a:t> 5</a:t>
            </a:r>
            <a:r>
              <a:rPr lang="en-US" b="1" baseline="30000" dirty="0"/>
              <a:t>2 </a:t>
            </a:r>
            <a:r>
              <a:rPr lang="en-US" b="1" dirty="0"/>
              <a:t>7 and 2</a:t>
            </a:r>
            <a:r>
              <a:rPr lang="en-US" b="1" baseline="30000" dirty="0"/>
              <a:t>4 </a:t>
            </a:r>
            <a:r>
              <a:rPr lang="en-US" b="1" dirty="0"/>
              <a:t>3</a:t>
            </a:r>
            <a:r>
              <a:rPr lang="en-US" b="1" baseline="30000" dirty="0"/>
              <a:t>4</a:t>
            </a:r>
            <a:r>
              <a:rPr lang="en-US" b="1" dirty="0"/>
              <a:t> 5 7</a:t>
            </a:r>
            <a:r>
              <a:rPr lang="en-US" b="1" baseline="30000" dirty="0"/>
              <a:t>2 </a:t>
            </a:r>
            <a:r>
              <a:rPr lang="en-US" b="1" dirty="0"/>
              <a:t>11.</a:t>
            </a:r>
          </a:p>
          <a:p>
            <a:pPr>
              <a:buNone/>
            </a:pPr>
            <a:r>
              <a:rPr lang="en-US" b="1" dirty="0"/>
              <a:t>(a) 2</a:t>
            </a:r>
            <a:r>
              <a:rPr lang="en-US" b="1" baseline="30000" dirty="0"/>
              <a:t>2</a:t>
            </a:r>
            <a:r>
              <a:rPr lang="en-US" b="1" dirty="0"/>
              <a:t>3</a:t>
            </a:r>
            <a:r>
              <a:rPr lang="en-US" b="1" baseline="30000" dirty="0"/>
              <a:t>2</a:t>
            </a:r>
            <a:r>
              <a:rPr lang="en-US" b="1" dirty="0"/>
              <a:t> 5   	(b) 2</a:t>
            </a:r>
            <a:r>
              <a:rPr lang="en-US" b="1" baseline="30000" dirty="0"/>
              <a:t>2</a:t>
            </a:r>
            <a:r>
              <a:rPr lang="en-US" b="1" dirty="0"/>
              <a:t>3</a:t>
            </a:r>
            <a:r>
              <a:rPr lang="en-US" b="1" baseline="30000" dirty="0"/>
              <a:t>2</a:t>
            </a:r>
            <a:r>
              <a:rPr lang="en-US" b="1" dirty="0"/>
              <a:t> 5 7 11   	(c) 2</a:t>
            </a:r>
            <a:r>
              <a:rPr lang="en-US" b="1" baseline="30000" dirty="0"/>
              <a:t>4 </a:t>
            </a:r>
            <a:r>
              <a:rPr lang="en-US" b="1" dirty="0"/>
              <a:t>3</a:t>
            </a:r>
            <a:r>
              <a:rPr lang="en-US" b="1" baseline="30000" dirty="0"/>
              <a:t>4</a:t>
            </a:r>
            <a:r>
              <a:rPr lang="en-US" b="1" dirty="0"/>
              <a:t>  5 	  (d) 2</a:t>
            </a:r>
            <a:r>
              <a:rPr lang="en-US" b="1" baseline="30000" dirty="0"/>
              <a:t>4</a:t>
            </a:r>
            <a:r>
              <a:rPr lang="en-US" b="1" dirty="0"/>
              <a:t> 3</a:t>
            </a:r>
            <a:r>
              <a:rPr lang="en-US" b="1" baseline="30000" dirty="0"/>
              <a:t>4</a:t>
            </a:r>
            <a:r>
              <a:rPr lang="en-US" b="1" dirty="0"/>
              <a:t> 5</a:t>
            </a:r>
            <a:r>
              <a:rPr lang="en-US" b="1" baseline="30000" dirty="0"/>
              <a:t>5</a:t>
            </a:r>
            <a:r>
              <a:rPr lang="en-US" b="1" dirty="0"/>
              <a:t> 7 11</a:t>
            </a:r>
          </a:p>
          <a:p>
            <a:pPr>
              <a:buNone/>
            </a:pPr>
            <a:r>
              <a:rPr lang="en-US" b="1" dirty="0"/>
              <a:t>  </a:t>
            </a:r>
          </a:p>
        </p:txBody>
      </p:sp>
      <p:sp>
        <p:nvSpPr>
          <p:cNvPr id="6963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9633"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0" y="0"/>
            <a:ext cx="76200" cy="3429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urPrep-Template.potx" id="{C3B8A6E5-A804-4E60-8D1B-A5B40FD32CD2}" vid="{258A70D1-D6EF-4570-8CD5-A0E127F22F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TesturPrep-Template</Template>
  <TotalTime>1155</TotalTime>
  <Words>4745</Words>
  <Application>Microsoft Office PowerPoint</Application>
  <PresentationFormat>Widescreen</PresentationFormat>
  <Paragraphs>344</Paragraphs>
  <Slides>69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69</vt:i4>
      </vt:variant>
    </vt:vector>
  </HeadingPairs>
  <TitlesOfParts>
    <vt:vector size="74" baseType="lpstr">
      <vt:lpstr>Arial</vt:lpstr>
      <vt:lpstr>Arial Black</vt:lpstr>
      <vt:lpstr>Calibri</vt:lpstr>
      <vt:lpstr>Calibri Light</vt:lpstr>
      <vt:lpstr>Office Theme</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-10 (CBSE)</dc:title>
  <dc:creator>anuj gupta</dc:creator>
  <cp:lastModifiedBy>Creative PPT Team</cp:lastModifiedBy>
  <cp:revision>141</cp:revision>
  <dcterms:created xsi:type="dcterms:W3CDTF">2020-02-23T06:37:57Z</dcterms:created>
  <dcterms:modified xsi:type="dcterms:W3CDTF">2024-12-13T09:59:08Z</dcterms:modified>
</cp:coreProperties>
</file>