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20" r:id="rId5"/>
    <p:sldId id="332" r:id="rId6"/>
    <p:sldId id="260" r:id="rId7"/>
    <p:sldId id="261" r:id="rId8"/>
    <p:sldId id="262" r:id="rId9"/>
    <p:sldId id="263" r:id="rId10"/>
    <p:sldId id="323" r:id="rId11"/>
    <p:sldId id="321" r:id="rId12"/>
    <p:sldId id="331" r:id="rId13"/>
    <p:sldId id="32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an M" userId="b8d0f77e07a34902" providerId="LiveId" clId="{38C65E72-0364-4F43-BAAF-85C3AB208F61}"/>
    <pc:docChg chg="custSel modSld">
      <pc:chgData name="Darshan M" userId="b8d0f77e07a34902" providerId="LiveId" clId="{38C65E72-0364-4F43-BAAF-85C3AB208F61}" dt="2024-01-11T18:31:09.220" v="74" actId="20577"/>
      <pc:docMkLst>
        <pc:docMk/>
      </pc:docMkLst>
      <pc:sldChg chg="modSp mod">
        <pc:chgData name="Darshan M" userId="b8d0f77e07a34902" providerId="LiveId" clId="{38C65E72-0364-4F43-BAAF-85C3AB208F61}" dt="2024-01-11T18:31:09.220" v="74" actId="20577"/>
        <pc:sldMkLst>
          <pc:docMk/>
          <pc:sldMk cId="1319144664" sldId="323"/>
        </pc:sldMkLst>
        <pc:spChg chg="mod">
          <ac:chgData name="Darshan M" userId="b8d0f77e07a34902" providerId="LiveId" clId="{38C65E72-0364-4F43-BAAF-85C3AB208F61}" dt="2024-01-11T18:31:09.220" v="74" actId="20577"/>
          <ac:spMkLst>
            <pc:docMk/>
            <pc:sldMk cId="1319144664" sldId="323"/>
            <ac:spMk id="3" creationId="{D93FBDCE-37C3-B533-33F8-94E3550C86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11FC-C7DF-847D-EF8B-7C00BF6240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7D1E16-AA16-C7BB-5670-78AE0F6FA5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D58178-88D0-3E44-A209-98A141E12728}"/>
              </a:ext>
            </a:extLst>
          </p:cNvPr>
          <p:cNvSpPr>
            <a:spLocks noGrp="1"/>
          </p:cNvSpPr>
          <p:nvPr>
            <p:ph type="dt" sz="half" idx="10"/>
          </p:nvPr>
        </p:nvSpPr>
        <p:spPr/>
        <p:txBody>
          <a:bodyPr/>
          <a:lstStyle/>
          <a:p>
            <a:fld id="{53C2569D-6CAE-4ECF-A2FC-F3164DFCEA00}" type="datetimeFigureOut">
              <a:rPr lang="en-US" smtClean="0"/>
              <a:t>1/11/2024</a:t>
            </a:fld>
            <a:endParaRPr lang="en-US"/>
          </a:p>
        </p:txBody>
      </p:sp>
      <p:sp>
        <p:nvSpPr>
          <p:cNvPr id="5" name="Footer Placeholder 4">
            <a:extLst>
              <a:ext uri="{FF2B5EF4-FFF2-40B4-BE49-F238E27FC236}">
                <a16:creationId xmlns:a16="http://schemas.microsoft.com/office/drawing/2014/main" id="{54704301-65CF-CD3B-6A05-0689B1CA8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9BD71-48B8-9B00-8F23-FD62883FF0E8}"/>
              </a:ext>
            </a:extLst>
          </p:cNvPr>
          <p:cNvSpPr>
            <a:spLocks noGrp="1"/>
          </p:cNvSpPr>
          <p:nvPr>
            <p:ph type="sldNum" sz="quarter" idx="12"/>
          </p:nvPr>
        </p:nvSpPr>
        <p:spPr/>
        <p:txBody>
          <a:bodyPr/>
          <a:lstStyle/>
          <a:p>
            <a:fld id="{1716E417-672F-4FE6-AFE8-2E45FEC1E559}" type="slidenum">
              <a:rPr lang="en-US" smtClean="0"/>
              <a:t>‹#›</a:t>
            </a:fld>
            <a:endParaRPr lang="en-US"/>
          </a:p>
        </p:txBody>
      </p:sp>
    </p:spTree>
    <p:extLst>
      <p:ext uri="{BB962C8B-B14F-4D97-AF65-F5344CB8AC3E}">
        <p14:creationId xmlns:p14="http://schemas.microsoft.com/office/powerpoint/2010/main" val="268485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F5D0-754E-EECF-B93C-9CBBC20FF7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616CC4-FFC1-6629-C420-B4E06D6184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12A53-2B02-4454-1E5F-6C01152E81E1}"/>
              </a:ext>
            </a:extLst>
          </p:cNvPr>
          <p:cNvSpPr>
            <a:spLocks noGrp="1"/>
          </p:cNvSpPr>
          <p:nvPr>
            <p:ph type="dt" sz="half" idx="10"/>
          </p:nvPr>
        </p:nvSpPr>
        <p:spPr/>
        <p:txBody>
          <a:bodyPr/>
          <a:lstStyle/>
          <a:p>
            <a:fld id="{53C2569D-6CAE-4ECF-A2FC-F3164DFCEA00}" type="datetimeFigureOut">
              <a:rPr lang="en-US" smtClean="0"/>
              <a:t>1/11/2024</a:t>
            </a:fld>
            <a:endParaRPr lang="en-US"/>
          </a:p>
        </p:txBody>
      </p:sp>
      <p:sp>
        <p:nvSpPr>
          <p:cNvPr id="5" name="Footer Placeholder 4">
            <a:extLst>
              <a:ext uri="{FF2B5EF4-FFF2-40B4-BE49-F238E27FC236}">
                <a16:creationId xmlns:a16="http://schemas.microsoft.com/office/drawing/2014/main" id="{B8F393EA-FA06-52CC-F2EA-1BD557F39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FC071-A27B-1B7B-284F-C6F6BAAB2BC2}"/>
              </a:ext>
            </a:extLst>
          </p:cNvPr>
          <p:cNvSpPr>
            <a:spLocks noGrp="1"/>
          </p:cNvSpPr>
          <p:nvPr>
            <p:ph type="sldNum" sz="quarter" idx="12"/>
          </p:nvPr>
        </p:nvSpPr>
        <p:spPr/>
        <p:txBody>
          <a:bodyPr/>
          <a:lstStyle/>
          <a:p>
            <a:fld id="{1716E417-672F-4FE6-AFE8-2E45FEC1E559}" type="slidenum">
              <a:rPr lang="en-US" smtClean="0"/>
              <a:t>‹#›</a:t>
            </a:fld>
            <a:endParaRPr lang="en-US"/>
          </a:p>
        </p:txBody>
      </p:sp>
    </p:spTree>
    <p:extLst>
      <p:ext uri="{BB962C8B-B14F-4D97-AF65-F5344CB8AC3E}">
        <p14:creationId xmlns:p14="http://schemas.microsoft.com/office/powerpoint/2010/main" val="3034758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9BF29A-9138-A86C-226A-21CA206A3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786E4A-CA6A-FDC0-7062-1261D225B7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CF71A-779A-3E78-4278-CDF91EB4447D}"/>
              </a:ext>
            </a:extLst>
          </p:cNvPr>
          <p:cNvSpPr>
            <a:spLocks noGrp="1"/>
          </p:cNvSpPr>
          <p:nvPr>
            <p:ph type="dt" sz="half" idx="10"/>
          </p:nvPr>
        </p:nvSpPr>
        <p:spPr/>
        <p:txBody>
          <a:bodyPr/>
          <a:lstStyle/>
          <a:p>
            <a:fld id="{53C2569D-6CAE-4ECF-A2FC-F3164DFCEA00}" type="datetimeFigureOut">
              <a:rPr lang="en-US" smtClean="0"/>
              <a:t>1/11/2024</a:t>
            </a:fld>
            <a:endParaRPr lang="en-US"/>
          </a:p>
        </p:txBody>
      </p:sp>
      <p:sp>
        <p:nvSpPr>
          <p:cNvPr id="5" name="Footer Placeholder 4">
            <a:extLst>
              <a:ext uri="{FF2B5EF4-FFF2-40B4-BE49-F238E27FC236}">
                <a16:creationId xmlns:a16="http://schemas.microsoft.com/office/drawing/2014/main" id="{A837DD2F-2446-D0CA-EF86-CFAA79B8C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7A6DF-FB8E-249C-9834-7C0C2C2A8573}"/>
              </a:ext>
            </a:extLst>
          </p:cNvPr>
          <p:cNvSpPr>
            <a:spLocks noGrp="1"/>
          </p:cNvSpPr>
          <p:nvPr>
            <p:ph type="sldNum" sz="quarter" idx="12"/>
          </p:nvPr>
        </p:nvSpPr>
        <p:spPr/>
        <p:txBody>
          <a:bodyPr/>
          <a:lstStyle/>
          <a:p>
            <a:fld id="{1716E417-672F-4FE6-AFE8-2E45FEC1E559}" type="slidenum">
              <a:rPr lang="en-US" smtClean="0"/>
              <a:t>‹#›</a:t>
            </a:fld>
            <a:endParaRPr lang="en-US"/>
          </a:p>
        </p:txBody>
      </p:sp>
    </p:spTree>
    <p:extLst>
      <p:ext uri="{BB962C8B-B14F-4D97-AF65-F5344CB8AC3E}">
        <p14:creationId xmlns:p14="http://schemas.microsoft.com/office/powerpoint/2010/main" val="290986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B123-8F11-0535-8721-F85FF2F01A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7EE50A-979C-8753-61BC-7100CDCF6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18337-3C11-6B4F-805C-844B5B72D8DB}"/>
              </a:ext>
            </a:extLst>
          </p:cNvPr>
          <p:cNvSpPr>
            <a:spLocks noGrp="1"/>
          </p:cNvSpPr>
          <p:nvPr>
            <p:ph type="dt" sz="half" idx="10"/>
          </p:nvPr>
        </p:nvSpPr>
        <p:spPr/>
        <p:txBody>
          <a:bodyPr/>
          <a:lstStyle/>
          <a:p>
            <a:fld id="{53C2569D-6CAE-4ECF-A2FC-F3164DFCEA00}" type="datetimeFigureOut">
              <a:rPr lang="en-US" smtClean="0"/>
              <a:t>1/11/2024</a:t>
            </a:fld>
            <a:endParaRPr lang="en-US"/>
          </a:p>
        </p:txBody>
      </p:sp>
      <p:sp>
        <p:nvSpPr>
          <p:cNvPr id="5" name="Footer Placeholder 4">
            <a:extLst>
              <a:ext uri="{FF2B5EF4-FFF2-40B4-BE49-F238E27FC236}">
                <a16:creationId xmlns:a16="http://schemas.microsoft.com/office/drawing/2014/main" id="{716DA312-BCC9-D0C2-07AA-20A5B181A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ADD58-E900-F2BC-A658-BA8C2B6EDD49}"/>
              </a:ext>
            </a:extLst>
          </p:cNvPr>
          <p:cNvSpPr>
            <a:spLocks noGrp="1"/>
          </p:cNvSpPr>
          <p:nvPr>
            <p:ph type="sldNum" sz="quarter" idx="12"/>
          </p:nvPr>
        </p:nvSpPr>
        <p:spPr/>
        <p:txBody>
          <a:bodyPr/>
          <a:lstStyle/>
          <a:p>
            <a:fld id="{1716E417-672F-4FE6-AFE8-2E45FEC1E559}" type="slidenum">
              <a:rPr lang="en-US" smtClean="0"/>
              <a:t>‹#›</a:t>
            </a:fld>
            <a:endParaRPr lang="en-US"/>
          </a:p>
        </p:txBody>
      </p:sp>
    </p:spTree>
    <p:extLst>
      <p:ext uri="{BB962C8B-B14F-4D97-AF65-F5344CB8AC3E}">
        <p14:creationId xmlns:p14="http://schemas.microsoft.com/office/powerpoint/2010/main" val="1926368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C633-5255-4288-1693-49B43775C9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D97AE-D159-9444-402B-8D28CD795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F0AC8A-8916-8E19-4533-926E72D0FD6F}"/>
              </a:ext>
            </a:extLst>
          </p:cNvPr>
          <p:cNvSpPr>
            <a:spLocks noGrp="1"/>
          </p:cNvSpPr>
          <p:nvPr>
            <p:ph type="dt" sz="half" idx="10"/>
          </p:nvPr>
        </p:nvSpPr>
        <p:spPr/>
        <p:txBody>
          <a:bodyPr/>
          <a:lstStyle/>
          <a:p>
            <a:fld id="{53C2569D-6CAE-4ECF-A2FC-F3164DFCEA00}" type="datetimeFigureOut">
              <a:rPr lang="en-US" smtClean="0"/>
              <a:t>1/11/2024</a:t>
            </a:fld>
            <a:endParaRPr lang="en-US"/>
          </a:p>
        </p:txBody>
      </p:sp>
      <p:sp>
        <p:nvSpPr>
          <p:cNvPr id="5" name="Footer Placeholder 4">
            <a:extLst>
              <a:ext uri="{FF2B5EF4-FFF2-40B4-BE49-F238E27FC236}">
                <a16:creationId xmlns:a16="http://schemas.microsoft.com/office/drawing/2014/main" id="{CF10A258-9824-E971-9668-6536028B5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A6742-721D-DE31-F90F-A458AE30BCBD}"/>
              </a:ext>
            </a:extLst>
          </p:cNvPr>
          <p:cNvSpPr>
            <a:spLocks noGrp="1"/>
          </p:cNvSpPr>
          <p:nvPr>
            <p:ph type="sldNum" sz="quarter" idx="12"/>
          </p:nvPr>
        </p:nvSpPr>
        <p:spPr/>
        <p:txBody>
          <a:bodyPr/>
          <a:lstStyle/>
          <a:p>
            <a:fld id="{1716E417-672F-4FE6-AFE8-2E45FEC1E559}" type="slidenum">
              <a:rPr lang="en-US" smtClean="0"/>
              <a:t>‹#›</a:t>
            </a:fld>
            <a:endParaRPr lang="en-US"/>
          </a:p>
        </p:txBody>
      </p:sp>
    </p:spTree>
    <p:extLst>
      <p:ext uri="{BB962C8B-B14F-4D97-AF65-F5344CB8AC3E}">
        <p14:creationId xmlns:p14="http://schemas.microsoft.com/office/powerpoint/2010/main" val="134494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1224-F4C6-EFE3-BFCA-B9CBCC6E9C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002F9-52DF-C1ED-0B01-429E0A47F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11DA7F-4AE6-22D4-CBAC-EEA2973554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5E7446-D0CF-3223-E8EB-B22D851AB46F}"/>
              </a:ext>
            </a:extLst>
          </p:cNvPr>
          <p:cNvSpPr>
            <a:spLocks noGrp="1"/>
          </p:cNvSpPr>
          <p:nvPr>
            <p:ph type="dt" sz="half" idx="10"/>
          </p:nvPr>
        </p:nvSpPr>
        <p:spPr/>
        <p:txBody>
          <a:bodyPr/>
          <a:lstStyle/>
          <a:p>
            <a:fld id="{53C2569D-6CAE-4ECF-A2FC-F3164DFCEA00}" type="datetimeFigureOut">
              <a:rPr lang="en-US" smtClean="0"/>
              <a:t>1/11/2024</a:t>
            </a:fld>
            <a:endParaRPr lang="en-US"/>
          </a:p>
        </p:txBody>
      </p:sp>
      <p:sp>
        <p:nvSpPr>
          <p:cNvPr id="6" name="Footer Placeholder 5">
            <a:extLst>
              <a:ext uri="{FF2B5EF4-FFF2-40B4-BE49-F238E27FC236}">
                <a16:creationId xmlns:a16="http://schemas.microsoft.com/office/drawing/2014/main" id="{2C759483-B735-920C-4CBA-342E0509C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85A4C0-798F-44C8-95C3-57C4F19E49F4}"/>
              </a:ext>
            </a:extLst>
          </p:cNvPr>
          <p:cNvSpPr>
            <a:spLocks noGrp="1"/>
          </p:cNvSpPr>
          <p:nvPr>
            <p:ph type="sldNum" sz="quarter" idx="12"/>
          </p:nvPr>
        </p:nvSpPr>
        <p:spPr/>
        <p:txBody>
          <a:bodyPr/>
          <a:lstStyle/>
          <a:p>
            <a:fld id="{1716E417-672F-4FE6-AFE8-2E45FEC1E559}" type="slidenum">
              <a:rPr lang="en-US" smtClean="0"/>
              <a:t>‹#›</a:t>
            </a:fld>
            <a:endParaRPr lang="en-US"/>
          </a:p>
        </p:txBody>
      </p:sp>
    </p:spTree>
    <p:extLst>
      <p:ext uri="{BB962C8B-B14F-4D97-AF65-F5344CB8AC3E}">
        <p14:creationId xmlns:p14="http://schemas.microsoft.com/office/powerpoint/2010/main" val="105531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BBCA-C043-4700-847A-D2FE1E8FE9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32ACFA-9EEB-5938-CEE3-9ED0242BEB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EAEA2B-8B3C-5406-EB8A-E86836F89D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547E6D-78D5-FBA0-EDCB-0289B28F65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0FC951-B51D-23B1-3991-A863590415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531655-C2B4-A966-1F8B-06B69284B8C0}"/>
              </a:ext>
            </a:extLst>
          </p:cNvPr>
          <p:cNvSpPr>
            <a:spLocks noGrp="1"/>
          </p:cNvSpPr>
          <p:nvPr>
            <p:ph type="dt" sz="half" idx="10"/>
          </p:nvPr>
        </p:nvSpPr>
        <p:spPr/>
        <p:txBody>
          <a:bodyPr/>
          <a:lstStyle/>
          <a:p>
            <a:fld id="{53C2569D-6CAE-4ECF-A2FC-F3164DFCEA00}" type="datetimeFigureOut">
              <a:rPr lang="en-US" smtClean="0"/>
              <a:t>1/11/2024</a:t>
            </a:fld>
            <a:endParaRPr lang="en-US"/>
          </a:p>
        </p:txBody>
      </p:sp>
      <p:sp>
        <p:nvSpPr>
          <p:cNvPr id="8" name="Footer Placeholder 7">
            <a:extLst>
              <a:ext uri="{FF2B5EF4-FFF2-40B4-BE49-F238E27FC236}">
                <a16:creationId xmlns:a16="http://schemas.microsoft.com/office/drawing/2014/main" id="{DD579610-93F6-4B02-5BDF-42FEA6975F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447C2C-A7F6-83DD-1F13-18AE1F4F2D96}"/>
              </a:ext>
            </a:extLst>
          </p:cNvPr>
          <p:cNvSpPr>
            <a:spLocks noGrp="1"/>
          </p:cNvSpPr>
          <p:nvPr>
            <p:ph type="sldNum" sz="quarter" idx="12"/>
          </p:nvPr>
        </p:nvSpPr>
        <p:spPr/>
        <p:txBody>
          <a:bodyPr/>
          <a:lstStyle/>
          <a:p>
            <a:fld id="{1716E417-672F-4FE6-AFE8-2E45FEC1E559}" type="slidenum">
              <a:rPr lang="en-US" smtClean="0"/>
              <a:t>‹#›</a:t>
            </a:fld>
            <a:endParaRPr lang="en-US"/>
          </a:p>
        </p:txBody>
      </p:sp>
    </p:spTree>
    <p:extLst>
      <p:ext uri="{BB962C8B-B14F-4D97-AF65-F5344CB8AC3E}">
        <p14:creationId xmlns:p14="http://schemas.microsoft.com/office/powerpoint/2010/main" val="370526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9864-39E4-A5DF-CE5C-074853C881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D7AC14-27CD-2CC9-77F9-CCCB05D073A3}"/>
              </a:ext>
            </a:extLst>
          </p:cNvPr>
          <p:cNvSpPr>
            <a:spLocks noGrp="1"/>
          </p:cNvSpPr>
          <p:nvPr>
            <p:ph type="dt" sz="half" idx="10"/>
          </p:nvPr>
        </p:nvSpPr>
        <p:spPr/>
        <p:txBody>
          <a:bodyPr/>
          <a:lstStyle/>
          <a:p>
            <a:fld id="{53C2569D-6CAE-4ECF-A2FC-F3164DFCEA00}" type="datetimeFigureOut">
              <a:rPr lang="en-US" smtClean="0"/>
              <a:t>1/11/2024</a:t>
            </a:fld>
            <a:endParaRPr lang="en-US"/>
          </a:p>
        </p:txBody>
      </p:sp>
      <p:sp>
        <p:nvSpPr>
          <p:cNvPr id="4" name="Footer Placeholder 3">
            <a:extLst>
              <a:ext uri="{FF2B5EF4-FFF2-40B4-BE49-F238E27FC236}">
                <a16:creationId xmlns:a16="http://schemas.microsoft.com/office/drawing/2014/main" id="{F6E99B9D-BDB2-A24B-28CB-4CA5727E3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33E741-1EEB-6801-1F75-D32C6039A2B8}"/>
              </a:ext>
            </a:extLst>
          </p:cNvPr>
          <p:cNvSpPr>
            <a:spLocks noGrp="1"/>
          </p:cNvSpPr>
          <p:nvPr>
            <p:ph type="sldNum" sz="quarter" idx="12"/>
          </p:nvPr>
        </p:nvSpPr>
        <p:spPr/>
        <p:txBody>
          <a:bodyPr/>
          <a:lstStyle/>
          <a:p>
            <a:fld id="{1716E417-672F-4FE6-AFE8-2E45FEC1E559}" type="slidenum">
              <a:rPr lang="en-US" smtClean="0"/>
              <a:t>‹#›</a:t>
            </a:fld>
            <a:endParaRPr lang="en-US"/>
          </a:p>
        </p:txBody>
      </p:sp>
    </p:spTree>
    <p:extLst>
      <p:ext uri="{BB962C8B-B14F-4D97-AF65-F5344CB8AC3E}">
        <p14:creationId xmlns:p14="http://schemas.microsoft.com/office/powerpoint/2010/main" val="3838293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B01082-757F-16AB-D375-F62D824A8E55}"/>
              </a:ext>
            </a:extLst>
          </p:cNvPr>
          <p:cNvSpPr>
            <a:spLocks noGrp="1"/>
          </p:cNvSpPr>
          <p:nvPr>
            <p:ph type="dt" sz="half" idx="10"/>
          </p:nvPr>
        </p:nvSpPr>
        <p:spPr/>
        <p:txBody>
          <a:bodyPr/>
          <a:lstStyle/>
          <a:p>
            <a:fld id="{53C2569D-6CAE-4ECF-A2FC-F3164DFCEA00}" type="datetimeFigureOut">
              <a:rPr lang="en-US" smtClean="0"/>
              <a:t>1/11/2024</a:t>
            </a:fld>
            <a:endParaRPr lang="en-US"/>
          </a:p>
        </p:txBody>
      </p:sp>
      <p:sp>
        <p:nvSpPr>
          <p:cNvPr id="3" name="Footer Placeholder 2">
            <a:extLst>
              <a:ext uri="{FF2B5EF4-FFF2-40B4-BE49-F238E27FC236}">
                <a16:creationId xmlns:a16="http://schemas.microsoft.com/office/drawing/2014/main" id="{13EBD02D-EC1D-92F3-5D1F-197A4B3BAA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2A9FC6-D968-EF4E-34E7-AB2978E4544C}"/>
              </a:ext>
            </a:extLst>
          </p:cNvPr>
          <p:cNvSpPr>
            <a:spLocks noGrp="1"/>
          </p:cNvSpPr>
          <p:nvPr>
            <p:ph type="sldNum" sz="quarter" idx="12"/>
          </p:nvPr>
        </p:nvSpPr>
        <p:spPr/>
        <p:txBody>
          <a:bodyPr/>
          <a:lstStyle/>
          <a:p>
            <a:fld id="{1716E417-672F-4FE6-AFE8-2E45FEC1E559}" type="slidenum">
              <a:rPr lang="en-US" smtClean="0"/>
              <a:t>‹#›</a:t>
            </a:fld>
            <a:endParaRPr lang="en-US"/>
          </a:p>
        </p:txBody>
      </p:sp>
    </p:spTree>
    <p:extLst>
      <p:ext uri="{BB962C8B-B14F-4D97-AF65-F5344CB8AC3E}">
        <p14:creationId xmlns:p14="http://schemas.microsoft.com/office/powerpoint/2010/main" val="127697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0CDE2-2700-8F11-9E93-E30E0FF40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F31C3F-4979-8818-11A5-CA6A945E6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7D59D6-A845-4386-223E-14B89D8EE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2AB17B-623C-ED1C-7CEF-BBF5B279E231}"/>
              </a:ext>
            </a:extLst>
          </p:cNvPr>
          <p:cNvSpPr>
            <a:spLocks noGrp="1"/>
          </p:cNvSpPr>
          <p:nvPr>
            <p:ph type="dt" sz="half" idx="10"/>
          </p:nvPr>
        </p:nvSpPr>
        <p:spPr/>
        <p:txBody>
          <a:bodyPr/>
          <a:lstStyle/>
          <a:p>
            <a:fld id="{53C2569D-6CAE-4ECF-A2FC-F3164DFCEA00}" type="datetimeFigureOut">
              <a:rPr lang="en-US" smtClean="0"/>
              <a:t>1/11/2024</a:t>
            </a:fld>
            <a:endParaRPr lang="en-US"/>
          </a:p>
        </p:txBody>
      </p:sp>
      <p:sp>
        <p:nvSpPr>
          <p:cNvPr id="6" name="Footer Placeholder 5">
            <a:extLst>
              <a:ext uri="{FF2B5EF4-FFF2-40B4-BE49-F238E27FC236}">
                <a16:creationId xmlns:a16="http://schemas.microsoft.com/office/drawing/2014/main" id="{0B5E3A45-A2C5-1A40-C666-97F847DB63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8229DE-9D36-94E2-489E-C611E21F0107}"/>
              </a:ext>
            </a:extLst>
          </p:cNvPr>
          <p:cNvSpPr>
            <a:spLocks noGrp="1"/>
          </p:cNvSpPr>
          <p:nvPr>
            <p:ph type="sldNum" sz="quarter" idx="12"/>
          </p:nvPr>
        </p:nvSpPr>
        <p:spPr/>
        <p:txBody>
          <a:bodyPr/>
          <a:lstStyle/>
          <a:p>
            <a:fld id="{1716E417-672F-4FE6-AFE8-2E45FEC1E559}" type="slidenum">
              <a:rPr lang="en-US" smtClean="0"/>
              <a:t>‹#›</a:t>
            </a:fld>
            <a:endParaRPr lang="en-US"/>
          </a:p>
        </p:txBody>
      </p:sp>
    </p:spTree>
    <p:extLst>
      <p:ext uri="{BB962C8B-B14F-4D97-AF65-F5344CB8AC3E}">
        <p14:creationId xmlns:p14="http://schemas.microsoft.com/office/powerpoint/2010/main" val="2251258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55BE-AF91-8819-FF06-F33084759E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16B025-2281-7AE4-5AEE-43D614936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9B12B2-D713-2676-D471-8EA456841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D80AF-88E2-81F3-6C40-448DE69AA542}"/>
              </a:ext>
            </a:extLst>
          </p:cNvPr>
          <p:cNvSpPr>
            <a:spLocks noGrp="1"/>
          </p:cNvSpPr>
          <p:nvPr>
            <p:ph type="dt" sz="half" idx="10"/>
          </p:nvPr>
        </p:nvSpPr>
        <p:spPr/>
        <p:txBody>
          <a:bodyPr/>
          <a:lstStyle/>
          <a:p>
            <a:fld id="{53C2569D-6CAE-4ECF-A2FC-F3164DFCEA00}" type="datetimeFigureOut">
              <a:rPr lang="en-US" smtClean="0"/>
              <a:t>1/11/2024</a:t>
            </a:fld>
            <a:endParaRPr lang="en-US"/>
          </a:p>
        </p:txBody>
      </p:sp>
      <p:sp>
        <p:nvSpPr>
          <p:cNvPr id="6" name="Footer Placeholder 5">
            <a:extLst>
              <a:ext uri="{FF2B5EF4-FFF2-40B4-BE49-F238E27FC236}">
                <a16:creationId xmlns:a16="http://schemas.microsoft.com/office/drawing/2014/main" id="{D8B65F9E-7C30-41D2-FD14-A2A35A693E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00221B-E32B-A89D-83D5-7D6DEF0505BE}"/>
              </a:ext>
            </a:extLst>
          </p:cNvPr>
          <p:cNvSpPr>
            <a:spLocks noGrp="1"/>
          </p:cNvSpPr>
          <p:nvPr>
            <p:ph type="sldNum" sz="quarter" idx="12"/>
          </p:nvPr>
        </p:nvSpPr>
        <p:spPr/>
        <p:txBody>
          <a:bodyPr/>
          <a:lstStyle/>
          <a:p>
            <a:fld id="{1716E417-672F-4FE6-AFE8-2E45FEC1E559}" type="slidenum">
              <a:rPr lang="en-US" smtClean="0"/>
              <a:t>‹#›</a:t>
            </a:fld>
            <a:endParaRPr lang="en-US"/>
          </a:p>
        </p:txBody>
      </p:sp>
    </p:spTree>
    <p:extLst>
      <p:ext uri="{BB962C8B-B14F-4D97-AF65-F5344CB8AC3E}">
        <p14:creationId xmlns:p14="http://schemas.microsoft.com/office/powerpoint/2010/main" val="2107019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EAA2C1-8655-63B4-7CF5-AC3E2B0D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DB4898-82BB-7B2C-79B6-21E9F27885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765C4-9B5B-E0CD-F629-4DFCB065F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2569D-6CAE-4ECF-A2FC-F3164DFCEA00}" type="datetimeFigureOut">
              <a:rPr lang="en-US" smtClean="0"/>
              <a:t>1/11/2024</a:t>
            </a:fld>
            <a:endParaRPr lang="en-US"/>
          </a:p>
        </p:txBody>
      </p:sp>
      <p:sp>
        <p:nvSpPr>
          <p:cNvPr id="5" name="Footer Placeholder 4">
            <a:extLst>
              <a:ext uri="{FF2B5EF4-FFF2-40B4-BE49-F238E27FC236}">
                <a16:creationId xmlns:a16="http://schemas.microsoft.com/office/drawing/2014/main" id="{ACD022A0-28DE-4E45-FBB6-1D88825FE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BC03EE-6313-C67D-FDA6-FC07C675A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6E417-672F-4FE6-AFE8-2E45FEC1E559}" type="slidenum">
              <a:rPr lang="en-US" smtClean="0"/>
              <a:t>‹#›</a:t>
            </a:fld>
            <a:endParaRPr lang="en-US"/>
          </a:p>
        </p:txBody>
      </p:sp>
    </p:spTree>
    <p:extLst>
      <p:ext uri="{BB962C8B-B14F-4D97-AF65-F5344CB8AC3E}">
        <p14:creationId xmlns:p14="http://schemas.microsoft.com/office/powerpoint/2010/main" val="651281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cienxt.com/wp-content/uploads/2024/01/6.-AI-V1I3-29-36-Final.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6921-3E47-232D-4AC1-CB07364943B2}"/>
              </a:ext>
            </a:extLst>
          </p:cNvPr>
          <p:cNvSpPr>
            <a:spLocks noGrp="1"/>
          </p:cNvSpPr>
          <p:nvPr>
            <p:ph type="ctrTitle"/>
          </p:nvPr>
        </p:nvSpPr>
        <p:spPr>
          <a:xfrm>
            <a:off x="1631576" y="664883"/>
            <a:ext cx="8615083" cy="1531470"/>
          </a:xfrm>
        </p:spPr>
        <p:txBody>
          <a:bodyPr>
            <a:normAutofit fontScale="90000"/>
          </a:bodyPr>
          <a:lstStyle/>
          <a:p>
            <a:r>
              <a:rPr lang="en-US" dirty="0">
                <a:latin typeface="Times New Roman" panose="02020603050405020304" pitchFamily="18" charset="0"/>
                <a:cs typeface="Times New Roman" panose="02020603050405020304" pitchFamily="18" charset="0"/>
              </a:rPr>
              <a:t>Advanced Machine Learning</a:t>
            </a:r>
          </a:p>
        </p:txBody>
      </p:sp>
      <p:sp>
        <p:nvSpPr>
          <p:cNvPr id="3" name="Subtitle 2">
            <a:extLst>
              <a:ext uri="{FF2B5EF4-FFF2-40B4-BE49-F238E27FC236}">
                <a16:creationId xmlns:a16="http://schemas.microsoft.com/office/drawing/2014/main" id="{2DFF51B2-F6E7-4882-59C1-81E4791ACF3D}"/>
              </a:ext>
            </a:extLst>
          </p:cNvPr>
          <p:cNvSpPr>
            <a:spLocks noGrp="1"/>
          </p:cNvSpPr>
          <p:nvPr>
            <p:ph type="subTitle" idx="1"/>
          </p:nvPr>
        </p:nvSpPr>
        <p:spPr>
          <a:xfrm>
            <a:off x="977153" y="2662518"/>
            <a:ext cx="9798423" cy="3309751"/>
          </a:xfrm>
        </p:spPr>
        <p:txBody>
          <a:bodyPr>
            <a:normAutofit lnSpcReduction="10000"/>
          </a:bodyPr>
          <a:lstStyle/>
          <a:p>
            <a:r>
              <a:rPr lang="en-US" sz="4100" b="1" dirty="0">
                <a:latin typeface="Times New Roman" panose="02020603050405020304" pitchFamily="18" charset="0"/>
                <a:cs typeface="Times New Roman" panose="02020603050405020304" pitchFamily="18" charset="0"/>
              </a:rPr>
              <a:t>Online payment fraud detection system</a:t>
            </a:r>
          </a:p>
          <a:p>
            <a:r>
              <a:rPr lang="en-US" dirty="0">
                <a:latin typeface="Times New Roman" panose="02020603050405020304" pitchFamily="18" charset="0"/>
                <a:cs typeface="Times New Roman" panose="02020603050405020304" pitchFamily="18" charset="0"/>
              </a:rPr>
              <a:t>Team Members</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M Darshan(1JT20AI020) </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Rohan K Manjunath(1JT20AI035)</a:t>
            </a:r>
          </a:p>
          <a:p>
            <a:pPr algn="l"/>
            <a:r>
              <a:rPr lang="en-US" dirty="0">
                <a:latin typeface="Times New Roman" panose="02020603050405020304" pitchFamily="18" charset="0"/>
                <a:cs typeface="Times New Roman" panose="02020603050405020304" pitchFamily="18" charset="0"/>
              </a:rPr>
              <a:t>Faculty Coordinators:</a:t>
            </a:r>
          </a:p>
          <a:p>
            <a:pPr algn="l"/>
            <a:r>
              <a:rPr lang="en-US" dirty="0">
                <a:latin typeface="Times New Roman" panose="02020603050405020304" pitchFamily="18" charset="0"/>
                <a:cs typeface="Times New Roman" panose="02020603050405020304" pitchFamily="18" charset="0"/>
              </a:rPr>
              <a:t>1. Prof. Ramya B N</a:t>
            </a:r>
          </a:p>
          <a:p>
            <a:pPr algn="l"/>
            <a:r>
              <a:rPr lang="en-US" dirty="0">
                <a:latin typeface="Times New Roman" panose="02020603050405020304" pitchFamily="18" charset="0"/>
                <a:cs typeface="Times New Roman" panose="02020603050405020304" pitchFamily="18" charset="0"/>
              </a:rPr>
              <a:t>2. Prof. Dr. Manjunath H R</a:t>
            </a: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marL="457200" indent="-457200">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12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B15F-398A-910D-5694-D37799B88D7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JOURNAL Details</a:t>
            </a:r>
          </a:p>
        </p:txBody>
      </p:sp>
      <p:sp>
        <p:nvSpPr>
          <p:cNvPr id="3" name="Content Placeholder 2">
            <a:extLst>
              <a:ext uri="{FF2B5EF4-FFF2-40B4-BE49-F238E27FC236}">
                <a16:creationId xmlns:a16="http://schemas.microsoft.com/office/drawing/2014/main" id="{D93FBDCE-37C3-B533-33F8-94E3550C869F}"/>
              </a:ext>
            </a:extLst>
          </p:cNvPr>
          <p:cNvSpPr>
            <a:spLocks noGrp="1"/>
          </p:cNvSpPr>
          <p:nvPr>
            <p:ph idx="1"/>
          </p:nvPr>
        </p:nvSpPr>
        <p:spPr/>
        <p:txBody>
          <a:bodyPr/>
          <a:lstStyle/>
          <a:p>
            <a:r>
              <a:rPr lang="en-US" dirty="0"/>
              <a:t>Journal name – Scienxt journal of Artificial Intelligence and </a:t>
            </a:r>
            <a:r>
              <a:rPr lang="en-US"/>
              <a:t>Machine Learning</a:t>
            </a:r>
            <a:endParaRPr lang="en-US" dirty="0"/>
          </a:p>
          <a:p>
            <a:r>
              <a:rPr lang="en-US" dirty="0"/>
              <a:t>DOI – 16/12/2023</a:t>
            </a:r>
          </a:p>
          <a:p>
            <a:r>
              <a:rPr lang="en-US" dirty="0"/>
              <a:t>Online http link - </a:t>
            </a:r>
            <a:r>
              <a:rPr lang="en-US" dirty="0">
                <a:hlinkClick r:id="rId2"/>
              </a:rPr>
              <a:t>https://scienxt.com/wp-content/uploads/2024/01/6.-AI-V1I3-29-36-Final.pdf</a:t>
            </a:r>
            <a:endParaRPr lang="en-US" dirty="0"/>
          </a:p>
        </p:txBody>
      </p:sp>
    </p:spTree>
    <p:extLst>
      <p:ext uri="{BB962C8B-B14F-4D97-AF65-F5344CB8AC3E}">
        <p14:creationId xmlns:p14="http://schemas.microsoft.com/office/powerpoint/2010/main" val="131914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5170-D620-6700-BD15-9C492546D75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E6332B6-F515-AC3E-A148-4FA140D87B85}"/>
              </a:ext>
            </a:extLst>
          </p:cNvPr>
          <p:cNvSpPr>
            <a:spLocks noGrp="1"/>
          </p:cNvSpPr>
          <p:nvPr>
            <p:ph idx="1"/>
          </p:nvPr>
        </p:nvSpPr>
        <p:spPr/>
        <p:txBody>
          <a:bodyPr>
            <a:normAutofit/>
          </a:bodyPr>
          <a:lstStyle/>
          <a:p>
            <a:pPr marL="0" indent="0" algn="l">
              <a:buNone/>
            </a:pPr>
            <a:r>
              <a:rPr lang="en-IN" sz="2000" b="0" i="0" dirty="0">
                <a:effectLst/>
                <a:latin typeface="Times New Roman" panose="02020603050405020304" pitchFamily="18" charset="0"/>
                <a:cs typeface="Times New Roman" panose="02020603050405020304" pitchFamily="18" charset="0"/>
              </a:rPr>
              <a:t>[1] Fraud Detection for Online Transactions Using Random Forest" by Jun Seok Kang, </a:t>
            </a:r>
            <a:r>
              <a:rPr lang="en-IN" sz="2000" b="0" i="0" dirty="0" err="1">
                <a:effectLst/>
                <a:latin typeface="Times New Roman" panose="02020603050405020304" pitchFamily="18" charset="0"/>
                <a:cs typeface="Times New Roman" panose="02020603050405020304" pitchFamily="18" charset="0"/>
              </a:rPr>
              <a:t>Hyunjung</a:t>
            </a:r>
            <a:r>
              <a:rPr lang="en-IN" sz="2000" b="0" i="0" dirty="0">
                <a:effectLst/>
                <a:latin typeface="Times New Roman" panose="02020603050405020304" pitchFamily="18" charset="0"/>
                <a:cs typeface="Times New Roman" panose="02020603050405020304" pitchFamily="18" charset="0"/>
              </a:rPr>
              <a:t> Shin, and </a:t>
            </a:r>
            <a:r>
              <a:rPr lang="en-IN" sz="2000" b="0" i="0" dirty="0" err="1">
                <a:effectLst/>
                <a:latin typeface="Times New Roman" panose="02020603050405020304" pitchFamily="18" charset="0"/>
                <a:cs typeface="Times New Roman" panose="02020603050405020304" pitchFamily="18" charset="0"/>
              </a:rPr>
              <a:t>Jongwon</a:t>
            </a:r>
            <a:r>
              <a:rPr lang="en-IN" sz="2000" b="0" i="0" dirty="0">
                <a:effectLst/>
                <a:latin typeface="Times New Roman" panose="02020603050405020304" pitchFamily="18" charset="0"/>
                <a:cs typeface="Times New Roman" panose="02020603050405020304" pitchFamily="18" charset="0"/>
              </a:rPr>
              <a:t> Kim. (2013)</a:t>
            </a:r>
          </a:p>
          <a:p>
            <a:pPr marL="0" indent="0" algn="l">
              <a:buNone/>
            </a:pPr>
            <a:r>
              <a:rPr lang="en-IN" sz="2000" b="0" i="0" dirty="0">
                <a:effectLst/>
                <a:latin typeface="Times New Roman" panose="02020603050405020304" pitchFamily="18" charset="0"/>
                <a:cs typeface="Times New Roman" panose="02020603050405020304" pitchFamily="18" charset="0"/>
              </a:rPr>
              <a:t>[2] Deep Learning Models for Online Fraud Detection" by M. H. </a:t>
            </a:r>
            <a:r>
              <a:rPr lang="en-IN" sz="2000" b="0" i="0" dirty="0" err="1">
                <a:effectLst/>
                <a:latin typeface="Times New Roman" panose="02020603050405020304" pitchFamily="18" charset="0"/>
                <a:cs typeface="Times New Roman" panose="02020603050405020304" pitchFamily="18" charset="0"/>
              </a:rPr>
              <a:t>Bhuyan</a:t>
            </a:r>
            <a:r>
              <a:rPr lang="en-IN" sz="2000" b="0" i="0" dirty="0">
                <a:effectLst/>
                <a:latin typeface="Times New Roman" panose="02020603050405020304" pitchFamily="18" charset="0"/>
                <a:cs typeface="Times New Roman" panose="02020603050405020304" pitchFamily="18" charset="0"/>
              </a:rPr>
              <a:t>, Dhruba Kumar Bhattacharyya, and J. K. Kalita. (2018)</a:t>
            </a:r>
          </a:p>
          <a:p>
            <a:pPr marL="0" indent="0" algn="l">
              <a:buNone/>
            </a:pPr>
            <a:r>
              <a:rPr lang="en-IN" sz="2000" b="0" i="0" dirty="0">
                <a:effectLst/>
                <a:latin typeface="Times New Roman" panose="02020603050405020304" pitchFamily="18" charset="0"/>
                <a:cs typeface="Times New Roman" panose="02020603050405020304" pitchFamily="18" charset="0"/>
              </a:rPr>
              <a:t>[3] A Study on Detection of Online Payment Frauds Based on Machine Learning Algorithms" by M. Nithya and R. </a:t>
            </a:r>
            <a:r>
              <a:rPr lang="en-IN" sz="2000" b="0" i="0" dirty="0" err="1">
                <a:effectLst/>
                <a:latin typeface="Times New Roman" panose="02020603050405020304" pitchFamily="18" charset="0"/>
                <a:cs typeface="Times New Roman" panose="02020603050405020304" pitchFamily="18" charset="0"/>
              </a:rPr>
              <a:t>Sumalatha</a:t>
            </a:r>
            <a:r>
              <a:rPr lang="en-IN" sz="2000" b="0" i="0" dirty="0">
                <a:effectLst/>
                <a:latin typeface="Times New Roman" panose="02020603050405020304" pitchFamily="18" charset="0"/>
                <a:cs typeface="Times New Roman" panose="02020603050405020304" pitchFamily="18" charset="0"/>
              </a:rPr>
              <a:t>. (2017)</a:t>
            </a:r>
          </a:p>
          <a:p>
            <a:pPr marL="0" indent="0" algn="l">
              <a:buNone/>
            </a:pPr>
            <a:r>
              <a:rPr lang="en-IN" sz="2000" b="0" i="0" dirty="0">
                <a:effectLst/>
                <a:latin typeface="Times New Roman" panose="02020603050405020304" pitchFamily="18" charset="0"/>
                <a:cs typeface="Times New Roman" panose="02020603050405020304" pitchFamily="18" charset="0"/>
              </a:rPr>
              <a:t>[4] Detecting Online Payment Fraud Using Machine Learning Techniques" by M. </a:t>
            </a:r>
            <a:r>
              <a:rPr lang="en-IN" sz="2000" b="0" i="0" dirty="0" err="1">
                <a:effectLst/>
                <a:latin typeface="Times New Roman" panose="02020603050405020304" pitchFamily="18" charset="0"/>
                <a:cs typeface="Times New Roman" panose="02020603050405020304" pitchFamily="18" charset="0"/>
              </a:rPr>
              <a:t>Akila</a:t>
            </a:r>
            <a:r>
              <a:rPr lang="en-IN" sz="2000" b="0" i="0" dirty="0">
                <a:effectLst/>
                <a:latin typeface="Times New Roman" panose="02020603050405020304" pitchFamily="18" charset="0"/>
                <a:cs typeface="Times New Roman" panose="02020603050405020304" pitchFamily="18" charset="0"/>
              </a:rPr>
              <a:t>, M. </a:t>
            </a:r>
            <a:r>
              <a:rPr lang="en-IN" sz="2000" b="0" i="0" dirty="0" err="1">
                <a:effectLst/>
                <a:latin typeface="Times New Roman" panose="02020603050405020304" pitchFamily="18" charset="0"/>
                <a:cs typeface="Times New Roman" panose="02020603050405020304" pitchFamily="18" charset="0"/>
              </a:rPr>
              <a:t>Hemalatha</a:t>
            </a:r>
            <a:r>
              <a:rPr lang="en-IN" sz="2000" b="0" i="0" dirty="0">
                <a:effectLst/>
                <a:latin typeface="Times New Roman" panose="02020603050405020304" pitchFamily="18" charset="0"/>
                <a:cs typeface="Times New Roman" panose="02020603050405020304" pitchFamily="18" charset="0"/>
              </a:rPr>
              <a:t>, and R. Ravi. (2019)</a:t>
            </a:r>
          </a:p>
          <a:p>
            <a:pPr marL="0" indent="0" algn="l">
              <a:buNone/>
            </a:pPr>
            <a:r>
              <a:rPr lang="en-IN" sz="2000" b="0" i="0" dirty="0">
                <a:effectLst/>
                <a:latin typeface="Times New Roman" panose="02020603050405020304" pitchFamily="18" charset="0"/>
                <a:cs typeface="Times New Roman" panose="02020603050405020304" pitchFamily="18" charset="0"/>
              </a:rPr>
              <a:t>[5] Fraud Detection in Online Payments Using Machine Learning" by R. Ravi, A. Sharmila, and K. Sujatha. (2016)</a:t>
            </a:r>
          </a:p>
          <a:p>
            <a:pPr marL="0" indent="0">
              <a:buNone/>
            </a:pPr>
            <a:r>
              <a:rPr lang="en-US" sz="2000" dirty="0">
                <a:latin typeface="Times New Roman" panose="02020603050405020304" pitchFamily="18" charset="0"/>
                <a:cs typeface="Times New Roman" panose="02020603050405020304" pitchFamily="18" charset="0"/>
              </a:rPr>
              <a:t>[6] Fraud Detection in Online Transactions Using Enhanced SVM" by Priyanka P. </a:t>
            </a:r>
            <a:r>
              <a:rPr lang="en-US" sz="2000" dirty="0" err="1">
                <a:latin typeface="Times New Roman" panose="02020603050405020304" pitchFamily="18" charset="0"/>
                <a:cs typeface="Times New Roman" panose="02020603050405020304" pitchFamily="18" charset="0"/>
              </a:rPr>
              <a:t>Bandagar</a:t>
            </a:r>
            <a:r>
              <a:rPr lang="en-US" sz="2000" dirty="0">
                <a:latin typeface="Times New Roman" panose="02020603050405020304" pitchFamily="18" charset="0"/>
                <a:cs typeface="Times New Roman" panose="02020603050405020304" pitchFamily="18" charset="0"/>
              </a:rPr>
              <a:t> and Ravindra K. </a:t>
            </a:r>
            <a:r>
              <a:rPr lang="en-US" sz="2000" dirty="0" err="1">
                <a:latin typeface="Times New Roman" panose="02020603050405020304" pitchFamily="18" charset="0"/>
                <a:cs typeface="Times New Roman" panose="02020603050405020304" pitchFamily="18" charset="0"/>
              </a:rPr>
              <a:t>Pardeshi</a:t>
            </a:r>
            <a:r>
              <a:rPr lang="en-US" sz="2000" dirty="0">
                <a:latin typeface="Times New Roman" panose="02020603050405020304" pitchFamily="18" charset="0"/>
                <a:cs typeface="Times New Roman" panose="02020603050405020304" pitchFamily="18" charset="0"/>
              </a:rPr>
              <a:t>. (2015)</a:t>
            </a:r>
          </a:p>
        </p:txBody>
      </p:sp>
    </p:spTree>
    <p:extLst>
      <p:ext uri="{BB962C8B-B14F-4D97-AF65-F5344CB8AC3E}">
        <p14:creationId xmlns:p14="http://schemas.microsoft.com/office/powerpoint/2010/main" val="65021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5170-D620-6700-BD15-9C492546D75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E6332B6-F515-AC3E-A148-4FA140D87B85}"/>
              </a:ext>
            </a:extLst>
          </p:cNvPr>
          <p:cNvSpPr>
            <a:spLocks noGrp="1"/>
          </p:cNvSpPr>
          <p:nvPr>
            <p:ph idx="1"/>
          </p:nvPr>
        </p:nvSpPr>
        <p:spPr/>
        <p:txBody>
          <a:bodyPr>
            <a:normAutofit/>
          </a:bodyPr>
          <a:lstStyle/>
          <a:p>
            <a:pPr marL="0" indent="0" algn="l">
              <a:buNone/>
            </a:pPr>
            <a:r>
              <a:rPr lang="en-IN" sz="2000" b="0" i="0" dirty="0">
                <a:solidFill>
                  <a:srgbClr val="374151"/>
                </a:solidFill>
                <a:effectLst/>
                <a:latin typeface="Times New Roman" panose="02020603050405020304" pitchFamily="18" charset="0"/>
                <a:cs typeface="Times New Roman" panose="02020603050405020304" pitchFamily="18" charset="0"/>
              </a:rPr>
              <a:t>[7] Detecting Credit Card Fraud Using Neural Networks" by H. E. </a:t>
            </a:r>
            <a:r>
              <a:rPr lang="en-IN" sz="2000" b="0" i="0" dirty="0" err="1">
                <a:solidFill>
                  <a:srgbClr val="374151"/>
                </a:solidFill>
                <a:effectLst/>
                <a:latin typeface="Times New Roman" panose="02020603050405020304" pitchFamily="18" charset="0"/>
                <a:cs typeface="Times New Roman" panose="02020603050405020304" pitchFamily="18" charset="0"/>
              </a:rPr>
              <a:t>Bahrami</a:t>
            </a:r>
            <a:r>
              <a:rPr lang="en-IN" sz="2000" b="0" i="0" dirty="0">
                <a:solidFill>
                  <a:srgbClr val="374151"/>
                </a:solidFill>
                <a:effectLst/>
                <a:latin typeface="Times New Roman" panose="02020603050405020304" pitchFamily="18" charset="0"/>
                <a:cs typeface="Times New Roman" panose="02020603050405020304" pitchFamily="18" charset="0"/>
              </a:rPr>
              <a:t>, M. </a:t>
            </a:r>
            <a:r>
              <a:rPr lang="en-IN" sz="2000" b="0" i="0" dirty="0" err="1">
                <a:solidFill>
                  <a:srgbClr val="374151"/>
                </a:solidFill>
                <a:effectLst/>
                <a:latin typeface="Times New Roman" panose="02020603050405020304" pitchFamily="18" charset="0"/>
                <a:cs typeface="Times New Roman" panose="02020603050405020304" pitchFamily="18" charset="0"/>
              </a:rPr>
              <a:t>Esmaeili</a:t>
            </a:r>
            <a:r>
              <a:rPr lang="en-IN" sz="2000" b="0" i="0" dirty="0">
                <a:solidFill>
                  <a:srgbClr val="374151"/>
                </a:solidFill>
                <a:effectLst/>
                <a:latin typeface="Times New Roman" panose="02020603050405020304" pitchFamily="18" charset="0"/>
                <a:cs typeface="Times New Roman" panose="02020603050405020304" pitchFamily="18" charset="0"/>
              </a:rPr>
              <a:t>, and A. R. </a:t>
            </a:r>
            <a:r>
              <a:rPr lang="en-IN" sz="2000" b="0" i="0" dirty="0" err="1">
                <a:solidFill>
                  <a:srgbClr val="374151"/>
                </a:solidFill>
                <a:effectLst/>
                <a:latin typeface="Times New Roman" panose="02020603050405020304" pitchFamily="18" charset="0"/>
                <a:cs typeface="Times New Roman" panose="02020603050405020304" pitchFamily="18" charset="0"/>
              </a:rPr>
              <a:t>Movaghar</a:t>
            </a:r>
            <a:r>
              <a:rPr lang="en-IN" sz="2000" b="0" i="0" dirty="0">
                <a:solidFill>
                  <a:srgbClr val="374151"/>
                </a:solidFill>
                <a:effectLst/>
                <a:latin typeface="Times New Roman" panose="02020603050405020304" pitchFamily="18" charset="0"/>
                <a:cs typeface="Times New Roman" panose="02020603050405020304" pitchFamily="18" charset="0"/>
              </a:rPr>
              <a:t>. (2012)</a:t>
            </a:r>
          </a:p>
          <a:p>
            <a:pPr marL="0" indent="0" algn="l">
              <a:buNone/>
            </a:pPr>
            <a:r>
              <a:rPr lang="en-IN" sz="2000" b="0" i="0" dirty="0">
                <a:solidFill>
                  <a:srgbClr val="374151"/>
                </a:solidFill>
                <a:effectLst/>
                <a:latin typeface="Times New Roman" panose="02020603050405020304" pitchFamily="18" charset="0"/>
                <a:cs typeface="Times New Roman" panose="02020603050405020304" pitchFamily="18" charset="0"/>
              </a:rPr>
              <a:t>[8] Credit Card Fraud Detection Using Machine Learning: A Review" by S. R. </a:t>
            </a:r>
            <a:r>
              <a:rPr lang="en-IN" sz="2000" b="0" i="0" dirty="0" err="1">
                <a:solidFill>
                  <a:srgbClr val="374151"/>
                </a:solidFill>
                <a:effectLst/>
                <a:latin typeface="Times New Roman" panose="02020603050405020304" pitchFamily="18" charset="0"/>
                <a:cs typeface="Times New Roman" panose="02020603050405020304" pitchFamily="18" charset="0"/>
              </a:rPr>
              <a:t>Mangalwede</a:t>
            </a:r>
            <a:r>
              <a:rPr lang="en-IN" sz="2000" b="0" i="0" dirty="0">
                <a:solidFill>
                  <a:srgbClr val="374151"/>
                </a:solidFill>
                <a:effectLst/>
                <a:latin typeface="Times New Roman" panose="02020603050405020304" pitchFamily="18" charset="0"/>
                <a:cs typeface="Times New Roman" panose="02020603050405020304" pitchFamily="18" charset="0"/>
              </a:rPr>
              <a:t>, R. S. Kulkarni, and S. G. Kool. (2020)</a:t>
            </a:r>
          </a:p>
          <a:p>
            <a:pPr marL="0" indent="0" algn="l">
              <a:buNone/>
            </a:pPr>
            <a:r>
              <a:rPr lang="en-IN" sz="2000" b="0" i="0" dirty="0">
                <a:solidFill>
                  <a:srgbClr val="374151"/>
                </a:solidFill>
                <a:effectLst/>
                <a:latin typeface="Times New Roman" panose="02020603050405020304" pitchFamily="18" charset="0"/>
                <a:cs typeface="Times New Roman" panose="02020603050405020304" pitchFamily="18" charset="0"/>
              </a:rPr>
              <a:t>[9] A Survey on Credit Card Fraud Detection Methods" by T. Saranya, M. Sasikumar, and P. K. </a:t>
            </a:r>
            <a:r>
              <a:rPr lang="en-IN" sz="2000" b="0" i="0" dirty="0" err="1">
                <a:solidFill>
                  <a:srgbClr val="374151"/>
                </a:solidFill>
                <a:effectLst/>
                <a:latin typeface="Times New Roman" panose="02020603050405020304" pitchFamily="18" charset="0"/>
                <a:cs typeface="Times New Roman" panose="02020603050405020304" pitchFamily="18" charset="0"/>
              </a:rPr>
              <a:t>Sriman</a:t>
            </a:r>
            <a:r>
              <a:rPr lang="en-IN" sz="2000" b="0" i="0" dirty="0">
                <a:solidFill>
                  <a:srgbClr val="374151"/>
                </a:solidFill>
                <a:effectLst/>
                <a:latin typeface="Times New Roman" panose="02020603050405020304" pitchFamily="18" charset="0"/>
                <a:cs typeface="Times New Roman" panose="02020603050405020304" pitchFamily="18" charset="0"/>
              </a:rPr>
              <a:t> Narayanan. (2017)</a:t>
            </a:r>
          </a:p>
          <a:p>
            <a:pPr marL="0" indent="0" algn="l">
              <a:buNone/>
            </a:pPr>
            <a:r>
              <a:rPr lang="en-IN" sz="2000" b="0" i="0" dirty="0">
                <a:solidFill>
                  <a:srgbClr val="374151"/>
                </a:solidFill>
                <a:effectLst/>
                <a:latin typeface="Times New Roman" panose="02020603050405020304" pitchFamily="18" charset="0"/>
                <a:cs typeface="Times New Roman" panose="02020603050405020304" pitchFamily="18" charset="0"/>
              </a:rPr>
              <a:t>[10] Detecting Fraud in Online Transactions Using Support Vector Machine" by N. L. Sowmya and H. K. Srinivas. (2014)</a:t>
            </a:r>
          </a:p>
          <a:p>
            <a:pPr marL="0" indent="0" algn="l">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548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70E72-520B-3919-280E-19F0113F0905}"/>
              </a:ext>
            </a:extLst>
          </p:cNvPr>
          <p:cNvSpPr>
            <a:spLocks noGrp="1"/>
          </p:cNvSpPr>
          <p:nvPr>
            <p:ph idx="1"/>
          </p:nvPr>
        </p:nvSpPr>
        <p:spPr/>
        <p:txBody>
          <a:bodyPr>
            <a:normAutofit/>
          </a:bodyPr>
          <a:lstStyle/>
          <a:p>
            <a:pPr marL="0" indent="0">
              <a:buNone/>
            </a:pPr>
            <a:r>
              <a:rPr lang="en-US" sz="11500" dirty="0">
                <a:solidFill>
                  <a:srgbClr val="FF0000"/>
                </a:solidFill>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17866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5756-E240-6F6C-F17D-49721914B1E2}"/>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C4E8F6B-E1C7-3E36-4A3D-7F06C176F7D7}"/>
              </a:ext>
            </a:extLst>
          </p:cNvPr>
          <p:cNvSpPr>
            <a:spLocks noGrp="1"/>
          </p:cNvSpPr>
          <p:nvPr>
            <p:ph idx="1"/>
          </p:nvPr>
        </p:nvSpPr>
        <p:spPr>
          <a:xfrm>
            <a:off x="838200" y="2028918"/>
            <a:ext cx="10515600" cy="2800163"/>
          </a:xfrm>
        </p:spPr>
        <p:txBody>
          <a:bodyPr>
            <a:normAutofit/>
          </a:bodyPr>
          <a:lstStyle/>
          <a:p>
            <a:r>
              <a:rPr lang="en-US" sz="2000" b="0" i="0" dirty="0">
                <a:solidFill>
                  <a:srgbClr val="374151"/>
                </a:solidFill>
                <a:effectLst/>
                <a:latin typeface="Times New Roman" panose="02020603050405020304" pitchFamily="18" charset="0"/>
                <a:cs typeface="Times New Roman" panose="02020603050405020304" pitchFamily="18" charset="0"/>
              </a:rPr>
              <a:t>This project focuses on detecting fraud in online payment transactions. Leveraging real-world transaction data, a Decision Tree Classifier model was developed to identify potential fraudulent activities. The dataset underwent preprocessing to ensure data quality, followed by model training and evaluation. </a:t>
            </a:r>
          </a:p>
          <a:p>
            <a:pPr marL="0" indent="0">
              <a:buNone/>
            </a:pPr>
            <a:endParaRPr lang="en-US" sz="2000" b="0" i="0" dirty="0">
              <a:solidFill>
                <a:srgbClr val="374151"/>
              </a:solidFill>
              <a:effectLst/>
              <a:latin typeface="Times New Roman" panose="02020603050405020304" pitchFamily="18" charset="0"/>
              <a:cs typeface="Times New Roman" panose="02020603050405020304" pitchFamily="18" charset="0"/>
            </a:endParaRPr>
          </a:p>
          <a:p>
            <a:r>
              <a:rPr lang="en-US" sz="2000" b="0" i="0" dirty="0">
                <a:solidFill>
                  <a:srgbClr val="374151"/>
                </a:solidFill>
                <a:effectLst/>
                <a:latin typeface="Times New Roman" panose="02020603050405020304" pitchFamily="18" charset="0"/>
                <a:cs typeface="Times New Roman" panose="02020603050405020304" pitchFamily="18" charset="0"/>
              </a:rPr>
              <a:t>Key findings include insights into transaction types and the model's effectiveness in predicting fraud. The project underscores the importance of robust fraud detection in securing online transactions and presents avenues for future enhancements.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07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0F04-6D45-2DCB-0450-2BEF17ADBC2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026F11E-FCDC-2617-A83B-07CBA7F7E213}"/>
              </a:ext>
            </a:extLst>
          </p:cNvPr>
          <p:cNvSpPr>
            <a:spLocks noGrp="1"/>
          </p:cNvSpPr>
          <p:nvPr>
            <p:ph idx="1"/>
          </p:nvPr>
        </p:nvSpPr>
        <p:spPr>
          <a:xfrm>
            <a:off x="838200" y="2141537"/>
            <a:ext cx="10515600" cy="2878698"/>
          </a:xfrm>
        </p:spPr>
        <p:txBody>
          <a:bodyPr>
            <a:normAutofit/>
          </a:bodyPr>
          <a:lstStyle/>
          <a:p>
            <a:r>
              <a:rPr lang="en-US" sz="2000" b="0" i="0" dirty="0">
                <a:solidFill>
                  <a:srgbClr val="374151"/>
                </a:solidFill>
                <a:effectLst/>
                <a:latin typeface="Times New Roman" panose="02020603050405020304" pitchFamily="18" charset="0"/>
                <a:cs typeface="Times New Roman" panose="02020603050405020304" pitchFamily="18" charset="0"/>
              </a:rPr>
              <a:t>In today's digital age, the convenience of online payments is undeniable. However, this convenience comes with risks, primarily the threat of fraudulent activities. Our project focuses on combating this issue by developing a system to detect and prevent fraud in online payment transactions. </a:t>
            </a:r>
          </a:p>
          <a:p>
            <a:pPr marL="0" indent="0">
              <a:buNone/>
            </a:pPr>
            <a:endParaRPr lang="en-US" sz="2000" b="0" i="0" dirty="0">
              <a:solidFill>
                <a:srgbClr val="374151"/>
              </a:solidFill>
              <a:effectLst/>
              <a:latin typeface="Times New Roman" panose="02020603050405020304" pitchFamily="18" charset="0"/>
              <a:cs typeface="Times New Roman" panose="02020603050405020304" pitchFamily="18" charset="0"/>
            </a:endParaRPr>
          </a:p>
          <a:p>
            <a:r>
              <a:rPr lang="en-US" sz="2000" b="0" i="0" dirty="0">
                <a:solidFill>
                  <a:srgbClr val="374151"/>
                </a:solidFill>
                <a:effectLst/>
                <a:latin typeface="Times New Roman" panose="02020603050405020304" pitchFamily="18" charset="0"/>
                <a:cs typeface="Times New Roman" panose="02020603050405020304" pitchFamily="18" charset="0"/>
              </a:rPr>
              <a:t>By leveraging machine learning techniques, we aim to create a robust fraud detection model. This project strives to enhance the security of online payments, ensuring a safer digital financial landscape for users.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4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70499404"/>
              </p:ext>
            </p:extLst>
          </p:nvPr>
        </p:nvGraphicFramePr>
        <p:xfrm>
          <a:off x="1799500" y="1449593"/>
          <a:ext cx="8686800" cy="4768226"/>
        </p:xfrm>
        <a:graphic>
          <a:graphicData uri="http://schemas.openxmlformats.org/drawingml/2006/table">
            <a:tbl>
              <a:tblPr firstRow="1" bandRow="1">
                <a:tableStyleId>{5940675A-B579-460E-94D1-54222C63F5DA}</a:tableStyleId>
              </a:tblPr>
              <a:tblGrid>
                <a:gridCol w="1737360">
                  <a:extLst>
                    <a:ext uri="{9D8B030D-6E8A-4147-A177-3AD203B41FA5}">
                      <a16:colId xmlns:a16="http://schemas.microsoft.com/office/drawing/2014/main" val="20000"/>
                    </a:ext>
                  </a:extLst>
                </a:gridCol>
                <a:gridCol w="1737360">
                  <a:extLst>
                    <a:ext uri="{9D8B030D-6E8A-4147-A177-3AD203B41FA5}">
                      <a16:colId xmlns:a16="http://schemas.microsoft.com/office/drawing/2014/main" val="20001"/>
                    </a:ext>
                  </a:extLst>
                </a:gridCol>
                <a:gridCol w="1737360">
                  <a:extLst>
                    <a:ext uri="{9D8B030D-6E8A-4147-A177-3AD203B41FA5}">
                      <a16:colId xmlns:a16="http://schemas.microsoft.com/office/drawing/2014/main" val="20002"/>
                    </a:ext>
                  </a:extLst>
                </a:gridCol>
                <a:gridCol w="1737360">
                  <a:extLst>
                    <a:ext uri="{9D8B030D-6E8A-4147-A177-3AD203B41FA5}">
                      <a16:colId xmlns:a16="http://schemas.microsoft.com/office/drawing/2014/main" val="20003"/>
                    </a:ext>
                  </a:extLst>
                </a:gridCol>
                <a:gridCol w="1737360">
                  <a:extLst>
                    <a:ext uri="{9D8B030D-6E8A-4147-A177-3AD203B41FA5}">
                      <a16:colId xmlns:a16="http://schemas.microsoft.com/office/drawing/2014/main" val="20004"/>
                    </a:ext>
                  </a:extLst>
                </a:gridCol>
              </a:tblGrid>
              <a:tr h="433163">
                <a:tc>
                  <a:txBody>
                    <a:bodyPr/>
                    <a:lstStyle/>
                    <a:p>
                      <a:pPr marL="0" marR="0">
                        <a:lnSpc>
                          <a:spcPct val="115000"/>
                        </a:lnSpc>
                        <a:spcBef>
                          <a:spcPts val="0"/>
                        </a:spcBef>
                        <a:spcAft>
                          <a:spcPts val="0"/>
                        </a:spcAft>
                      </a:pPr>
                      <a:r>
                        <a:rPr lang="en-US" sz="1200" b="1" dirty="0">
                          <a:effectLst/>
                        </a:rPr>
                        <a:t>Authors &amp; Title of the paper</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rPr>
                        <a:t>Type of Study</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rPr>
                        <a:t>Tools used</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rPr>
                        <a:t>Methodology used</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rPr>
                        <a:t>Major Results</a:t>
                      </a:r>
                      <a:endParaRPr lang="en-US" sz="11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81032">
                <a:tc>
                  <a:txBody>
                    <a:bodyPr/>
                    <a:lstStyle/>
                    <a:p>
                      <a:pPr marL="0" marR="0">
                        <a:lnSpc>
                          <a:spcPct val="115000"/>
                        </a:lnSpc>
                        <a:spcBef>
                          <a:spcPts val="0"/>
                        </a:spcBef>
                        <a:spcAft>
                          <a:spcPts val="0"/>
                        </a:spcAft>
                      </a:pPr>
                      <a:r>
                        <a:rPr lang="en-IN" sz="1100" b="0" dirty="0">
                          <a:solidFill>
                            <a:srgbClr val="374151"/>
                          </a:solidFill>
                          <a:effectLst/>
                        </a:rPr>
                        <a:t>1)Jun Seok Kang, </a:t>
                      </a:r>
                      <a:r>
                        <a:rPr lang="en-IN" sz="1100" b="0" dirty="0" err="1">
                          <a:solidFill>
                            <a:srgbClr val="374151"/>
                          </a:solidFill>
                          <a:effectLst/>
                        </a:rPr>
                        <a:t>Hyunjung</a:t>
                      </a:r>
                      <a:r>
                        <a:rPr lang="en-IN" sz="1100" b="0" dirty="0">
                          <a:solidFill>
                            <a:srgbClr val="374151"/>
                          </a:solidFill>
                          <a:effectLst/>
                        </a:rPr>
                        <a:t> Shin, and </a:t>
                      </a:r>
                      <a:r>
                        <a:rPr lang="en-IN" sz="1100" b="0" dirty="0" err="1">
                          <a:solidFill>
                            <a:srgbClr val="374151"/>
                          </a:solidFill>
                          <a:effectLst/>
                        </a:rPr>
                        <a:t>Jongwon</a:t>
                      </a:r>
                      <a:r>
                        <a:rPr lang="en-IN" sz="1100" b="0" dirty="0">
                          <a:solidFill>
                            <a:srgbClr val="374151"/>
                          </a:solidFill>
                          <a:effectLst/>
                        </a:rPr>
                        <a:t> Kim</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dirty="0">
                          <a:solidFill>
                            <a:srgbClr val="374151"/>
                          </a:solidFill>
                          <a:effectLst/>
                        </a:rPr>
                        <a:t>The paper represents a research study conducted to address fraud detection specifically in online transactions. It seems to be an empirical study focused on implementing a Random Forest algorithm for this purpose.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dirty="0">
                          <a:solidFill>
                            <a:srgbClr val="374151"/>
                          </a:solidFill>
                          <a:effectLst/>
                        </a:rPr>
                        <a:t>The paper would likely utilize programming languages such as Python or R for implementing the Random Forest algorithm. Additionally, it might involve the use of libraries like Scikit-learn or R's </a:t>
                      </a:r>
                      <a:r>
                        <a:rPr lang="en-US" sz="1100" b="0" dirty="0" err="1">
                          <a:solidFill>
                            <a:srgbClr val="374151"/>
                          </a:solidFill>
                          <a:effectLst/>
                        </a:rPr>
                        <a:t>randomForest</a:t>
                      </a:r>
                      <a:r>
                        <a:rPr lang="en-US" sz="1100" b="0" dirty="0">
                          <a:solidFill>
                            <a:srgbClr val="374151"/>
                          </a:solidFill>
                          <a:effectLst/>
                        </a:rPr>
                        <a:t> package.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b="0" dirty="0">
                          <a:solidFill>
                            <a:srgbClr val="374151"/>
                          </a:solidFill>
                          <a:effectLst/>
                        </a:rPr>
                        <a:t>Employed Random Forest to scrutinize online transactional data, discerning distinctive patterns to distinguish legitimate from fraudulent transactions.</a:t>
                      </a:r>
                      <a:endParaRPr lang="en-US" sz="1100" dirty="0">
                        <a:effectLst/>
                        <a:latin typeface="Times New Roman"/>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dirty="0">
                          <a:solidFill>
                            <a:srgbClr val="374151"/>
                          </a:solidFill>
                          <a:effectLst/>
                        </a:rPr>
                        <a:t>Showcased the efficacy of Random Forest in accurately pinpointing fraudulent activities within online transactions, highlighting its potential for fortifying the security landscape of online transactions.</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354031">
                <a:tc>
                  <a:txBody>
                    <a:bodyPr/>
                    <a:lstStyle/>
                    <a:p>
                      <a:pPr marL="0" marR="0">
                        <a:lnSpc>
                          <a:spcPct val="115000"/>
                        </a:lnSpc>
                        <a:spcBef>
                          <a:spcPts val="0"/>
                        </a:spcBef>
                        <a:spcAft>
                          <a:spcPts val="0"/>
                        </a:spcAft>
                      </a:pPr>
                      <a:r>
                        <a:rPr lang="en-US" sz="1100" dirty="0">
                          <a:effectLst/>
                          <a:latin typeface="Calibri"/>
                          <a:ea typeface="Calibri"/>
                          <a:cs typeface="Times New Roman"/>
                        </a:rPr>
                        <a:t>2)</a:t>
                      </a:r>
                      <a:r>
                        <a:rPr lang="en-IN" sz="1100" b="0" i="0" dirty="0">
                          <a:solidFill>
                            <a:srgbClr val="374151"/>
                          </a:solidFill>
                          <a:effectLst/>
                          <a:latin typeface="Söhne"/>
                        </a:rPr>
                        <a:t> M. H. </a:t>
                      </a:r>
                      <a:r>
                        <a:rPr lang="en-IN" sz="1100" b="0" i="0" dirty="0" err="1">
                          <a:solidFill>
                            <a:srgbClr val="374151"/>
                          </a:solidFill>
                          <a:effectLst/>
                          <a:latin typeface="Söhne"/>
                        </a:rPr>
                        <a:t>Bhuyan</a:t>
                      </a:r>
                      <a:r>
                        <a:rPr lang="en-IN" sz="1100" b="0" i="0" dirty="0">
                          <a:solidFill>
                            <a:srgbClr val="374151"/>
                          </a:solidFill>
                          <a:effectLst/>
                          <a:latin typeface="Söhne"/>
                        </a:rPr>
                        <a:t>, Dhruba Kumar Bhattacharyya, and J. K. Kalita - "Deep Learning Models for Online Fraud Detection</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b="0" i="0" dirty="0">
                          <a:solidFill>
                            <a:srgbClr val="374151"/>
                          </a:solidFill>
                          <a:effectLst/>
                          <a:latin typeface="Söhne"/>
                        </a:rPr>
                        <a:t>Applied Research</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b="0" i="0" dirty="0">
                          <a:solidFill>
                            <a:srgbClr val="374151"/>
                          </a:solidFill>
                          <a:effectLst/>
                          <a:latin typeface="Söhne"/>
                        </a:rPr>
                        <a:t>Deep Learning models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i="0" dirty="0">
                          <a:solidFill>
                            <a:srgbClr val="374151"/>
                          </a:solidFill>
                          <a:effectLst/>
                          <a:latin typeface="Söhne"/>
                        </a:rPr>
                        <a:t>Employed Deep Learning models specifically designed for detecting online fraud</a:t>
                      </a:r>
                      <a:endParaRPr lang="en-US" sz="1100" dirty="0">
                        <a:effectLst/>
                        <a:latin typeface="Times New Roman"/>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i="0" dirty="0">
                          <a:solidFill>
                            <a:srgbClr val="374151"/>
                          </a:solidFill>
                          <a:effectLst/>
                          <a:latin typeface="Söhne"/>
                        </a:rPr>
                        <a:t>Presented Deep Learning as a promising approach for online fraud detection.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399947919"/>
                  </a:ext>
                </a:extLst>
              </a:tr>
            </a:tbl>
          </a:graphicData>
        </a:graphic>
      </p:graphicFrame>
      <p:sp>
        <p:nvSpPr>
          <p:cNvPr id="4" name="Slide Number Placeholder 3"/>
          <p:cNvSpPr>
            <a:spLocks noGrp="1"/>
          </p:cNvSpPr>
          <p:nvPr>
            <p:ph type="sldNum" sz="quarter" idx="12"/>
          </p:nvPr>
        </p:nvSpPr>
        <p:spPr/>
        <p:txBody>
          <a:bodyPr/>
          <a:lstStyle/>
          <a:p>
            <a:fld id="{C17091A0-6213-42E6-ADA8-D539829CF121}" type="slidenum">
              <a:rPr lang="en-US" smtClean="0"/>
              <a:t>4</a:t>
            </a:fld>
            <a:endParaRPr lang="en-US"/>
          </a:p>
        </p:txBody>
      </p:sp>
      <p:sp>
        <p:nvSpPr>
          <p:cNvPr id="5" name="Title 1">
            <a:extLst>
              <a:ext uri="{FF2B5EF4-FFF2-40B4-BE49-F238E27FC236}">
                <a16:creationId xmlns:a16="http://schemas.microsoft.com/office/drawing/2014/main" id="{2EF753DB-9CD8-ED7C-3F66-A8BE745A61EA}"/>
              </a:ext>
            </a:extLst>
          </p:cNvPr>
          <p:cNvSpPr txBox="1">
            <a:spLocks/>
          </p:cNvSpPr>
          <p:nvPr/>
        </p:nvSpPr>
        <p:spPr>
          <a:xfrm>
            <a:off x="2028100" y="306594"/>
            <a:ext cx="8229600" cy="1143000"/>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dirty="0">
                <a:solidFill>
                  <a:schemeClr val="tx1"/>
                </a:solidFill>
                <a:latin typeface="Times New Roman" panose="02020603050405020304" pitchFamily="18" charset="0"/>
                <a:cs typeface="Times New Roman" panose="02020603050405020304" pitchFamily="18" charset="0"/>
              </a:rPr>
              <a:t>Literature Survey </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670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54041987"/>
              </p:ext>
            </p:extLst>
          </p:nvPr>
        </p:nvGraphicFramePr>
        <p:xfrm>
          <a:off x="1799500" y="1449593"/>
          <a:ext cx="8686800" cy="4768226"/>
        </p:xfrm>
        <a:graphic>
          <a:graphicData uri="http://schemas.openxmlformats.org/drawingml/2006/table">
            <a:tbl>
              <a:tblPr firstRow="1" bandRow="1">
                <a:tableStyleId>{5940675A-B579-460E-94D1-54222C63F5DA}</a:tableStyleId>
              </a:tblPr>
              <a:tblGrid>
                <a:gridCol w="1737360">
                  <a:extLst>
                    <a:ext uri="{9D8B030D-6E8A-4147-A177-3AD203B41FA5}">
                      <a16:colId xmlns:a16="http://schemas.microsoft.com/office/drawing/2014/main" val="20000"/>
                    </a:ext>
                  </a:extLst>
                </a:gridCol>
                <a:gridCol w="1737360">
                  <a:extLst>
                    <a:ext uri="{9D8B030D-6E8A-4147-A177-3AD203B41FA5}">
                      <a16:colId xmlns:a16="http://schemas.microsoft.com/office/drawing/2014/main" val="20001"/>
                    </a:ext>
                  </a:extLst>
                </a:gridCol>
                <a:gridCol w="1737360">
                  <a:extLst>
                    <a:ext uri="{9D8B030D-6E8A-4147-A177-3AD203B41FA5}">
                      <a16:colId xmlns:a16="http://schemas.microsoft.com/office/drawing/2014/main" val="20002"/>
                    </a:ext>
                  </a:extLst>
                </a:gridCol>
                <a:gridCol w="1737360">
                  <a:extLst>
                    <a:ext uri="{9D8B030D-6E8A-4147-A177-3AD203B41FA5}">
                      <a16:colId xmlns:a16="http://schemas.microsoft.com/office/drawing/2014/main" val="20003"/>
                    </a:ext>
                  </a:extLst>
                </a:gridCol>
                <a:gridCol w="1737360">
                  <a:extLst>
                    <a:ext uri="{9D8B030D-6E8A-4147-A177-3AD203B41FA5}">
                      <a16:colId xmlns:a16="http://schemas.microsoft.com/office/drawing/2014/main" val="20004"/>
                    </a:ext>
                  </a:extLst>
                </a:gridCol>
              </a:tblGrid>
              <a:tr h="433163">
                <a:tc>
                  <a:txBody>
                    <a:bodyPr/>
                    <a:lstStyle/>
                    <a:p>
                      <a:pPr marL="0" marR="0">
                        <a:lnSpc>
                          <a:spcPct val="115000"/>
                        </a:lnSpc>
                        <a:spcBef>
                          <a:spcPts val="0"/>
                        </a:spcBef>
                        <a:spcAft>
                          <a:spcPts val="0"/>
                        </a:spcAft>
                      </a:pPr>
                      <a:r>
                        <a:rPr lang="en-US" sz="1200" b="1" dirty="0">
                          <a:effectLst/>
                        </a:rPr>
                        <a:t>Authors &amp; Title of the paper</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rPr>
                        <a:t>Type of Study</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rPr>
                        <a:t>Tools used</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rPr>
                        <a:t>Methodology used</a:t>
                      </a:r>
                      <a:endParaRPr lang="en-US" sz="1100" b="1"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effectLst/>
                        </a:rPr>
                        <a:t>Major Results</a:t>
                      </a:r>
                      <a:endParaRPr lang="en-US" sz="11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81032">
                <a:tc>
                  <a:txBody>
                    <a:bodyPr/>
                    <a:lstStyle/>
                    <a:p>
                      <a:pPr marL="0" marR="0">
                        <a:lnSpc>
                          <a:spcPct val="115000"/>
                        </a:lnSpc>
                        <a:spcBef>
                          <a:spcPts val="0"/>
                        </a:spcBef>
                        <a:spcAft>
                          <a:spcPts val="0"/>
                        </a:spcAft>
                      </a:pPr>
                      <a:r>
                        <a:rPr lang="en-IN" sz="1100" b="0" dirty="0">
                          <a:solidFill>
                            <a:srgbClr val="374151"/>
                          </a:solidFill>
                          <a:effectLst/>
                        </a:rPr>
                        <a:t>3)</a:t>
                      </a:r>
                      <a:r>
                        <a:rPr lang="en-US" sz="1100" b="0" i="0" dirty="0">
                          <a:solidFill>
                            <a:srgbClr val="374151"/>
                          </a:solidFill>
                          <a:effectLst/>
                          <a:latin typeface="Söhne"/>
                        </a:rPr>
                        <a:t> M. Nithya and R. </a:t>
                      </a:r>
                      <a:r>
                        <a:rPr lang="en-US" sz="1100" b="0" i="0" dirty="0" err="1">
                          <a:solidFill>
                            <a:srgbClr val="374151"/>
                          </a:solidFill>
                          <a:effectLst/>
                          <a:latin typeface="Söhne"/>
                        </a:rPr>
                        <a:t>Sumalatha</a:t>
                      </a:r>
                      <a:r>
                        <a:rPr lang="en-US" sz="1100" b="0" i="0" dirty="0">
                          <a:solidFill>
                            <a:srgbClr val="374151"/>
                          </a:solidFill>
                          <a:effectLst/>
                          <a:latin typeface="Söhne"/>
                        </a:rPr>
                        <a:t> - "A Study on Detection of Online Payment Frauds Based on Machine Learning Algorithms"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b="0" i="0" dirty="0">
                          <a:solidFill>
                            <a:srgbClr val="374151"/>
                          </a:solidFill>
                          <a:effectLst/>
                          <a:latin typeface="Söhne"/>
                        </a:rPr>
                        <a:t>Research Study</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b="0" i="0" dirty="0">
                          <a:solidFill>
                            <a:srgbClr val="374151"/>
                          </a:solidFill>
                          <a:effectLst/>
                          <a:latin typeface="Söhne"/>
                        </a:rPr>
                        <a:t>Machine Learning Algorithms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i="0" dirty="0">
                          <a:solidFill>
                            <a:srgbClr val="374151"/>
                          </a:solidFill>
                          <a:effectLst/>
                          <a:latin typeface="Söhne"/>
                        </a:rPr>
                        <a:t>Investigated various machine learning algorithms for the detection of online payment frauds.</a:t>
                      </a:r>
                      <a:endParaRPr lang="en-US" sz="1100" dirty="0">
                        <a:effectLst/>
                        <a:latin typeface="Times New Roman"/>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i="0" dirty="0">
                          <a:solidFill>
                            <a:srgbClr val="374151"/>
                          </a:solidFill>
                          <a:effectLst/>
                          <a:latin typeface="Söhne"/>
                        </a:rPr>
                        <a:t>Explored the effectiveness of machine learning algorithms in identifying online payment frauds.</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354031">
                <a:tc>
                  <a:txBody>
                    <a:bodyPr/>
                    <a:lstStyle/>
                    <a:p>
                      <a:pPr marL="0" marR="0">
                        <a:lnSpc>
                          <a:spcPct val="115000"/>
                        </a:lnSpc>
                        <a:spcBef>
                          <a:spcPts val="0"/>
                        </a:spcBef>
                        <a:spcAft>
                          <a:spcPts val="0"/>
                        </a:spcAft>
                      </a:pPr>
                      <a:r>
                        <a:rPr lang="en-US" sz="1100" dirty="0">
                          <a:effectLst/>
                          <a:latin typeface="Calibri"/>
                          <a:ea typeface="Calibri"/>
                          <a:cs typeface="Times New Roman"/>
                        </a:rPr>
                        <a:t>4)</a:t>
                      </a:r>
                      <a:r>
                        <a:rPr lang="en-US" sz="1100" b="0" i="0" dirty="0">
                          <a:solidFill>
                            <a:srgbClr val="374151"/>
                          </a:solidFill>
                          <a:effectLst/>
                          <a:latin typeface="Söhne"/>
                        </a:rPr>
                        <a:t> M. </a:t>
                      </a:r>
                      <a:r>
                        <a:rPr lang="en-US" sz="1100" b="0" i="0" dirty="0" err="1">
                          <a:solidFill>
                            <a:srgbClr val="374151"/>
                          </a:solidFill>
                          <a:effectLst/>
                          <a:latin typeface="Söhne"/>
                        </a:rPr>
                        <a:t>Akila</a:t>
                      </a:r>
                      <a:r>
                        <a:rPr lang="en-US" sz="1100" b="0" i="0" dirty="0">
                          <a:solidFill>
                            <a:srgbClr val="374151"/>
                          </a:solidFill>
                          <a:effectLst/>
                          <a:latin typeface="Söhne"/>
                        </a:rPr>
                        <a:t>, M. </a:t>
                      </a:r>
                      <a:r>
                        <a:rPr lang="en-US" sz="1100" b="0" i="0" dirty="0" err="1">
                          <a:solidFill>
                            <a:srgbClr val="374151"/>
                          </a:solidFill>
                          <a:effectLst/>
                          <a:latin typeface="Söhne"/>
                        </a:rPr>
                        <a:t>Hemalatha</a:t>
                      </a:r>
                      <a:r>
                        <a:rPr lang="en-US" sz="1100" b="0" i="0" dirty="0">
                          <a:solidFill>
                            <a:srgbClr val="374151"/>
                          </a:solidFill>
                          <a:effectLst/>
                          <a:latin typeface="Söhne"/>
                        </a:rPr>
                        <a:t>, and R. Ravi - "Detecting Online Payment Fraud Using Machine Learning Techniques"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b="0" i="0" dirty="0">
                          <a:solidFill>
                            <a:srgbClr val="374151"/>
                          </a:solidFill>
                          <a:effectLst/>
                          <a:latin typeface="Söhne"/>
                        </a:rPr>
                        <a:t>Applied Research</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b="0" i="0" dirty="0">
                          <a:solidFill>
                            <a:srgbClr val="374151"/>
                          </a:solidFill>
                          <a:effectLst/>
                          <a:latin typeface="Söhne"/>
                        </a:rPr>
                        <a:t>Machine Learning Techniques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i="0" dirty="0">
                          <a:solidFill>
                            <a:srgbClr val="374151"/>
                          </a:solidFill>
                          <a:effectLst/>
                          <a:latin typeface="Söhne"/>
                        </a:rPr>
                        <a:t>Employed different machine learning techniques for the identification of online payment fraud.</a:t>
                      </a:r>
                      <a:endParaRPr lang="en-US" sz="1100" dirty="0">
                        <a:effectLst/>
                        <a:latin typeface="Times New Roman"/>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b="0" i="0" dirty="0">
                          <a:solidFill>
                            <a:srgbClr val="374151"/>
                          </a:solidFill>
                          <a:effectLst/>
                          <a:latin typeface="Söhne"/>
                        </a:rPr>
                        <a:t>Explored the application of machine learning techniques in detecting online payment fraud.</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399947919"/>
                  </a:ext>
                </a:extLst>
              </a:tr>
            </a:tbl>
          </a:graphicData>
        </a:graphic>
      </p:graphicFrame>
      <p:sp>
        <p:nvSpPr>
          <p:cNvPr id="4" name="Slide Number Placeholder 3"/>
          <p:cNvSpPr>
            <a:spLocks noGrp="1"/>
          </p:cNvSpPr>
          <p:nvPr>
            <p:ph type="sldNum" sz="quarter" idx="12"/>
          </p:nvPr>
        </p:nvSpPr>
        <p:spPr/>
        <p:txBody>
          <a:bodyPr/>
          <a:lstStyle/>
          <a:p>
            <a:fld id="{C17091A0-6213-42E6-ADA8-D539829CF121}" type="slidenum">
              <a:rPr lang="en-US" smtClean="0"/>
              <a:t>5</a:t>
            </a:fld>
            <a:endParaRPr lang="en-US"/>
          </a:p>
        </p:txBody>
      </p:sp>
      <p:sp>
        <p:nvSpPr>
          <p:cNvPr id="5" name="Title 1">
            <a:extLst>
              <a:ext uri="{FF2B5EF4-FFF2-40B4-BE49-F238E27FC236}">
                <a16:creationId xmlns:a16="http://schemas.microsoft.com/office/drawing/2014/main" id="{2EF753DB-9CD8-ED7C-3F66-A8BE745A61EA}"/>
              </a:ext>
            </a:extLst>
          </p:cNvPr>
          <p:cNvSpPr txBox="1">
            <a:spLocks/>
          </p:cNvSpPr>
          <p:nvPr/>
        </p:nvSpPr>
        <p:spPr>
          <a:xfrm>
            <a:off x="2028100" y="306594"/>
            <a:ext cx="8229600" cy="1143000"/>
          </a:xfrm>
          <a:prstGeom prst="rect">
            <a:avLst/>
          </a:prstGeom>
        </p:spPr>
        <p:txBody>
          <a:bodyP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dirty="0">
                <a:solidFill>
                  <a:schemeClr val="tx1"/>
                </a:solidFill>
                <a:latin typeface="Times New Roman" panose="02020603050405020304" pitchFamily="18" charset="0"/>
                <a:cs typeface="Times New Roman" panose="02020603050405020304" pitchFamily="18" charset="0"/>
              </a:rPr>
              <a:t>Literature Survey </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95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311B-C30E-2271-2B22-4ABD2C55F95F}"/>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0D2DE9D4-C58A-773B-B3D6-AD6B1B8F590F}"/>
              </a:ext>
            </a:extLst>
          </p:cNvPr>
          <p:cNvSpPr>
            <a:spLocks noGrp="1"/>
          </p:cNvSpPr>
          <p:nvPr>
            <p:ph idx="1"/>
          </p:nvPr>
        </p:nvSpPr>
        <p:spPr>
          <a:xfrm>
            <a:off x="838200" y="1825625"/>
            <a:ext cx="10515600" cy="4539316"/>
          </a:xfrm>
        </p:spPr>
        <p:txBody>
          <a:bodyPr>
            <a:normAutofit fontScale="62500" lnSpcReduction="20000"/>
          </a:bodyPr>
          <a:lstStyle/>
          <a:p>
            <a:pPr marL="0" indent="0" algn="just">
              <a:buNone/>
            </a:pPr>
            <a:r>
              <a:rPr lang="en-US" sz="3200" b="1" i="0" dirty="0">
                <a:solidFill>
                  <a:srgbClr val="374151"/>
                </a:solidFill>
                <a:effectLst/>
                <a:latin typeface="Times New Roman" panose="02020603050405020304" pitchFamily="18" charset="0"/>
                <a:cs typeface="Times New Roman" panose="02020603050405020304" pitchFamily="18" charset="0"/>
              </a:rPr>
              <a:t>1. Data Preparation:</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sz="3200" b="0" i="0" dirty="0">
                <a:solidFill>
                  <a:srgbClr val="374151"/>
                </a:solidFill>
                <a:effectLst/>
                <a:latin typeface="Times New Roman" panose="02020603050405020304" pitchFamily="18" charset="0"/>
                <a:cs typeface="Times New Roman" panose="02020603050405020304" pitchFamily="18" charset="0"/>
              </a:rPr>
              <a:t>Collect and preprocess transactional data, handling missing values and converting categorical variables for model compatibility.</a:t>
            </a:r>
          </a:p>
          <a:p>
            <a:pPr marL="0" indent="0" algn="just">
              <a:buNone/>
            </a:pPr>
            <a:r>
              <a:rPr lang="en-US" sz="3200" b="1" i="0" dirty="0">
                <a:solidFill>
                  <a:srgbClr val="374151"/>
                </a:solidFill>
                <a:effectLst/>
                <a:latin typeface="Times New Roman" panose="02020603050405020304" pitchFamily="18" charset="0"/>
                <a:cs typeface="Times New Roman" panose="02020603050405020304" pitchFamily="18" charset="0"/>
              </a:rPr>
              <a:t>2. Model Development:</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sz="3200" b="0" i="0" dirty="0">
                <a:solidFill>
                  <a:srgbClr val="374151"/>
                </a:solidFill>
                <a:effectLst/>
                <a:latin typeface="Times New Roman" panose="02020603050405020304" pitchFamily="18" charset="0"/>
                <a:cs typeface="Times New Roman" panose="02020603050405020304" pitchFamily="18" charset="0"/>
              </a:rPr>
              <a:t>Choose and train a Decision Tree Classifier using the prepared dataset to distinguish between fraudulent and non-fraudulent transactions.</a:t>
            </a:r>
          </a:p>
          <a:p>
            <a:pPr marL="0" indent="0" algn="just">
              <a:buNone/>
            </a:pPr>
            <a:r>
              <a:rPr lang="en-US" sz="3200" b="1" i="0" dirty="0">
                <a:solidFill>
                  <a:srgbClr val="374151"/>
                </a:solidFill>
                <a:effectLst/>
                <a:latin typeface="Times New Roman" panose="02020603050405020304" pitchFamily="18" charset="0"/>
                <a:cs typeface="Times New Roman" panose="02020603050405020304" pitchFamily="18" charset="0"/>
              </a:rPr>
              <a:t>3. Integration into System:</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sz="3200" b="0" i="0" dirty="0">
                <a:solidFill>
                  <a:srgbClr val="374151"/>
                </a:solidFill>
                <a:effectLst/>
                <a:latin typeface="Times New Roman" panose="02020603050405020304" pitchFamily="18" charset="0"/>
                <a:cs typeface="Times New Roman" panose="02020603050405020304" pitchFamily="18" charset="0"/>
              </a:rPr>
              <a:t>Integrate the trained model into the online payment system to enable real-time fraud prediction during new transactions.</a:t>
            </a:r>
          </a:p>
          <a:p>
            <a:pPr marL="0" indent="0" algn="just">
              <a:buNone/>
            </a:pPr>
            <a:r>
              <a:rPr lang="en-US" sz="3200" b="1" i="0" dirty="0">
                <a:solidFill>
                  <a:srgbClr val="374151"/>
                </a:solidFill>
                <a:effectLst/>
                <a:latin typeface="Times New Roman" panose="02020603050405020304" pitchFamily="18" charset="0"/>
                <a:cs typeface="Times New Roman" panose="02020603050405020304" pitchFamily="18" charset="0"/>
              </a:rPr>
              <a:t>4. Real-time Prediction &amp; Monitoring:</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sz="3200" b="0" i="0" dirty="0">
                <a:solidFill>
                  <a:srgbClr val="374151"/>
                </a:solidFill>
                <a:effectLst/>
                <a:latin typeface="Times New Roman" panose="02020603050405020304" pitchFamily="18" charset="0"/>
                <a:cs typeface="Times New Roman" panose="02020603050405020304" pitchFamily="18" charset="0"/>
              </a:rPr>
              <a:t>Implement the model to predict fraud in real-time and set up monitoring tools to review flagged transactions and patterns.</a:t>
            </a:r>
          </a:p>
          <a:p>
            <a:pPr marL="0" indent="0" algn="just">
              <a:buNone/>
            </a:pPr>
            <a:r>
              <a:rPr lang="en-US" sz="3200" b="1" i="0" dirty="0">
                <a:solidFill>
                  <a:srgbClr val="374151"/>
                </a:solidFill>
                <a:effectLst/>
                <a:latin typeface="Times New Roman" panose="02020603050405020304" pitchFamily="18" charset="0"/>
                <a:cs typeface="Times New Roman" panose="02020603050405020304" pitchFamily="18" charset="0"/>
              </a:rPr>
              <a:t>5. Continuous Improvement:</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sz="3200" b="0" i="0" dirty="0">
                <a:solidFill>
                  <a:srgbClr val="374151"/>
                </a:solidFill>
                <a:effectLst/>
                <a:latin typeface="Times New Roman" panose="02020603050405020304" pitchFamily="18" charset="0"/>
                <a:cs typeface="Times New Roman" panose="02020603050405020304" pitchFamily="18" charset="0"/>
              </a:rPr>
              <a:t>Monitor model performance and update it periodically to adapt to changing fraud patterns and enhance detection accuracy.</a:t>
            </a:r>
          </a:p>
          <a:p>
            <a:endParaRPr lang="en-US" dirty="0"/>
          </a:p>
        </p:txBody>
      </p:sp>
    </p:spTree>
    <p:extLst>
      <p:ext uri="{BB962C8B-B14F-4D97-AF65-F5344CB8AC3E}">
        <p14:creationId xmlns:p14="http://schemas.microsoft.com/office/powerpoint/2010/main" val="1128091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3CEC-0233-7C88-1B6F-1FE8A855C7A3}"/>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F2488BC7-23B6-8C0B-7C89-2E997EB7803B}"/>
              </a:ext>
            </a:extLst>
          </p:cNvPr>
          <p:cNvSpPr>
            <a:spLocks noGrp="1"/>
          </p:cNvSpPr>
          <p:nvPr>
            <p:ph idx="1"/>
          </p:nvPr>
        </p:nvSpPr>
        <p:spPr>
          <a:xfrm>
            <a:off x="838200" y="1825624"/>
            <a:ext cx="10515600" cy="4745505"/>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Data Preparation </a:t>
            </a:r>
            <a:r>
              <a:rPr lang="en-US" sz="2000" dirty="0">
                <a:latin typeface="Times New Roman" panose="02020603050405020304" pitchFamily="18" charset="0"/>
                <a:cs typeface="Times New Roman" panose="02020603050405020304" pitchFamily="18" charset="0"/>
              </a:rPr>
              <a:t>: Use Pandas, a Python library for data manipulation, to clean and preprocess transaction data. Convert categorical features into numerical representations for analysis.</a:t>
            </a:r>
          </a:p>
          <a:p>
            <a:pPr marL="0" indent="0">
              <a:buNone/>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Model Development</a:t>
            </a:r>
            <a:r>
              <a:rPr lang="en-US" sz="2000" dirty="0">
                <a:latin typeface="Times New Roman" panose="02020603050405020304" pitchFamily="18" charset="0"/>
                <a:cs typeface="Times New Roman" panose="02020603050405020304" pitchFamily="18" charset="0"/>
              </a:rPr>
              <a:t>: Utilize Scikit-learn, a machine learning library in Python, to train a Decision Tree Classifier using the prepared dataset. This classifier will identify patterns for fraud detection.</a:t>
            </a:r>
          </a:p>
          <a:p>
            <a:pPr marL="0" indent="0">
              <a:buNone/>
            </a:pPr>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System Integration</a:t>
            </a:r>
            <a:r>
              <a:rPr lang="en-US" sz="2000" dirty="0">
                <a:latin typeface="Times New Roman" panose="02020603050405020304" pitchFamily="18" charset="0"/>
                <a:cs typeface="Times New Roman" panose="02020603050405020304" pitchFamily="18" charset="0"/>
              </a:rPr>
              <a:t>: Embed the trained model into the online payment system's backend. This integration ensures that the model is accessible and operational within the system.</a:t>
            </a:r>
          </a:p>
          <a:p>
            <a:pPr marL="0" indent="0">
              <a:buNone/>
            </a:pPr>
            <a:r>
              <a:rPr lang="en-US" sz="2000"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Real-time Prediction</a:t>
            </a:r>
            <a:r>
              <a:rPr lang="en-US" sz="2000" dirty="0">
                <a:latin typeface="Times New Roman" panose="02020603050405020304" pitchFamily="18" charset="0"/>
                <a:cs typeface="Times New Roman" panose="02020603050405020304" pitchFamily="18" charset="0"/>
              </a:rPr>
              <a:t>: Implement functions or processes to enable the model to make predictions in real-time during new transactions.</a:t>
            </a:r>
          </a:p>
          <a:p>
            <a:pPr marL="0" indent="0">
              <a:buNone/>
            </a:pPr>
            <a:r>
              <a:rPr lang="en-US" sz="2000" dirty="0">
                <a:latin typeface="Times New Roman" panose="02020603050405020304" pitchFamily="18" charset="0"/>
                <a:cs typeface="Times New Roman" panose="02020603050405020304" pitchFamily="18" charset="0"/>
              </a:rPr>
              <a:t>5. </a:t>
            </a:r>
            <a:r>
              <a:rPr lang="en-US" sz="2000" b="1" dirty="0">
                <a:latin typeface="Times New Roman" panose="02020603050405020304" pitchFamily="18" charset="0"/>
                <a:cs typeface="Times New Roman" panose="02020603050405020304" pitchFamily="18" charset="0"/>
              </a:rPr>
              <a:t>Monitoring &amp; Update</a:t>
            </a:r>
            <a:r>
              <a:rPr lang="en-US" sz="2000" dirty="0">
                <a:latin typeface="Times New Roman" panose="02020603050405020304" pitchFamily="18" charset="0"/>
                <a:cs typeface="Times New Roman" panose="02020603050405020304" pitchFamily="18" charset="0"/>
              </a:rPr>
              <a:t>: Set up monitoring tools to review flagged transactions and regularly update the model based on new data. Continuous updates enhance the model's accuracy and effectiveness over time.</a:t>
            </a:r>
          </a:p>
        </p:txBody>
      </p:sp>
    </p:spTree>
    <p:extLst>
      <p:ext uri="{BB962C8B-B14F-4D97-AF65-F5344CB8AC3E}">
        <p14:creationId xmlns:p14="http://schemas.microsoft.com/office/powerpoint/2010/main" val="274131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8AB3-46FF-12A9-EAFD-E40145A0D842}"/>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Results and Analysis</a:t>
            </a:r>
          </a:p>
        </p:txBody>
      </p:sp>
      <p:sp>
        <p:nvSpPr>
          <p:cNvPr id="3" name="Content Placeholder 2">
            <a:extLst>
              <a:ext uri="{FF2B5EF4-FFF2-40B4-BE49-F238E27FC236}">
                <a16:creationId xmlns:a16="http://schemas.microsoft.com/office/drawing/2014/main" id="{5C225645-06E0-3608-D26F-6035EB4988EC}"/>
              </a:ext>
            </a:extLst>
          </p:cNvPr>
          <p:cNvSpPr>
            <a:spLocks noGrp="1"/>
          </p:cNvSpPr>
          <p:nvPr>
            <p:ph idx="1"/>
          </p:nvPr>
        </p:nvSpPr>
        <p:spPr/>
        <p:txBody>
          <a:bodyPr>
            <a:normAutofit/>
          </a:bodyPr>
          <a:lstStyle/>
          <a:p>
            <a:pPr marL="0" indent="0" algn="l">
              <a:buNone/>
            </a:pPr>
            <a:endParaRPr lang="en-IN" sz="2000" b="1"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IN" sz="2000" b="1" i="0" dirty="0">
                <a:solidFill>
                  <a:srgbClr val="374151"/>
                </a:solidFill>
                <a:effectLst/>
                <a:latin typeface="Times New Roman" panose="02020603050405020304" pitchFamily="18" charset="0"/>
                <a:cs typeface="Times New Roman" panose="02020603050405020304" pitchFamily="18" charset="0"/>
              </a:rPr>
              <a:t>Results: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rgbClr val="374151"/>
                </a:solidFill>
                <a:effectLst/>
                <a:latin typeface="Times New Roman" panose="02020603050405020304" pitchFamily="18" charset="0"/>
                <a:cs typeface="Times New Roman" panose="02020603050405020304" pitchFamily="18" charset="0"/>
              </a:rPr>
              <a:t>Model Accuracy: 0.99974.</a:t>
            </a:r>
          </a:p>
          <a:p>
            <a:pPr algn="l">
              <a:buFont typeface="Arial" panose="020B0604020202020204" pitchFamily="34" charset="0"/>
              <a:buChar char="•"/>
            </a:pPr>
            <a:r>
              <a:rPr lang="en-IN" sz="2000" b="0" i="0" dirty="0">
                <a:solidFill>
                  <a:srgbClr val="374151"/>
                </a:solidFill>
                <a:effectLst/>
                <a:latin typeface="Times New Roman" panose="02020603050405020304" pitchFamily="18" charset="0"/>
                <a:cs typeface="Times New Roman" panose="02020603050405020304" pitchFamily="18" charset="0"/>
              </a:rPr>
              <a:t>Successful real-time fraud identification in the payment system.</a:t>
            </a:r>
          </a:p>
          <a:p>
            <a:pPr algn="l">
              <a:buFont typeface="Arial" panose="020B0604020202020204" pitchFamily="34" charset="0"/>
              <a:buChar char="•"/>
            </a:pP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IN" sz="2000" b="1" i="0" dirty="0">
                <a:solidFill>
                  <a:srgbClr val="374151"/>
                </a:solidFill>
                <a:effectLst/>
                <a:latin typeface="Times New Roman" panose="02020603050405020304" pitchFamily="18" charset="0"/>
                <a:cs typeface="Times New Roman" panose="02020603050405020304" pitchFamily="18" charset="0"/>
              </a:rPr>
              <a:t>Analysis: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rgbClr val="374151"/>
                </a:solidFill>
                <a:effectLst/>
                <a:latin typeface="Times New Roman" panose="02020603050405020304" pitchFamily="18" charset="0"/>
                <a:cs typeface="Times New Roman" panose="02020603050405020304" pitchFamily="18" charset="0"/>
              </a:rPr>
              <a:t>Model's high accuracy indicates effective fraud detection.</a:t>
            </a:r>
          </a:p>
          <a:p>
            <a:pPr algn="l">
              <a:buFont typeface="Arial" panose="020B0604020202020204" pitchFamily="34" charset="0"/>
              <a:buChar char="•"/>
            </a:pPr>
            <a:r>
              <a:rPr lang="en-IN" sz="2000" b="0" i="0" dirty="0">
                <a:solidFill>
                  <a:srgbClr val="374151"/>
                </a:solidFill>
                <a:effectLst/>
                <a:latin typeface="Times New Roman" panose="02020603050405020304" pitchFamily="18" charset="0"/>
                <a:cs typeface="Times New Roman" panose="02020603050405020304" pitchFamily="18" charset="0"/>
              </a:rPr>
              <a:t>Ongoing improvements vital for better fraud detection precision.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774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C8C2-E3EB-566E-D10D-419E047C5CE5}"/>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Conclusion &amp; Future Work</a:t>
            </a:r>
          </a:p>
        </p:txBody>
      </p:sp>
      <p:sp>
        <p:nvSpPr>
          <p:cNvPr id="3" name="Content Placeholder 2">
            <a:extLst>
              <a:ext uri="{FF2B5EF4-FFF2-40B4-BE49-F238E27FC236}">
                <a16:creationId xmlns:a16="http://schemas.microsoft.com/office/drawing/2014/main" id="{CD28A401-3907-8B56-34FF-83C15914522B}"/>
              </a:ext>
            </a:extLst>
          </p:cNvPr>
          <p:cNvSpPr>
            <a:spLocks noGrp="1"/>
          </p:cNvSpPr>
          <p:nvPr>
            <p:ph idx="1"/>
          </p:nvPr>
        </p:nvSpPr>
        <p:spPr/>
        <p:txBody>
          <a:bodyPr>
            <a:normAutofit/>
          </a:bodyPr>
          <a:lstStyle/>
          <a:p>
            <a:pPr marL="0" indent="0" algn="l">
              <a:buNone/>
            </a:pPr>
            <a:r>
              <a:rPr lang="en-US" sz="2000" b="1" i="0" dirty="0">
                <a:solidFill>
                  <a:srgbClr val="374151"/>
                </a:solidFill>
                <a:effectLst/>
                <a:latin typeface="Times New Roman" panose="02020603050405020304" pitchFamily="18" charset="0"/>
                <a:cs typeface="Times New Roman" panose="02020603050405020304" pitchFamily="18" charset="0"/>
              </a:rPr>
              <a:t>Conclusion:</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The implemented model demonstrates commendable accuracy in identifying fraudulent transactions.</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Real-time integration proves effective for prompt fraud detection in the payment system.</a:t>
            </a:r>
          </a:p>
          <a:p>
            <a:pPr marL="0" indent="0" algn="l">
              <a:buNone/>
            </a:pPr>
            <a:endParaRPr lang="en-US" sz="2000" b="1"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2000" b="1" i="0" dirty="0">
                <a:solidFill>
                  <a:srgbClr val="374151"/>
                </a:solidFill>
                <a:effectLst/>
                <a:latin typeface="Times New Roman" panose="02020603050405020304" pitchFamily="18" charset="0"/>
                <a:cs typeface="Times New Roman" panose="02020603050405020304" pitchFamily="18" charset="0"/>
              </a:rPr>
              <a:t>Future Work:</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Enhance model precision by refining algorithms and incorporating more recent data.</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Explore advanced machine learning techniques for improved fraud detection efficiency.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787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1249</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Times New Roman</vt:lpstr>
      <vt:lpstr>Office Theme</vt:lpstr>
      <vt:lpstr>Advanced Machine Learning</vt:lpstr>
      <vt:lpstr>Abstract</vt:lpstr>
      <vt:lpstr>Introduction</vt:lpstr>
      <vt:lpstr>PowerPoint Presentation</vt:lpstr>
      <vt:lpstr>PowerPoint Presentation</vt:lpstr>
      <vt:lpstr>Methodology</vt:lpstr>
      <vt:lpstr>Implementation</vt:lpstr>
      <vt:lpstr>Results and Analysis</vt:lpstr>
      <vt:lpstr>Conclusion &amp; Future Work</vt:lpstr>
      <vt:lpstr>JOURNAL Details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Machine Learning</dc:title>
  <dc:creator>Ravi kumar</dc:creator>
  <cp:lastModifiedBy>Darshan M</cp:lastModifiedBy>
  <cp:revision>6</cp:revision>
  <dcterms:created xsi:type="dcterms:W3CDTF">2023-11-28T06:13:52Z</dcterms:created>
  <dcterms:modified xsi:type="dcterms:W3CDTF">2024-01-11T18:31:11Z</dcterms:modified>
</cp:coreProperties>
</file>