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handoutMasterIdLst>
    <p:handoutMasterId r:id="rId68"/>
  </p:handoutMasterIdLst>
  <p:sldIdLst>
    <p:sldId id="262" r:id="rId2"/>
    <p:sldId id="263" r:id="rId3"/>
    <p:sldId id="270" r:id="rId4"/>
    <p:sldId id="271" r:id="rId5"/>
    <p:sldId id="272" r:id="rId6"/>
    <p:sldId id="273" r:id="rId7"/>
    <p:sldId id="274" r:id="rId8"/>
    <p:sldId id="275" r:id="rId9"/>
    <p:sldId id="277" r:id="rId10"/>
    <p:sldId id="325" r:id="rId11"/>
    <p:sldId id="326" r:id="rId12"/>
    <p:sldId id="278" r:id="rId13"/>
    <p:sldId id="303" r:id="rId14"/>
    <p:sldId id="304" r:id="rId15"/>
    <p:sldId id="279" r:id="rId16"/>
    <p:sldId id="280" r:id="rId17"/>
    <p:sldId id="298" r:id="rId18"/>
    <p:sldId id="264" r:id="rId19"/>
    <p:sldId id="281" r:id="rId20"/>
    <p:sldId id="282" r:id="rId21"/>
    <p:sldId id="283" r:id="rId22"/>
    <p:sldId id="284" r:id="rId23"/>
    <p:sldId id="285" r:id="rId24"/>
    <p:sldId id="286" r:id="rId25"/>
    <p:sldId id="289" r:id="rId26"/>
    <p:sldId id="288" r:id="rId27"/>
    <p:sldId id="290" r:id="rId28"/>
    <p:sldId id="291" r:id="rId29"/>
    <p:sldId id="292" r:id="rId30"/>
    <p:sldId id="293" r:id="rId31"/>
    <p:sldId id="299" r:id="rId32"/>
    <p:sldId id="276" r:id="rId33"/>
    <p:sldId id="287" r:id="rId34"/>
    <p:sldId id="300" r:id="rId35"/>
    <p:sldId id="301" r:id="rId36"/>
    <p:sldId id="265" r:id="rId37"/>
    <p:sldId id="294" r:id="rId38"/>
    <p:sldId id="295" r:id="rId39"/>
    <p:sldId id="296" r:id="rId40"/>
    <p:sldId id="297" r:id="rId41"/>
    <p:sldId id="302" r:id="rId42"/>
    <p:sldId id="305" r:id="rId43"/>
    <p:sldId id="266" r:id="rId44"/>
    <p:sldId id="306" r:id="rId45"/>
    <p:sldId id="307" r:id="rId46"/>
    <p:sldId id="308" r:id="rId47"/>
    <p:sldId id="309" r:id="rId48"/>
    <p:sldId id="310" r:id="rId49"/>
    <p:sldId id="311" r:id="rId50"/>
    <p:sldId id="267" r:id="rId51"/>
    <p:sldId id="312" r:id="rId52"/>
    <p:sldId id="313" r:id="rId53"/>
    <p:sldId id="314" r:id="rId54"/>
    <p:sldId id="268" r:id="rId55"/>
    <p:sldId id="315" r:id="rId56"/>
    <p:sldId id="316" r:id="rId57"/>
    <p:sldId id="317" r:id="rId58"/>
    <p:sldId id="318" r:id="rId59"/>
    <p:sldId id="319" r:id="rId60"/>
    <p:sldId id="269" r:id="rId61"/>
    <p:sldId id="320" r:id="rId62"/>
    <p:sldId id="321" r:id="rId63"/>
    <p:sldId id="322" r:id="rId64"/>
    <p:sldId id="323" r:id="rId65"/>
    <p:sldId id="324" r:id="rId66"/>
  </p:sldIdLst>
  <p:sldSz cx="9144000" cy="6858000" type="screen4x3"/>
  <p:notesSz cx="6797675" cy="9874250"/>
  <p:defaultTextStyle>
    <a:defPPr>
      <a:defRPr lang="nl-BE"/>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016">
          <p15:clr>
            <a:srgbClr val="A4A3A4"/>
          </p15:clr>
        </p15:guide>
      </p15:sldGuideLst>
    </p:ext>
    <p:ext uri="{2D200454-40CA-4A62-9FC3-DE9A4176ACB9}">
      <p15:notesGuideLst xmlns:p15="http://schemas.microsoft.com/office/powerpoint/2012/main">
        <p15:guide id="1" orient="horz" pos="3110">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675CB6"/>
    <a:srgbClr val="E1FD1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60" autoAdjust="0"/>
    <p:restoredTop sz="74833" autoAdjust="0"/>
  </p:normalViewPr>
  <p:slideViewPr>
    <p:cSldViewPr showGuides="1">
      <p:cViewPr varScale="1">
        <p:scale>
          <a:sx n="51" d="100"/>
          <a:sy n="51" d="100"/>
        </p:scale>
        <p:origin x="1260" y="52"/>
      </p:cViewPr>
      <p:guideLst>
        <p:guide orient="horz" pos="2160"/>
        <p:guide pos="301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howGuides="1">
      <p:cViewPr>
        <p:scale>
          <a:sx n="100" d="100"/>
          <a:sy n="100" d="100"/>
        </p:scale>
        <p:origin x="-492" y="-72"/>
      </p:cViewPr>
      <p:guideLst>
        <p:guide orient="horz" pos="3110"/>
        <p:guide pos="2141"/>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 Id="rId4" Type="http://schemas.openxmlformats.org/officeDocument/2006/relationships/image" Target="../media/image35.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 Id="rId4" Type="http://schemas.openxmlformats.org/officeDocument/2006/relationships/image" Target="../media/image41.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 Id="rId6" Type="http://schemas.openxmlformats.org/officeDocument/2006/relationships/image" Target="../media/image50.wmf"/><Relationship Id="rId5" Type="http://schemas.openxmlformats.org/officeDocument/2006/relationships/image" Target="../media/image49.wmf"/><Relationship Id="rId4" Type="http://schemas.openxmlformats.org/officeDocument/2006/relationships/image" Target="../media/image48.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image" Target="../media/image53.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3.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 Id="rId4" Type="http://schemas.openxmlformats.org/officeDocument/2006/relationships/image" Target="../media/image6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image" Target="../media/image63.wmf"/><Relationship Id="rId1" Type="http://schemas.openxmlformats.org/officeDocument/2006/relationships/image" Target="../media/image62.wmf"/><Relationship Id="rId4" Type="http://schemas.openxmlformats.org/officeDocument/2006/relationships/image" Target="../media/image65.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67.wmf"/><Relationship Id="rId1" Type="http://schemas.openxmlformats.org/officeDocument/2006/relationships/image" Target="../media/image66.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image" Target="../media/image69.wmf"/><Relationship Id="rId4" Type="http://schemas.openxmlformats.org/officeDocument/2006/relationships/image" Target="../media/image72.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73.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76.wmf"/><Relationship Id="rId1" Type="http://schemas.openxmlformats.org/officeDocument/2006/relationships/image" Target="../media/image75.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78.wmf"/><Relationship Id="rId1" Type="http://schemas.openxmlformats.org/officeDocument/2006/relationships/image" Target="../media/image77.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81.wmf"/><Relationship Id="rId2" Type="http://schemas.openxmlformats.org/officeDocument/2006/relationships/image" Target="../media/image80.wmf"/><Relationship Id="rId1" Type="http://schemas.openxmlformats.org/officeDocument/2006/relationships/image" Target="../media/image79.wmf"/><Relationship Id="rId4" Type="http://schemas.openxmlformats.org/officeDocument/2006/relationships/image" Target="../media/image82.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85.wmf"/><Relationship Id="rId7" Type="http://schemas.openxmlformats.org/officeDocument/2006/relationships/image" Target="../media/image89.wmf"/><Relationship Id="rId2" Type="http://schemas.openxmlformats.org/officeDocument/2006/relationships/image" Target="../media/image84.wmf"/><Relationship Id="rId1" Type="http://schemas.openxmlformats.org/officeDocument/2006/relationships/image" Target="../media/image83.wmf"/><Relationship Id="rId6" Type="http://schemas.openxmlformats.org/officeDocument/2006/relationships/image" Target="../media/image88.wmf"/><Relationship Id="rId5" Type="http://schemas.openxmlformats.org/officeDocument/2006/relationships/image" Target="../media/image87.wmf"/><Relationship Id="rId4" Type="http://schemas.openxmlformats.org/officeDocument/2006/relationships/image" Target="../media/image86.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92.wmf"/><Relationship Id="rId2" Type="http://schemas.openxmlformats.org/officeDocument/2006/relationships/image" Target="../media/image91.wmf"/><Relationship Id="rId1" Type="http://schemas.openxmlformats.org/officeDocument/2006/relationships/image" Target="../media/image90.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93.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96.wmf"/><Relationship Id="rId2" Type="http://schemas.openxmlformats.org/officeDocument/2006/relationships/image" Target="../media/image95.wmf"/><Relationship Id="rId1" Type="http://schemas.openxmlformats.org/officeDocument/2006/relationships/image" Target="../media/image94.wmf"/><Relationship Id="rId6" Type="http://schemas.openxmlformats.org/officeDocument/2006/relationships/image" Target="../media/image99.wmf"/><Relationship Id="rId5" Type="http://schemas.openxmlformats.org/officeDocument/2006/relationships/image" Target="../media/image98.wmf"/><Relationship Id="rId4" Type="http://schemas.openxmlformats.org/officeDocument/2006/relationships/image" Target="../media/image97.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03.wmf"/><Relationship Id="rId7" Type="http://schemas.openxmlformats.org/officeDocument/2006/relationships/image" Target="../media/image107.wmf"/><Relationship Id="rId2" Type="http://schemas.openxmlformats.org/officeDocument/2006/relationships/image" Target="../media/image102.wmf"/><Relationship Id="rId1" Type="http://schemas.openxmlformats.org/officeDocument/2006/relationships/image" Target="../media/image101.wmf"/><Relationship Id="rId6" Type="http://schemas.openxmlformats.org/officeDocument/2006/relationships/image" Target="../media/image106.wmf"/><Relationship Id="rId5" Type="http://schemas.openxmlformats.org/officeDocument/2006/relationships/image" Target="../media/image105.wmf"/><Relationship Id="rId4" Type="http://schemas.openxmlformats.org/officeDocument/2006/relationships/image" Target="../media/image104.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10.wmf"/><Relationship Id="rId2" Type="http://schemas.openxmlformats.org/officeDocument/2006/relationships/image" Target="../media/image109.wmf"/><Relationship Id="rId1" Type="http://schemas.openxmlformats.org/officeDocument/2006/relationships/image" Target="../media/image108.wmf"/><Relationship Id="rId4" Type="http://schemas.openxmlformats.org/officeDocument/2006/relationships/image" Target="../media/image111.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14.wmf"/><Relationship Id="rId2" Type="http://schemas.openxmlformats.org/officeDocument/2006/relationships/image" Target="../media/image113.wmf"/><Relationship Id="rId1" Type="http://schemas.openxmlformats.org/officeDocument/2006/relationships/image" Target="../media/image112.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18.wmf"/><Relationship Id="rId2" Type="http://schemas.openxmlformats.org/officeDocument/2006/relationships/image" Target="../media/image117.wmf"/><Relationship Id="rId1" Type="http://schemas.openxmlformats.org/officeDocument/2006/relationships/image" Target="../media/image116.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19.wmf"/></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121.wmf"/><Relationship Id="rId1" Type="http://schemas.openxmlformats.org/officeDocument/2006/relationships/image" Target="../media/image120.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22.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129.wmf"/><Relationship Id="rId2" Type="http://schemas.openxmlformats.org/officeDocument/2006/relationships/image" Target="../media/image128.wmf"/><Relationship Id="rId1" Type="http://schemas.openxmlformats.org/officeDocument/2006/relationships/image" Target="../media/image12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32.wmf"/><Relationship Id="rId2" Type="http://schemas.openxmlformats.org/officeDocument/2006/relationships/image" Target="../media/image131.wmf"/><Relationship Id="rId1" Type="http://schemas.openxmlformats.org/officeDocument/2006/relationships/image" Target="../media/image130.wmf"/><Relationship Id="rId4" Type="http://schemas.openxmlformats.org/officeDocument/2006/relationships/image" Target="../media/image133.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 Id="rId5" Type="http://schemas.openxmlformats.org/officeDocument/2006/relationships/image" Target="../media/image19.wmf"/><Relationship Id="rId4" Type="http://schemas.openxmlformats.org/officeDocument/2006/relationships/image" Target="../media/image18.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5586" name="Rectangle 2"/>
          <p:cNvSpPr>
            <a:spLocks noGrp="1" noChangeArrowheads="1"/>
          </p:cNvSpPr>
          <p:nvPr>
            <p:ph type="hdr" sz="quarter"/>
          </p:nvPr>
        </p:nvSpPr>
        <p:spPr bwMode="auto">
          <a:xfrm>
            <a:off x="0" y="0"/>
            <a:ext cx="2946400"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nl-BE"/>
          </a:p>
        </p:txBody>
      </p:sp>
      <p:sp>
        <p:nvSpPr>
          <p:cNvPr id="195587" name="Rectangle 3"/>
          <p:cNvSpPr>
            <a:spLocks noGrp="1" noChangeArrowheads="1"/>
          </p:cNvSpPr>
          <p:nvPr>
            <p:ph type="dt" sz="quarter" idx="1"/>
          </p:nvPr>
        </p:nvSpPr>
        <p:spPr bwMode="auto">
          <a:xfrm>
            <a:off x="3849688" y="0"/>
            <a:ext cx="2946400"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nl-BE"/>
          </a:p>
        </p:txBody>
      </p:sp>
      <p:sp>
        <p:nvSpPr>
          <p:cNvPr id="195588" name="Rectangle 4"/>
          <p:cNvSpPr>
            <a:spLocks noGrp="1" noChangeArrowheads="1"/>
          </p:cNvSpPr>
          <p:nvPr>
            <p:ph type="ftr" sz="quarter" idx="2"/>
          </p:nvPr>
        </p:nvSpPr>
        <p:spPr bwMode="auto">
          <a:xfrm>
            <a:off x="0" y="9378950"/>
            <a:ext cx="2946400"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nl-BE"/>
          </a:p>
        </p:txBody>
      </p:sp>
      <p:sp>
        <p:nvSpPr>
          <p:cNvPr id="195589" name="Rectangle 5"/>
          <p:cNvSpPr>
            <a:spLocks noGrp="1" noChangeArrowheads="1"/>
          </p:cNvSpPr>
          <p:nvPr>
            <p:ph type="sldNum" sz="quarter" idx="3"/>
          </p:nvPr>
        </p:nvSpPr>
        <p:spPr bwMode="auto">
          <a:xfrm>
            <a:off x="3849688" y="9378950"/>
            <a:ext cx="2946400"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DBD586BB-51C6-4443-BCC2-B9F6B65CC16F}" type="slidenum">
              <a:rPr lang="nl-BE"/>
              <a:pPr>
                <a:defRPr/>
              </a:pPr>
              <a:t>‹#›</a:t>
            </a:fld>
            <a:endParaRPr lang="nl-BE"/>
          </a:p>
        </p:txBody>
      </p:sp>
    </p:spTree>
    <p:extLst>
      <p:ext uri="{BB962C8B-B14F-4D97-AF65-F5344CB8AC3E}">
        <p14:creationId xmlns:p14="http://schemas.microsoft.com/office/powerpoint/2010/main" val="33905660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46400"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nl-BE"/>
          </a:p>
        </p:txBody>
      </p:sp>
      <p:sp>
        <p:nvSpPr>
          <p:cNvPr id="9219" name="Rectangle 3"/>
          <p:cNvSpPr>
            <a:spLocks noGrp="1" noChangeArrowheads="1"/>
          </p:cNvSpPr>
          <p:nvPr>
            <p:ph type="dt" idx="1"/>
          </p:nvPr>
        </p:nvSpPr>
        <p:spPr bwMode="auto">
          <a:xfrm>
            <a:off x="3849688" y="0"/>
            <a:ext cx="2946400"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nl-BE"/>
          </a:p>
        </p:txBody>
      </p:sp>
      <p:sp>
        <p:nvSpPr>
          <p:cNvPr id="68612" name="Rectangle 4"/>
          <p:cNvSpPr>
            <a:spLocks noGrp="1" noRot="1" noChangeAspect="1" noChangeArrowheads="1" noTextEdit="1"/>
          </p:cNvSpPr>
          <p:nvPr>
            <p:ph type="sldImg" idx="2"/>
          </p:nvPr>
        </p:nvSpPr>
        <p:spPr bwMode="auto">
          <a:xfrm>
            <a:off x="931863" y="741363"/>
            <a:ext cx="4935537" cy="3702050"/>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679450" y="4691063"/>
            <a:ext cx="5438775" cy="44434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nl-BE" noProof="0"/>
              <a:t>Click to edit Master text styles</a:t>
            </a:r>
          </a:p>
          <a:p>
            <a:pPr lvl="1"/>
            <a:r>
              <a:rPr lang="nl-BE" noProof="0"/>
              <a:t>Second level</a:t>
            </a:r>
          </a:p>
          <a:p>
            <a:pPr lvl="2"/>
            <a:r>
              <a:rPr lang="nl-BE" noProof="0"/>
              <a:t>Third level</a:t>
            </a:r>
          </a:p>
          <a:p>
            <a:pPr lvl="3"/>
            <a:r>
              <a:rPr lang="nl-BE" noProof="0"/>
              <a:t>Fourth level</a:t>
            </a:r>
          </a:p>
          <a:p>
            <a:pPr lvl="4"/>
            <a:r>
              <a:rPr lang="nl-BE" noProof="0"/>
              <a:t>Fifth level</a:t>
            </a:r>
          </a:p>
        </p:txBody>
      </p:sp>
      <p:sp>
        <p:nvSpPr>
          <p:cNvPr id="9222" name="Rectangle 6"/>
          <p:cNvSpPr>
            <a:spLocks noGrp="1" noChangeArrowheads="1"/>
          </p:cNvSpPr>
          <p:nvPr>
            <p:ph type="ftr" sz="quarter" idx="4"/>
          </p:nvPr>
        </p:nvSpPr>
        <p:spPr bwMode="auto">
          <a:xfrm>
            <a:off x="0" y="9378950"/>
            <a:ext cx="2946400"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nl-BE"/>
          </a:p>
        </p:txBody>
      </p:sp>
      <p:sp>
        <p:nvSpPr>
          <p:cNvPr id="9223" name="Rectangle 7"/>
          <p:cNvSpPr>
            <a:spLocks noGrp="1" noChangeArrowheads="1"/>
          </p:cNvSpPr>
          <p:nvPr>
            <p:ph type="sldNum" sz="quarter" idx="5"/>
          </p:nvPr>
        </p:nvSpPr>
        <p:spPr bwMode="auto">
          <a:xfrm>
            <a:off x="3849688" y="9378950"/>
            <a:ext cx="2946400"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E93CDABB-7375-4E51-99EC-85F1A4E329EE}" type="slidenum">
              <a:rPr lang="nl-BE"/>
              <a:pPr>
                <a:defRPr/>
              </a:pPr>
              <a:t>‹#›</a:t>
            </a:fld>
            <a:endParaRPr lang="nl-BE"/>
          </a:p>
        </p:txBody>
      </p:sp>
    </p:spTree>
    <p:extLst>
      <p:ext uri="{BB962C8B-B14F-4D97-AF65-F5344CB8AC3E}">
        <p14:creationId xmlns:p14="http://schemas.microsoft.com/office/powerpoint/2010/main" val="310633006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84D63F47-5B31-4B95-A34A-E569E016B2A7}" type="slidenum">
              <a:rPr lang="nl-BE" smtClean="0">
                <a:latin typeface="Arial" pitchFamily="34" charset="0"/>
              </a:rPr>
              <a:pPr/>
              <a:t>1</a:t>
            </a:fld>
            <a:endParaRPr lang="nl-BE">
              <a:latin typeface="Arial" pitchFamily="34"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851362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PSTD method projects the spatial series</a:t>
            </a:r>
            <a:r>
              <a:rPr lang="en-US" baseline="0" dirty="0"/>
              <a:t> of data on</a:t>
            </a:r>
            <a:r>
              <a:rPr lang="en-US" dirty="0"/>
              <a:t> an orthogonal</a:t>
            </a:r>
            <a:r>
              <a:rPr lang="en-US" baseline="0" dirty="0"/>
              <a:t> set of basis functions and calculates the derivatives for these basis functions analytically. Note that these basis functions could be confined to a subdomain but could also span the whole simulation domain.</a:t>
            </a:r>
          </a:p>
          <a:p>
            <a:r>
              <a:rPr lang="en-US" baseline="0" dirty="0"/>
              <a:t>The Fourier PSTD is a special case where sine functions are used as basis functions. FFT allows to quickly calculate the projection, yet these basis functions cover the whole spatial simulation domain and thus couple the whole problem including all boundary conditions, sources, etc.</a:t>
            </a:r>
          </a:p>
          <a:p>
            <a:endParaRPr lang="en-US" dirty="0"/>
          </a:p>
        </p:txBody>
      </p:sp>
      <p:sp>
        <p:nvSpPr>
          <p:cNvPr id="4" name="Slide Number Placeholder 3"/>
          <p:cNvSpPr>
            <a:spLocks noGrp="1"/>
          </p:cNvSpPr>
          <p:nvPr>
            <p:ph type="sldNum" sz="quarter" idx="10"/>
          </p:nvPr>
        </p:nvSpPr>
        <p:spPr/>
        <p:txBody>
          <a:bodyPr/>
          <a:lstStyle/>
          <a:p>
            <a:pPr>
              <a:defRPr/>
            </a:pPr>
            <a:fld id="{E93CDABB-7375-4E51-99EC-85F1A4E329EE}" type="slidenum">
              <a:rPr lang="nl-BE" smtClean="0"/>
              <a:pPr>
                <a:defRPr/>
              </a:pPr>
              <a:t>10</a:t>
            </a:fld>
            <a:endParaRPr lang="nl-BE"/>
          </a:p>
        </p:txBody>
      </p:sp>
    </p:spTree>
    <p:extLst>
      <p:ext uri="{BB962C8B-B14F-4D97-AF65-F5344CB8AC3E}">
        <p14:creationId xmlns:p14="http://schemas.microsoft.com/office/powerpoint/2010/main" val="32912063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p:spPr>
        <p:txBody>
          <a:bodyPr/>
          <a:lstStyle/>
          <a:p>
            <a:r>
              <a:rPr lang="en-US" dirty="0">
                <a:latin typeface="Arial" pitchFamily="34" charset="0"/>
              </a:rPr>
              <a:t>A particular problem with Fourier PSTD is the emergence</a:t>
            </a:r>
            <a:r>
              <a:rPr lang="en-US" baseline="0" dirty="0">
                <a:latin typeface="Arial" pitchFamily="34" charset="0"/>
              </a:rPr>
              <a:t> of a Gibbs phenomenon at sharp discontinuities in material characteristics. </a:t>
            </a:r>
          </a:p>
          <a:p>
            <a:r>
              <a:rPr lang="en-US" baseline="0" dirty="0">
                <a:latin typeface="Arial" pitchFamily="34" charset="0"/>
              </a:rPr>
              <a:t>As an illustration of possible extensions of the Fourier PSTD method we discuss the introduction of the discontinuity at an infinitely extended flat interface between materials. The new basis functions that are proposed for this case include an incoming and reflected plane wave. The discontinuity is explicitly embedded in the basis functions by adapting </a:t>
            </a:r>
            <a:r>
              <a:rPr lang="en-US" baseline="0" dirty="0">
                <a:latin typeface="Symbol" panose="05050102010706020507" pitchFamily="18" charset="2"/>
              </a:rPr>
              <a:t>alpha</a:t>
            </a:r>
            <a:r>
              <a:rPr lang="en-US" baseline="0" dirty="0">
                <a:latin typeface="Arial" pitchFamily="34" charset="0"/>
              </a:rPr>
              <a:t> and </a:t>
            </a:r>
            <a:r>
              <a:rPr lang="en-US" baseline="0" dirty="0">
                <a:latin typeface="Symbol" panose="05050102010706020507" pitchFamily="18" charset="2"/>
              </a:rPr>
              <a:t>beta</a:t>
            </a:r>
            <a:r>
              <a:rPr lang="en-US" baseline="0" dirty="0">
                <a:latin typeface="Arial" pitchFamily="34" charset="0"/>
              </a:rPr>
              <a:t>.</a:t>
            </a:r>
            <a:endParaRPr lang="en-US" dirty="0">
              <a:latin typeface="Arial" pitchFamily="34" charset="0"/>
            </a:endParaRPr>
          </a:p>
        </p:txBody>
      </p:sp>
      <p:sp>
        <p:nvSpPr>
          <p:cNvPr id="78852" name="Slide Number Placeholder 3"/>
          <p:cNvSpPr>
            <a:spLocks noGrp="1"/>
          </p:cNvSpPr>
          <p:nvPr>
            <p:ph type="sldNum" sz="quarter" idx="5"/>
          </p:nvPr>
        </p:nvSpPr>
        <p:spPr>
          <a:noFill/>
        </p:spPr>
        <p:txBody>
          <a:bodyPr/>
          <a:lstStyle/>
          <a:p>
            <a:fld id="{AD4C6F17-FAE2-4C61-90B6-818DE004CCBC}" type="slidenum">
              <a:rPr lang="nl-BE" smtClean="0">
                <a:latin typeface="Arial" pitchFamily="34" charset="0"/>
              </a:rPr>
              <a:pPr/>
              <a:t>11</a:t>
            </a:fld>
            <a:endParaRPr lang="nl-BE">
              <a:latin typeface="Arial" pitchFamily="34" charset="0"/>
            </a:endParaRPr>
          </a:p>
        </p:txBody>
      </p:sp>
    </p:spTree>
    <p:extLst>
      <p:ext uri="{BB962C8B-B14F-4D97-AF65-F5344CB8AC3E}">
        <p14:creationId xmlns:p14="http://schemas.microsoft.com/office/powerpoint/2010/main" val="25083479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A8D117B5-859A-443B-B87E-CB75B9B400BD}" type="slidenum">
              <a:rPr lang="nl-BE" smtClean="0">
                <a:latin typeface="Arial" pitchFamily="34" charset="0"/>
              </a:rPr>
              <a:pPr/>
              <a:t>12</a:t>
            </a:fld>
            <a:endParaRPr lang="nl-BE">
              <a:latin typeface="Arial" pitchFamily="34"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r>
              <a:rPr lang="en-US">
                <a:latin typeface="Arial" pitchFamily="34" charset="0"/>
              </a:rPr>
              <a:t>Until now we only discussed discretisation in Cartesian grids. This resulted in very compact formulations of the approximation to the spatial derivatives and very efficient calculations. The most important reason to consider alternative types of grids is the presence of non-Cartesian boundary conditions or material transitions. </a:t>
            </a:r>
          </a:p>
          <a:p>
            <a:pPr eaLnBrk="1" hangingPunct="1"/>
            <a:r>
              <a:rPr lang="en-US">
                <a:latin typeface="Arial" pitchFamily="34" charset="0"/>
              </a:rPr>
              <a:t>One distinguishes between structured grids that can be mapped to a Cartesian grid and can thus also be stored in a matrix, and non-structured grids.</a:t>
            </a:r>
          </a:p>
          <a:p>
            <a:pPr eaLnBrk="1" hangingPunct="1"/>
            <a:r>
              <a:rPr lang="en-US">
                <a:latin typeface="Arial" pitchFamily="34" charset="0"/>
              </a:rPr>
              <a:t>We consider curvilinear grids (in two dimensions) as a first generalisation. At every location in the curvilinear grid, a covariant (subscript) and a contravariant (superscript) basis can be defined and every vector field can be expanded in these two bases. The components of the vector in both field are related by space dependent metric coefficients. In case of a staggered grid, additional (linear) interpolation is needed to obtain the appropriate field components at every location where the are needed.</a:t>
            </a:r>
          </a:p>
        </p:txBody>
      </p:sp>
    </p:spTree>
    <p:extLst>
      <p:ext uri="{BB962C8B-B14F-4D97-AF65-F5344CB8AC3E}">
        <p14:creationId xmlns:p14="http://schemas.microsoft.com/office/powerpoint/2010/main" val="24366841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F525006-8774-4F59-87FA-1FE8FFE1BD8B}" type="slidenum">
              <a:rPr lang="nl-BE" smtClean="0">
                <a:latin typeface="Arial" pitchFamily="34" charset="0"/>
              </a:rPr>
              <a:pPr/>
              <a:t>13</a:t>
            </a:fld>
            <a:endParaRPr lang="nl-BE">
              <a:latin typeface="Arial" pitchFamily="34" charset="0"/>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r>
              <a:rPr lang="en-US">
                <a:latin typeface="Arial" pitchFamily="34" charset="0"/>
              </a:rPr>
              <a:t>The spatial derivative of </a:t>
            </a:r>
            <a:r>
              <a:rPr lang="en-US" i="1">
                <a:latin typeface="Arial" pitchFamily="34" charset="0"/>
              </a:rPr>
              <a:t>p</a:t>
            </a:r>
            <a:r>
              <a:rPr lang="en-US">
                <a:latin typeface="Arial" pitchFamily="34" charset="0"/>
              </a:rPr>
              <a:t> along a grid line in a natural way yields the component of </a:t>
            </a:r>
            <a:r>
              <a:rPr lang="en-US" b="1">
                <a:latin typeface="Arial" pitchFamily="34" charset="0"/>
              </a:rPr>
              <a:t>o</a:t>
            </a:r>
            <a:r>
              <a:rPr lang="en-US">
                <a:latin typeface="Arial" pitchFamily="34" charset="0"/>
              </a:rPr>
              <a:t> along this covariant direction. However, to calculate </a:t>
            </a:r>
            <a:r>
              <a:rPr lang="en-US">
                <a:latin typeface="Symbol" pitchFamily="18" charset="2"/>
                <a:sym typeface="Symbol" pitchFamily="18" charset="2"/>
              </a:rPr>
              <a:t></a:t>
            </a:r>
            <a:r>
              <a:rPr lang="en-US">
                <a:latin typeface="Arial" pitchFamily="34" charset="0"/>
              </a:rPr>
              <a:t>.</a:t>
            </a:r>
            <a:r>
              <a:rPr lang="en-US" b="1">
                <a:latin typeface="Arial" pitchFamily="34" charset="0"/>
              </a:rPr>
              <a:t>o</a:t>
            </a:r>
            <a:r>
              <a:rPr lang="en-US">
                <a:latin typeface="Arial" pitchFamily="34" charset="0"/>
              </a:rPr>
              <a:t> contravariant components (orthogonal to the grid lines are needed). The latter can be recognized for example by integrating over the cell and transforming the surface integral of </a:t>
            </a:r>
            <a:r>
              <a:rPr lang="en-US">
                <a:latin typeface="Symbol" pitchFamily="18" charset="2"/>
                <a:sym typeface="Symbol" pitchFamily="18" charset="2"/>
              </a:rPr>
              <a:t></a:t>
            </a:r>
            <a:r>
              <a:rPr lang="en-US">
                <a:latin typeface="Arial" pitchFamily="34" charset="0"/>
              </a:rPr>
              <a:t>.</a:t>
            </a:r>
            <a:r>
              <a:rPr lang="en-US" b="1">
                <a:latin typeface="Arial" pitchFamily="34" charset="0"/>
              </a:rPr>
              <a:t>o</a:t>
            </a:r>
            <a:r>
              <a:rPr lang="en-US">
                <a:latin typeface="Arial" pitchFamily="34" charset="0"/>
              </a:rPr>
              <a:t> to a line integral of the normal component of </a:t>
            </a:r>
            <a:r>
              <a:rPr lang="en-US" b="1">
                <a:latin typeface="Arial" pitchFamily="34" charset="0"/>
              </a:rPr>
              <a:t>o</a:t>
            </a:r>
            <a:r>
              <a:rPr lang="en-US">
                <a:latin typeface="Arial" pitchFamily="34" charset="0"/>
              </a:rPr>
              <a:t> over the cell boundaries (or equivalent in three dimensions). Thus, the first equation calculates the change of covariant components, the second equation uses the contravarient components to obtain the change in </a:t>
            </a:r>
            <a:r>
              <a:rPr lang="en-US" i="1">
                <a:latin typeface="Arial" pitchFamily="34" charset="0"/>
              </a:rPr>
              <a:t>p</a:t>
            </a:r>
            <a:r>
              <a:rPr lang="en-US">
                <a:latin typeface="Arial" pitchFamily="34" charset="0"/>
              </a:rPr>
              <a:t>. The standard FDTD scheme alternatively uses the two equations to step in time. Thus the simplest calculation procedure consists in transforming covarant to contravariant components each time the first equation is used to update </a:t>
            </a:r>
            <a:r>
              <a:rPr lang="en-US" b="1">
                <a:latin typeface="Arial" pitchFamily="34" charset="0"/>
              </a:rPr>
              <a:t>o</a:t>
            </a:r>
            <a:r>
              <a:rPr lang="en-US">
                <a:latin typeface="Arial" pitchFamily="34" charset="0"/>
              </a:rPr>
              <a:t>-field components to the next time step.</a:t>
            </a:r>
          </a:p>
        </p:txBody>
      </p:sp>
    </p:spTree>
    <p:extLst>
      <p:ext uri="{BB962C8B-B14F-4D97-AF65-F5344CB8AC3E}">
        <p14:creationId xmlns:p14="http://schemas.microsoft.com/office/powerpoint/2010/main" val="35609148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F7089B43-1088-480C-84B8-DABB53910154}" type="slidenum">
              <a:rPr lang="nl-BE" smtClean="0">
                <a:latin typeface="Arial" pitchFamily="34" charset="0"/>
              </a:rPr>
              <a:pPr/>
              <a:t>14</a:t>
            </a:fld>
            <a:endParaRPr lang="nl-BE">
              <a:latin typeface="Arial" pitchFamily="34"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r>
              <a:rPr lang="en-US">
                <a:latin typeface="Arial" pitchFamily="34" charset="0"/>
              </a:rPr>
              <a:t>If one wants to discretise Maxwell’s equations directly in a curvilinear grid, components of </a:t>
            </a:r>
            <a:r>
              <a:rPr lang="en-US" b="1">
                <a:latin typeface="Arial" pitchFamily="34" charset="0"/>
              </a:rPr>
              <a:t>E</a:t>
            </a:r>
            <a:r>
              <a:rPr lang="en-US">
                <a:latin typeface="Arial" pitchFamily="34" charset="0"/>
              </a:rPr>
              <a:t> and </a:t>
            </a:r>
            <a:r>
              <a:rPr lang="en-US" b="1">
                <a:latin typeface="Arial" pitchFamily="34" charset="0"/>
              </a:rPr>
              <a:t>H</a:t>
            </a:r>
            <a:r>
              <a:rPr lang="en-US">
                <a:latin typeface="Arial" pitchFamily="34" charset="0"/>
              </a:rPr>
              <a:t> can be chosen along covariant directions and components of </a:t>
            </a:r>
            <a:r>
              <a:rPr lang="en-US" b="1">
                <a:latin typeface="Arial" pitchFamily="34" charset="0"/>
              </a:rPr>
              <a:t>D</a:t>
            </a:r>
            <a:r>
              <a:rPr lang="en-US">
                <a:latin typeface="Arial" pitchFamily="34" charset="0"/>
              </a:rPr>
              <a:t> and </a:t>
            </a:r>
            <a:r>
              <a:rPr lang="en-US" b="1">
                <a:latin typeface="Arial" pitchFamily="34" charset="0"/>
              </a:rPr>
              <a:t>B</a:t>
            </a:r>
            <a:r>
              <a:rPr lang="en-US">
                <a:latin typeface="Arial" pitchFamily="34" charset="0"/>
              </a:rPr>
              <a:t> along contravariant directions.</a:t>
            </a:r>
          </a:p>
          <a:p>
            <a:pPr eaLnBrk="1" hangingPunct="1"/>
            <a:endParaRPr lang="en-US">
              <a:latin typeface="Arial" pitchFamily="34" charset="0"/>
            </a:endParaRPr>
          </a:p>
        </p:txBody>
      </p:sp>
    </p:spTree>
    <p:extLst>
      <p:ext uri="{BB962C8B-B14F-4D97-AF65-F5344CB8AC3E}">
        <p14:creationId xmlns:p14="http://schemas.microsoft.com/office/powerpoint/2010/main" val="3009873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EEC37B80-DC7D-4EEC-BBC7-7FD294619EE6}" type="slidenum">
              <a:rPr lang="nl-BE" smtClean="0">
                <a:latin typeface="Arial" pitchFamily="34" charset="0"/>
              </a:rPr>
              <a:pPr/>
              <a:t>15</a:t>
            </a:fld>
            <a:endParaRPr lang="nl-BE">
              <a:latin typeface="Arial" pitchFamily="34"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r>
              <a:rPr lang="en-US" dirty="0">
                <a:latin typeface="Arial" pitchFamily="34" charset="0"/>
              </a:rPr>
              <a:t>Structured grids can not easily be used to envelope objects of complex form (except if one is willing to add several non-used variables). Then non-structured grids may be a solution. One approach is know as a finite volume time domain method. By careful definition of the unknown field values, one of the two first order equations becomes particularly simple. Let us first integrate the first equation over a single cell. Using the Gauss’ theorem the volume integration in transformed to a surface integration of the orthogonal component of the </a:t>
            </a:r>
            <a:r>
              <a:rPr lang="en-US" b="1" dirty="0">
                <a:latin typeface="Arial" pitchFamily="34" charset="0"/>
              </a:rPr>
              <a:t>o</a:t>
            </a:r>
            <a:r>
              <a:rPr lang="en-US" dirty="0">
                <a:latin typeface="Arial" pitchFamily="34" charset="0"/>
              </a:rPr>
              <a:t>-field over the surface defining the cell. This surface is a combination of small plane surfaces bounded by a polygon. Thus the overall surface integration can be replaced by a sum of surface integration over the flat parts of the surface. As </a:t>
            </a:r>
            <a:r>
              <a:rPr lang="en-US" dirty="0" err="1">
                <a:latin typeface="Arial" pitchFamily="34" charset="0"/>
              </a:rPr>
              <a:t>discretised</a:t>
            </a:r>
            <a:r>
              <a:rPr lang="en-US" dirty="0">
                <a:latin typeface="Arial" pitchFamily="34" charset="0"/>
              </a:rPr>
              <a:t> </a:t>
            </a:r>
            <a:r>
              <a:rPr lang="en-US" i="1" dirty="0">
                <a:latin typeface="Arial" pitchFamily="34" charset="0"/>
              </a:rPr>
              <a:t>p</a:t>
            </a:r>
            <a:r>
              <a:rPr lang="en-US" dirty="0">
                <a:latin typeface="Arial" pitchFamily="34" charset="0"/>
              </a:rPr>
              <a:t>-field unknowns the average value of </a:t>
            </a:r>
            <a:r>
              <a:rPr lang="en-US" i="1" dirty="0">
                <a:latin typeface="Arial" pitchFamily="34" charset="0"/>
              </a:rPr>
              <a:t>p</a:t>
            </a:r>
            <a:r>
              <a:rPr lang="en-US" dirty="0">
                <a:latin typeface="Arial" pitchFamily="34" charset="0"/>
              </a:rPr>
              <a:t> over a cell is used. As </a:t>
            </a:r>
            <a:r>
              <a:rPr lang="en-US" dirty="0" err="1">
                <a:latin typeface="Arial" pitchFamily="34" charset="0"/>
              </a:rPr>
              <a:t>discretised</a:t>
            </a:r>
            <a:r>
              <a:rPr lang="en-US" dirty="0">
                <a:latin typeface="Arial" pitchFamily="34" charset="0"/>
              </a:rPr>
              <a:t> components of </a:t>
            </a:r>
            <a:r>
              <a:rPr lang="en-US" b="1" dirty="0">
                <a:latin typeface="Arial" pitchFamily="34" charset="0"/>
              </a:rPr>
              <a:t>o</a:t>
            </a:r>
            <a:r>
              <a:rPr lang="en-US" dirty="0">
                <a:latin typeface="Arial" pitchFamily="34" charset="0"/>
              </a:rPr>
              <a:t>-field unknowns, the average of the orthogonal component over a partial surface is used. With this choice, the first equation is a simple sum, not much more complicated than the </a:t>
            </a:r>
            <a:r>
              <a:rPr lang="en-US" dirty="0" err="1">
                <a:latin typeface="Arial" pitchFamily="34" charset="0"/>
              </a:rPr>
              <a:t>discretised</a:t>
            </a:r>
            <a:r>
              <a:rPr lang="en-US" dirty="0">
                <a:latin typeface="Arial" pitchFamily="34" charset="0"/>
              </a:rPr>
              <a:t> equation in a Cartesian grid.</a:t>
            </a:r>
          </a:p>
        </p:txBody>
      </p:sp>
    </p:spTree>
    <p:extLst>
      <p:ext uri="{BB962C8B-B14F-4D97-AF65-F5344CB8AC3E}">
        <p14:creationId xmlns:p14="http://schemas.microsoft.com/office/powerpoint/2010/main" val="4455980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B4B5DFC7-1EEF-45EA-88A6-DCC9C3F0DA6F}" type="slidenum">
              <a:rPr lang="nl-BE" smtClean="0">
                <a:latin typeface="Arial" pitchFamily="34" charset="0"/>
              </a:rPr>
              <a:pPr/>
              <a:t>16</a:t>
            </a:fld>
            <a:endParaRPr lang="nl-BE">
              <a:latin typeface="Arial" pitchFamily="34"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r>
              <a:rPr lang="en-US" dirty="0">
                <a:latin typeface="Arial" pitchFamily="34" charset="0"/>
              </a:rPr>
              <a:t>The second equation is now integrated over each of the surfaces limiting the cells. The left hand side of the equation is precisely the time derivative of the newly defined unknown component of the </a:t>
            </a:r>
            <a:r>
              <a:rPr lang="en-US" b="1" dirty="0">
                <a:latin typeface="Arial" pitchFamily="34" charset="0"/>
              </a:rPr>
              <a:t>o</a:t>
            </a:r>
            <a:r>
              <a:rPr lang="en-US" dirty="0">
                <a:latin typeface="Arial" pitchFamily="34" charset="0"/>
              </a:rPr>
              <a:t> field. The right hand side does not match. The orthogonal derivative of </a:t>
            </a:r>
            <a:r>
              <a:rPr lang="en-US" i="1" dirty="0">
                <a:latin typeface="Arial" pitchFamily="34" charset="0"/>
              </a:rPr>
              <a:t>p</a:t>
            </a:r>
            <a:r>
              <a:rPr lang="en-US" dirty="0">
                <a:latin typeface="Arial" pitchFamily="34" charset="0"/>
              </a:rPr>
              <a:t> has to be derived from knowledge of the cell-averaged value for the neighboring cells. This can be done by approximating the local p-field by an analytical function. The lowest order approximation is a linear gradient in the direction orthogonal to the surface under consideration. After some calculations extracting the 2 constants in the linear relation from the cell averaged p-values, the equation in the red rectangular is obtained. Again, this is a fairly simple equation similar to the equation obtained in a Cartesian grid. </a:t>
            </a:r>
          </a:p>
          <a:p>
            <a:pPr eaLnBrk="1" hangingPunct="1"/>
            <a:r>
              <a:rPr lang="en-US" dirty="0">
                <a:latin typeface="Arial" pitchFamily="34" charset="0"/>
              </a:rPr>
              <a:t>Note that the volumes, surfaces, and distances needed in these equations need considerable </a:t>
            </a:r>
            <a:r>
              <a:rPr lang="en-US" dirty="0" err="1">
                <a:latin typeface="Arial" pitchFamily="34" charset="0"/>
              </a:rPr>
              <a:t>cpu</a:t>
            </a:r>
            <a:r>
              <a:rPr lang="en-US" dirty="0">
                <a:latin typeface="Arial" pitchFamily="34" charset="0"/>
              </a:rPr>
              <a:t>-time to be calculated but this calculation need not be repeated every time step. Additional memory is however required to store these grid descriptors. </a:t>
            </a:r>
          </a:p>
          <a:p>
            <a:pPr eaLnBrk="1" hangingPunct="1"/>
            <a:endParaRPr lang="en-US" dirty="0">
              <a:latin typeface="Arial" pitchFamily="34" charset="0"/>
            </a:endParaRPr>
          </a:p>
          <a:p>
            <a:pPr eaLnBrk="1" hangingPunct="1"/>
            <a:r>
              <a:rPr lang="nl-BE" dirty="0">
                <a:latin typeface="Arial" pitchFamily="34" charset="0"/>
              </a:rPr>
              <a:t>see also: D. Botteldooren, “Acoustical FDTD simulation in a quasi-Cartesian grid,” J. Acoust. Soc. Am. 95(5), 1994, p. 2313</a:t>
            </a:r>
          </a:p>
        </p:txBody>
      </p:sp>
    </p:spTree>
    <p:extLst>
      <p:ext uri="{BB962C8B-B14F-4D97-AF65-F5344CB8AC3E}">
        <p14:creationId xmlns:p14="http://schemas.microsoft.com/office/powerpoint/2010/main" val="36541037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B36EC436-37B1-4E24-BAD0-FF0F5E8BF3B7}" type="slidenum">
              <a:rPr lang="nl-BE" smtClean="0">
                <a:latin typeface="Arial" pitchFamily="34" charset="0"/>
              </a:rPr>
              <a:pPr/>
              <a:t>17</a:t>
            </a:fld>
            <a:endParaRPr lang="nl-BE">
              <a:latin typeface="Arial" pitchFamily="34"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r>
              <a:rPr lang="nl-BE">
                <a:latin typeface="Arial" pitchFamily="34" charset="0"/>
              </a:rPr>
              <a:t>Higher order approximations expand </a:t>
            </a:r>
            <a:r>
              <a:rPr lang="nl-BE" i="1">
                <a:latin typeface="Arial" pitchFamily="34" charset="0"/>
              </a:rPr>
              <a:t>p</a:t>
            </a:r>
            <a:r>
              <a:rPr lang="nl-BE">
                <a:latin typeface="Arial" pitchFamily="34" charset="0"/>
              </a:rPr>
              <a:t> in higher order polynomials around the surface of a cell. The unknown coefficients in this polynome are found by matching the average field over a larger number of neighboring cells to the unknowns (which are as we remember from the previous slide the average of </a:t>
            </a:r>
            <a:r>
              <a:rPr lang="nl-BE" i="1">
                <a:latin typeface="Arial" pitchFamily="34" charset="0"/>
              </a:rPr>
              <a:t>p</a:t>
            </a:r>
            <a:r>
              <a:rPr lang="nl-BE">
                <a:latin typeface="Arial" pitchFamily="34" charset="0"/>
              </a:rPr>
              <a:t> over a cell). The schemes become less compact but more accurate. This approach is sometimes referred to as an ENO or WENO scheme and is used to capture acoustic shocks in sound propagation problems.</a:t>
            </a:r>
          </a:p>
          <a:p>
            <a:pPr eaLnBrk="1" hangingPunct="1"/>
            <a:endParaRPr lang="nl-BE">
              <a:latin typeface="Arial" pitchFamily="34" charset="0"/>
            </a:endParaRPr>
          </a:p>
          <a:p>
            <a:pPr eaLnBrk="1" hangingPunct="1"/>
            <a:r>
              <a:rPr lang="nl-BE">
                <a:latin typeface="Arial" pitchFamily="34" charset="0"/>
              </a:rPr>
              <a:t>See also: G. Jiang &amp; C.W. Shu (1996), “efficient implementation od weighted ENO schemes”, J. Comput.Phys. 126, 202-228</a:t>
            </a:r>
          </a:p>
        </p:txBody>
      </p:sp>
    </p:spTree>
    <p:extLst>
      <p:ext uri="{BB962C8B-B14F-4D97-AF65-F5344CB8AC3E}">
        <p14:creationId xmlns:p14="http://schemas.microsoft.com/office/powerpoint/2010/main" val="8422191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779D14E3-00D7-4850-A3CA-BFF57D9163B3}" type="slidenum">
              <a:rPr lang="nl-BE" smtClean="0">
                <a:latin typeface="Arial" pitchFamily="34" charset="0"/>
              </a:rPr>
              <a:pPr/>
              <a:t>18</a:t>
            </a:fld>
            <a:endParaRPr lang="nl-BE">
              <a:latin typeface="Arial" pitchFamily="34"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r>
              <a:rPr lang="nl-BE">
                <a:latin typeface="Arial" pitchFamily="34" charset="0"/>
              </a:rPr>
              <a:t>We now turn to the time discretisation. Several approaches for approximating the time derivative in the equations will be discussed.</a:t>
            </a:r>
          </a:p>
        </p:txBody>
      </p:sp>
    </p:spTree>
    <p:extLst>
      <p:ext uri="{BB962C8B-B14F-4D97-AF65-F5344CB8AC3E}">
        <p14:creationId xmlns:p14="http://schemas.microsoft.com/office/powerpoint/2010/main" val="31982224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CC8D53C4-1ABC-4CD1-80DB-C8AB8AC24B30}" type="slidenum">
              <a:rPr lang="nl-BE" smtClean="0">
                <a:latin typeface="Arial" pitchFamily="34" charset="0"/>
              </a:rPr>
              <a:pPr/>
              <a:t>19</a:t>
            </a:fld>
            <a:endParaRPr lang="nl-BE">
              <a:latin typeface="Arial" pitchFamily="34"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r>
              <a:rPr lang="en-US" dirty="0">
                <a:latin typeface="Arial" pitchFamily="34" charset="0"/>
              </a:rPr>
              <a:t>Independently of the choice of spatial </a:t>
            </a:r>
            <a:r>
              <a:rPr lang="en-US" dirty="0" err="1">
                <a:latin typeface="Arial" pitchFamily="34" charset="0"/>
              </a:rPr>
              <a:t>discretisation</a:t>
            </a:r>
            <a:r>
              <a:rPr lang="en-US" dirty="0">
                <a:latin typeface="Arial" pitchFamily="34" charset="0"/>
              </a:rPr>
              <a:t> scheme and approximation of the spatial derivative, a time </a:t>
            </a:r>
            <a:r>
              <a:rPr lang="en-US" dirty="0" err="1">
                <a:latin typeface="Arial" pitchFamily="34" charset="0"/>
              </a:rPr>
              <a:t>discretisation</a:t>
            </a:r>
            <a:r>
              <a:rPr lang="en-US" dirty="0">
                <a:latin typeface="Arial" pitchFamily="34" charset="0"/>
              </a:rPr>
              <a:t> and approximation to the time derivative can be chosen. </a:t>
            </a:r>
          </a:p>
          <a:p>
            <a:pPr eaLnBrk="1" hangingPunct="1"/>
            <a:r>
              <a:rPr lang="en-US" dirty="0">
                <a:latin typeface="Arial" pitchFamily="34" charset="0"/>
              </a:rPr>
              <a:t>Again, there are two options: collocated grids for </a:t>
            </a:r>
            <a:r>
              <a:rPr lang="en-US" i="1" dirty="0">
                <a:latin typeface="Arial" pitchFamily="34" charset="0"/>
              </a:rPr>
              <a:t>p</a:t>
            </a:r>
            <a:r>
              <a:rPr lang="en-US" dirty="0">
                <a:latin typeface="Arial" pitchFamily="34" charset="0"/>
              </a:rPr>
              <a:t> and </a:t>
            </a:r>
            <a:r>
              <a:rPr lang="en-US" b="1" dirty="0">
                <a:latin typeface="Arial" pitchFamily="34" charset="0"/>
              </a:rPr>
              <a:t>o</a:t>
            </a:r>
            <a:r>
              <a:rPr lang="en-US" dirty="0">
                <a:latin typeface="Arial" pitchFamily="34" charset="0"/>
              </a:rPr>
              <a:t> and staggered grids. Approximating time derivatives by central differences (using the same Taylor series expansion as for the spatial derivative) leads to an approximation that is second order accurate in time step </a:t>
            </a:r>
            <a:r>
              <a:rPr lang="en-US" i="1" dirty="0" err="1">
                <a:latin typeface="Arial" pitchFamily="34" charset="0"/>
              </a:rPr>
              <a:t>dt</a:t>
            </a:r>
            <a:r>
              <a:rPr lang="en-US" dirty="0" err="1">
                <a:latin typeface="Arial" pitchFamily="34" charset="0"/>
              </a:rPr>
              <a:t>.</a:t>
            </a:r>
            <a:r>
              <a:rPr lang="en-US" dirty="0">
                <a:latin typeface="Arial" pitchFamily="34" charset="0"/>
              </a:rPr>
              <a:t> The staggered grid gives also for the time </a:t>
            </a:r>
            <a:r>
              <a:rPr lang="en-US" dirty="0" err="1">
                <a:latin typeface="Arial" pitchFamily="34" charset="0"/>
              </a:rPr>
              <a:t>discretisation</a:t>
            </a:r>
            <a:r>
              <a:rPr lang="en-US" dirty="0">
                <a:latin typeface="Arial" pitchFamily="34" charset="0"/>
              </a:rPr>
              <a:t> slightly higher accuracy. </a:t>
            </a:r>
          </a:p>
          <a:p>
            <a:pPr eaLnBrk="1" hangingPunct="1"/>
            <a:r>
              <a:rPr lang="en-US" dirty="0">
                <a:latin typeface="Arial" pitchFamily="34" charset="0"/>
              </a:rPr>
              <a:t>This approximation of the time derivative immediately leads to a solution mechanism: explicit time stepping, sometimes also called the leap-frog scheme. </a:t>
            </a:r>
          </a:p>
          <a:p>
            <a:pPr eaLnBrk="1" hangingPunct="1"/>
            <a:r>
              <a:rPr lang="en-US" dirty="0">
                <a:latin typeface="Arial" pitchFamily="34" charset="0"/>
              </a:rPr>
              <a:t>Note that in the last set of equations above, the spatial derivative is to be replaced by an approximate spatially </a:t>
            </a:r>
            <a:r>
              <a:rPr lang="en-US" dirty="0" err="1">
                <a:latin typeface="Arial" pitchFamily="34" charset="0"/>
              </a:rPr>
              <a:t>discretised</a:t>
            </a:r>
            <a:r>
              <a:rPr lang="en-US" dirty="0">
                <a:latin typeface="Arial" pitchFamily="34" charset="0"/>
              </a:rPr>
              <a:t> form (Section 1). Most commonly though, this temporal scheme is combined with a staggered grid in space and a first order approximation to the spatial derivatives, at least for solving wave propagation problems.</a:t>
            </a:r>
            <a:r>
              <a:rPr lang="nl-BE" dirty="0">
                <a:latin typeface="Arial" pitchFamily="34" charset="0"/>
              </a:rPr>
              <a:t> </a:t>
            </a:r>
          </a:p>
        </p:txBody>
      </p:sp>
    </p:spTree>
    <p:extLst>
      <p:ext uri="{BB962C8B-B14F-4D97-AF65-F5344CB8AC3E}">
        <p14:creationId xmlns:p14="http://schemas.microsoft.com/office/powerpoint/2010/main" val="6398422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5C2218A5-D1F0-4541-9C1A-707379C849E4}" type="slidenum">
              <a:rPr lang="nl-BE" smtClean="0">
                <a:latin typeface="Arial" pitchFamily="34" charset="0"/>
              </a:rPr>
              <a:pPr/>
              <a:t>2</a:t>
            </a:fld>
            <a:endParaRPr lang="nl-BE">
              <a:latin typeface="Arial" pitchFamily="34"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r>
              <a:rPr lang="nl-BE">
                <a:latin typeface="Arial" pitchFamily="34" charset="0"/>
              </a:rPr>
              <a:t>First we study the options for spatial discretisation and the corresponding approximation for the spatial derivatives in the wave equation. In part 2 the discretisation in time and resulting approximations for the time derivatives in the wave equation will be studied. The choice of discretisation in space and time is nevertheless not fully independent.</a:t>
            </a:r>
          </a:p>
          <a:p>
            <a:pPr eaLnBrk="1" hangingPunct="1"/>
            <a:endParaRPr lang="nl-BE">
              <a:latin typeface="Arial" pitchFamily="34" charset="0"/>
            </a:endParaRPr>
          </a:p>
        </p:txBody>
      </p:sp>
    </p:spTree>
    <p:extLst>
      <p:ext uri="{BB962C8B-B14F-4D97-AF65-F5344CB8AC3E}">
        <p14:creationId xmlns:p14="http://schemas.microsoft.com/office/powerpoint/2010/main" val="3763817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FA8ADB92-18C2-4CD4-8737-8A0312703F18}" type="slidenum">
              <a:rPr lang="nl-BE" smtClean="0">
                <a:latin typeface="Arial" pitchFamily="34" charset="0"/>
              </a:rPr>
              <a:pPr/>
              <a:t>20</a:t>
            </a:fld>
            <a:endParaRPr lang="nl-BE">
              <a:latin typeface="Arial" pitchFamily="34" charset="0"/>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r>
              <a:rPr lang="nl-BE">
                <a:latin typeface="Arial" pitchFamily="34" charset="0"/>
              </a:rPr>
              <a:t>The explicit scheme has some particular advantages: It results in an in place computation which means that newly calculated values can immediately overwrite older ones since they are no longer needed as they do not appear in the right hand side of the equation at another location; right hand sight terms are needed at an instant in time,</a:t>
            </a:r>
            <a:r>
              <a:rPr lang="nl-BE" i="1">
                <a:latin typeface="Arial" pitchFamily="34" charset="0"/>
              </a:rPr>
              <a:t> t</a:t>
            </a:r>
            <a:r>
              <a:rPr lang="nl-BE">
                <a:latin typeface="Arial" pitchFamily="34" charset="0"/>
              </a:rPr>
              <a:t>=(</a:t>
            </a:r>
            <a:r>
              <a:rPr lang="nl-BE" i="1">
                <a:latin typeface="Arial" pitchFamily="34" charset="0"/>
              </a:rPr>
              <a:t>l</a:t>
            </a:r>
            <a:r>
              <a:rPr lang="nl-BE">
                <a:latin typeface="Arial" pitchFamily="34" charset="0"/>
              </a:rPr>
              <a:t>+1/2)</a:t>
            </a:r>
            <a:r>
              <a:rPr lang="nl-BE" i="1">
                <a:latin typeface="Arial" pitchFamily="34" charset="0"/>
              </a:rPr>
              <a:t>dt</a:t>
            </a:r>
            <a:r>
              <a:rPr lang="nl-BE">
                <a:latin typeface="Arial" pitchFamily="34" charset="0"/>
              </a:rPr>
              <a:t>, that is prior to the current time calculated </a:t>
            </a:r>
            <a:r>
              <a:rPr lang="nl-BE" i="1">
                <a:latin typeface="Arial" pitchFamily="34" charset="0"/>
              </a:rPr>
              <a:t>t</a:t>
            </a:r>
            <a:r>
              <a:rPr lang="nl-BE">
                <a:latin typeface="Arial" pitchFamily="34" charset="0"/>
              </a:rPr>
              <a:t>=(</a:t>
            </a:r>
            <a:r>
              <a:rPr lang="nl-BE" i="1">
                <a:latin typeface="Arial" pitchFamily="34" charset="0"/>
              </a:rPr>
              <a:t>l</a:t>
            </a:r>
            <a:r>
              <a:rPr lang="nl-BE">
                <a:latin typeface="Arial" pitchFamily="34" charset="0"/>
              </a:rPr>
              <a:t>+1)</a:t>
            </a:r>
            <a:r>
              <a:rPr lang="nl-BE" i="1">
                <a:latin typeface="Arial" pitchFamily="34" charset="0"/>
              </a:rPr>
              <a:t>dt</a:t>
            </a:r>
            <a:r>
              <a:rPr lang="nl-BE">
                <a:latin typeface="Arial" pitchFamily="34" charset="0"/>
              </a:rPr>
              <a:t> thus there is no problem to have them readily available.</a:t>
            </a:r>
          </a:p>
          <a:p>
            <a:pPr eaLnBrk="1" hangingPunct="1"/>
            <a:r>
              <a:rPr lang="nl-BE">
                <a:latin typeface="Arial" pitchFamily="34" charset="0"/>
              </a:rPr>
              <a:t>The scheme however also has some disadvantages: When additional terms appear in the wave equations, e.g. Due to moving medium or damping, the above mentioned advantages may get lost; most importantly however, stability is not automatically guaranteed.</a:t>
            </a:r>
          </a:p>
          <a:p>
            <a:pPr eaLnBrk="1" hangingPunct="1"/>
            <a:endParaRPr lang="nl-BE">
              <a:latin typeface="Arial" pitchFamily="34" charset="0"/>
            </a:endParaRPr>
          </a:p>
        </p:txBody>
      </p:sp>
    </p:spTree>
    <p:extLst>
      <p:ext uri="{BB962C8B-B14F-4D97-AF65-F5344CB8AC3E}">
        <p14:creationId xmlns:p14="http://schemas.microsoft.com/office/powerpoint/2010/main" val="8237430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96E10809-9B8E-4A4D-AFB4-1662626178B1}" type="slidenum">
              <a:rPr lang="nl-BE" smtClean="0">
                <a:latin typeface="Arial" pitchFamily="34" charset="0"/>
              </a:rPr>
              <a:pPr/>
              <a:t>21</a:t>
            </a:fld>
            <a:endParaRPr lang="nl-BE">
              <a:latin typeface="Arial" pitchFamily="34"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r>
              <a:rPr lang="nl-BE" dirty="0">
                <a:latin typeface="Arial" pitchFamily="34" charset="0"/>
              </a:rPr>
              <a:t>Let us consider in detail the stability problem for the case of an explicit time stepping scheme combined with a first orde staggered spatial derivative. </a:t>
            </a:r>
          </a:p>
          <a:p>
            <a:pPr eaLnBrk="1" hangingPunct="1"/>
            <a:r>
              <a:rPr lang="nl-BE" i="1" dirty="0">
                <a:latin typeface="Arial" pitchFamily="34" charset="0"/>
              </a:rPr>
              <a:t>A reminder</a:t>
            </a:r>
            <a:r>
              <a:rPr lang="nl-BE" dirty="0">
                <a:latin typeface="Arial" pitchFamily="34" charset="0"/>
              </a:rPr>
              <a:t>. A discrete Linear Time Invariant system with a single time step delay can in general by written in matrix form as above, where </a:t>
            </a:r>
            <a:r>
              <a:rPr lang="nl-BE" b="1" dirty="0">
                <a:latin typeface="Arial" pitchFamily="34" charset="0"/>
              </a:rPr>
              <a:t>X</a:t>
            </a:r>
            <a:r>
              <a:rPr lang="nl-BE" dirty="0">
                <a:latin typeface="Arial" pitchFamily="34" charset="0"/>
              </a:rPr>
              <a:t> represent the array of input variables (here sources) and </a:t>
            </a:r>
            <a:r>
              <a:rPr lang="nl-BE" b="1" dirty="0">
                <a:latin typeface="Arial" pitchFamily="34" charset="0"/>
              </a:rPr>
              <a:t>Y</a:t>
            </a:r>
            <a:r>
              <a:rPr lang="nl-BE" dirty="0">
                <a:latin typeface="Arial" pitchFamily="34" charset="0"/>
              </a:rPr>
              <a:t> represent the matrix of output variables (here discretised </a:t>
            </a:r>
            <a:r>
              <a:rPr lang="nl-BE" i="1" dirty="0">
                <a:latin typeface="Arial" pitchFamily="34" charset="0"/>
              </a:rPr>
              <a:t>p</a:t>
            </a:r>
            <a:r>
              <a:rPr lang="nl-BE" dirty="0">
                <a:latin typeface="Arial" pitchFamily="34" charset="0"/>
              </a:rPr>
              <a:t> and </a:t>
            </a:r>
            <a:r>
              <a:rPr lang="nl-BE" b="1" dirty="0">
                <a:latin typeface="Arial" pitchFamily="34" charset="0"/>
              </a:rPr>
              <a:t>o</a:t>
            </a:r>
            <a:r>
              <a:rPr lang="nl-BE" dirty="0">
                <a:latin typeface="Arial" pitchFamily="34" charset="0"/>
              </a:rPr>
              <a:t> field values). Such a system can also be characterised by its Z-transform. Remember from previous courses that </a:t>
            </a:r>
            <a:r>
              <a:rPr lang="nl-BE" i="1" dirty="0">
                <a:latin typeface="Arial" pitchFamily="34" charset="0"/>
              </a:rPr>
              <a:t>z</a:t>
            </a:r>
            <a:r>
              <a:rPr lang="nl-BE" dirty="0">
                <a:latin typeface="Arial" pitchFamily="34" charset="0"/>
              </a:rPr>
              <a:t> is the independent variable in the Z-domain and that </a:t>
            </a:r>
            <a:r>
              <a:rPr lang="nl-BE" i="1" dirty="0">
                <a:latin typeface="Arial" pitchFamily="34" charset="0"/>
              </a:rPr>
              <a:t>z</a:t>
            </a:r>
            <a:r>
              <a:rPr lang="nl-BE" baseline="30000" dirty="0">
                <a:latin typeface="Arial" pitchFamily="34" charset="0"/>
              </a:rPr>
              <a:t>-1</a:t>
            </a:r>
            <a:r>
              <a:rPr lang="nl-BE" dirty="0">
                <a:latin typeface="Arial" pitchFamily="34" charset="0"/>
              </a:rPr>
              <a:t> indicates a single time delay. An LTI-system is stable if its poles all fall inside the unit circle or in other words if the eigenvalues of the matrix </a:t>
            </a:r>
            <a:r>
              <a:rPr lang="nl-BE" b="1" dirty="0">
                <a:latin typeface="Arial" pitchFamily="34" charset="0"/>
              </a:rPr>
              <a:t>A</a:t>
            </a:r>
            <a:r>
              <a:rPr lang="nl-BE" dirty="0">
                <a:latin typeface="Arial" pitchFamily="34" charset="0"/>
              </a:rPr>
              <a:t> all have modulus smaller than one.</a:t>
            </a:r>
          </a:p>
          <a:p>
            <a:pPr eaLnBrk="1" hangingPunct="1"/>
            <a:r>
              <a:rPr lang="nl-BE" dirty="0">
                <a:latin typeface="Arial" pitchFamily="34" charset="0"/>
              </a:rPr>
              <a:t>We now apply this knowledge to study the stability of the explicit scheme. Define the vector </a:t>
            </a:r>
            <a:r>
              <a:rPr lang="nl-BE" b="1" dirty="0">
                <a:latin typeface="Arial" pitchFamily="34" charset="0"/>
              </a:rPr>
              <a:t>Y</a:t>
            </a:r>
            <a:r>
              <a:rPr lang="nl-BE" dirty="0">
                <a:latin typeface="Arial" pitchFamily="34" charset="0"/>
              </a:rPr>
              <a:t> as the vector of discretised </a:t>
            </a:r>
            <a:r>
              <a:rPr lang="nl-BE" i="1" dirty="0">
                <a:latin typeface="Arial" pitchFamily="34" charset="0"/>
              </a:rPr>
              <a:t>p</a:t>
            </a:r>
            <a:r>
              <a:rPr lang="nl-BE" dirty="0">
                <a:latin typeface="Arial" pitchFamily="34" charset="0"/>
              </a:rPr>
              <a:t>-values at (</a:t>
            </a:r>
            <a:r>
              <a:rPr lang="nl-BE" i="1" dirty="0">
                <a:latin typeface="Arial" pitchFamily="34" charset="0"/>
              </a:rPr>
              <a:t>l</a:t>
            </a:r>
            <a:r>
              <a:rPr lang="nl-BE" dirty="0">
                <a:latin typeface="Arial" pitchFamily="34" charset="0"/>
              </a:rPr>
              <a:t>+1)</a:t>
            </a:r>
            <a:r>
              <a:rPr lang="nl-BE" i="1" dirty="0">
                <a:latin typeface="Arial" pitchFamily="34" charset="0"/>
              </a:rPr>
              <a:t>dt</a:t>
            </a:r>
            <a:r>
              <a:rPr lang="nl-BE" dirty="0">
                <a:latin typeface="Arial" pitchFamily="34" charset="0"/>
              </a:rPr>
              <a:t> and components of </a:t>
            </a:r>
            <a:r>
              <a:rPr lang="nl-BE" b="1" dirty="0">
                <a:latin typeface="Arial" pitchFamily="34" charset="0"/>
              </a:rPr>
              <a:t>o</a:t>
            </a:r>
            <a:r>
              <a:rPr lang="nl-BE" dirty="0">
                <a:latin typeface="Arial" pitchFamily="34" charset="0"/>
              </a:rPr>
              <a:t> at (</a:t>
            </a:r>
            <a:r>
              <a:rPr lang="nl-BE" i="1" dirty="0">
                <a:latin typeface="Arial" pitchFamily="34" charset="0"/>
              </a:rPr>
              <a:t>l</a:t>
            </a:r>
            <a:r>
              <a:rPr lang="nl-BE" dirty="0">
                <a:latin typeface="Arial" pitchFamily="34" charset="0"/>
              </a:rPr>
              <a:t>+1/2)</a:t>
            </a:r>
            <a:r>
              <a:rPr lang="nl-BE" i="1" dirty="0">
                <a:latin typeface="Arial" pitchFamily="34" charset="0"/>
              </a:rPr>
              <a:t>dt</a:t>
            </a:r>
            <a:r>
              <a:rPr lang="nl-BE" dirty="0">
                <a:latin typeface="Arial" pitchFamily="34" charset="0"/>
              </a:rPr>
              <a:t>. The matrix A can be constructed based on the equations given in the previous slides. Note that additional boundary conditions, damping, etc. can also be included in the equations while constructing the matrix </a:t>
            </a:r>
            <a:r>
              <a:rPr lang="nl-BE" b="1" dirty="0">
                <a:latin typeface="Arial" pitchFamily="34" charset="0"/>
              </a:rPr>
              <a:t>A</a:t>
            </a:r>
            <a:r>
              <a:rPr lang="nl-BE" dirty="0">
                <a:latin typeface="Arial" pitchFamily="34" charset="0"/>
              </a:rPr>
              <a:t> that relates the current field values to the prior ones. </a:t>
            </a:r>
          </a:p>
        </p:txBody>
      </p:sp>
    </p:spTree>
    <p:extLst>
      <p:ext uri="{BB962C8B-B14F-4D97-AF65-F5344CB8AC3E}">
        <p14:creationId xmlns:p14="http://schemas.microsoft.com/office/powerpoint/2010/main" val="32865473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6EA382AE-9A2A-468A-BB31-C3BB5D7D4B26}" type="slidenum">
              <a:rPr lang="nl-BE" smtClean="0">
                <a:latin typeface="Arial" pitchFamily="34" charset="0"/>
              </a:rPr>
              <a:pPr/>
              <a:t>22</a:t>
            </a:fld>
            <a:endParaRPr lang="nl-BE">
              <a:latin typeface="Arial" pitchFamily="34"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r>
              <a:rPr lang="en-US">
                <a:latin typeface="Arial" pitchFamily="34" charset="0"/>
              </a:rPr>
              <a:t>The explicit scheme on itself requires a stability condition to be fulfilled before it can be used. It is not necessary to use the general formulation that describes the numerical scheme as a LTI system,  given on the previous page, to derive this basic condition. Since the condition is independent on boundaries, we assume an infinitely extended region. This would potentially allow us to solve the matrix A for eigenvalues using a periodic extension of a limited simulation area. However, we are not going to follow this path because it is far easier to base the derivation on a spatial Fourier transform.</a:t>
            </a:r>
          </a:p>
          <a:p>
            <a:pPr eaLnBrk="1" hangingPunct="1"/>
            <a:r>
              <a:rPr lang="en-US">
                <a:latin typeface="Arial" pitchFamily="34" charset="0"/>
              </a:rPr>
              <a:t>If stability is guaranteed for the integrand, for every </a:t>
            </a:r>
            <a:r>
              <a:rPr lang="en-US" b="1">
                <a:latin typeface="Arial" pitchFamily="34" charset="0"/>
              </a:rPr>
              <a:t>k</a:t>
            </a:r>
            <a:r>
              <a:rPr lang="en-US">
                <a:latin typeface="Arial" pitchFamily="34" charset="0"/>
              </a:rPr>
              <a:t>, than it will automatically be guaranteed for all solutions. Thus the integrand is substituted in the FDTD equations using a staggered grid in space and time and a first order approximation to the spatial and time derivatives. The continuation mark “...” refers to similar terms for y and z direction.</a:t>
            </a:r>
          </a:p>
        </p:txBody>
      </p:sp>
    </p:spTree>
    <p:extLst>
      <p:ext uri="{BB962C8B-B14F-4D97-AF65-F5344CB8AC3E}">
        <p14:creationId xmlns:p14="http://schemas.microsoft.com/office/powerpoint/2010/main" val="41132046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6B79FE61-8387-4DBA-BCB2-C9CE40CF47A9}" type="slidenum">
              <a:rPr lang="nl-BE" smtClean="0">
                <a:latin typeface="Arial" pitchFamily="34" charset="0"/>
              </a:rPr>
              <a:pPr/>
              <a:t>23</a:t>
            </a:fld>
            <a:endParaRPr lang="nl-BE">
              <a:latin typeface="Arial" pitchFamily="34" charset="0"/>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r>
              <a:rPr lang="nl-BE">
                <a:latin typeface="Arial" pitchFamily="34" charset="0"/>
              </a:rPr>
              <a:t>Now we also substitude the integrand of the spatial Fourier transform on the previous page in the second FDTD equation. Only the equation for o</a:t>
            </a:r>
            <a:r>
              <a:rPr lang="nl-BE" baseline="-25000">
                <a:latin typeface="Arial" pitchFamily="34" charset="0"/>
              </a:rPr>
              <a:t>x</a:t>
            </a:r>
            <a:r>
              <a:rPr lang="nl-BE">
                <a:latin typeface="Arial" pitchFamily="34" charset="0"/>
              </a:rPr>
              <a:t> is shown.</a:t>
            </a:r>
          </a:p>
          <a:p>
            <a:pPr eaLnBrk="1" hangingPunct="1"/>
            <a:r>
              <a:rPr lang="nl-BE">
                <a:latin typeface="Arial" pitchFamily="34" charset="0"/>
              </a:rPr>
              <a:t>The four resulting equations can now be summarised in matrix form by defining a suitable vector </a:t>
            </a:r>
            <a:r>
              <a:rPr lang="nl-BE" b="1">
                <a:latin typeface="Arial" pitchFamily="34" charset="0"/>
              </a:rPr>
              <a:t>Y</a:t>
            </a:r>
            <a:r>
              <a:rPr lang="nl-BE">
                <a:latin typeface="Arial" pitchFamily="34" charset="0"/>
              </a:rPr>
              <a:t> for the time-discretised version of the ^ variables (the ^ being omitted). The resulting system matrix connecting </a:t>
            </a:r>
            <a:r>
              <a:rPr lang="nl-BE" b="1">
                <a:latin typeface="Arial" pitchFamily="34" charset="0"/>
              </a:rPr>
              <a:t>Y</a:t>
            </a:r>
            <a:r>
              <a:rPr lang="nl-BE">
                <a:latin typeface="Arial" pitchFamily="34" charset="0"/>
              </a:rPr>
              <a:t>(i) to </a:t>
            </a:r>
            <a:r>
              <a:rPr lang="nl-BE" b="1">
                <a:latin typeface="Arial" pitchFamily="34" charset="0"/>
              </a:rPr>
              <a:t>Y</a:t>
            </a:r>
            <a:r>
              <a:rPr lang="nl-BE">
                <a:latin typeface="Arial" pitchFamily="34" charset="0"/>
              </a:rPr>
              <a:t>(i-1) can now be compiled. While doing so the definition of the sine function as a sum of two exponential functions is used. </a:t>
            </a:r>
          </a:p>
          <a:p>
            <a:pPr eaLnBrk="1" hangingPunct="1"/>
            <a:endParaRPr lang="nl-BE">
              <a:latin typeface="Arial" pitchFamily="34" charset="0"/>
            </a:endParaRPr>
          </a:p>
        </p:txBody>
      </p:sp>
    </p:spTree>
    <p:extLst>
      <p:ext uri="{BB962C8B-B14F-4D97-AF65-F5344CB8AC3E}">
        <p14:creationId xmlns:p14="http://schemas.microsoft.com/office/powerpoint/2010/main" val="5367064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465D3F25-E71C-4F3E-9E12-F95A65E78F51}" type="slidenum">
              <a:rPr lang="nl-BE" smtClean="0">
                <a:latin typeface="Arial" pitchFamily="34" charset="0"/>
              </a:rPr>
              <a:pPr/>
              <a:t>24</a:t>
            </a:fld>
            <a:endParaRPr lang="nl-BE">
              <a:latin typeface="Arial" pitchFamily="34"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r>
              <a:rPr lang="en-US" dirty="0">
                <a:latin typeface="Arial" pitchFamily="34" charset="0"/>
              </a:rPr>
              <a:t>To guarantee stability, the eigenvalues of this system matrix must lie within the unit circle in the z-plane. The eigenvalues are obtained by expressing </a:t>
            </a:r>
            <a:r>
              <a:rPr lang="en-US" dirty="0" err="1">
                <a:latin typeface="Arial" pitchFamily="34" charset="0"/>
              </a:rPr>
              <a:t>det</a:t>
            </a:r>
            <a:r>
              <a:rPr lang="en-US" dirty="0">
                <a:latin typeface="Arial" pitchFamily="34" charset="0"/>
              </a:rPr>
              <a:t>(</a:t>
            </a:r>
            <a:r>
              <a:rPr lang="en-US" b="1" dirty="0">
                <a:latin typeface="Arial" pitchFamily="34" charset="0"/>
              </a:rPr>
              <a:t>A</a:t>
            </a:r>
            <a:r>
              <a:rPr lang="en-US" dirty="0">
                <a:latin typeface="Arial" pitchFamily="34" charset="0"/>
              </a:rPr>
              <a:t>-</a:t>
            </a:r>
            <a:r>
              <a:rPr lang="en-US" dirty="0">
                <a:latin typeface="Symbol" pitchFamily="18" charset="2"/>
                <a:sym typeface="Symbol" pitchFamily="18" charset="2"/>
              </a:rPr>
              <a:t></a:t>
            </a:r>
            <a:r>
              <a:rPr lang="en-US" b="1" dirty="0">
                <a:latin typeface="Arial" pitchFamily="34" charset="0"/>
              </a:rPr>
              <a:t>I</a:t>
            </a:r>
            <a:r>
              <a:rPr lang="en-US" dirty="0">
                <a:latin typeface="Arial" pitchFamily="34" charset="0"/>
              </a:rPr>
              <a:t>)=0, where I is the unity diagonal matrix and </a:t>
            </a:r>
            <a:r>
              <a:rPr lang="en-US" dirty="0">
                <a:latin typeface="Symbol" pitchFamily="18" charset="2"/>
                <a:sym typeface="Symbol" pitchFamily="18" charset="2"/>
              </a:rPr>
              <a:t> </a:t>
            </a:r>
            <a:r>
              <a:rPr lang="en-US" dirty="0">
                <a:latin typeface="Arial" pitchFamily="34" charset="0"/>
              </a:rPr>
              <a:t>are the eigenvalues we are looking for. Since the matrix contains a number of zeros, it is easy to calculate its determinant analytically. It turns out this is (</a:t>
            </a:r>
            <a:r>
              <a:rPr lang="en-US" dirty="0">
                <a:latin typeface="Symbol" pitchFamily="18" charset="2"/>
                <a:sym typeface="Symbol" pitchFamily="18" charset="2"/>
              </a:rPr>
              <a:t> </a:t>
            </a:r>
            <a:r>
              <a:rPr lang="en-US" dirty="0">
                <a:latin typeface="Arial" pitchFamily="34" charset="0"/>
              </a:rPr>
              <a:t>-1)</a:t>
            </a:r>
            <a:r>
              <a:rPr lang="en-US" baseline="30000" dirty="0">
                <a:latin typeface="Arial" pitchFamily="34" charset="0"/>
              </a:rPr>
              <a:t>2</a:t>
            </a:r>
            <a:r>
              <a:rPr lang="en-US" dirty="0">
                <a:latin typeface="Arial" pitchFamily="34" charset="0"/>
              </a:rPr>
              <a:t> times the second order equation show above. Thus </a:t>
            </a:r>
            <a:r>
              <a:rPr lang="en-US" b="1" dirty="0">
                <a:latin typeface="Arial" pitchFamily="34" charset="0"/>
              </a:rPr>
              <a:t>A</a:t>
            </a:r>
            <a:r>
              <a:rPr lang="en-US" dirty="0">
                <a:latin typeface="Arial" pitchFamily="34" charset="0"/>
              </a:rPr>
              <a:t> has four eigenvalues: twice 1 and the two roots of this equation. 1 is on the unit circle so this eigenvalue always corresponds to a stable pole. The other two eigenvalues can be obtained by solving the second order equation.</a:t>
            </a:r>
          </a:p>
          <a:p>
            <a:pPr eaLnBrk="1" hangingPunct="1"/>
            <a:r>
              <a:rPr lang="en-US" dirty="0">
                <a:latin typeface="Arial" pitchFamily="34" charset="0"/>
              </a:rPr>
              <a:t>To analyze where these roots are located in the complex z-plane, one has to look at the sign of what is below the square root sign. </a:t>
            </a:r>
          </a:p>
          <a:p>
            <a:pPr eaLnBrk="1" hangingPunct="1">
              <a:buFontTx/>
              <a:buChar char="•"/>
            </a:pPr>
            <a:r>
              <a:rPr lang="en-US" dirty="0">
                <a:latin typeface="Arial" pitchFamily="34" charset="0"/>
              </a:rPr>
              <a:t>If it is positive, both roots are real but at the same time the sum of alphas is larger than 4 and thus the term outside the square root is already below -1. At least for the – sign the </a:t>
            </a:r>
            <a:r>
              <a:rPr lang="en-US" dirty="0">
                <a:latin typeface="Symbol" pitchFamily="18" charset="2"/>
                <a:sym typeface="Symbol" pitchFamily="18" charset="2"/>
              </a:rPr>
              <a:t></a:t>
            </a:r>
            <a:r>
              <a:rPr lang="en-US" dirty="0">
                <a:latin typeface="Arial" pitchFamily="34" charset="0"/>
              </a:rPr>
              <a:t> will be somewhere on the real axis below -1 thus the system is unstable. </a:t>
            </a:r>
          </a:p>
          <a:p>
            <a:pPr eaLnBrk="1" hangingPunct="1">
              <a:buFontTx/>
              <a:buChar char="•"/>
            </a:pPr>
            <a:r>
              <a:rPr lang="en-US" dirty="0">
                <a:latin typeface="Arial" pitchFamily="34" charset="0"/>
              </a:rPr>
              <a:t>If it is negative, the result of the square root is purely imaginary and both roots are complex conjugate. We also know that their product is 1 because the </a:t>
            </a:r>
            <a:r>
              <a:rPr lang="en-US" dirty="0">
                <a:latin typeface="Symbol" pitchFamily="18" charset="2"/>
                <a:sym typeface="Symbol" pitchFamily="18" charset="2"/>
              </a:rPr>
              <a:t>-free term in the second order equation is 1. Thus these roots must </a:t>
            </a:r>
            <a:r>
              <a:rPr lang="en-US" dirty="0" err="1">
                <a:latin typeface="Symbol" pitchFamily="18" charset="2"/>
                <a:sym typeface="Symbol" pitchFamily="18" charset="2"/>
              </a:rPr>
              <a:t>ly</a:t>
            </a:r>
            <a:r>
              <a:rPr lang="en-US" dirty="0">
                <a:latin typeface="Symbol" pitchFamily="18" charset="2"/>
                <a:sym typeface="Symbol" pitchFamily="18" charset="2"/>
              </a:rPr>
              <a:t> on the unit circle and the system is stable.</a:t>
            </a:r>
          </a:p>
          <a:p>
            <a:pPr eaLnBrk="1" hangingPunct="1">
              <a:buFontTx/>
              <a:buChar char="•"/>
            </a:pPr>
            <a:r>
              <a:rPr lang="en-US" dirty="0">
                <a:latin typeface="Symbol" pitchFamily="18" charset="2"/>
                <a:sym typeface="Symbol" pitchFamily="18" charset="2"/>
              </a:rPr>
              <a:t>Finally if the equality holds, the roots are both -1 and the system is stable again.</a:t>
            </a:r>
          </a:p>
          <a:p>
            <a:pPr eaLnBrk="1" hangingPunct="1"/>
            <a:r>
              <a:rPr lang="en-US" dirty="0">
                <a:latin typeface="Arial" pitchFamily="34" charset="0"/>
              </a:rPr>
              <a:t>The condition that follows has to hold for all values of </a:t>
            </a:r>
            <a:r>
              <a:rPr lang="en-US" b="1" dirty="0">
                <a:latin typeface="Arial" pitchFamily="34" charset="0"/>
              </a:rPr>
              <a:t>k</a:t>
            </a:r>
            <a:r>
              <a:rPr lang="en-US" dirty="0">
                <a:latin typeface="Arial" pitchFamily="34" charset="0"/>
              </a:rPr>
              <a:t>. The worst case that can occur is when all sine functions are 1 since we are summing positive terms multiplied by a sine function. This finally leads to the stability condition.</a:t>
            </a:r>
          </a:p>
          <a:p>
            <a:pPr eaLnBrk="1" hangingPunct="1"/>
            <a:r>
              <a:rPr lang="en-US" dirty="0">
                <a:latin typeface="Arial" pitchFamily="34" charset="0"/>
              </a:rPr>
              <a:t>The square root of the left hand side of the Courant condition is called the Courant number (CN) or the CFL number.</a:t>
            </a:r>
          </a:p>
          <a:p>
            <a:pPr eaLnBrk="1" hangingPunct="1"/>
            <a:endParaRPr lang="en-US" dirty="0">
              <a:latin typeface="Arial" pitchFamily="34" charset="0"/>
            </a:endParaRPr>
          </a:p>
          <a:p>
            <a:pPr eaLnBrk="1" hangingPunct="1"/>
            <a:r>
              <a:rPr lang="en-US" dirty="0">
                <a:latin typeface="Arial" pitchFamily="34" charset="0"/>
              </a:rPr>
              <a:t>For those familiar with discrete, digital systems: the fact that the poles of the system (eigenvalues of </a:t>
            </a:r>
            <a:r>
              <a:rPr lang="en-US" b="1" dirty="0">
                <a:latin typeface="Arial" pitchFamily="34" charset="0"/>
              </a:rPr>
              <a:t>A</a:t>
            </a:r>
            <a:r>
              <a:rPr lang="en-US" dirty="0">
                <a:latin typeface="Arial" pitchFamily="34" charset="0"/>
              </a:rPr>
              <a:t>) lie ON the unit circle implies a lossless system, thus a lossless </a:t>
            </a:r>
            <a:r>
              <a:rPr lang="en-US" dirty="0" err="1">
                <a:latin typeface="Arial" pitchFamily="34" charset="0"/>
              </a:rPr>
              <a:t>discretisation</a:t>
            </a:r>
            <a:r>
              <a:rPr lang="en-US" dirty="0">
                <a:latin typeface="Arial" pitchFamily="34" charset="0"/>
              </a:rPr>
              <a:t> scheme.</a:t>
            </a:r>
          </a:p>
        </p:txBody>
      </p:sp>
    </p:spTree>
    <p:extLst>
      <p:ext uri="{BB962C8B-B14F-4D97-AF65-F5344CB8AC3E}">
        <p14:creationId xmlns:p14="http://schemas.microsoft.com/office/powerpoint/2010/main" val="18814311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F2028327-F52B-4BE0-8320-F9368C7DCDF9}" type="slidenum">
              <a:rPr lang="nl-BE" smtClean="0">
                <a:latin typeface="Arial" pitchFamily="34" charset="0"/>
              </a:rPr>
              <a:pPr/>
              <a:t>25</a:t>
            </a:fld>
            <a:endParaRPr lang="nl-BE">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r>
              <a:rPr lang="nl-BE">
                <a:latin typeface="Arial" pitchFamily="34" charset="0"/>
              </a:rPr>
              <a:t>The stability condition derived on the previous slide no longer holds if additional terms are present in the equations. As an example we consider the moving medium that will be explained in 6.c) discretised on a staggered grid in space and time. This discretisation is no longer unconditionally stable. This can be seen when constructing the </a:t>
            </a:r>
            <a:r>
              <a:rPr lang="nl-BE" b="1">
                <a:latin typeface="Arial" pitchFamily="34" charset="0"/>
              </a:rPr>
              <a:t>A</a:t>
            </a:r>
            <a:r>
              <a:rPr lang="nl-BE">
                <a:latin typeface="Arial" pitchFamily="34" charset="0"/>
              </a:rPr>
              <a:t>-matrix of the system (including a periodic extension of a finite grid). The poles plotted below are for a low mach number M (‘M=v</a:t>
            </a:r>
            <a:r>
              <a:rPr lang="nl-BE" baseline="-25000">
                <a:latin typeface="Arial" pitchFamily="34" charset="0"/>
              </a:rPr>
              <a:t>0</a:t>
            </a:r>
            <a:r>
              <a:rPr lang="nl-BE">
                <a:latin typeface="Arial" pitchFamily="34" charset="0"/>
              </a:rPr>
              <a:t>/c). Stability can be improved by reducing the CN-number as can be seen on the right pole-diagram, but still we have no completely stable system. Nevertheless the simulation can be workable if time stepping is stopped before instability starts growing.</a:t>
            </a:r>
          </a:p>
        </p:txBody>
      </p:sp>
    </p:spTree>
    <p:extLst>
      <p:ext uri="{BB962C8B-B14F-4D97-AF65-F5344CB8AC3E}">
        <p14:creationId xmlns:p14="http://schemas.microsoft.com/office/powerpoint/2010/main" val="26897334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EDC96655-4879-49AF-94F9-DF2CF5AFDD91}" type="slidenum">
              <a:rPr lang="nl-BE" smtClean="0">
                <a:latin typeface="Arial" pitchFamily="34" charset="0"/>
              </a:rPr>
              <a:pPr/>
              <a:t>26</a:t>
            </a:fld>
            <a:endParaRPr lang="nl-BE">
              <a:latin typeface="Arial" pitchFamily="34" charset="0"/>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r>
              <a:rPr lang="en-US" dirty="0">
                <a:latin typeface="Arial" pitchFamily="34" charset="0"/>
              </a:rPr>
              <a:t>Let us now turn to an alternative time </a:t>
            </a:r>
            <a:r>
              <a:rPr lang="en-US" dirty="0" err="1">
                <a:latin typeface="Arial" pitchFamily="34" charset="0"/>
              </a:rPr>
              <a:t>discretisation</a:t>
            </a:r>
            <a:r>
              <a:rPr lang="en-US" dirty="0">
                <a:latin typeface="Arial" pitchFamily="34" charset="0"/>
              </a:rPr>
              <a:t> scheme that is sometimes used. Its aim is to improve accuracy of the time integration of the system of equations.</a:t>
            </a:r>
          </a:p>
          <a:p>
            <a:pPr eaLnBrk="1" hangingPunct="1"/>
            <a:r>
              <a:rPr lang="en-US" dirty="0">
                <a:latin typeface="Arial" pitchFamily="34" charset="0"/>
              </a:rPr>
              <a:t>Assume that the spatial </a:t>
            </a:r>
            <a:r>
              <a:rPr lang="en-US" dirty="0" err="1">
                <a:latin typeface="Arial" pitchFamily="34" charset="0"/>
              </a:rPr>
              <a:t>discretisation</a:t>
            </a:r>
            <a:r>
              <a:rPr lang="en-US" dirty="0">
                <a:latin typeface="Arial" pitchFamily="34" charset="0"/>
              </a:rPr>
              <a:t> of the equations has been performed. The system of discrete equations can than be written in matrix form where Y is the vector of </a:t>
            </a:r>
            <a:r>
              <a:rPr lang="en-US" dirty="0" err="1">
                <a:latin typeface="Arial" pitchFamily="34" charset="0"/>
              </a:rPr>
              <a:t>discretised</a:t>
            </a:r>
            <a:r>
              <a:rPr lang="en-US" dirty="0">
                <a:latin typeface="Arial" pitchFamily="34" charset="0"/>
              </a:rPr>
              <a:t> field values and X is the vector of inputs (sources). </a:t>
            </a:r>
            <a:r>
              <a:rPr lang="nl-BE" dirty="0">
                <a:latin typeface="Arial" pitchFamily="34" charset="0"/>
              </a:rPr>
              <a:t>Note that the matrix B is different from A introduced earlier. For convenience we used the same notation for the vector Y of unknown discretised field variables and for the source vector X in continous time as in sampled time.</a:t>
            </a:r>
            <a:endParaRPr lang="en-US" dirty="0">
              <a:latin typeface="Arial" pitchFamily="34" charset="0"/>
            </a:endParaRPr>
          </a:p>
          <a:p>
            <a:pPr eaLnBrk="1" hangingPunct="1"/>
            <a:r>
              <a:rPr lang="en-US" dirty="0">
                <a:latin typeface="Arial" pitchFamily="34" charset="0"/>
              </a:rPr>
              <a:t>This matrix equation can now be used to advance one time step </a:t>
            </a:r>
            <a:r>
              <a:rPr lang="en-US" i="1" dirty="0" err="1">
                <a:latin typeface="Arial" pitchFamily="34" charset="0"/>
              </a:rPr>
              <a:t>dt</a:t>
            </a:r>
            <a:r>
              <a:rPr lang="en-US" dirty="0" err="1">
                <a:latin typeface="Arial" pitchFamily="34" charset="0"/>
              </a:rPr>
              <a:t>.</a:t>
            </a:r>
            <a:r>
              <a:rPr lang="en-US" dirty="0">
                <a:latin typeface="Arial" pitchFamily="34" charset="0"/>
              </a:rPr>
              <a:t> In a </a:t>
            </a:r>
            <a:r>
              <a:rPr lang="en-US" dirty="0" err="1">
                <a:latin typeface="Arial" pitchFamily="34" charset="0"/>
              </a:rPr>
              <a:t>Runge</a:t>
            </a:r>
            <a:r>
              <a:rPr lang="en-US" dirty="0">
                <a:latin typeface="Arial" pitchFamily="34" charset="0"/>
              </a:rPr>
              <a:t> </a:t>
            </a:r>
            <a:r>
              <a:rPr lang="en-US" dirty="0" err="1">
                <a:latin typeface="Arial" pitchFamily="34" charset="0"/>
              </a:rPr>
              <a:t>Kutta</a:t>
            </a:r>
            <a:r>
              <a:rPr lang="en-US" dirty="0">
                <a:latin typeface="Arial" pitchFamily="34" charset="0"/>
              </a:rPr>
              <a:t> integration scheme this is done in multiple approximations. As an example we show the RK formula of order 3 here. Note that this scheme requires additional storage for all unknowns. This additional memory stores the first approximation and later the second approximation since during the iteration </a:t>
            </a:r>
            <a:r>
              <a:rPr lang="en-US" b="1" dirty="0">
                <a:latin typeface="Arial" pitchFamily="34" charset="0"/>
              </a:rPr>
              <a:t>Y</a:t>
            </a:r>
            <a:r>
              <a:rPr lang="en-US" dirty="0">
                <a:latin typeface="Arial" pitchFamily="34" charset="0"/>
              </a:rPr>
              <a:t> can not be overwritten yet.</a:t>
            </a:r>
          </a:p>
          <a:p>
            <a:pPr eaLnBrk="1" hangingPunct="1"/>
            <a:r>
              <a:rPr lang="en-US" dirty="0">
                <a:latin typeface="Arial" pitchFamily="34" charset="0"/>
              </a:rPr>
              <a:t>The system is slightly more stable than the basic leap-frog </a:t>
            </a:r>
            <a:r>
              <a:rPr lang="en-US" dirty="0" err="1">
                <a:latin typeface="Arial" pitchFamily="34" charset="0"/>
              </a:rPr>
              <a:t>discretisation</a:t>
            </a:r>
            <a:r>
              <a:rPr lang="en-US" dirty="0">
                <a:latin typeface="Arial" pitchFamily="34" charset="0"/>
              </a:rPr>
              <a:t>. On the other hand the stability condition often imposes a time step that is small enough for a first order leap-frog system to be accurate enough. </a:t>
            </a:r>
          </a:p>
        </p:txBody>
      </p:sp>
    </p:spTree>
    <p:extLst>
      <p:ext uri="{BB962C8B-B14F-4D97-AF65-F5344CB8AC3E}">
        <p14:creationId xmlns:p14="http://schemas.microsoft.com/office/powerpoint/2010/main" val="33057005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D0738122-C65B-477D-8DD6-E8BB329CB7E9}" type="slidenum">
              <a:rPr lang="nl-BE" smtClean="0">
                <a:latin typeface="Arial" pitchFamily="34" charset="0"/>
              </a:rPr>
              <a:pPr/>
              <a:t>27</a:t>
            </a:fld>
            <a:endParaRPr lang="nl-BE">
              <a:latin typeface="Arial" pitchFamily="34" charset="0"/>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r>
              <a:rPr lang="en-US">
                <a:latin typeface="Arial" pitchFamily="34" charset="0"/>
              </a:rPr>
              <a:t>Implicit time stepping forms a valid alternative to explicit time stepping with its particular advantages and disadvantages. </a:t>
            </a:r>
          </a:p>
          <a:p>
            <a:pPr eaLnBrk="1" hangingPunct="1"/>
            <a:r>
              <a:rPr lang="en-US">
                <a:latin typeface="Arial" pitchFamily="34" charset="0"/>
              </a:rPr>
              <a:t>To derive the implicit time stepping solution due to Crank Nicolson, we start again from the matrix representations of the set of equations already discretised in time. Let us Laplace transform this set of equations. Remember that the Laplace transform of the time derivative of a variable is </a:t>
            </a:r>
            <a:r>
              <a:rPr lang="en-US" i="1">
                <a:latin typeface="Arial" pitchFamily="34" charset="0"/>
              </a:rPr>
              <a:t>s</a:t>
            </a:r>
            <a:r>
              <a:rPr lang="en-US">
                <a:latin typeface="Arial" pitchFamily="34" charset="0"/>
              </a:rPr>
              <a:t> times the laplace transform of this variable, where </a:t>
            </a:r>
            <a:r>
              <a:rPr lang="en-US" i="1">
                <a:latin typeface="Arial" pitchFamily="34" charset="0"/>
              </a:rPr>
              <a:t>s</a:t>
            </a:r>
            <a:r>
              <a:rPr lang="en-US">
                <a:latin typeface="Arial" pitchFamily="34" charset="0"/>
              </a:rPr>
              <a:t> is the index in the Laplace domain. This original continuous physical system is stable thus the poles are found in the left half of the Laplace plane. </a:t>
            </a:r>
          </a:p>
          <a:p>
            <a:pPr eaLnBrk="1" hangingPunct="1"/>
            <a:r>
              <a:rPr lang="en-US">
                <a:latin typeface="Arial" pitchFamily="34" charset="0"/>
              </a:rPr>
              <a:t>A time sampling that would correspond to a transformation between </a:t>
            </a:r>
            <a:r>
              <a:rPr lang="en-US" i="1">
                <a:latin typeface="Arial" pitchFamily="34" charset="0"/>
              </a:rPr>
              <a:t>s</a:t>
            </a:r>
            <a:r>
              <a:rPr lang="en-US">
                <a:latin typeface="Arial" pitchFamily="34" charset="0"/>
              </a:rPr>
              <a:t> and </a:t>
            </a:r>
            <a:r>
              <a:rPr lang="en-US" i="1">
                <a:latin typeface="Arial" pitchFamily="34" charset="0"/>
              </a:rPr>
              <a:t>z</a:t>
            </a:r>
            <a:r>
              <a:rPr lang="en-US">
                <a:latin typeface="Arial" pitchFamily="34" charset="0"/>
              </a:rPr>
              <a:t> that moves the left hand side of the </a:t>
            </a:r>
            <a:r>
              <a:rPr lang="en-US" i="1">
                <a:latin typeface="Arial" pitchFamily="34" charset="0"/>
              </a:rPr>
              <a:t>s</a:t>
            </a:r>
            <a:r>
              <a:rPr lang="en-US">
                <a:latin typeface="Arial" pitchFamily="34" charset="0"/>
              </a:rPr>
              <a:t>-plane to inside the unit circle in the </a:t>
            </a:r>
            <a:r>
              <a:rPr lang="en-US" i="1">
                <a:latin typeface="Arial" pitchFamily="34" charset="0"/>
              </a:rPr>
              <a:t>z</a:t>
            </a:r>
            <a:r>
              <a:rPr lang="en-US">
                <a:latin typeface="Arial" pitchFamily="34" charset="0"/>
              </a:rPr>
              <a:t>-plane would unconditionally conserve this stability.</a:t>
            </a:r>
          </a:p>
        </p:txBody>
      </p:sp>
    </p:spTree>
    <p:extLst>
      <p:ext uri="{BB962C8B-B14F-4D97-AF65-F5344CB8AC3E}">
        <p14:creationId xmlns:p14="http://schemas.microsoft.com/office/powerpoint/2010/main" val="40324407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886E8114-31BB-4982-9FD8-D489C8774469}" type="slidenum">
              <a:rPr lang="nl-BE" smtClean="0">
                <a:latin typeface="Arial" pitchFamily="34" charset="0"/>
              </a:rPr>
              <a:pPr/>
              <a:t>28</a:t>
            </a:fld>
            <a:endParaRPr lang="nl-BE">
              <a:latin typeface="Arial" pitchFamily="34" charset="0"/>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eaLnBrk="1" hangingPunct="1"/>
            <a:r>
              <a:rPr lang="en-US">
                <a:latin typeface="Arial" pitchFamily="34" charset="0"/>
              </a:rPr>
              <a:t>The transformation given above does precisely what we were looking for on the previous page. It is sometimes referred to as a bilinear transformation and is also very popular in digital filter design.</a:t>
            </a:r>
          </a:p>
          <a:p>
            <a:pPr eaLnBrk="1" hangingPunct="1"/>
            <a:r>
              <a:rPr lang="en-US">
                <a:latin typeface="Arial" pitchFamily="34" charset="0"/>
              </a:rPr>
              <a:t>This can easily be checked by inserting a position on the left of the imaginary axes in the Laplace domain in the inverse of the transformation. The point in Z-domain lies inside the unit circle. </a:t>
            </a:r>
          </a:p>
          <a:p>
            <a:pPr eaLnBrk="1" hangingPunct="1"/>
            <a:r>
              <a:rPr lang="en-US">
                <a:latin typeface="Arial" pitchFamily="34" charset="0"/>
              </a:rPr>
              <a:t>It now remains to find what is the time discretisation that corresponds to this transformation. For this we insert the expression for s in the Laplace transformed matrix equation and for short rename Y(s(z)) as Y(z) and X(s(z)) as X(z). </a:t>
            </a:r>
          </a:p>
          <a:p>
            <a:pPr eaLnBrk="1" hangingPunct="1"/>
            <a:r>
              <a:rPr lang="en-US">
                <a:latin typeface="Arial" pitchFamily="34" charset="0"/>
              </a:rPr>
              <a:t>After reorganizing the terms in the equation and applying an inverse Z-transform we finally find the time discretised form of the set of equation in matrix form. </a:t>
            </a:r>
          </a:p>
        </p:txBody>
      </p:sp>
    </p:spTree>
    <p:extLst>
      <p:ext uri="{BB962C8B-B14F-4D97-AF65-F5344CB8AC3E}">
        <p14:creationId xmlns:p14="http://schemas.microsoft.com/office/powerpoint/2010/main" val="33637698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657DDC43-FC95-4978-B6F0-89F4A4C20F0F}" type="slidenum">
              <a:rPr lang="nl-BE" smtClean="0">
                <a:latin typeface="Arial" pitchFamily="34" charset="0"/>
              </a:rPr>
              <a:pPr/>
              <a:t>29</a:t>
            </a:fld>
            <a:endParaRPr lang="nl-BE">
              <a:latin typeface="Arial" pitchFamily="34" charset="0"/>
            </a:endParaRPr>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eaLnBrk="1" hangingPunct="1"/>
            <a:r>
              <a:rPr lang="en-US" dirty="0">
                <a:latin typeface="Arial" pitchFamily="34" charset="0"/>
              </a:rPr>
              <a:t>The matrix preceding Y is not diagonal so it is no longer possible to explicitly calculate a value of a </a:t>
            </a:r>
            <a:r>
              <a:rPr lang="en-US" dirty="0" err="1">
                <a:latin typeface="Arial" pitchFamily="34" charset="0"/>
              </a:rPr>
              <a:t>discretised</a:t>
            </a:r>
            <a:r>
              <a:rPr lang="en-US" dirty="0">
                <a:latin typeface="Arial" pitchFamily="34" charset="0"/>
              </a:rPr>
              <a:t> field at a particular point from the values of its neighbors. However, the matrix is still sparse and hence very efficient methods for solving this linear set of equations are available. Some are discussed in the chapter on mathematics.</a:t>
            </a:r>
          </a:p>
          <a:p>
            <a:pPr eaLnBrk="1" hangingPunct="1"/>
            <a:r>
              <a:rPr lang="en-US" dirty="0">
                <a:latin typeface="Arial" pitchFamily="34" charset="0"/>
              </a:rPr>
              <a:t>The Crank Nicholson scheme is slightly more memory consuming than the explicit scheme and constructing the matrix </a:t>
            </a:r>
            <a:r>
              <a:rPr lang="en-US" b="1" dirty="0">
                <a:latin typeface="Arial" pitchFamily="34" charset="0"/>
              </a:rPr>
              <a:t>B</a:t>
            </a:r>
            <a:r>
              <a:rPr lang="en-US" dirty="0">
                <a:latin typeface="Arial" pitchFamily="34" charset="0"/>
              </a:rPr>
              <a:t> is not that simple. In terms of calculation speed, it is not so easy to compare both schemes since the comparison depends on the structure to be calculated and on the required accuracy.</a:t>
            </a:r>
          </a:p>
        </p:txBody>
      </p:sp>
    </p:spTree>
    <p:extLst>
      <p:ext uri="{BB962C8B-B14F-4D97-AF65-F5344CB8AC3E}">
        <p14:creationId xmlns:p14="http://schemas.microsoft.com/office/powerpoint/2010/main" val="22113994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5C8FD179-46D4-49E5-B3EC-648444AE536B}" type="slidenum">
              <a:rPr lang="nl-BE" smtClean="0">
                <a:latin typeface="Arial" pitchFamily="34" charset="0"/>
              </a:rPr>
              <a:pPr/>
              <a:t>3</a:t>
            </a:fld>
            <a:endParaRPr lang="nl-BE">
              <a:latin typeface="Arial" pitchFamily="34"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r>
              <a:rPr lang="nl-BE">
                <a:latin typeface="Arial" pitchFamily="34" charset="0"/>
              </a:rPr>
              <a:t>Collocated grids are very popular in computational fluid dynamics because they are well suited when transport terms in the equations become important. Conceptually it is also simpler to use the same grid to discretise all unknown fields. We therefore derive a suitable approximation for the spatial derivatives in this grid first. </a:t>
            </a:r>
          </a:p>
          <a:p>
            <a:pPr eaLnBrk="1" hangingPunct="1"/>
            <a:r>
              <a:rPr lang="nl-BE">
                <a:latin typeface="Arial" pitchFamily="34" charset="0"/>
              </a:rPr>
              <a:t>It is a straightforward task to write a Taylor expansion of a field </a:t>
            </a:r>
            <a:r>
              <a:rPr lang="nl-BE" i="1">
                <a:latin typeface="Arial" pitchFamily="34" charset="0"/>
              </a:rPr>
              <a:t>p</a:t>
            </a:r>
            <a:r>
              <a:rPr lang="nl-BE">
                <a:latin typeface="Arial" pitchFamily="34" charset="0"/>
              </a:rPr>
              <a:t> in x</a:t>
            </a:r>
            <a:r>
              <a:rPr lang="nl-BE" baseline="-25000">
                <a:latin typeface="Arial" pitchFamily="34" charset="0"/>
              </a:rPr>
              <a:t>0</a:t>
            </a:r>
            <a:r>
              <a:rPr lang="nl-BE">
                <a:latin typeface="Arial" pitchFamily="34" charset="0"/>
              </a:rPr>
              <a:t>+dx and x</a:t>
            </a:r>
            <a:r>
              <a:rPr lang="nl-BE" baseline="-25000">
                <a:latin typeface="Arial" pitchFamily="34" charset="0"/>
              </a:rPr>
              <a:t>0</a:t>
            </a:r>
            <a:r>
              <a:rPr lang="nl-BE">
                <a:latin typeface="Arial" pitchFamily="34" charset="0"/>
              </a:rPr>
              <a:t>-dx around x</a:t>
            </a:r>
            <a:r>
              <a:rPr lang="nl-BE" baseline="-25000">
                <a:latin typeface="Arial" pitchFamily="34" charset="0"/>
              </a:rPr>
              <a:t>0</a:t>
            </a:r>
            <a:r>
              <a:rPr lang="nl-BE">
                <a:latin typeface="Arial" pitchFamily="34" charset="0"/>
              </a:rPr>
              <a:t>.</a:t>
            </a:r>
          </a:p>
        </p:txBody>
      </p:sp>
    </p:spTree>
    <p:extLst>
      <p:ext uri="{BB962C8B-B14F-4D97-AF65-F5344CB8AC3E}">
        <p14:creationId xmlns:p14="http://schemas.microsoft.com/office/powerpoint/2010/main" val="109020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00460289-BE66-42F6-947A-67362CDC8F8F}" type="slidenum">
              <a:rPr lang="nl-BE" smtClean="0">
                <a:latin typeface="Arial" pitchFamily="34" charset="0"/>
              </a:rPr>
              <a:pPr/>
              <a:t>30</a:t>
            </a:fld>
            <a:endParaRPr lang="nl-BE">
              <a:latin typeface="Arial" pitchFamily="34" charset="0"/>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pPr eaLnBrk="1" hangingPunct="1"/>
            <a:r>
              <a:rPr lang="en-US" dirty="0">
                <a:latin typeface="Arial" pitchFamily="34" charset="0"/>
              </a:rPr>
              <a:t>As an overall conclusion on the choice of spatial and temporal </a:t>
            </a:r>
            <a:r>
              <a:rPr lang="en-US" dirty="0" err="1">
                <a:latin typeface="Arial" pitchFamily="34" charset="0"/>
              </a:rPr>
              <a:t>discretisation</a:t>
            </a:r>
            <a:r>
              <a:rPr lang="en-US" dirty="0">
                <a:latin typeface="Arial" pitchFamily="34" charset="0"/>
              </a:rPr>
              <a:t> schemes, it should be recognized that for wave propagation problems the staggered Cartesian grid with first order </a:t>
            </a:r>
            <a:r>
              <a:rPr lang="en-US" dirty="0" err="1">
                <a:latin typeface="Arial" pitchFamily="34" charset="0"/>
              </a:rPr>
              <a:t>discretisation</a:t>
            </a:r>
            <a:r>
              <a:rPr lang="en-US" dirty="0">
                <a:latin typeface="Arial" pitchFamily="34" charset="0"/>
              </a:rPr>
              <a:t> both in space and time is in many aspects and optimal point. For a given CPU-time and CPU memory consumption, the scheme produces the least error. The approach is also very popular because of the beauty that lies in its simplicity.</a:t>
            </a:r>
          </a:p>
          <a:p>
            <a:pPr eaLnBrk="1" hangingPunct="1"/>
            <a:r>
              <a:rPr lang="en-US" dirty="0">
                <a:latin typeface="Arial" pitchFamily="34" charset="0"/>
              </a:rPr>
              <a:t>Other schemes should nevertheless be investigated for specific purposes: additional terms in the equations, absence of boundaries, ...</a:t>
            </a:r>
          </a:p>
        </p:txBody>
      </p:sp>
    </p:spTree>
    <p:extLst>
      <p:ext uri="{BB962C8B-B14F-4D97-AF65-F5344CB8AC3E}">
        <p14:creationId xmlns:p14="http://schemas.microsoft.com/office/powerpoint/2010/main" val="20766277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D6AF0F3F-3E1C-442F-84B7-03D947D155CC}" type="slidenum">
              <a:rPr lang="nl-BE" smtClean="0">
                <a:latin typeface="Arial" pitchFamily="34" charset="0"/>
              </a:rPr>
              <a:pPr/>
              <a:t>31</a:t>
            </a:fld>
            <a:endParaRPr lang="nl-BE">
              <a:latin typeface="Arial" pitchFamily="34" charset="0"/>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pPr eaLnBrk="1" hangingPunct="1"/>
            <a:r>
              <a:rPr lang="nl-BE">
                <a:latin typeface="Arial" pitchFamily="34" charset="0"/>
              </a:rPr>
              <a:t>We will now study numerical accuracy. The accuracy for overall problems, including boundary conditions and sources has to be studied by comparing for example to analytical or experimental data. However for the discretisation scheme itself in an infinite environment, some analytical error estimates are possible. </a:t>
            </a:r>
          </a:p>
        </p:txBody>
      </p:sp>
    </p:spTree>
    <p:extLst>
      <p:ext uri="{BB962C8B-B14F-4D97-AF65-F5344CB8AC3E}">
        <p14:creationId xmlns:p14="http://schemas.microsoft.com/office/powerpoint/2010/main" val="39799504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4DAB3139-0F2A-4869-95BF-087285CD539B}" type="slidenum">
              <a:rPr lang="nl-BE" smtClean="0">
                <a:latin typeface="Arial" pitchFamily="34" charset="0"/>
              </a:rPr>
              <a:pPr/>
              <a:t>32</a:t>
            </a:fld>
            <a:endParaRPr lang="nl-BE">
              <a:latin typeface="Arial" pitchFamily="34" charset="0"/>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pPr eaLnBrk="1" hangingPunct="1">
              <a:lnSpc>
                <a:spcPct val="90000"/>
              </a:lnSpc>
            </a:pPr>
            <a:r>
              <a:rPr lang="en-US">
                <a:latin typeface="Arial" pitchFamily="34" charset="0"/>
              </a:rPr>
              <a:t>Let us consider a plane wave in free space and investigate how accurate the explicit FDTD scheme in a staggered Cartesian grid reproduces the known amplitude and phase. </a:t>
            </a:r>
          </a:p>
          <a:p>
            <a:pPr eaLnBrk="1" hangingPunct="1">
              <a:lnSpc>
                <a:spcPct val="90000"/>
              </a:lnSpc>
            </a:pPr>
            <a:r>
              <a:rPr lang="en-US">
                <a:latin typeface="Arial" pitchFamily="34" charset="0"/>
              </a:rPr>
              <a:t>As already mentioned, from discrete system theory it follows that there is no amplitude error since the poles of the transfer matrix </a:t>
            </a:r>
            <a:r>
              <a:rPr lang="en-US" b="1">
                <a:latin typeface="Arial" pitchFamily="34" charset="0"/>
              </a:rPr>
              <a:t>A</a:t>
            </a:r>
            <a:r>
              <a:rPr lang="en-US">
                <a:latin typeface="Arial" pitchFamily="34" charset="0"/>
              </a:rPr>
              <a:t> are located on the unit circle. Nevertheless this will be verified by assuming there is no amplitude error and finding out that the proposed solution fits the scheme.</a:t>
            </a:r>
          </a:p>
          <a:p>
            <a:pPr eaLnBrk="1" hangingPunct="1">
              <a:lnSpc>
                <a:spcPct val="90000"/>
              </a:lnSpc>
            </a:pPr>
            <a:r>
              <a:rPr lang="en-US">
                <a:latin typeface="Arial" pitchFamily="34" charset="0"/>
              </a:rPr>
              <a:t>During the analyses of stability, we have inserted the partial solution for different </a:t>
            </a:r>
            <a:r>
              <a:rPr lang="en-US" b="1">
                <a:latin typeface="Arial" pitchFamily="34" charset="0"/>
              </a:rPr>
              <a:t>k</a:t>
            </a:r>
            <a:r>
              <a:rPr lang="en-US">
                <a:latin typeface="Arial" pitchFamily="34" charset="0"/>
              </a:rPr>
              <a:t> in the discrete equations. The spatial variation of these solutions is that of a plane wave. For the temporal variation we than used the general form </a:t>
            </a:r>
            <a:r>
              <a:rPr lang="en-US" i="1">
                <a:latin typeface="Arial" pitchFamily="34" charset="0"/>
              </a:rPr>
              <a:t>p</a:t>
            </a:r>
            <a:r>
              <a:rPr lang="en-US">
                <a:latin typeface="Arial" pitchFamily="34" charset="0"/>
              </a:rPr>
              <a:t>(</a:t>
            </a:r>
            <a:r>
              <a:rPr lang="en-US" i="1">
                <a:latin typeface="Arial" pitchFamily="34" charset="0"/>
              </a:rPr>
              <a:t>t</a:t>
            </a:r>
            <a:r>
              <a:rPr lang="en-US">
                <a:latin typeface="Arial" pitchFamily="34" charset="0"/>
              </a:rPr>
              <a:t>), etc. Let us now assume that all field variables </a:t>
            </a:r>
            <a:r>
              <a:rPr lang="en-US" i="1">
                <a:latin typeface="Arial" pitchFamily="34" charset="0"/>
              </a:rPr>
              <a:t>p</a:t>
            </a:r>
            <a:r>
              <a:rPr lang="en-US">
                <a:latin typeface="Arial" pitchFamily="34" charset="0"/>
              </a:rPr>
              <a:t> and the component of </a:t>
            </a:r>
            <a:r>
              <a:rPr lang="en-US" b="1">
                <a:latin typeface="Arial" pitchFamily="34" charset="0"/>
              </a:rPr>
              <a:t>o</a:t>
            </a:r>
            <a:r>
              <a:rPr lang="en-US">
                <a:latin typeface="Arial" pitchFamily="34" charset="0"/>
              </a:rPr>
              <a:t> have the same temporal variation. Without any loss of generality we can write this temporal variation as an exponential function where </a:t>
            </a:r>
            <a:r>
              <a:rPr lang="en-US">
                <a:latin typeface="Arial" pitchFamily="34" charset="0"/>
                <a:cs typeface="Arial" pitchFamily="34" charset="0"/>
              </a:rPr>
              <a:t>φ</a:t>
            </a:r>
            <a:r>
              <a:rPr lang="en-US">
                <a:latin typeface="Arial" pitchFamily="34" charset="0"/>
              </a:rPr>
              <a:t>(t) could be complex if the amplitude changes over time. </a:t>
            </a:r>
          </a:p>
          <a:p>
            <a:pPr eaLnBrk="1" hangingPunct="1">
              <a:lnSpc>
                <a:spcPct val="90000"/>
              </a:lnSpc>
            </a:pPr>
            <a:r>
              <a:rPr lang="en-US">
                <a:latin typeface="Arial" pitchFamily="34" charset="0"/>
              </a:rPr>
              <a:t>In the ideal case where the plane wave is recovered without numerical error the phase is well known. </a:t>
            </a:r>
          </a:p>
          <a:p>
            <a:pPr eaLnBrk="1" hangingPunct="1">
              <a:lnSpc>
                <a:spcPct val="90000"/>
              </a:lnSpc>
            </a:pPr>
            <a:r>
              <a:rPr lang="en-US">
                <a:latin typeface="Arial" pitchFamily="34" charset="0"/>
              </a:rPr>
              <a:t>By substituting the proposed solution in the wave equation without source terms and discretising time, a matrix equation is recovered with </a:t>
            </a:r>
            <a:r>
              <a:rPr lang="en-US" b="1">
                <a:latin typeface="Arial" pitchFamily="34" charset="0"/>
              </a:rPr>
              <a:t>A</a:t>
            </a:r>
            <a:r>
              <a:rPr lang="en-US">
                <a:latin typeface="Arial" pitchFamily="34" charset="0"/>
              </a:rPr>
              <a:t> the matrix defined on page 21. For this homogeneous matrix equation to have a non-zero solution, the determinant of the matrix of coefficients of the set of linear equations must be zero (see elementary algebra). This is precisely the eigenvalue equation that we have already encountered and solved. The interesting solutions are written above.</a:t>
            </a:r>
          </a:p>
          <a:p>
            <a:pPr eaLnBrk="1" hangingPunct="1">
              <a:lnSpc>
                <a:spcPct val="90000"/>
              </a:lnSpc>
            </a:pPr>
            <a:endParaRPr lang="en-US">
              <a:latin typeface="Arial" pitchFamily="34" charset="0"/>
            </a:endParaRPr>
          </a:p>
        </p:txBody>
      </p:sp>
    </p:spTree>
    <p:extLst>
      <p:ext uri="{BB962C8B-B14F-4D97-AF65-F5344CB8AC3E}">
        <p14:creationId xmlns:p14="http://schemas.microsoft.com/office/powerpoint/2010/main" val="37829741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A3B53B7B-87D8-46DA-A48D-1D8F66146954}" type="slidenum">
              <a:rPr lang="nl-BE" smtClean="0">
                <a:latin typeface="Arial" pitchFamily="34" charset="0"/>
              </a:rPr>
              <a:pPr/>
              <a:t>33</a:t>
            </a:fld>
            <a:endParaRPr lang="nl-BE">
              <a:latin typeface="Arial" pitchFamily="34"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r>
              <a:rPr lang="en-US">
                <a:latin typeface="Arial" pitchFamily="34" charset="0"/>
              </a:rPr>
              <a:t>To get rid of the </a:t>
            </a:r>
            <a:r>
              <a:rPr lang="en-US">
                <a:latin typeface="Arial" pitchFamily="34" charset="0"/>
                <a:cs typeface="Arial" pitchFamily="34" charset="0"/>
              </a:rPr>
              <a:t>±</a:t>
            </a:r>
            <a:r>
              <a:rPr lang="en-US">
                <a:latin typeface="Arial" pitchFamily="34" charset="0"/>
              </a:rPr>
              <a:t> sign, we sum the solution and its complex conjugate. Since we know that in case stability is guaranteed, the square root in this solution is purely imaginary, this term drops out no matter which sign is chosen. </a:t>
            </a:r>
          </a:p>
          <a:p>
            <a:pPr eaLnBrk="1" hangingPunct="1"/>
            <a:r>
              <a:rPr lang="en-US">
                <a:latin typeface="Arial" pitchFamily="34" charset="0"/>
              </a:rPr>
              <a:t>Using cos(a)-1=2sin</a:t>
            </a:r>
            <a:r>
              <a:rPr lang="en-US" baseline="30000">
                <a:latin typeface="Arial" pitchFamily="34" charset="0"/>
              </a:rPr>
              <a:t>2</a:t>
            </a:r>
            <a:r>
              <a:rPr lang="en-US">
                <a:latin typeface="Arial" pitchFamily="34" charset="0"/>
              </a:rPr>
              <a:t>(a/2), the equation can be transformed to a simpler form and finally the sine function can be inverted to yield the final expression for </a:t>
            </a:r>
            <a:r>
              <a:rPr lang="en-US">
                <a:latin typeface="Arial" pitchFamily="34" charset="0"/>
                <a:cs typeface="Arial" pitchFamily="34" charset="0"/>
              </a:rPr>
              <a:t>Δφ. </a:t>
            </a:r>
          </a:p>
          <a:p>
            <a:pPr eaLnBrk="1" hangingPunct="1"/>
            <a:r>
              <a:rPr lang="en-US">
                <a:latin typeface="Arial" pitchFamily="34" charset="0"/>
                <a:cs typeface="Arial" pitchFamily="34" charset="0"/>
              </a:rPr>
              <a:t>The square root is taken of a positive number and is therefore always real. Thus the arcsin is real as well and so is Δφ. Hence we have proven that the basic FDTD scheme introduces no amplitude error. The phase error can be plotted by comparing Δφ to ω</a:t>
            </a:r>
            <a:r>
              <a:rPr lang="en-US" i="1">
                <a:latin typeface="Arial" pitchFamily="34" charset="0"/>
                <a:cs typeface="Arial" pitchFamily="34" charset="0"/>
              </a:rPr>
              <a:t>dt</a:t>
            </a:r>
            <a:r>
              <a:rPr lang="en-US">
                <a:latin typeface="Arial" pitchFamily="34" charset="0"/>
                <a:cs typeface="Arial" pitchFamily="34" charset="0"/>
              </a:rPr>
              <a:t>. It depends on the CN number and the direction of propagation (</a:t>
            </a:r>
            <a:r>
              <a:rPr lang="en-US" i="1">
                <a:latin typeface="Arial" pitchFamily="34" charset="0"/>
                <a:cs typeface="Arial" pitchFamily="34" charset="0"/>
              </a:rPr>
              <a:t>k</a:t>
            </a:r>
            <a:r>
              <a:rPr lang="en-US" i="1" baseline="-25000">
                <a:latin typeface="Arial" pitchFamily="34" charset="0"/>
                <a:cs typeface="Arial" pitchFamily="34" charset="0"/>
              </a:rPr>
              <a:t>x</a:t>
            </a:r>
            <a:r>
              <a:rPr lang="en-US">
                <a:latin typeface="Arial" pitchFamily="34" charset="0"/>
                <a:cs typeface="Arial" pitchFamily="34" charset="0"/>
              </a:rPr>
              <a:t>, </a:t>
            </a:r>
            <a:r>
              <a:rPr lang="en-US" i="1">
                <a:latin typeface="Arial" pitchFamily="34" charset="0"/>
                <a:cs typeface="Arial" pitchFamily="34" charset="0"/>
              </a:rPr>
              <a:t>k</a:t>
            </a:r>
            <a:r>
              <a:rPr lang="en-US" i="1" baseline="-25000">
                <a:latin typeface="Arial" pitchFamily="34" charset="0"/>
                <a:cs typeface="Arial" pitchFamily="34" charset="0"/>
              </a:rPr>
              <a:t>y</a:t>
            </a:r>
            <a:r>
              <a:rPr lang="en-US">
                <a:latin typeface="Arial" pitchFamily="34" charset="0"/>
                <a:cs typeface="Arial" pitchFamily="34" charset="0"/>
              </a:rPr>
              <a:t>, </a:t>
            </a:r>
            <a:r>
              <a:rPr lang="en-US" i="1">
                <a:latin typeface="Arial" pitchFamily="34" charset="0"/>
                <a:cs typeface="Arial" pitchFamily="34" charset="0"/>
              </a:rPr>
              <a:t>k</a:t>
            </a:r>
            <a:r>
              <a:rPr lang="en-US" i="1" baseline="-25000">
                <a:latin typeface="Arial" pitchFamily="34" charset="0"/>
                <a:cs typeface="Arial" pitchFamily="34" charset="0"/>
              </a:rPr>
              <a:t>z</a:t>
            </a:r>
            <a:r>
              <a:rPr lang="en-US">
                <a:latin typeface="Arial" pitchFamily="34" charset="0"/>
                <a:cs typeface="Arial" pitchFamily="34" charset="0"/>
              </a:rPr>
              <a:t>). In general, the higher CN, the lower the phase error, however CN is limited to 1 by the stability condition. For CN=1, there is one propagation direction where the phase error completely vanishes, that is along the cell diagonal where </a:t>
            </a:r>
            <a:r>
              <a:rPr lang="en-US" i="1">
                <a:latin typeface="Arial" pitchFamily="34" charset="0"/>
                <a:cs typeface="Arial" pitchFamily="34" charset="0"/>
              </a:rPr>
              <a:t>k</a:t>
            </a:r>
            <a:r>
              <a:rPr lang="en-US" i="1" baseline="-25000">
                <a:latin typeface="Arial" pitchFamily="34" charset="0"/>
                <a:cs typeface="Arial" pitchFamily="34" charset="0"/>
              </a:rPr>
              <a:t>x</a:t>
            </a:r>
            <a:r>
              <a:rPr lang="en-US">
                <a:latin typeface="Arial" pitchFamily="34" charset="0"/>
                <a:cs typeface="Arial" pitchFamily="34" charset="0"/>
              </a:rPr>
              <a:t>~1/</a:t>
            </a:r>
            <a:r>
              <a:rPr lang="en-US" i="1">
                <a:latin typeface="Arial" pitchFamily="34" charset="0"/>
                <a:cs typeface="Arial" pitchFamily="34" charset="0"/>
              </a:rPr>
              <a:t>dx</a:t>
            </a:r>
            <a:r>
              <a:rPr lang="en-US">
                <a:latin typeface="Arial" pitchFamily="34" charset="0"/>
                <a:cs typeface="Arial" pitchFamily="34" charset="0"/>
              </a:rPr>
              <a:t>, etc. This can easily be proven taking into account that </a:t>
            </a:r>
            <a:r>
              <a:rPr lang="en-US" i="1">
                <a:latin typeface="Arial" pitchFamily="34" charset="0"/>
                <a:cs typeface="Arial" pitchFamily="34" charset="0"/>
              </a:rPr>
              <a:t>k</a:t>
            </a:r>
            <a:r>
              <a:rPr lang="en-US">
                <a:latin typeface="Arial" pitchFamily="34" charset="0"/>
                <a:cs typeface="Arial" pitchFamily="34" charset="0"/>
              </a:rPr>
              <a:t>=ω/</a:t>
            </a:r>
            <a:r>
              <a:rPr lang="en-US" i="1">
                <a:latin typeface="Arial" pitchFamily="34" charset="0"/>
                <a:cs typeface="Arial" pitchFamily="34" charset="0"/>
              </a:rPr>
              <a:t>c</a:t>
            </a:r>
            <a:r>
              <a:rPr lang="en-US">
                <a:latin typeface="Arial" pitchFamily="34" charset="0"/>
                <a:cs typeface="Arial" pitchFamily="34" charset="0"/>
              </a:rPr>
              <a:t>. It is also worth noting that the phase error drops as the spatial step </a:t>
            </a:r>
            <a:r>
              <a:rPr lang="en-US" i="1">
                <a:latin typeface="Arial" pitchFamily="34" charset="0"/>
                <a:cs typeface="Arial" pitchFamily="34" charset="0"/>
              </a:rPr>
              <a:t>dx</a:t>
            </a:r>
            <a:r>
              <a:rPr lang="en-US">
                <a:latin typeface="Arial" pitchFamily="34" charset="0"/>
                <a:cs typeface="Arial" pitchFamily="34" charset="0"/>
              </a:rPr>
              <a:t>, </a:t>
            </a:r>
            <a:r>
              <a:rPr lang="en-US" i="1">
                <a:latin typeface="Arial" pitchFamily="34" charset="0"/>
                <a:cs typeface="Arial" pitchFamily="34" charset="0"/>
              </a:rPr>
              <a:t>dy</a:t>
            </a:r>
            <a:r>
              <a:rPr lang="en-US">
                <a:latin typeface="Arial" pitchFamily="34" charset="0"/>
                <a:cs typeface="Arial" pitchFamily="34" charset="0"/>
              </a:rPr>
              <a:t>, </a:t>
            </a:r>
            <a:r>
              <a:rPr lang="en-US" i="1">
                <a:latin typeface="Arial" pitchFamily="34" charset="0"/>
                <a:cs typeface="Arial" pitchFamily="34" charset="0"/>
              </a:rPr>
              <a:t>dz</a:t>
            </a:r>
            <a:r>
              <a:rPr lang="en-US">
                <a:latin typeface="Arial" pitchFamily="34" charset="0"/>
                <a:cs typeface="Arial" pitchFamily="34" charset="0"/>
              </a:rPr>
              <a:t> goes to zero (and because of stability requirement also </a:t>
            </a:r>
            <a:r>
              <a:rPr lang="en-US" i="1">
                <a:latin typeface="Arial" pitchFamily="34" charset="0"/>
                <a:cs typeface="Arial" pitchFamily="34" charset="0"/>
              </a:rPr>
              <a:t>dt</a:t>
            </a:r>
            <a:r>
              <a:rPr lang="en-US">
                <a:latin typeface="Arial" pitchFamily="34" charset="0"/>
                <a:cs typeface="Arial" pitchFamily="34" charset="0"/>
              </a:rPr>
              <a:t> goes to zero). </a:t>
            </a:r>
          </a:p>
        </p:txBody>
      </p:sp>
    </p:spTree>
    <p:extLst>
      <p:ext uri="{BB962C8B-B14F-4D97-AF65-F5344CB8AC3E}">
        <p14:creationId xmlns:p14="http://schemas.microsoft.com/office/powerpoint/2010/main" val="13772821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D6DA2CA3-0A03-48E9-A1F2-75741A7A1C8F}" type="slidenum">
              <a:rPr lang="nl-BE" smtClean="0">
                <a:latin typeface="Arial" pitchFamily="34" charset="0"/>
              </a:rPr>
              <a:pPr/>
              <a:t>34</a:t>
            </a:fld>
            <a:endParaRPr lang="nl-BE">
              <a:latin typeface="Arial" pitchFamily="34" charset="0"/>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r>
              <a:rPr lang="en-US">
                <a:latin typeface="Arial" pitchFamily="34" charset="0"/>
              </a:rPr>
              <a:t>The so called dispersion relation preserving (DRP) scheme is designed in particular to minimize phase error. It is based on explicit minimization of the phase error in a frequency region of interest. The procedure is inspired by a higher order Fourier expansion in the neighborhood of the location where the first order derivative has to be calculated. Rather than calculating the coefficients ai from Fourier series, they are however obtained by minimizing the error introduced by the finite difference approximation. </a:t>
            </a:r>
          </a:p>
          <a:p>
            <a:pPr eaLnBrk="1" hangingPunct="1"/>
            <a:r>
              <a:rPr lang="en-US">
                <a:latin typeface="Arial" pitchFamily="34" charset="0"/>
              </a:rPr>
              <a:t>Here this procedure is applied for a collocated spatial grid but it can also be adapted to staggered grids.</a:t>
            </a:r>
          </a:p>
          <a:p>
            <a:pPr eaLnBrk="1" hangingPunct="1"/>
            <a:r>
              <a:rPr lang="en-US">
                <a:latin typeface="Arial" pitchFamily="34" charset="0"/>
              </a:rPr>
              <a:t>We assume one dimension thus the spatial Fourier transform of the equation introduces a factor </a:t>
            </a:r>
            <a:r>
              <a:rPr lang="en-US" i="1">
                <a:latin typeface="Arial" pitchFamily="34" charset="0"/>
              </a:rPr>
              <a:t>jk</a:t>
            </a:r>
            <a:r>
              <a:rPr lang="en-US">
                <a:latin typeface="Arial" pitchFamily="34" charset="0"/>
              </a:rPr>
              <a:t> for the spatial derivative to </a:t>
            </a:r>
            <a:r>
              <a:rPr lang="en-US" i="1">
                <a:latin typeface="Arial" pitchFamily="34" charset="0"/>
              </a:rPr>
              <a:t>x</a:t>
            </a:r>
            <a:r>
              <a:rPr lang="en-US">
                <a:latin typeface="Arial" pitchFamily="34" charset="0"/>
              </a:rPr>
              <a:t>. The right hand side of the second equation on this page can be interpreted as the FDTD approximation to the wave number </a:t>
            </a:r>
            <a:r>
              <a:rPr lang="en-US" i="1">
                <a:latin typeface="Arial" pitchFamily="34" charset="0"/>
              </a:rPr>
              <a:t>k</a:t>
            </a:r>
            <a:r>
              <a:rPr lang="en-US">
                <a:latin typeface="Arial" pitchFamily="34" charset="0"/>
              </a:rPr>
              <a:t>. We call it </a:t>
            </a:r>
            <a:r>
              <a:rPr lang="en-US">
                <a:latin typeface="Arial" pitchFamily="34" charset="0"/>
                <a:sym typeface="Symbol" pitchFamily="18" charset="2"/>
              </a:rPr>
              <a:t></a:t>
            </a:r>
            <a:r>
              <a:rPr lang="en-US">
                <a:latin typeface="Arial" pitchFamily="34" charset="0"/>
              </a:rPr>
              <a:t>. The quadratic error can be integrated over an interval of choice, here all frequencies lower than the limit determined by </a:t>
            </a:r>
            <a:r>
              <a:rPr lang="en-US" i="1">
                <a:latin typeface="Arial" pitchFamily="34" charset="0"/>
              </a:rPr>
              <a:t>kdx</a:t>
            </a:r>
            <a:r>
              <a:rPr lang="en-US">
                <a:latin typeface="Arial" pitchFamily="34" charset="0"/>
              </a:rPr>
              <a:t>=</a:t>
            </a:r>
            <a:r>
              <a:rPr lang="en-US">
                <a:latin typeface="Arial" pitchFamily="34" charset="0"/>
                <a:cs typeface="Arial" pitchFamily="34" charset="0"/>
              </a:rPr>
              <a:t>π</a:t>
            </a:r>
            <a:r>
              <a:rPr lang="en-US">
                <a:latin typeface="Arial" pitchFamily="34" charset="0"/>
              </a:rPr>
              <a:t>/2 or </a:t>
            </a:r>
            <a:r>
              <a:rPr lang="en-US">
                <a:latin typeface="Arial" pitchFamily="34" charset="0"/>
                <a:sym typeface="Symbol" pitchFamily="18" charset="2"/>
              </a:rPr>
              <a:t>=4</a:t>
            </a:r>
            <a:r>
              <a:rPr lang="en-US" i="1">
                <a:latin typeface="Arial" pitchFamily="34" charset="0"/>
                <a:sym typeface="Symbol" pitchFamily="18" charset="2"/>
              </a:rPr>
              <a:t>dx</a:t>
            </a:r>
            <a:r>
              <a:rPr lang="en-US">
                <a:latin typeface="Arial" pitchFamily="34" charset="0"/>
                <a:sym typeface="Symbol" pitchFamily="18" charset="2"/>
              </a:rPr>
              <a:t> or </a:t>
            </a:r>
            <a:r>
              <a:rPr lang="en-US" i="1">
                <a:latin typeface="Arial" pitchFamily="34" charset="0"/>
                <a:sym typeface="Symbol" pitchFamily="18" charset="2"/>
              </a:rPr>
              <a:t>f</a:t>
            </a:r>
            <a:r>
              <a:rPr lang="en-US">
                <a:latin typeface="Arial" pitchFamily="34" charset="0"/>
                <a:sym typeface="Symbol" pitchFamily="18" charset="2"/>
              </a:rPr>
              <a:t>=</a:t>
            </a:r>
            <a:r>
              <a:rPr lang="en-US" i="1">
                <a:latin typeface="Arial" pitchFamily="34" charset="0"/>
                <a:sym typeface="Symbol" pitchFamily="18" charset="2"/>
              </a:rPr>
              <a:t>c</a:t>
            </a:r>
            <a:r>
              <a:rPr lang="en-US">
                <a:latin typeface="Arial" pitchFamily="34" charset="0"/>
                <a:sym typeface="Symbol" pitchFamily="18" charset="2"/>
              </a:rPr>
              <a:t>/4</a:t>
            </a:r>
            <a:r>
              <a:rPr lang="en-US" i="1">
                <a:latin typeface="Arial" pitchFamily="34" charset="0"/>
                <a:sym typeface="Symbol" pitchFamily="18" charset="2"/>
              </a:rPr>
              <a:t>dx</a:t>
            </a:r>
            <a:r>
              <a:rPr lang="en-US">
                <a:latin typeface="Arial" pitchFamily="34" charset="0"/>
                <a:sym typeface="Symbol" pitchFamily="18" charset="2"/>
              </a:rPr>
              <a:t>. </a:t>
            </a:r>
          </a:p>
          <a:p>
            <a:pPr eaLnBrk="1" hangingPunct="1"/>
            <a:r>
              <a:rPr lang="en-US">
                <a:latin typeface="Arial" pitchFamily="34" charset="0"/>
                <a:sym typeface="Symbol" pitchFamily="18" charset="2"/>
              </a:rPr>
              <a:t>Minimizing this error is rather easy because this error surface has exactly one minimum where the derivatives to the unknowns vanish. Thus by taking these derivatives a set of linear equations is retrieved that can easily be solved for a</a:t>
            </a:r>
            <a:r>
              <a:rPr lang="en-US" baseline="-25000">
                <a:latin typeface="Arial" pitchFamily="34" charset="0"/>
                <a:sym typeface="Symbol" pitchFamily="18" charset="2"/>
              </a:rPr>
              <a:t>i</a:t>
            </a:r>
            <a:r>
              <a:rPr lang="en-US">
                <a:latin typeface="Arial" pitchFamily="34" charset="0"/>
                <a:sym typeface="Symbol" pitchFamily="18" charset="2"/>
              </a:rPr>
              <a:t>. </a:t>
            </a:r>
          </a:p>
        </p:txBody>
      </p:sp>
    </p:spTree>
    <p:extLst>
      <p:ext uri="{BB962C8B-B14F-4D97-AF65-F5344CB8AC3E}">
        <p14:creationId xmlns:p14="http://schemas.microsoft.com/office/powerpoint/2010/main" val="31369211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0C92AB90-D6A4-4BA9-BE11-813093962B63}" type="slidenum">
              <a:rPr lang="nl-BE" smtClean="0">
                <a:latin typeface="Arial" pitchFamily="34" charset="0"/>
              </a:rPr>
              <a:pPr/>
              <a:t>35</a:t>
            </a:fld>
            <a:endParaRPr lang="nl-BE">
              <a:latin typeface="Arial" pitchFamily="34" charset="0"/>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r>
              <a:rPr lang="en-US">
                <a:latin typeface="Arial" pitchFamily="34" charset="0"/>
              </a:rPr>
              <a:t>Here is an example for n=3 leading to a 7-point stencil (thus considering 7 points near the place where the derivative needs to be known). In the chart the resulting relationship between FDTD approximation to k and actual k is shown for three stencils: a first order central difference scheme, a 7th order central difference scheme and the 7th order DRP scheme. </a:t>
            </a:r>
          </a:p>
        </p:txBody>
      </p:sp>
    </p:spTree>
    <p:extLst>
      <p:ext uri="{BB962C8B-B14F-4D97-AF65-F5344CB8AC3E}">
        <p14:creationId xmlns:p14="http://schemas.microsoft.com/office/powerpoint/2010/main" val="10875705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C61D7B4F-B13C-4E86-ACD8-90552D5D7061}" type="slidenum">
              <a:rPr lang="nl-BE" smtClean="0">
                <a:latin typeface="Arial" pitchFamily="34" charset="0"/>
              </a:rPr>
              <a:pPr/>
              <a:t>36</a:t>
            </a:fld>
            <a:endParaRPr lang="nl-BE">
              <a:latin typeface="Arial" pitchFamily="34"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pPr eaLnBrk="1" hangingPunct="1"/>
            <a:r>
              <a:rPr lang="en-US">
                <a:latin typeface="Arial" pitchFamily="34" charset="0"/>
              </a:rPr>
              <a:t>In the previous sections we considered only propagation in free space, not worrying about boundary conditions or sources. In this section we will investigate how the additional terms due to sources and boundary conditions can be cast into the numerical framework. </a:t>
            </a:r>
          </a:p>
        </p:txBody>
      </p:sp>
    </p:spTree>
    <p:extLst>
      <p:ext uri="{BB962C8B-B14F-4D97-AF65-F5344CB8AC3E}">
        <p14:creationId xmlns:p14="http://schemas.microsoft.com/office/powerpoint/2010/main" val="42244134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C1D49CCD-1592-4725-9C47-93B72D7519D7}" type="slidenum">
              <a:rPr lang="nl-BE" smtClean="0">
                <a:latin typeface="Arial" pitchFamily="34" charset="0"/>
              </a:rPr>
              <a:pPr/>
              <a:t>37</a:t>
            </a:fld>
            <a:endParaRPr lang="nl-BE">
              <a:latin typeface="Arial" pitchFamily="34" charset="0"/>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pPr eaLnBrk="1" hangingPunct="1"/>
            <a:r>
              <a:rPr lang="en-US">
                <a:latin typeface="Arial" pitchFamily="34" charset="0"/>
              </a:rPr>
              <a:t>Non transparent sources are sources that do not allow an incoming wave to pass through them. The source itself in general is perfectly reflecting for incoming waves. </a:t>
            </a:r>
          </a:p>
          <a:p>
            <a:pPr eaLnBrk="1" hangingPunct="1"/>
            <a:r>
              <a:rPr lang="en-US">
                <a:latin typeface="Arial" pitchFamily="34" charset="0"/>
              </a:rPr>
              <a:t>A few examples are given above. </a:t>
            </a:r>
          </a:p>
          <a:p>
            <a:pPr eaLnBrk="1" hangingPunct="1"/>
            <a:r>
              <a:rPr lang="en-US">
                <a:latin typeface="Arial" pitchFamily="34" charset="0"/>
              </a:rPr>
              <a:t>For sound propagation in fluids, a vibrating surface can easily be implemented by setting the orthogonal component of velocity equal to a fixed function of time. The surface is hard for incoming waves.</a:t>
            </a:r>
          </a:p>
          <a:p>
            <a:pPr eaLnBrk="1" hangingPunct="1"/>
            <a:r>
              <a:rPr lang="en-US">
                <a:latin typeface="Arial" pitchFamily="34" charset="0"/>
              </a:rPr>
              <a:t>Prescribing the electric field in a slot or via hole or enforcing the voltage at the entry of an interconnect are examples for electromagnetic wave propagation. They are implemented on tangential components. For incoming waves they act as an electric short circuit.</a:t>
            </a:r>
          </a:p>
          <a:p>
            <a:pPr eaLnBrk="1" hangingPunct="1"/>
            <a:r>
              <a:rPr lang="en-US">
                <a:latin typeface="Arial" pitchFamily="34" charset="0"/>
              </a:rPr>
              <a:t>Enforcing the tangential component of a magnetic field can be used to describe a known current in a conductor.</a:t>
            </a:r>
          </a:p>
          <a:p>
            <a:pPr eaLnBrk="1" hangingPunct="1"/>
            <a:endParaRPr lang="en-US">
              <a:latin typeface="Arial" pitchFamily="34" charset="0"/>
            </a:endParaRPr>
          </a:p>
        </p:txBody>
      </p:sp>
    </p:spTree>
    <p:extLst>
      <p:ext uri="{BB962C8B-B14F-4D97-AF65-F5344CB8AC3E}">
        <p14:creationId xmlns:p14="http://schemas.microsoft.com/office/powerpoint/2010/main" val="16133809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5A00A8BB-DA1E-45A9-9708-093BB7B11329}" type="slidenum">
              <a:rPr lang="nl-BE" smtClean="0">
                <a:latin typeface="Arial" pitchFamily="34" charset="0"/>
              </a:rPr>
              <a:pPr/>
              <a:t>38</a:t>
            </a:fld>
            <a:endParaRPr lang="nl-BE">
              <a:latin typeface="Arial" pitchFamily="34" charset="0"/>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pPr eaLnBrk="1" hangingPunct="1"/>
            <a:r>
              <a:rPr lang="en-US">
                <a:latin typeface="Arial" pitchFamily="34" charset="0"/>
              </a:rPr>
              <a:t>Transparent sources have no effect at all on incoming waves, they are transparent for this wave. </a:t>
            </a:r>
          </a:p>
          <a:p>
            <a:pPr eaLnBrk="1" hangingPunct="1"/>
            <a:r>
              <a:rPr lang="en-US">
                <a:latin typeface="Arial" pitchFamily="34" charset="0"/>
              </a:rPr>
              <a:t>A transparent source is implemented by adding a function of time to the calculated field values. When the function is added to a scalar field (p), the source is a monopole source that radiates waves in all directions. Due to the discretisation, what is actually implemented is a very small (compared to the wavelength) beam-form source.</a:t>
            </a:r>
          </a:p>
          <a:p>
            <a:pPr eaLnBrk="1" hangingPunct="1"/>
            <a:r>
              <a:rPr lang="en-US">
                <a:latin typeface="Arial" pitchFamily="34" charset="0"/>
              </a:rPr>
              <a:t>Adding the function to one of the components of the vector field results in a dipole source. The actual discretised source is a small rectangle of size one grid cell surface.</a:t>
            </a:r>
          </a:p>
          <a:p>
            <a:pPr eaLnBrk="1" hangingPunct="1"/>
            <a:r>
              <a:rPr lang="en-US">
                <a:latin typeface="Arial" pitchFamily="34" charset="0"/>
              </a:rPr>
              <a:t>Other options are available. In the electromagnetic equations, a current can be added to the E update equation corresponding to the source term in Maxwell’s equations.</a:t>
            </a:r>
          </a:p>
          <a:p>
            <a:pPr eaLnBrk="1" hangingPunct="1"/>
            <a:r>
              <a:rPr lang="en-US">
                <a:latin typeface="Arial" pitchFamily="34" charset="0"/>
              </a:rPr>
              <a:t>A slightly different approach that is sometimes used, is the formulation of an initial field, e.g. an incoming plane wave of finite duration in part of the discretised variables. </a:t>
            </a:r>
          </a:p>
          <a:p>
            <a:pPr eaLnBrk="1" hangingPunct="1"/>
            <a:endParaRPr lang="en-US">
              <a:latin typeface="Arial" pitchFamily="34" charset="0"/>
            </a:endParaRPr>
          </a:p>
        </p:txBody>
      </p:sp>
    </p:spTree>
    <p:extLst>
      <p:ext uri="{BB962C8B-B14F-4D97-AF65-F5344CB8AC3E}">
        <p14:creationId xmlns:p14="http://schemas.microsoft.com/office/powerpoint/2010/main" val="85084341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BDE9C889-B44A-4E04-B33D-E49D9498D303}" type="slidenum">
              <a:rPr lang="nl-BE" smtClean="0">
                <a:latin typeface="Arial" pitchFamily="34" charset="0"/>
              </a:rPr>
              <a:pPr/>
              <a:t>39</a:t>
            </a:fld>
            <a:endParaRPr lang="nl-BE">
              <a:latin typeface="Arial" pitchFamily="34" charset="0"/>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pPr eaLnBrk="1" hangingPunct="1"/>
            <a:r>
              <a:rPr lang="en-US">
                <a:latin typeface="Arial" pitchFamily="34" charset="0"/>
              </a:rPr>
              <a:t>Time domain numerical simulation is often used if there is an interest in a broad frequency range. Thus it makes sense to simulate some kind of impulse response. The simplest way one could think of is to approximate an impulse by putting the signal equal to one for a single time step and keeping it zero for the rest of the time. However this approach has some disadvantages: </a:t>
            </a:r>
          </a:p>
          <a:p>
            <a:pPr eaLnBrk="1" hangingPunct="1">
              <a:buFontTx/>
              <a:buChar char="•"/>
            </a:pPr>
            <a:r>
              <a:rPr lang="en-US">
                <a:latin typeface="Arial" pitchFamily="34" charset="0"/>
              </a:rPr>
              <a:t>This impulse contains also frequencies that are too high to be modeled correctly by the discrete system. In principle this is no problem in a LTI system. In practice one will use a FFT to obtain the frequency response from the time signal. This transformation may cause side lobes that come in to the region of interest. Thus it should be avoided to excite them from the beginning.</a:t>
            </a:r>
          </a:p>
          <a:p>
            <a:pPr eaLnBrk="1" hangingPunct="1">
              <a:buFontTx/>
              <a:buChar char="•"/>
            </a:pPr>
            <a:r>
              <a:rPr lang="en-US">
                <a:latin typeface="Arial" pitchFamily="34" charset="0"/>
              </a:rPr>
              <a:t>The single step impulse also contains DC. This is no problem for the numerical scheme in itself, but some boundaries may be inaccurate when frequency approaches zero. </a:t>
            </a:r>
          </a:p>
          <a:p>
            <a:pPr eaLnBrk="1" hangingPunct="1"/>
            <a:r>
              <a:rPr lang="en-US">
                <a:latin typeface="Arial" pitchFamily="34" charset="0"/>
              </a:rPr>
              <a:t>The proposed impulse is asymmetric and thus contains no DC. Moreover it has a limited bandwidth that can be tuned as desired.</a:t>
            </a:r>
          </a:p>
          <a:p>
            <a:pPr eaLnBrk="1" hangingPunct="1"/>
            <a:r>
              <a:rPr lang="en-US">
                <a:latin typeface="Arial" pitchFamily="34" charset="0"/>
              </a:rPr>
              <a:t>The second example has a narrow bandwidth around the frequency f</a:t>
            </a:r>
            <a:r>
              <a:rPr lang="en-US" baseline="-25000">
                <a:latin typeface="Arial" pitchFamily="34" charset="0"/>
              </a:rPr>
              <a:t>0</a:t>
            </a:r>
            <a:r>
              <a:rPr lang="en-US">
                <a:latin typeface="Arial" pitchFamily="34" charset="0"/>
              </a:rPr>
              <a:t>.</a:t>
            </a:r>
          </a:p>
          <a:p>
            <a:pPr eaLnBrk="1" hangingPunct="1"/>
            <a:endParaRPr lang="en-US">
              <a:latin typeface="Arial" pitchFamily="34" charset="0"/>
            </a:endParaRPr>
          </a:p>
          <a:p>
            <a:pPr eaLnBrk="1" hangingPunct="1"/>
            <a:endParaRPr lang="en-US">
              <a:latin typeface="Arial" pitchFamily="34" charset="0"/>
            </a:endParaRPr>
          </a:p>
        </p:txBody>
      </p:sp>
    </p:spTree>
    <p:extLst>
      <p:ext uri="{BB962C8B-B14F-4D97-AF65-F5344CB8AC3E}">
        <p14:creationId xmlns:p14="http://schemas.microsoft.com/office/powerpoint/2010/main" val="41001354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5467C21E-8866-4D0F-9546-19A4AAB6967F}" type="slidenum">
              <a:rPr lang="nl-BE" smtClean="0">
                <a:latin typeface="Arial" pitchFamily="34" charset="0"/>
              </a:rPr>
              <a:pPr/>
              <a:t>4</a:t>
            </a:fld>
            <a:endParaRPr lang="nl-BE">
              <a:latin typeface="Arial" pitchFamily="34"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r>
              <a:rPr lang="en-US">
                <a:latin typeface="Arial" pitchFamily="34" charset="0"/>
              </a:rPr>
              <a:t>By subtracting the expansions, an approximation for the first order spatial derivative is obtained. It contains the discretised values of </a:t>
            </a:r>
            <a:r>
              <a:rPr lang="en-US" i="1">
                <a:latin typeface="Arial" pitchFamily="34" charset="0"/>
              </a:rPr>
              <a:t>p</a:t>
            </a:r>
            <a:r>
              <a:rPr lang="en-US">
                <a:latin typeface="Arial" pitchFamily="34" charset="0"/>
              </a:rPr>
              <a:t> and terms in </a:t>
            </a:r>
            <a:r>
              <a:rPr lang="en-US" i="1">
                <a:latin typeface="Arial" pitchFamily="34" charset="0"/>
              </a:rPr>
              <a:t>dx</a:t>
            </a:r>
            <a:r>
              <a:rPr lang="en-US" baseline="30000">
                <a:latin typeface="Arial" pitchFamily="34" charset="0"/>
              </a:rPr>
              <a:t>2</a:t>
            </a:r>
            <a:r>
              <a:rPr lang="en-US">
                <a:latin typeface="Arial" pitchFamily="34" charset="0"/>
              </a:rPr>
              <a:t> and higher power of </a:t>
            </a:r>
            <a:r>
              <a:rPr lang="en-US" i="1">
                <a:latin typeface="Arial" pitchFamily="34" charset="0"/>
              </a:rPr>
              <a:t>dx</a:t>
            </a:r>
            <a:r>
              <a:rPr lang="en-US">
                <a:latin typeface="Arial" pitchFamily="34" charset="0"/>
              </a:rPr>
              <a:t>. By neglecting these terms, a second order accurate scheme for approximating the first order spatial derivative is obtained.</a:t>
            </a:r>
          </a:p>
          <a:p>
            <a:pPr eaLnBrk="1" hangingPunct="1"/>
            <a:r>
              <a:rPr lang="en-US">
                <a:latin typeface="Arial" pitchFamily="34" charset="0"/>
              </a:rPr>
              <a:t>Note that the scheme is compact: only nearest neighbor values are needed to calculate the spatial derivative. </a:t>
            </a:r>
          </a:p>
          <a:p>
            <a:pPr eaLnBrk="1" hangingPunct="1"/>
            <a:r>
              <a:rPr lang="en-US">
                <a:latin typeface="Arial" pitchFamily="34" charset="0"/>
              </a:rPr>
              <a:t>When inserting the approximation of the derivatives in the equation for </a:t>
            </a:r>
            <a:r>
              <a:rPr lang="en-US" i="1">
                <a:latin typeface="Arial" pitchFamily="34" charset="0"/>
              </a:rPr>
              <a:t>o</a:t>
            </a:r>
            <a:r>
              <a:rPr lang="en-US" i="1" baseline="-25000">
                <a:latin typeface="Arial" pitchFamily="34" charset="0"/>
              </a:rPr>
              <a:t>x</a:t>
            </a:r>
            <a:r>
              <a:rPr lang="en-US">
                <a:latin typeface="Arial" pitchFamily="34" charset="0"/>
              </a:rPr>
              <a:t> at </a:t>
            </a:r>
            <a:r>
              <a:rPr lang="en-US" i="1">
                <a:latin typeface="Arial" pitchFamily="34" charset="0"/>
              </a:rPr>
              <a:t>x</a:t>
            </a:r>
            <a:r>
              <a:rPr lang="en-US" baseline="-25000">
                <a:latin typeface="Arial" pitchFamily="34" charset="0"/>
              </a:rPr>
              <a:t>0</a:t>
            </a:r>
            <a:r>
              <a:rPr lang="en-US">
                <a:latin typeface="Arial" pitchFamily="34" charset="0"/>
              </a:rPr>
              <a:t>, it becomes clear that the change in </a:t>
            </a:r>
            <a:r>
              <a:rPr lang="en-US" b="1">
                <a:latin typeface="Arial" pitchFamily="34" charset="0"/>
              </a:rPr>
              <a:t>o</a:t>
            </a:r>
            <a:r>
              <a:rPr lang="en-US">
                <a:latin typeface="Arial" pitchFamily="34" charset="0"/>
              </a:rPr>
              <a:t> at even index locations will depend on </a:t>
            </a:r>
            <a:r>
              <a:rPr lang="en-US" i="1">
                <a:latin typeface="Arial" pitchFamily="34" charset="0"/>
              </a:rPr>
              <a:t>p</a:t>
            </a:r>
            <a:r>
              <a:rPr lang="en-US">
                <a:latin typeface="Arial" pitchFamily="34" charset="0"/>
              </a:rPr>
              <a:t> values at odd index locations only. A material change, a source or a boundary feature that extends not more than one p cell e.g. at an even index location will not affect the odd index </a:t>
            </a:r>
            <a:r>
              <a:rPr lang="en-US" b="1">
                <a:latin typeface="Arial" pitchFamily="34" charset="0"/>
              </a:rPr>
              <a:t>o-</a:t>
            </a:r>
            <a:r>
              <a:rPr lang="en-US">
                <a:latin typeface="Arial" pitchFamily="34" charset="0"/>
              </a:rPr>
              <a:t>field values. The scheme is thus “blind” for small features which is a definite disadvantage in many wave propagation situation.</a:t>
            </a:r>
          </a:p>
          <a:p>
            <a:pPr eaLnBrk="1" hangingPunct="1"/>
            <a:r>
              <a:rPr lang="en-US">
                <a:latin typeface="Arial" pitchFamily="34" charset="0"/>
              </a:rPr>
              <a:t>Note that in CFD sometimes asymmetric schemes are used (e.g. Upwind schemes).</a:t>
            </a:r>
          </a:p>
          <a:p>
            <a:pPr eaLnBrk="1" hangingPunct="1"/>
            <a:endParaRPr lang="en-US">
              <a:latin typeface="Arial" pitchFamily="34" charset="0"/>
            </a:endParaRPr>
          </a:p>
        </p:txBody>
      </p:sp>
    </p:spTree>
    <p:extLst>
      <p:ext uri="{BB962C8B-B14F-4D97-AF65-F5344CB8AC3E}">
        <p14:creationId xmlns:p14="http://schemas.microsoft.com/office/powerpoint/2010/main" val="21728594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A5ED26FD-B4B1-4F5C-ABA9-E427AB5843D4}" type="slidenum">
              <a:rPr lang="nl-BE" smtClean="0">
                <a:latin typeface="Arial" pitchFamily="34" charset="0"/>
              </a:rPr>
              <a:pPr/>
              <a:t>40</a:t>
            </a:fld>
            <a:endParaRPr lang="nl-BE">
              <a:latin typeface="Arial" pitchFamily="34" charset="0"/>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pPr eaLnBrk="1" hangingPunct="1"/>
            <a:r>
              <a:rPr lang="en-US">
                <a:latin typeface="Arial" pitchFamily="34" charset="0"/>
              </a:rPr>
              <a:t>The structure that lies beyond the boundary of the simulation domain can be translated to a boundary impedance if the boundary is locally reacting.</a:t>
            </a:r>
          </a:p>
          <a:p>
            <a:pPr eaLnBrk="1" hangingPunct="1"/>
            <a:r>
              <a:rPr lang="en-US">
                <a:latin typeface="Arial" pitchFamily="34" charset="0"/>
              </a:rPr>
              <a:t>In general this surface impedance will be a complex function of frequency. We will first study the special case of a real surface impedance.</a:t>
            </a:r>
          </a:p>
          <a:p>
            <a:pPr eaLnBrk="1" hangingPunct="1"/>
            <a:r>
              <a:rPr lang="en-US">
                <a:latin typeface="Arial" pitchFamily="34" charset="0"/>
              </a:rPr>
              <a:t>Without loss of generality we can assume that the boundary is oriented orthogonal to the x-axis. It will turn out that it is useful to make it coincide with a plane where </a:t>
            </a:r>
            <a:r>
              <a:rPr lang="en-US" i="1">
                <a:latin typeface="Arial" pitchFamily="34" charset="0"/>
              </a:rPr>
              <a:t>o</a:t>
            </a:r>
            <a:r>
              <a:rPr lang="en-US" i="1" baseline="-25000">
                <a:latin typeface="Arial" pitchFamily="34" charset="0"/>
              </a:rPr>
              <a:t>x</a:t>
            </a:r>
            <a:r>
              <a:rPr lang="en-US">
                <a:latin typeface="Arial" pitchFamily="34" charset="0"/>
              </a:rPr>
              <a:t> is discretised. At this boundary the standard scheme cannot be used to update the value of </a:t>
            </a:r>
            <a:r>
              <a:rPr lang="en-US" i="1">
                <a:latin typeface="Arial" pitchFamily="34" charset="0"/>
              </a:rPr>
              <a:t>o</a:t>
            </a:r>
            <a:r>
              <a:rPr lang="en-US" i="1" baseline="-25000">
                <a:latin typeface="Arial" pitchFamily="34" charset="0"/>
              </a:rPr>
              <a:t>x</a:t>
            </a:r>
            <a:r>
              <a:rPr lang="en-US">
                <a:latin typeface="Arial" pitchFamily="34" charset="0"/>
              </a:rPr>
              <a:t> because </a:t>
            </a:r>
            <a:r>
              <a:rPr lang="en-US" i="1">
                <a:latin typeface="Arial" pitchFamily="34" charset="0"/>
              </a:rPr>
              <a:t>p</a:t>
            </a:r>
            <a:r>
              <a:rPr lang="en-US">
                <a:latin typeface="Arial" pitchFamily="34" charset="0"/>
              </a:rPr>
              <a:t>(</a:t>
            </a:r>
            <a:r>
              <a:rPr lang="en-US" i="1">
                <a:latin typeface="Arial" pitchFamily="34" charset="0"/>
              </a:rPr>
              <a:t>i</a:t>
            </a:r>
            <a:r>
              <a:rPr lang="en-US" i="1" baseline="-25000">
                <a:latin typeface="Arial" pitchFamily="34" charset="0"/>
              </a:rPr>
              <a:t>0</a:t>
            </a:r>
            <a:r>
              <a:rPr lang="en-US">
                <a:latin typeface="Arial" pitchFamily="34" charset="0"/>
              </a:rPr>
              <a:t>+1) is unknown (outside the simulation region). We thus start by using the value at </a:t>
            </a:r>
            <a:r>
              <a:rPr lang="en-US" i="1">
                <a:latin typeface="Arial" pitchFamily="34" charset="0"/>
              </a:rPr>
              <a:t>i</a:t>
            </a:r>
            <a:r>
              <a:rPr lang="en-US" i="1" baseline="-25000">
                <a:latin typeface="Arial" pitchFamily="34" charset="0"/>
              </a:rPr>
              <a:t>0</a:t>
            </a:r>
            <a:r>
              <a:rPr lang="en-US">
                <a:latin typeface="Arial" pitchFamily="34" charset="0"/>
              </a:rPr>
              <a:t>+1/2 in an asymmetric finite difference approximation to the spatial derivative. The value of </a:t>
            </a:r>
            <a:r>
              <a:rPr lang="en-US" i="1">
                <a:latin typeface="Arial" pitchFamily="34" charset="0"/>
              </a:rPr>
              <a:t>p</a:t>
            </a:r>
            <a:r>
              <a:rPr lang="en-US">
                <a:latin typeface="Arial" pitchFamily="34" charset="0"/>
              </a:rPr>
              <a:t> on the boundary can be obtained from the definition of the boundary impedance and the value of </a:t>
            </a:r>
            <a:r>
              <a:rPr lang="en-US" i="1">
                <a:latin typeface="Arial" pitchFamily="34" charset="0"/>
              </a:rPr>
              <a:t>o</a:t>
            </a:r>
            <a:r>
              <a:rPr lang="en-US" i="1" baseline="-25000">
                <a:latin typeface="Arial" pitchFamily="34" charset="0"/>
              </a:rPr>
              <a:t>x</a:t>
            </a:r>
            <a:r>
              <a:rPr lang="en-US">
                <a:latin typeface="Arial" pitchFamily="34" charset="0"/>
              </a:rPr>
              <a:t>. The latter is however not known at the correct time step because of the staggered discretisation in time. This mismatch is resolved by linear interpolation between the old, known value and the new value that we are calculating. Since the latter is unknown, we have to move this term to the left hand side. This eventually leads to the adapted explicit scheme near the boundary.</a:t>
            </a:r>
          </a:p>
          <a:p>
            <a:pPr eaLnBrk="1" hangingPunct="1"/>
            <a:r>
              <a:rPr lang="en-US">
                <a:latin typeface="Arial" pitchFamily="34" charset="0"/>
              </a:rPr>
              <a:t>A few special cases are of interest. </a:t>
            </a:r>
          </a:p>
        </p:txBody>
      </p:sp>
    </p:spTree>
    <p:extLst>
      <p:ext uri="{BB962C8B-B14F-4D97-AF65-F5344CB8AC3E}">
        <p14:creationId xmlns:p14="http://schemas.microsoft.com/office/powerpoint/2010/main" val="13153892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9ADD1A04-5140-4755-B904-AA7764A9E388}" type="slidenum">
              <a:rPr lang="nl-BE" smtClean="0">
                <a:latin typeface="Arial" pitchFamily="34" charset="0"/>
              </a:rPr>
              <a:pPr/>
              <a:t>41</a:t>
            </a:fld>
            <a:endParaRPr lang="nl-BE">
              <a:latin typeface="Arial" pitchFamily="34" charset="0"/>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pPr eaLnBrk="1" hangingPunct="1"/>
            <a:r>
              <a:rPr lang="en-US">
                <a:latin typeface="Arial" pitchFamily="34" charset="0"/>
              </a:rPr>
              <a:t>Let us now consider the more general case of a complex surface impedance.</a:t>
            </a:r>
          </a:p>
          <a:p>
            <a:pPr eaLnBrk="1" hangingPunct="1"/>
            <a:r>
              <a:rPr lang="en-US">
                <a:latin typeface="Arial" pitchFamily="34" charset="0"/>
              </a:rPr>
              <a:t>A first straight forward option to translate this relationship to time domain is direct convolution involving the inverse Fourier transform of the impedance. The convolution in time domain indeed corresponds to a product in frequency domain. In most cases the direct convolution is extremely slow and memory consuming. One of the few exception is a convolution with the exponential decaying function that can be resolved iteratively with little memory. </a:t>
            </a:r>
          </a:p>
          <a:p>
            <a:pPr eaLnBrk="1" hangingPunct="1"/>
            <a:r>
              <a:rPr lang="en-US">
                <a:latin typeface="Arial" pitchFamily="34" charset="0"/>
              </a:rPr>
              <a:t>A number of approximations have been proposed for limiting the computational effort needed to implement the complex boundary impedance in time domain. A first approximation consists in writing the complex function as a series in j</a:t>
            </a:r>
            <a:r>
              <a:rPr lang="en-US">
                <a:latin typeface="Arial" pitchFamily="34" charset="0"/>
                <a:cs typeface="Arial" pitchFamily="34" charset="0"/>
              </a:rPr>
              <a:t>ω and 1/jω. A term in </a:t>
            </a:r>
            <a:r>
              <a:rPr lang="en-US">
                <a:latin typeface="Arial" pitchFamily="34" charset="0"/>
              </a:rPr>
              <a:t>j</a:t>
            </a:r>
            <a:r>
              <a:rPr lang="en-US">
                <a:latin typeface="Arial" pitchFamily="34" charset="0"/>
                <a:cs typeface="Arial" pitchFamily="34" charset="0"/>
              </a:rPr>
              <a:t>ω translates to a time derivative in time domain while a term in 1/jω translates to an integration over time. We already know how to discretise a time derivative and an integral can be calculated iteratively.</a:t>
            </a:r>
          </a:p>
          <a:p>
            <a:pPr eaLnBrk="1" hangingPunct="1"/>
            <a:endParaRPr lang="en-US">
              <a:latin typeface="Arial" pitchFamily="34" charset="0"/>
              <a:cs typeface="Arial" pitchFamily="34" charset="0"/>
            </a:endParaRPr>
          </a:p>
          <a:p>
            <a:pPr eaLnBrk="1" hangingPunct="1"/>
            <a:endParaRPr lang="nl-BE">
              <a:latin typeface="Arial" pitchFamily="34" charset="0"/>
            </a:endParaRPr>
          </a:p>
        </p:txBody>
      </p:sp>
    </p:spTree>
    <p:extLst>
      <p:ext uri="{BB962C8B-B14F-4D97-AF65-F5344CB8AC3E}">
        <p14:creationId xmlns:p14="http://schemas.microsoft.com/office/powerpoint/2010/main" val="409988102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B8629732-E5DD-427E-9DE8-8823506A13CE}" type="slidenum">
              <a:rPr lang="nl-BE" smtClean="0">
                <a:latin typeface="Arial" pitchFamily="34" charset="0"/>
              </a:rPr>
              <a:pPr/>
              <a:t>42</a:t>
            </a:fld>
            <a:endParaRPr lang="nl-BE">
              <a:latin typeface="Arial" pitchFamily="34" charset="0"/>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pPr eaLnBrk="1" hangingPunct="1"/>
            <a:r>
              <a:rPr lang="en-US">
                <a:latin typeface="Arial" pitchFamily="34" charset="0"/>
              </a:rPr>
              <a:t>A second approximating uses the knowledge from digital filter design to approximate a complex function of </a:t>
            </a:r>
            <a:r>
              <a:rPr lang="en-US">
                <a:latin typeface="Arial" pitchFamily="34" charset="0"/>
                <a:cs typeface="Arial" pitchFamily="34" charset="0"/>
              </a:rPr>
              <a:t>ω. The function that is fitted to the z-domain impedance is a quotient of two polygons in </a:t>
            </a:r>
            <a:r>
              <a:rPr lang="en-US" i="1">
                <a:latin typeface="Arial" pitchFamily="34" charset="0"/>
                <a:cs typeface="Arial" pitchFamily="34" charset="0"/>
              </a:rPr>
              <a:t>z</a:t>
            </a:r>
            <a:r>
              <a:rPr lang="en-US">
                <a:latin typeface="Arial" pitchFamily="34" charset="0"/>
                <a:cs typeface="Arial" pitchFamily="34" charset="0"/>
              </a:rPr>
              <a:t>. Once the coefficients in this fit are obtained, the corresponding time domain relationship can be obtained by inverse z-transform. This eventually yields </a:t>
            </a:r>
            <a:r>
              <a:rPr lang="en-US" i="1">
                <a:latin typeface="Arial" pitchFamily="34" charset="0"/>
                <a:cs typeface="Arial" pitchFamily="34" charset="0"/>
              </a:rPr>
              <a:t>p</a:t>
            </a:r>
            <a:r>
              <a:rPr lang="en-US" i="1" baseline="30000">
                <a:latin typeface="Arial" pitchFamily="34" charset="0"/>
                <a:cs typeface="Arial" pitchFamily="34" charset="0"/>
              </a:rPr>
              <a:t>ℓ</a:t>
            </a:r>
            <a:r>
              <a:rPr lang="en-US">
                <a:latin typeface="Arial" pitchFamily="34" charset="0"/>
                <a:cs typeface="Arial" pitchFamily="34" charset="0"/>
              </a:rPr>
              <a:t> as a function of old values of </a:t>
            </a:r>
            <a:r>
              <a:rPr lang="en-US" i="1">
                <a:latin typeface="Arial" pitchFamily="34" charset="0"/>
                <a:cs typeface="Arial" pitchFamily="34" charset="0"/>
              </a:rPr>
              <a:t>p</a:t>
            </a:r>
            <a:r>
              <a:rPr lang="en-US">
                <a:latin typeface="Arial" pitchFamily="34" charset="0"/>
                <a:cs typeface="Arial" pitchFamily="34" charset="0"/>
              </a:rPr>
              <a:t> and </a:t>
            </a:r>
            <a:r>
              <a:rPr lang="en-US" i="1">
                <a:latin typeface="Arial" pitchFamily="34" charset="0"/>
                <a:cs typeface="Arial" pitchFamily="34" charset="0"/>
              </a:rPr>
              <a:t>o</a:t>
            </a:r>
            <a:r>
              <a:rPr lang="en-US" i="1" baseline="-25000">
                <a:latin typeface="Arial" pitchFamily="34" charset="0"/>
                <a:cs typeface="Arial" pitchFamily="34" charset="0"/>
              </a:rPr>
              <a:t>n</a:t>
            </a:r>
            <a:r>
              <a:rPr lang="en-US">
                <a:latin typeface="Arial" pitchFamily="34" charset="0"/>
                <a:cs typeface="Arial" pitchFamily="34" charset="0"/>
              </a:rPr>
              <a:t>. This expansion can be inserted in a derivation of the explicit scheme for the boundary similar to the one on page 38. </a:t>
            </a:r>
          </a:p>
          <a:p>
            <a:pPr eaLnBrk="1" hangingPunct="1"/>
            <a:r>
              <a:rPr lang="en-US">
                <a:latin typeface="Arial" pitchFamily="34" charset="0"/>
                <a:cs typeface="Arial" pitchFamily="34" charset="0"/>
              </a:rPr>
              <a:t>It only remains to be determined how the coefficients a and b can be obtained. One option is to use a bilineair transformation to translate the frequency dependent impedance to the z-domain function describing its discrete equivalent. In some cases this will immediately give the required quotient of polygons, in other cases, an additional curve fit will be necessary. </a:t>
            </a:r>
          </a:p>
        </p:txBody>
      </p:sp>
    </p:spTree>
    <p:extLst>
      <p:ext uri="{BB962C8B-B14F-4D97-AF65-F5344CB8AC3E}">
        <p14:creationId xmlns:p14="http://schemas.microsoft.com/office/powerpoint/2010/main" val="36690826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B0FB2A51-8B3D-4A6E-8E9E-96772C53DA44}" type="slidenum">
              <a:rPr lang="nl-BE" smtClean="0">
                <a:latin typeface="Arial" pitchFamily="34" charset="0"/>
              </a:rPr>
              <a:pPr/>
              <a:t>43</a:t>
            </a:fld>
            <a:endParaRPr lang="nl-BE">
              <a:latin typeface="Arial" pitchFamily="34" charset="0"/>
            </a:endParaRPr>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p:spPr>
        <p:txBody>
          <a:bodyPr/>
          <a:lstStyle/>
          <a:p>
            <a:pPr eaLnBrk="1" hangingPunct="1"/>
            <a:r>
              <a:rPr lang="en-US">
                <a:latin typeface="Arial" pitchFamily="34" charset="0"/>
              </a:rPr>
              <a:t>A boundary condition of particular interest is the perfectly absorbing boundary. It absorbs all incoming waves and can be used to simulate an infinitely extended open area. </a:t>
            </a:r>
          </a:p>
        </p:txBody>
      </p:sp>
    </p:spTree>
    <p:extLst>
      <p:ext uri="{BB962C8B-B14F-4D97-AF65-F5344CB8AC3E}">
        <p14:creationId xmlns:p14="http://schemas.microsoft.com/office/powerpoint/2010/main" val="348309971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D392F31B-73B7-4CDA-B59F-F2EFAC4DA2C8}" type="slidenum">
              <a:rPr lang="nl-BE" smtClean="0">
                <a:latin typeface="Arial" pitchFamily="34" charset="0"/>
              </a:rPr>
              <a:pPr/>
              <a:t>44</a:t>
            </a:fld>
            <a:endParaRPr lang="nl-BE">
              <a:latin typeface="Arial" pitchFamily="34" charset="0"/>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pPr eaLnBrk="1" hangingPunct="1"/>
            <a:r>
              <a:rPr lang="en-US">
                <a:latin typeface="Arial" pitchFamily="34" charset="0"/>
              </a:rPr>
              <a:t>If the surface impedance is equal to the characteristic impedance of the propagation medium, plane waves hitting the surface orthogonally will not be reflected (R=0). Implementing this real impedance (as discussed before) immediately gives a quite strong absorption. It is however not perfect if the incident wave differs from an orthogonal plane wave. </a:t>
            </a:r>
          </a:p>
          <a:p>
            <a:pPr eaLnBrk="1" hangingPunct="1"/>
            <a:endParaRPr lang="en-US">
              <a:latin typeface="Arial" pitchFamily="34" charset="0"/>
            </a:endParaRPr>
          </a:p>
        </p:txBody>
      </p:sp>
    </p:spTree>
    <p:extLst>
      <p:ext uri="{BB962C8B-B14F-4D97-AF65-F5344CB8AC3E}">
        <p14:creationId xmlns:p14="http://schemas.microsoft.com/office/powerpoint/2010/main" val="418691576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B17A681D-86A8-4127-BA16-AF635D058C3D}" type="slidenum">
              <a:rPr lang="nl-BE" smtClean="0">
                <a:latin typeface="Arial" pitchFamily="34" charset="0"/>
              </a:rPr>
              <a:pPr/>
              <a:t>45</a:t>
            </a:fld>
            <a:endParaRPr lang="nl-BE">
              <a:latin typeface="Arial" pitchFamily="34" charset="0"/>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p:spPr>
        <p:txBody>
          <a:bodyPr/>
          <a:lstStyle/>
          <a:p>
            <a:pPr eaLnBrk="1" hangingPunct="1"/>
            <a:r>
              <a:rPr lang="en-US">
                <a:latin typeface="Arial" pitchFamily="34" charset="0"/>
              </a:rPr>
              <a:t>In an effort to optimally terminate a simulation area with a perfectly absorbing boundary, a special non physical material was designed and implemented. It is now commonly known as the perfectly matched layer (PML).</a:t>
            </a:r>
          </a:p>
          <a:p>
            <a:pPr eaLnBrk="1" hangingPunct="1"/>
            <a:r>
              <a:rPr lang="en-US">
                <a:latin typeface="Arial" pitchFamily="34" charset="0"/>
              </a:rPr>
              <a:t>Our goal: to design a material with gradually increasing damping (a known principle in designing anechoic rooms) but at the same time make sure that no waves are reflected at the material interface. In physical materials, the damping introduces a difference in characteristic impedance and a wave vector that differs from free space. This causes partial reflection. </a:t>
            </a:r>
          </a:p>
          <a:p>
            <a:pPr eaLnBrk="1" hangingPunct="1"/>
            <a:r>
              <a:rPr lang="en-US">
                <a:latin typeface="Arial" pitchFamily="34" charset="0"/>
              </a:rPr>
              <a:t>In order to allow tuning a non-physical material to our desires, we need additional degrees of freedom. This is realized by splitting p in two components, an “orthogonal” one and a “parallel” one. This allows us to split the update equation for </a:t>
            </a:r>
            <a:r>
              <a:rPr lang="en-US" i="1">
                <a:latin typeface="Arial" pitchFamily="34" charset="0"/>
              </a:rPr>
              <a:t>p</a:t>
            </a:r>
            <a:r>
              <a:rPr lang="en-US">
                <a:latin typeface="Arial" pitchFamily="34" charset="0"/>
              </a:rPr>
              <a:t> in two separate equations, which in turns gives the freedom to choose different damping coefficients in both equations. At the same time the damping coefficients in the update equations for orthogonal and parallel components of </a:t>
            </a:r>
            <a:r>
              <a:rPr lang="en-US" b="1">
                <a:latin typeface="Arial" pitchFamily="34" charset="0"/>
              </a:rPr>
              <a:t>o</a:t>
            </a:r>
            <a:r>
              <a:rPr lang="en-US">
                <a:latin typeface="Arial" pitchFamily="34" charset="0"/>
              </a:rPr>
              <a:t> are assumed different. </a:t>
            </a:r>
          </a:p>
        </p:txBody>
      </p:sp>
    </p:spTree>
    <p:extLst>
      <p:ext uri="{BB962C8B-B14F-4D97-AF65-F5344CB8AC3E}">
        <p14:creationId xmlns:p14="http://schemas.microsoft.com/office/powerpoint/2010/main" val="382443382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3974339B-5031-4BAF-869E-0987D31A526A}" type="slidenum">
              <a:rPr lang="nl-BE" smtClean="0">
                <a:latin typeface="Arial" pitchFamily="34" charset="0"/>
              </a:rPr>
              <a:pPr/>
              <a:t>46</a:t>
            </a:fld>
            <a:endParaRPr lang="nl-BE">
              <a:latin typeface="Arial" pitchFamily="34" charset="0"/>
            </a:endParaRPr>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p:spPr>
        <p:txBody>
          <a:bodyPr/>
          <a:lstStyle/>
          <a:p>
            <a:pPr eaLnBrk="1" hangingPunct="1"/>
            <a:r>
              <a:rPr lang="en-US">
                <a:latin typeface="Arial" pitchFamily="34" charset="0"/>
              </a:rPr>
              <a:t>Now the requirements on the material constants that result in perfect matching are derived. Any incoming wave can be expanded in plane waves at different angles and hence it is sufficient to require that none of these plane waves is reflected. </a:t>
            </a:r>
          </a:p>
          <a:p>
            <a:pPr eaLnBrk="1" hangingPunct="1"/>
            <a:r>
              <a:rPr lang="en-US">
                <a:latin typeface="Arial" pitchFamily="34" charset="0"/>
              </a:rPr>
              <a:t>The </a:t>
            </a:r>
            <a:r>
              <a:rPr lang="en-US" i="1">
                <a:latin typeface="Arial" pitchFamily="34" charset="0"/>
              </a:rPr>
              <a:t>p</a:t>
            </a:r>
            <a:r>
              <a:rPr lang="en-US">
                <a:latin typeface="Arial" pitchFamily="34" charset="0"/>
              </a:rPr>
              <a:t> and </a:t>
            </a:r>
            <a:r>
              <a:rPr lang="en-US" i="1">
                <a:latin typeface="Arial" pitchFamily="34" charset="0"/>
              </a:rPr>
              <a:t>o</a:t>
            </a:r>
            <a:r>
              <a:rPr lang="en-US" i="1" baseline="-25000">
                <a:latin typeface="Arial" pitchFamily="34" charset="0"/>
                <a:sym typeface="Symbol" pitchFamily="18" charset="2"/>
              </a:rPr>
              <a:t></a:t>
            </a:r>
            <a:r>
              <a:rPr lang="en-US">
                <a:latin typeface="Arial" pitchFamily="34" charset="0"/>
                <a:sym typeface="Symbol" pitchFamily="18" charset="2"/>
              </a:rPr>
              <a:t> for a plane wave hitting the PML at an angle </a:t>
            </a:r>
            <a:r>
              <a:rPr lang="en-US">
                <a:latin typeface="Arial" pitchFamily="34" charset="0"/>
                <a:cs typeface="Arial" pitchFamily="34" charset="0"/>
                <a:sym typeface="Symbol" pitchFamily="18" charset="2"/>
              </a:rPr>
              <a:t>θ can immediately be written down.</a:t>
            </a:r>
          </a:p>
          <a:p>
            <a:pPr eaLnBrk="1" hangingPunct="1"/>
            <a:r>
              <a:rPr lang="en-US">
                <a:latin typeface="Arial" pitchFamily="34" charset="0"/>
                <a:cs typeface="Arial" pitchFamily="34" charset="0"/>
                <a:sym typeface="Symbol" pitchFamily="18" charset="2"/>
              </a:rPr>
              <a:t>Inside the PML the wave number and propagation angle may change and an additional damping will be present. All of these factors are grouped in an exponential function with γ that could be complex. This assumed behavior is inserted in the wave equations summarized on the previous page. Equations (3) and (4) allow to express the amplitude of the o-field. These expressions are immediately used to eliminate the amplitude of the o-field from the equations obtained by inserting the assumed wave behavior in (1) and (2). This gives a system of two equations in two unknowns p</a:t>
            </a:r>
            <a:r>
              <a:rPr lang="en-US" baseline="-25000">
                <a:latin typeface="Arial" pitchFamily="34" charset="0"/>
                <a:cs typeface="Arial" pitchFamily="34" charset="0"/>
                <a:sym typeface="Symbol" pitchFamily="18" charset="2"/>
              </a:rPr>
              <a:t>1//</a:t>
            </a:r>
            <a:r>
              <a:rPr lang="en-US">
                <a:latin typeface="Arial" pitchFamily="34" charset="0"/>
                <a:cs typeface="Arial" pitchFamily="34" charset="0"/>
                <a:sym typeface="Symbol" pitchFamily="18" charset="2"/>
              </a:rPr>
              <a:t> and p</a:t>
            </a:r>
            <a:r>
              <a:rPr lang="en-US" baseline="-25000">
                <a:latin typeface="Arial" pitchFamily="34" charset="0"/>
                <a:cs typeface="Arial" pitchFamily="34" charset="0"/>
                <a:sym typeface="Symbol" pitchFamily="18" charset="2"/>
              </a:rPr>
              <a:t>1┴</a:t>
            </a:r>
            <a:r>
              <a:rPr lang="en-US">
                <a:latin typeface="Arial" pitchFamily="34" charset="0"/>
                <a:cs typeface="Arial" pitchFamily="34" charset="0"/>
                <a:sym typeface="Symbol" pitchFamily="18" charset="2"/>
              </a:rPr>
              <a:t>.</a:t>
            </a:r>
          </a:p>
        </p:txBody>
      </p:sp>
    </p:spTree>
    <p:extLst>
      <p:ext uri="{BB962C8B-B14F-4D97-AF65-F5344CB8AC3E}">
        <p14:creationId xmlns:p14="http://schemas.microsoft.com/office/powerpoint/2010/main" val="51689692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6D9DEF66-D798-4BDA-9ABB-20B7A39D7C11}" type="slidenum">
              <a:rPr lang="nl-BE" smtClean="0">
                <a:latin typeface="Arial" pitchFamily="34" charset="0"/>
              </a:rPr>
              <a:pPr/>
              <a:t>47</a:t>
            </a:fld>
            <a:endParaRPr lang="nl-BE">
              <a:latin typeface="Arial" pitchFamily="34" charset="0"/>
            </a:endParaRP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pPr eaLnBrk="1" hangingPunct="1"/>
            <a:r>
              <a:rPr lang="en-US">
                <a:latin typeface="Arial" pitchFamily="34" charset="0"/>
              </a:rPr>
              <a:t>This system of equations has a non-trivial solution only if the determinant of the coefficient matrix is zero.</a:t>
            </a:r>
          </a:p>
          <a:p>
            <a:pPr eaLnBrk="1" hangingPunct="1"/>
            <a:r>
              <a:rPr lang="en-US">
                <a:latin typeface="Arial" pitchFamily="34" charset="0"/>
              </a:rPr>
              <a:t>Thus far we did not use the continuity equations at the interface: normal component of </a:t>
            </a:r>
            <a:r>
              <a:rPr lang="en-US" b="1">
                <a:latin typeface="Arial" pitchFamily="34" charset="0"/>
              </a:rPr>
              <a:t>o</a:t>
            </a:r>
            <a:r>
              <a:rPr lang="en-US">
                <a:latin typeface="Arial" pitchFamily="34" charset="0"/>
              </a:rPr>
              <a:t> and</a:t>
            </a:r>
            <a:r>
              <a:rPr lang="en-US" i="1">
                <a:latin typeface="Arial" pitchFamily="34" charset="0"/>
              </a:rPr>
              <a:t> p</a:t>
            </a:r>
            <a:r>
              <a:rPr lang="en-US">
                <a:latin typeface="Arial" pitchFamily="34" charset="0"/>
              </a:rPr>
              <a:t> should be continuous. For simplicity we assume that the boundary is at </a:t>
            </a:r>
            <a:r>
              <a:rPr lang="en-US">
                <a:latin typeface="Arial" pitchFamily="34" charset="0"/>
                <a:sym typeface="Symbol" pitchFamily="18" charset="2"/>
              </a:rPr>
              <a:t></a:t>
            </a:r>
            <a:r>
              <a:rPr lang="en-US">
                <a:latin typeface="Arial" pitchFamily="34" charset="0"/>
              </a:rPr>
              <a:t>=0. Expressing that for every </a:t>
            </a:r>
            <a:r>
              <a:rPr lang="en-US">
                <a:latin typeface="Arial" pitchFamily="34" charset="0"/>
                <a:cs typeface="Arial" pitchFamily="34" charset="0"/>
              </a:rPr>
              <a:t>β the exponential function has the same value inside and outside the PML leads to the right side equation while expressing that the amplitude o</a:t>
            </a:r>
            <a:r>
              <a:rPr lang="en-US" baseline="-25000">
                <a:latin typeface="Arial" pitchFamily="34" charset="0"/>
                <a:cs typeface="Arial" pitchFamily="34" charset="0"/>
              </a:rPr>
              <a:t>1</a:t>
            </a:r>
            <a:r>
              <a:rPr lang="en-US" baseline="-25000">
                <a:latin typeface="Arial" pitchFamily="34" charset="0"/>
                <a:sym typeface="Symbol" pitchFamily="18" charset="2"/>
              </a:rPr>
              <a:t></a:t>
            </a:r>
            <a:r>
              <a:rPr lang="en-US">
                <a:latin typeface="Arial" pitchFamily="34" charset="0"/>
                <a:sym typeface="Symbol" pitchFamily="18" charset="2"/>
              </a:rPr>
              <a:t> = o</a:t>
            </a:r>
            <a:r>
              <a:rPr lang="en-US" baseline="-25000">
                <a:latin typeface="Arial" pitchFamily="34" charset="0"/>
                <a:sym typeface="Symbol" pitchFamily="18" charset="2"/>
              </a:rPr>
              <a:t>0</a:t>
            </a:r>
            <a:r>
              <a:rPr lang="en-US">
                <a:latin typeface="Arial" pitchFamily="34" charset="0"/>
                <a:sym typeface="Symbol" pitchFamily="18" charset="2"/>
              </a:rPr>
              <a:t> leads to the left side equation. This allows to eliminate </a:t>
            </a:r>
            <a:r>
              <a:rPr lang="en-US">
                <a:latin typeface="Arial" pitchFamily="34" charset="0"/>
                <a:cs typeface="Arial" pitchFamily="34" charset="0"/>
                <a:sym typeface="Symbol" pitchFamily="18" charset="2"/>
              </a:rPr>
              <a:t>γ</a:t>
            </a:r>
            <a:r>
              <a:rPr lang="en-US" baseline="-25000">
                <a:latin typeface="Arial" pitchFamily="34" charset="0"/>
                <a:cs typeface="Arial" pitchFamily="34" charset="0"/>
                <a:sym typeface="Symbol" pitchFamily="18" charset="2"/>
              </a:rPr>
              <a:t></a:t>
            </a:r>
            <a:r>
              <a:rPr lang="en-US">
                <a:latin typeface="Arial" pitchFamily="34" charset="0"/>
                <a:cs typeface="Arial" pitchFamily="34" charset="0"/>
                <a:sym typeface="Symbol" pitchFamily="18" charset="2"/>
              </a:rPr>
              <a:t> and γ</a:t>
            </a:r>
            <a:r>
              <a:rPr lang="en-US" baseline="-25000">
                <a:latin typeface="Arial" pitchFamily="34" charset="0"/>
                <a:cs typeface="Arial" pitchFamily="34" charset="0"/>
                <a:sym typeface="Symbol" pitchFamily="18" charset="2"/>
              </a:rPr>
              <a:t>β</a:t>
            </a:r>
            <a:r>
              <a:rPr lang="en-US">
                <a:latin typeface="Arial" pitchFamily="34" charset="0"/>
                <a:cs typeface="Arial" pitchFamily="34" charset="0"/>
                <a:sym typeface="Symbol" pitchFamily="18" charset="2"/>
              </a:rPr>
              <a:t> from the determinant.</a:t>
            </a:r>
          </a:p>
        </p:txBody>
      </p:sp>
    </p:spTree>
    <p:extLst>
      <p:ext uri="{BB962C8B-B14F-4D97-AF65-F5344CB8AC3E}">
        <p14:creationId xmlns:p14="http://schemas.microsoft.com/office/powerpoint/2010/main" val="168727322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D2517859-CAC4-4842-84D6-F3BFA3C850EB}" type="slidenum">
              <a:rPr lang="nl-BE" smtClean="0">
                <a:latin typeface="Arial" pitchFamily="34" charset="0"/>
              </a:rPr>
              <a:pPr/>
              <a:t>48</a:t>
            </a:fld>
            <a:endParaRPr lang="nl-BE">
              <a:latin typeface="Arial" pitchFamily="34" charset="0"/>
            </a:endParaRPr>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p:spPr>
        <p:txBody>
          <a:bodyPr/>
          <a:lstStyle/>
          <a:p>
            <a:pPr eaLnBrk="1" hangingPunct="1"/>
            <a:r>
              <a:rPr lang="en-US">
                <a:latin typeface="Arial" pitchFamily="34" charset="0"/>
              </a:rPr>
              <a:t>The determinant must be zero for all angles of incidence to guarantee a finite amplitude wave for all angles of incidence. The easiest way forward is to plug in a few test values for </a:t>
            </a:r>
            <a:r>
              <a:rPr lang="en-US">
                <a:latin typeface="Arial" pitchFamily="34" charset="0"/>
                <a:cs typeface="Arial" pitchFamily="34" charset="0"/>
              </a:rPr>
              <a:t>θ and derive conditions from that. The determinant must also be zero for all frequencies. Thus the conditions in red rectangle are obtained. It is easy to verify by inserting these conditions in the determinant on the previous page that this determinant is indeed zero for all frequencies and all angles of incidence.</a:t>
            </a:r>
          </a:p>
          <a:p>
            <a:pPr eaLnBrk="1" hangingPunct="1"/>
            <a:r>
              <a:rPr lang="en-US">
                <a:latin typeface="Arial" pitchFamily="34" charset="0"/>
                <a:cs typeface="Arial" pitchFamily="34" charset="0"/>
              </a:rPr>
              <a:t>Inside the PML the damping coefficient can take any value. However it turns out that the best choice is a damping coefficient that increases with the depth in the PML layer. Often a quite high order </a:t>
            </a:r>
            <a:r>
              <a:rPr lang="en-US" i="1">
                <a:latin typeface="Arial" pitchFamily="34" charset="0"/>
                <a:cs typeface="Arial" pitchFamily="34" charset="0"/>
              </a:rPr>
              <a:t>m</a:t>
            </a:r>
            <a:r>
              <a:rPr lang="en-US">
                <a:latin typeface="Arial" pitchFamily="34" charset="0"/>
                <a:cs typeface="Arial" pitchFamily="34" charset="0"/>
              </a:rPr>
              <a:t> of the exponent is useful. The PML should be between 10 and 40 layers thick. A PML that is too thin does not introduce enough damping for the wave passing it. A PML that is too thick requires too much cpu-time and memory. In general damping should be slightly higher in thinner layers.</a:t>
            </a:r>
          </a:p>
          <a:p>
            <a:pPr eaLnBrk="1" hangingPunct="1"/>
            <a:endParaRPr lang="en-US">
              <a:latin typeface="Arial" pitchFamily="34" charset="0"/>
              <a:cs typeface="Arial" pitchFamily="34" charset="0"/>
            </a:endParaRPr>
          </a:p>
        </p:txBody>
      </p:sp>
    </p:spTree>
    <p:extLst>
      <p:ext uri="{BB962C8B-B14F-4D97-AF65-F5344CB8AC3E}">
        <p14:creationId xmlns:p14="http://schemas.microsoft.com/office/powerpoint/2010/main" val="57561742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09B43BEA-8757-4939-ACF4-F0AB892D7523}" type="slidenum">
              <a:rPr lang="nl-BE" smtClean="0">
                <a:latin typeface="Arial" pitchFamily="34" charset="0"/>
              </a:rPr>
              <a:pPr/>
              <a:t>49</a:t>
            </a:fld>
            <a:endParaRPr lang="nl-BE">
              <a:latin typeface="Arial" pitchFamily="34" charset="0"/>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pPr eaLnBrk="1" hangingPunct="1"/>
            <a:r>
              <a:rPr lang="en-US">
                <a:latin typeface="Arial" pitchFamily="34" charset="0"/>
              </a:rPr>
              <a:t>The example shows the reflection of a plane wave on a perfectly absorbing layer as a function of the angle of incidence. The first order PAB (a surface impedance corresponding to the characteristic impedance) starts to reflect quite strongly as the angle increases. A PML suppresses reflection at all angles of incidence. As the number of layers in the PML increases, the reflection eventually reaches the limit imposed by numerical accuracy of the simulation used in this experiment.</a:t>
            </a:r>
          </a:p>
        </p:txBody>
      </p:sp>
    </p:spTree>
    <p:extLst>
      <p:ext uri="{BB962C8B-B14F-4D97-AF65-F5344CB8AC3E}">
        <p14:creationId xmlns:p14="http://schemas.microsoft.com/office/powerpoint/2010/main" val="111374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27E71487-3FAF-4E33-B7A6-36E429419158}" type="slidenum">
              <a:rPr lang="nl-BE" smtClean="0">
                <a:latin typeface="Arial" pitchFamily="34" charset="0"/>
              </a:rPr>
              <a:pPr/>
              <a:t>5</a:t>
            </a:fld>
            <a:endParaRPr lang="nl-BE">
              <a:latin typeface="Arial" pitchFamily="34"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r>
              <a:rPr lang="en-US">
                <a:latin typeface="Arial" pitchFamily="34" charset="0"/>
              </a:rPr>
              <a:t>A grid where </a:t>
            </a:r>
            <a:r>
              <a:rPr lang="en-US" i="1">
                <a:latin typeface="Arial" pitchFamily="34" charset="0"/>
              </a:rPr>
              <a:t>p</a:t>
            </a:r>
            <a:r>
              <a:rPr lang="en-US">
                <a:latin typeface="Arial" pitchFamily="34" charset="0"/>
              </a:rPr>
              <a:t> and components of the </a:t>
            </a:r>
            <a:r>
              <a:rPr lang="en-US" b="1">
                <a:latin typeface="Arial" pitchFamily="34" charset="0"/>
              </a:rPr>
              <a:t>o</a:t>
            </a:r>
            <a:r>
              <a:rPr lang="en-US">
                <a:latin typeface="Arial" pitchFamily="34" charset="0"/>
              </a:rPr>
              <a:t>-field are discretised at locations that are shifted compared to each other by half of a grid step, is called a staggered grid. We will show that such a grid is a natural choice for discretising wave equations. </a:t>
            </a:r>
          </a:p>
          <a:p>
            <a:pPr eaLnBrk="1" hangingPunct="1"/>
            <a:r>
              <a:rPr lang="en-US">
                <a:latin typeface="Arial" pitchFamily="34" charset="0"/>
              </a:rPr>
              <a:t>The wave equations show that for calculating the change in </a:t>
            </a:r>
            <a:r>
              <a:rPr lang="en-US" i="1">
                <a:latin typeface="Arial" pitchFamily="34" charset="0"/>
              </a:rPr>
              <a:t>o</a:t>
            </a:r>
            <a:r>
              <a:rPr lang="en-US" i="1" baseline="-25000">
                <a:latin typeface="Arial" pitchFamily="34" charset="0"/>
              </a:rPr>
              <a:t>x</a:t>
            </a:r>
            <a:r>
              <a:rPr lang="en-US">
                <a:latin typeface="Arial" pitchFamily="34" charset="0"/>
              </a:rPr>
              <a:t> at (</a:t>
            </a:r>
            <a:r>
              <a:rPr lang="en-US" i="1">
                <a:latin typeface="Arial" pitchFamily="34" charset="0"/>
              </a:rPr>
              <a:t>i</a:t>
            </a:r>
            <a:r>
              <a:rPr lang="en-US">
                <a:latin typeface="Arial" pitchFamily="34" charset="0"/>
              </a:rPr>
              <a:t>+1/2, </a:t>
            </a:r>
            <a:r>
              <a:rPr lang="en-US" i="1">
                <a:latin typeface="Arial" pitchFamily="34" charset="0"/>
              </a:rPr>
              <a:t>j</a:t>
            </a:r>
            <a:r>
              <a:rPr lang="en-US">
                <a:latin typeface="Arial" pitchFamily="34" charset="0"/>
              </a:rPr>
              <a:t>, </a:t>
            </a:r>
            <a:r>
              <a:rPr lang="en-US" i="1">
                <a:latin typeface="Arial" pitchFamily="34" charset="0"/>
              </a:rPr>
              <a:t>k</a:t>
            </a:r>
            <a:r>
              <a:rPr lang="en-US">
                <a:latin typeface="Arial" pitchFamily="34" charset="0"/>
              </a:rPr>
              <a:t>) (this is based on the time derivative at this location) the spatial derivative in the x-direction of </a:t>
            </a:r>
            <a:r>
              <a:rPr lang="en-US" i="1">
                <a:latin typeface="Arial" pitchFamily="34" charset="0"/>
              </a:rPr>
              <a:t>p</a:t>
            </a:r>
            <a:r>
              <a:rPr lang="en-US">
                <a:latin typeface="Arial" pitchFamily="34" charset="0"/>
              </a:rPr>
              <a:t> is required. Again using a Taylor series expansion, an approximation for the first order spatial derivative is found. The scheme is also second order accurate, but the approximation error is smaller. This scheme is also very compact. This scheme is not blind for small spatial changes as the scheme based on a collocated grid.</a:t>
            </a:r>
          </a:p>
          <a:p>
            <a:pPr eaLnBrk="1" hangingPunct="1"/>
            <a:r>
              <a:rPr lang="en-US">
                <a:latin typeface="Arial" pitchFamily="34" charset="0"/>
              </a:rPr>
              <a:t>A disadvantage of using staggered grids is that some additional terms in the wave equations that will be introduced later are not easily discretised. In general these terms are however only of secondary importance for the propagation problem.</a:t>
            </a:r>
          </a:p>
        </p:txBody>
      </p:sp>
    </p:spTree>
    <p:extLst>
      <p:ext uri="{BB962C8B-B14F-4D97-AF65-F5344CB8AC3E}">
        <p14:creationId xmlns:p14="http://schemas.microsoft.com/office/powerpoint/2010/main" val="335368226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E0AF7A94-2C28-4690-B7D0-704F9E703742}" type="slidenum">
              <a:rPr lang="nl-BE" smtClean="0">
                <a:latin typeface="Arial" pitchFamily="34" charset="0"/>
              </a:rPr>
              <a:pPr/>
              <a:t>50</a:t>
            </a:fld>
            <a:endParaRPr lang="nl-BE">
              <a:latin typeface="Arial" pitchFamily="34" charset="0"/>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p:spPr>
        <p:txBody>
          <a:bodyPr/>
          <a:lstStyle/>
          <a:p>
            <a:pPr eaLnBrk="1" hangingPunct="1"/>
            <a:r>
              <a:rPr lang="en-US">
                <a:latin typeface="Arial" pitchFamily="34" charset="0"/>
              </a:rPr>
              <a:t>By way of example we will look into the problem of discretising additional terms that may occur in the wave equations.</a:t>
            </a:r>
          </a:p>
        </p:txBody>
      </p:sp>
    </p:spTree>
    <p:extLst>
      <p:ext uri="{BB962C8B-B14F-4D97-AF65-F5344CB8AC3E}">
        <p14:creationId xmlns:p14="http://schemas.microsoft.com/office/powerpoint/2010/main" val="174303736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257557B6-404F-4DC9-ADE0-E76D69238808}" type="slidenum">
              <a:rPr lang="nl-BE" smtClean="0">
                <a:latin typeface="Arial" pitchFamily="34" charset="0"/>
              </a:rPr>
              <a:pPr/>
              <a:t>51</a:t>
            </a:fld>
            <a:endParaRPr lang="nl-BE">
              <a:latin typeface="Arial" pitchFamily="34" charset="0"/>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pPr eaLnBrk="1" hangingPunct="1"/>
            <a:r>
              <a:rPr lang="en-US">
                <a:latin typeface="Arial" pitchFamily="34" charset="0"/>
              </a:rPr>
              <a:t>A damping term proportional to a field value should be discretised in a staggered grid by linear interpolation to avoid temporal mismatch. This however introduces the unknown value. Grouping unknown field values in the left hand side leads to the explicit time stepping equation. This way of discretising the additional damping term does not influence the stability condition.</a:t>
            </a:r>
          </a:p>
        </p:txBody>
      </p:sp>
    </p:spTree>
    <p:extLst>
      <p:ext uri="{BB962C8B-B14F-4D97-AF65-F5344CB8AC3E}">
        <p14:creationId xmlns:p14="http://schemas.microsoft.com/office/powerpoint/2010/main" val="62184292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fld id="{E5322C62-3361-4CE0-BFC5-A57591BB9696}" type="slidenum">
              <a:rPr lang="nl-BE" smtClean="0">
                <a:latin typeface="Arial" pitchFamily="34" charset="0"/>
              </a:rPr>
              <a:pPr/>
              <a:t>52</a:t>
            </a:fld>
            <a:endParaRPr lang="nl-BE">
              <a:latin typeface="Arial" pitchFamily="34" charset="0"/>
            </a:endParaRPr>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p:spPr>
        <p:txBody>
          <a:bodyPr/>
          <a:lstStyle/>
          <a:p>
            <a:pPr eaLnBrk="1" hangingPunct="1"/>
            <a:r>
              <a:rPr lang="en-US">
                <a:latin typeface="Arial" pitchFamily="34" charset="0"/>
              </a:rPr>
              <a:t>Damping can also be expressed by a term proportional to the second order spatial derivative. For example damping by viscosity of a fluid in acoustic wave propagation. An explicit scheme in a staggered grid does not allow to discretise this term easily. Discretising the spatial derivative requires the use of the o-field components near to the component where the update is done. When one tries to resolve the temporal mismatch, the system matrix becomes tri-diagonal and the scheme is no longer explicit.</a:t>
            </a:r>
          </a:p>
          <a:p>
            <a:pPr eaLnBrk="1" hangingPunct="1"/>
            <a:r>
              <a:rPr lang="en-US">
                <a:latin typeface="Arial" pitchFamily="34" charset="0"/>
              </a:rPr>
              <a:t>Alternatively, one can ignore the temporal mismatch and just use the old value of the o-field at t=(l-1/2)dt to calculate the additional term. Even in this case, the second order derivative has to be calculated and stored before the old o-field values can be overwritten by the update equation. </a:t>
            </a:r>
          </a:p>
        </p:txBody>
      </p:sp>
    </p:spTree>
    <p:extLst>
      <p:ext uri="{BB962C8B-B14F-4D97-AF65-F5344CB8AC3E}">
        <p14:creationId xmlns:p14="http://schemas.microsoft.com/office/powerpoint/2010/main" val="299482860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661E0144-1F56-429F-AB1B-C82D438BE544}" type="slidenum">
              <a:rPr lang="nl-BE" smtClean="0">
                <a:latin typeface="Arial" pitchFamily="34" charset="0"/>
              </a:rPr>
              <a:pPr/>
              <a:t>53</a:t>
            </a:fld>
            <a:endParaRPr lang="nl-BE">
              <a:latin typeface="Arial" pitchFamily="34" charset="0"/>
            </a:endParaRPr>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p:spPr>
        <p:txBody>
          <a:bodyPr/>
          <a:lstStyle/>
          <a:p>
            <a:pPr eaLnBrk="1" hangingPunct="1"/>
            <a:r>
              <a:rPr lang="en-US">
                <a:latin typeface="Arial" pitchFamily="34" charset="0"/>
              </a:rPr>
              <a:t>In a medium moving with velocity v</a:t>
            </a:r>
            <a:r>
              <a:rPr lang="en-US" baseline="-25000">
                <a:latin typeface="Arial" pitchFamily="34" charset="0"/>
              </a:rPr>
              <a:t>0</a:t>
            </a:r>
            <a:r>
              <a:rPr lang="en-US">
                <a:latin typeface="Arial" pitchFamily="34" charset="0"/>
              </a:rPr>
              <a:t>, the time derivative in the wave equation has to be replaced by a derivative in moving coordinate system. This leads to an additional term in the wave equation. Discretising this term in a staggered grid introduces the same problem as explained on the previous page. The scheme is no longer explicit. Again one can opt for using old values of the o-field to approximate the additional term. This however leads to a marginally instable discrete system.</a:t>
            </a:r>
          </a:p>
          <a:p>
            <a:pPr eaLnBrk="1" hangingPunct="1"/>
            <a:r>
              <a:rPr lang="en-US">
                <a:latin typeface="Arial" pitchFamily="34" charset="0"/>
              </a:rPr>
              <a:t>When fields are discretised collocated in time, the above mentioned problems are avoided. The explicit update equation for </a:t>
            </a:r>
            <a:r>
              <a:rPr lang="en-US" i="1">
                <a:latin typeface="Arial" pitchFamily="34" charset="0"/>
              </a:rPr>
              <a:t>o</a:t>
            </a:r>
            <a:r>
              <a:rPr lang="en-US" i="1" baseline="-25000">
                <a:latin typeface="Arial" pitchFamily="34" charset="0"/>
              </a:rPr>
              <a:t>x</a:t>
            </a:r>
            <a:r>
              <a:rPr lang="en-US">
                <a:latin typeface="Arial" pitchFamily="34" charset="0"/>
              </a:rPr>
              <a:t> is shown, equivalent equations can be written for the other components.</a:t>
            </a:r>
          </a:p>
        </p:txBody>
      </p:sp>
    </p:spTree>
    <p:extLst>
      <p:ext uri="{BB962C8B-B14F-4D97-AF65-F5344CB8AC3E}">
        <p14:creationId xmlns:p14="http://schemas.microsoft.com/office/powerpoint/2010/main" val="183206845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B87C19F1-6192-49EF-B576-293D3D657D8B}" type="slidenum">
              <a:rPr lang="nl-BE" smtClean="0">
                <a:latin typeface="Arial" pitchFamily="34" charset="0"/>
              </a:rPr>
              <a:pPr/>
              <a:t>54</a:t>
            </a:fld>
            <a:endParaRPr lang="nl-BE">
              <a:latin typeface="Arial" pitchFamily="34" charset="0"/>
            </a:endParaRPr>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p:spPr>
        <p:txBody>
          <a:bodyPr/>
          <a:lstStyle/>
          <a:p>
            <a:pPr eaLnBrk="1" hangingPunct="1"/>
            <a:r>
              <a:rPr lang="nl-BE">
                <a:latin typeface="Arial" pitchFamily="34" charset="0"/>
              </a:rPr>
              <a:t>In this section, a few methods are described to tackle the problem of small structures or small scale effects that influence wave propagation on a larger scale. </a:t>
            </a:r>
          </a:p>
          <a:p>
            <a:pPr eaLnBrk="1" hangingPunct="1"/>
            <a:r>
              <a:rPr lang="nl-BE">
                <a:latin typeface="Arial" pitchFamily="34" charset="0"/>
              </a:rPr>
              <a:t>To describe such features, the grid can be refined, but this solution is very computationally intensive. Thus alternatives have to be found.</a:t>
            </a:r>
          </a:p>
        </p:txBody>
      </p:sp>
    </p:spTree>
    <p:extLst>
      <p:ext uri="{BB962C8B-B14F-4D97-AF65-F5344CB8AC3E}">
        <p14:creationId xmlns:p14="http://schemas.microsoft.com/office/powerpoint/2010/main" val="223681557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A5D46307-2350-4DD3-9408-345282E22EE6}" type="slidenum">
              <a:rPr lang="nl-BE" smtClean="0">
                <a:latin typeface="Arial" pitchFamily="34" charset="0"/>
              </a:rPr>
              <a:pPr/>
              <a:t>55</a:t>
            </a:fld>
            <a:endParaRPr lang="nl-BE">
              <a:latin typeface="Arial" pitchFamily="34" charset="0"/>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pPr eaLnBrk="1" hangingPunct="1"/>
            <a:r>
              <a:rPr lang="en-US">
                <a:latin typeface="Arial" pitchFamily="34" charset="0"/>
              </a:rPr>
              <a:t>As a first approach, we discuss Cartesian grid refinement. Close to small features, the grid is refined using an integer refinement ratio. It is useful to chose an odd refinement since this leads to known values of the field in the center of the underlying coarse grid. Thus, just outside the refinement, the basic update formula can still be used to calculate the field in the centre of the cell. </a:t>
            </a:r>
          </a:p>
          <a:p>
            <a:pPr eaLnBrk="1" hangingPunct="1"/>
            <a:r>
              <a:rPr lang="en-US">
                <a:latin typeface="Arial" pitchFamily="34" charset="0"/>
              </a:rPr>
              <a:t>If at the same time, the fine grid is slightly shifted, one can also use a standard update formula to calculate the o-field in the central cell. For the remaining o-fields on the interface between both grids, linear interpolation can be used to find the </a:t>
            </a:r>
            <a:r>
              <a:rPr lang="en-US" i="1">
                <a:latin typeface="Arial" pitchFamily="34" charset="0"/>
              </a:rPr>
              <a:t>p</a:t>
            </a:r>
            <a:r>
              <a:rPr lang="en-US">
                <a:latin typeface="Arial" pitchFamily="34" charset="0"/>
              </a:rPr>
              <a:t> field at spatial locations where they are missing. One example of a derivative calculated on the basis of interpolation is shown.</a:t>
            </a:r>
          </a:p>
        </p:txBody>
      </p:sp>
    </p:spTree>
    <p:extLst>
      <p:ext uri="{BB962C8B-B14F-4D97-AF65-F5344CB8AC3E}">
        <p14:creationId xmlns:p14="http://schemas.microsoft.com/office/powerpoint/2010/main" val="85221884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760A15B7-280F-436A-8932-92DA65338EA6}" type="slidenum">
              <a:rPr lang="nl-BE" smtClean="0">
                <a:latin typeface="Arial" pitchFamily="34" charset="0"/>
              </a:rPr>
              <a:pPr/>
              <a:t>56</a:t>
            </a:fld>
            <a:endParaRPr lang="nl-BE">
              <a:latin typeface="Arial" pitchFamily="34" charset="0"/>
            </a:endParaRPr>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p:spPr>
        <p:txBody>
          <a:bodyPr/>
          <a:lstStyle/>
          <a:p>
            <a:pPr eaLnBrk="1" hangingPunct="1"/>
            <a:r>
              <a:rPr lang="en-US">
                <a:latin typeface="Arial" pitchFamily="34" charset="0"/>
              </a:rPr>
              <a:t>Cartesian grid refinement can lead to spureous reflections on the interface between the coarse and the fine grid. This can be understood based on the observation that the wave vector k is not modeled accurately by the FDTD scheme but approximated (we defined the approximation as </a:t>
            </a:r>
            <a:r>
              <a:rPr lang="en-US">
                <a:latin typeface="Arial" pitchFamily="34" charset="0"/>
                <a:sym typeface="Symbol" pitchFamily="18" charset="2"/>
              </a:rPr>
              <a:t></a:t>
            </a:r>
            <a:r>
              <a:rPr lang="en-US">
                <a:latin typeface="Arial" pitchFamily="34" charset="0"/>
              </a:rPr>
              <a:t> in previous slides). Thus at the interface the virtual change in wave number which can be interpreted as a virtual change in propagation speed </a:t>
            </a:r>
            <a:r>
              <a:rPr lang="en-US" i="1">
                <a:latin typeface="Arial" pitchFamily="34" charset="0"/>
              </a:rPr>
              <a:t>c</a:t>
            </a:r>
            <a:r>
              <a:rPr lang="en-US">
                <a:latin typeface="Arial" pitchFamily="34" charset="0"/>
              </a:rPr>
              <a:t> of the waves and thus as a change in characteristic impedance. We know from other courses that waves reflect on such changes in characteristic impedance.</a:t>
            </a:r>
          </a:p>
          <a:p>
            <a:pPr eaLnBrk="1" hangingPunct="1"/>
            <a:r>
              <a:rPr lang="en-US">
                <a:latin typeface="Arial" pitchFamily="34" charset="0"/>
              </a:rPr>
              <a:t>The example shows the reflection and the transmission when an electric field wave propagates from the coarse to the fine grid as a function of frequency multiplied by time step. It can be seen that the reflection increases strongly with frequency which can be expected as the phase error (difference between </a:t>
            </a:r>
            <a:r>
              <a:rPr lang="en-US">
                <a:latin typeface="Arial" pitchFamily="34" charset="0"/>
                <a:sym typeface="Symbol" pitchFamily="18" charset="2"/>
              </a:rPr>
              <a:t> and k) increases with frequency and so does the difference in virtual impedance between the two grids.</a:t>
            </a:r>
          </a:p>
          <a:p>
            <a:pPr eaLnBrk="1" hangingPunct="1"/>
            <a:endParaRPr lang="en-US">
              <a:latin typeface="Arial" pitchFamily="34" charset="0"/>
            </a:endParaRPr>
          </a:p>
          <a:p>
            <a:pPr eaLnBrk="1" hangingPunct="1"/>
            <a:r>
              <a:rPr lang="nl-BE">
                <a:latin typeface="Arial" pitchFamily="34" charset="0"/>
              </a:rPr>
              <a:t>See also: Bart Denecker, “The subdomain FDTD method”, PhD dissertation, INTEC, UGent, 2002-2003</a:t>
            </a:r>
          </a:p>
          <a:p>
            <a:pPr eaLnBrk="1" hangingPunct="1"/>
            <a:endParaRPr lang="nl-BE">
              <a:latin typeface="Arial" pitchFamily="34" charset="0"/>
            </a:endParaRPr>
          </a:p>
        </p:txBody>
      </p:sp>
    </p:spTree>
    <p:extLst>
      <p:ext uri="{BB962C8B-B14F-4D97-AF65-F5344CB8AC3E}">
        <p14:creationId xmlns:p14="http://schemas.microsoft.com/office/powerpoint/2010/main" val="310847604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fld id="{C867B200-A3FD-4B6B-A6A6-AB32C758CAEA}" type="slidenum">
              <a:rPr lang="nl-BE" smtClean="0">
                <a:latin typeface="Arial" pitchFamily="34" charset="0"/>
              </a:rPr>
              <a:pPr/>
              <a:t>57</a:t>
            </a:fld>
            <a:endParaRPr lang="nl-BE">
              <a:latin typeface="Arial" pitchFamily="34" charset="0"/>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pPr eaLnBrk="1" hangingPunct="1"/>
            <a:r>
              <a:rPr lang="en-US">
                <a:latin typeface="Arial" pitchFamily="34" charset="0"/>
              </a:rPr>
              <a:t>An alternative approach that allows to include more accurately interfaces and surfaces that do not coincide with a Cartesian grid boundary consist in using deformed cells close to the boundary only. This approach does not however allow to include strong local changes in the fields themselves as grid refinement does.</a:t>
            </a:r>
          </a:p>
          <a:p>
            <a:pPr eaLnBrk="1" hangingPunct="1"/>
            <a:r>
              <a:rPr lang="en-US">
                <a:latin typeface="Arial" pitchFamily="34" charset="0"/>
              </a:rPr>
              <a:t>The figure shows a situation that might occur in an electromagnetic problem when Cartesian cells close to the curved surface of an electric conductor do not allow to accurately describe the curvature. </a:t>
            </a:r>
          </a:p>
          <a:p>
            <a:pPr eaLnBrk="1" hangingPunct="1"/>
            <a:r>
              <a:rPr lang="en-US">
                <a:latin typeface="Arial" pitchFamily="34" charset="0"/>
              </a:rPr>
              <a:t>The wave equation in the deformed cell can best be derived using an integral formulation leading to what is sometimes called a finite volume technique (See Section 1).</a:t>
            </a:r>
          </a:p>
        </p:txBody>
      </p:sp>
    </p:spTree>
    <p:extLst>
      <p:ext uri="{BB962C8B-B14F-4D97-AF65-F5344CB8AC3E}">
        <p14:creationId xmlns:p14="http://schemas.microsoft.com/office/powerpoint/2010/main" val="95800315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4DDDE4A3-511D-4262-B039-4C84FBB6FE10}" type="slidenum">
              <a:rPr lang="nl-BE" smtClean="0">
                <a:latin typeface="Arial" pitchFamily="34" charset="0"/>
              </a:rPr>
              <a:pPr/>
              <a:t>58</a:t>
            </a:fld>
            <a:endParaRPr lang="nl-BE">
              <a:latin typeface="Arial" pitchFamily="34" charset="0"/>
            </a:endParaRPr>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p:spPr>
        <p:txBody>
          <a:bodyPr/>
          <a:lstStyle/>
          <a:p>
            <a:pPr eaLnBrk="1" hangingPunct="1"/>
            <a:r>
              <a:rPr lang="en-US">
                <a:latin typeface="Arial" pitchFamily="34" charset="0"/>
              </a:rPr>
              <a:t>Consider a small gap or tiny object that influences wave propagation. Note that on itself such a structure has little influence on the wave propagation but if many small objects are considered or if the small gap is part of a Helmholtz resonator, the influence can indeed be considerable. </a:t>
            </a:r>
          </a:p>
          <a:p>
            <a:pPr eaLnBrk="1" hangingPunct="1"/>
            <a:r>
              <a:rPr lang="en-US">
                <a:latin typeface="Arial" pitchFamily="34" charset="0"/>
              </a:rPr>
              <a:t>As the structure is small compared to the wavelength, the local problem is a quasi-static one. Thus it can be considered to solve this problem beforehand, either by numerical simulation or analytically and extract the relevant local field profile from this QS solution, also in the wave propagation problem.</a:t>
            </a:r>
          </a:p>
          <a:p>
            <a:pPr eaLnBrk="1" hangingPunct="1"/>
            <a:r>
              <a:rPr lang="en-US">
                <a:latin typeface="Arial" pitchFamily="34" charset="0"/>
              </a:rPr>
              <a:t>Let us consider a small opening half a cell wide to concretize this idea. In this case, the problem consists in finding a more detailed update equation for the o-field in the opening (green arrows) given the typical behavior of a static </a:t>
            </a:r>
            <a:r>
              <a:rPr lang="en-US" i="1">
                <a:latin typeface="Arial" pitchFamily="34" charset="0"/>
              </a:rPr>
              <a:t>p</a:t>
            </a:r>
            <a:r>
              <a:rPr lang="en-US">
                <a:latin typeface="Arial" pitchFamily="34" charset="0"/>
              </a:rPr>
              <a:t> in the neighborhood. Two quasi-static problems need to be solved: (1) the upper red </a:t>
            </a:r>
            <a:r>
              <a:rPr lang="en-US" i="1">
                <a:latin typeface="Arial" pitchFamily="34" charset="0"/>
              </a:rPr>
              <a:t>p</a:t>
            </a:r>
            <a:r>
              <a:rPr lang="en-US">
                <a:latin typeface="Arial" pitchFamily="34" charset="0"/>
              </a:rPr>
              <a:t> value equal to 1 and the lower red </a:t>
            </a:r>
            <a:r>
              <a:rPr lang="en-US" i="1">
                <a:latin typeface="Arial" pitchFamily="34" charset="0"/>
              </a:rPr>
              <a:t>p</a:t>
            </a:r>
            <a:r>
              <a:rPr lang="en-US">
                <a:latin typeface="Arial" pitchFamily="34" charset="0"/>
              </a:rPr>
              <a:t> value equal to zero; (2) the upper red </a:t>
            </a:r>
            <a:r>
              <a:rPr lang="en-US" i="1">
                <a:latin typeface="Arial" pitchFamily="34" charset="0"/>
              </a:rPr>
              <a:t>p</a:t>
            </a:r>
            <a:r>
              <a:rPr lang="en-US">
                <a:latin typeface="Arial" pitchFamily="34" charset="0"/>
              </a:rPr>
              <a:t> value equal to 0 and the lower red </a:t>
            </a:r>
            <a:r>
              <a:rPr lang="en-US" i="1">
                <a:latin typeface="Arial" pitchFamily="34" charset="0"/>
              </a:rPr>
              <a:t>p </a:t>
            </a:r>
            <a:r>
              <a:rPr lang="en-US">
                <a:latin typeface="Arial" pitchFamily="34" charset="0"/>
              </a:rPr>
              <a:t>value equal to 1. The static problem yields a </a:t>
            </a:r>
            <a:r>
              <a:rPr lang="en-US" i="1">
                <a:latin typeface="Arial" pitchFamily="34" charset="0"/>
              </a:rPr>
              <a:t>p</a:t>
            </a:r>
            <a:r>
              <a:rPr lang="en-US">
                <a:latin typeface="Arial" pitchFamily="34" charset="0"/>
              </a:rPr>
              <a:t> value everywhere near the opening under these excitations. In the update equation for the orthogonal component of o-field (green arrow) the spatial derivative of </a:t>
            </a:r>
            <a:r>
              <a:rPr lang="en-US" i="1">
                <a:latin typeface="Arial" pitchFamily="34" charset="0"/>
              </a:rPr>
              <a:t>p</a:t>
            </a:r>
            <a:r>
              <a:rPr lang="en-US">
                <a:latin typeface="Arial" pitchFamily="34" charset="0"/>
              </a:rPr>
              <a:t> appears. Rather than using a first order finite difference to approximate it, we now use the average of the field obtained in the QS simulation. It is noted above with the subscript QS. </a:t>
            </a:r>
          </a:p>
          <a:p>
            <a:pPr eaLnBrk="1" hangingPunct="1"/>
            <a:r>
              <a:rPr lang="en-US">
                <a:latin typeface="Arial" pitchFamily="34" charset="0"/>
              </a:rPr>
              <a:t>In the modified FDTD equation, a correction term is added to the finite difference approximation. The summation in this term runs over all neighboring cells that have been considered in the QS problem. Note that </a:t>
            </a:r>
            <a:r>
              <a:rPr lang="en-US" i="1">
                <a:latin typeface="Arial" pitchFamily="34" charset="0"/>
              </a:rPr>
              <a:t>m</a:t>
            </a:r>
            <a:r>
              <a:rPr lang="en-US">
                <a:latin typeface="Arial" pitchFamily="34" charset="0"/>
              </a:rPr>
              <a:t> could take other values than </a:t>
            </a:r>
            <a:r>
              <a:rPr lang="en-US" i="1">
                <a:latin typeface="Arial" pitchFamily="34" charset="0"/>
              </a:rPr>
              <a:t>i</a:t>
            </a:r>
            <a:r>
              <a:rPr lang="en-US">
                <a:latin typeface="Arial" pitchFamily="34" charset="0"/>
              </a:rPr>
              <a:t> and </a:t>
            </a:r>
            <a:r>
              <a:rPr lang="en-US" i="1">
                <a:latin typeface="Arial" pitchFamily="34" charset="0"/>
              </a:rPr>
              <a:t>i</a:t>
            </a:r>
            <a:r>
              <a:rPr lang="en-US">
                <a:latin typeface="Arial" pitchFamily="34" charset="0"/>
              </a:rPr>
              <a:t>+1 as well. The weights </a:t>
            </a:r>
            <a:r>
              <a:rPr lang="en-US" i="1">
                <a:latin typeface="Arial" pitchFamily="34" charset="0"/>
              </a:rPr>
              <a:t>a</a:t>
            </a:r>
            <a:r>
              <a:rPr lang="en-US" i="1" baseline="-25000">
                <a:latin typeface="Arial" pitchFamily="34" charset="0"/>
              </a:rPr>
              <a:t>m,i</a:t>
            </a:r>
            <a:r>
              <a:rPr lang="en-US" baseline="-25000">
                <a:latin typeface="Arial" pitchFamily="34" charset="0"/>
              </a:rPr>
              <a:t>+1/2</a:t>
            </a:r>
            <a:r>
              <a:rPr lang="en-US">
                <a:latin typeface="Arial" pitchFamily="34" charset="0"/>
              </a:rPr>
              <a:t> express the difference between the QS approximation to the spatial derivative at location </a:t>
            </a:r>
            <a:r>
              <a:rPr lang="en-US" i="1">
                <a:latin typeface="Arial" pitchFamily="34" charset="0"/>
              </a:rPr>
              <a:t>i</a:t>
            </a:r>
            <a:r>
              <a:rPr lang="en-US">
                <a:latin typeface="Arial" pitchFamily="34" charset="0"/>
              </a:rPr>
              <a:t>+1/2 for excitation </a:t>
            </a:r>
            <a:r>
              <a:rPr lang="en-US" i="1">
                <a:latin typeface="Arial" pitchFamily="34" charset="0"/>
              </a:rPr>
              <a:t>m</a:t>
            </a:r>
            <a:r>
              <a:rPr lang="en-US">
                <a:latin typeface="Arial" pitchFamily="34" charset="0"/>
              </a:rPr>
              <a:t> (</a:t>
            </a:r>
            <a:r>
              <a:rPr lang="en-US" i="1">
                <a:latin typeface="Arial" pitchFamily="34" charset="0"/>
              </a:rPr>
              <a:t>p</a:t>
            </a:r>
            <a:r>
              <a:rPr lang="en-US" i="1" baseline="-25000">
                <a:latin typeface="Arial" pitchFamily="34" charset="0"/>
              </a:rPr>
              <a:t>QS</a:t>
            </a:r>
            <a:r>
              <a:rPr lang="en-US">
                <a:latin typeface="Arial" pitchFamily="34" charset="0"/>
              </a:rPr>
              <a:t>(</a:t>
            </a:r>
            <a:r>
              <a:rPr lang="en-US" i="1">
                <a:latin typeface="Arial" pitchFamily="34" charset="0"/>
              </a:rPr>
              <a:t>m</a:t>
            </a:r>
            <a:r>
              <a:rPr lang="en-US">
                <a:latin typeface="Arial" pitchFamily="34" charset="0"/>
              </a:rPr>
              <a:t>)=1, others=0) and the finite difference approximation calculated based on the QS field. </a:t>
            </a:r>
          </a:p>
          <a:p>
            <a:pPr eaLnBrk="1" hangingPunct="1"/>
            <a:endParaRPr lang="en-US">
              <a:latin typeface="Arial" pitchFamily="34" charset="0"/>
            </a:endParaRPr>
          </a:p>
          <a:p>
            <a:pPr eaLnBrk="1" hangingPunct="1"/>
            <a:r>
              <a:rPr lang="en-US">
                <a:latin typeface="Arial" pitchFamily="34" charset="0"/>
              </a:rPr>
              <a:t>See also: J. De Poorter and D. Botteldooren, “Acoustical finite-difference time-domain simulations of subwavelength geometries,” J. Acoust. Soc. Am. 104 (3), 1998, p. 1171</a:t>
            </a:r>
          </a:p>
        </p:txBody>
      </p:sp>
    </p:spTree>
    <p:extLst>
      <p:ext uri="{BB962C8B-B14F-4D97-AF65-F5344CB8AC3E}">
        <p14:creationId xmlns:p14="http://schemas.microsoft.com/office/powerpoint/2010/main" val="70255891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p>
            <a:fld id="{B86AD2F8-6717-486C-8F5F-301425A89365}" type="slidenum">
              <a:rPr lang="nl-BE" smtClean="0">
                <a:latin typeface="Arial" pitchFamily="34" charset="0"/>
              </a:rPr>
              <a:pPr/>
              <a:t>59</a:t>
            </a:fld>
            <a:endParaRPr lang="nl-BE">
              <a:latin typeface="Arial" pitchFamily="34" charset="0"/>
            </a:endParaRPr>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p:spPr>
        <p:txBody>
          <a:bodyPr/>
          <a:lstStyle/>
          <a:p>
            <a:pPr eaLnBrk="1" hangingPunct="1"/>
            <a:r>
              <a:rPr lang="en-US" dirty="0">
                <a:latin typeface="Arial" pitchFamily="34" charset="0"/>
              </a:rPr>
              <a:t>Boundary layers are very local surface or interface effects that have nevertheless a significant influence on wave propagation. Since the boundary layer effects depend on the underlying physics, we will discuss them for acoustic wave propagation in a fluid.</a:t>
            </a:r>
          </a:p>
          <a:p>
            <a:pPr eaLnBrk="1" hangingPunct="1"/>
            <a:r>
              <a:rPr lang="en-US" dirty="0">
                <a:latin typeface="Arial" pitchFamily="34" charset="0"/>
              </a:rPr>
              <a:t>If viscosity of the fluid is considered, the equation that expresses conservation of momentum must be adapted to account for friction forces. The simplest approximation is added in the equation for the tangential component of the o-field above. On a hard surface </a:t>
            </a:r>
            <a:r>
              <a:rPr lang="en-US" i="1" dirty="0" err="1">
                <a:latin typeface="Arial" pitchFamily="34" charset="0"/>
              </a:rPr>
              <a:t>o</a:t>
            </a:r>
            <a:r>
              <a:rPr lang="en-US" i="1" baseline="-25000" dirty="0" err="1">
                <a:latin typeface="Arial" pitchFamily="34" charset="0"/>
              </a:rPr>
              <a:t>t</a:t>
            </a:r>
            <a:r>
              <a:rPr lang="en-US" dirty="0">
                <a:latin typeface="Arial" pitchFamily="34" charset="0"/>
              </a:rPr>
              <a:t>=0 and it turns out that the effect of viscosity is limited to an extremely thin layer near this surface. Making some mild assumptions, it is possible to find an analytical solution of the field in this boundary layer. The exponential decay orthogonal (indicated as </a:t>
            </a:r>
            <a:r>
              <a:rPr lang="en-US" i="1" dirty="0">
                <a:latin typeface="Arial" pitchFamily="34" charset="0"/>
              </a:rPr>
              <a:t>n</a:t>
            </a:r>
            <a:r>
              <a:rPr lang="en-US" dirty="0">
                <a:latin typeface="Arial" pitchFamily="34" charset="0"/>
              </a:rPr>
              <a:t>) to the surface is very strong due to the small value of </a:t>
            </a:r>
            <a:r>
              <a:rPr lang="en-US" dirty="0">
                <a:latin typeface="Arial" pitchFamily="34" charset="0"/>
                <a:cs typeface="Arial" pitchFamily="34" charset="0"/>
              </a:rPr>
              <a:t>δ</a:t>
            </a:r>
            <a:r>
              <a:rPr lang="en-US" dirty="0">
                <a:latin typeface="Arial" pitchFamily="34" charset="0"/>
              </a:rPr>
              <a:t>. Thus the second order derivative of </a:t>
            </a:r>
            <a:r>
              <a:rPr lang="en-US" i="1" dirty="0" err="1">
                <a:latin typeface="Arial" pitchFamily="34" charset="0"/>
              </a:rPr>
              <a:t>o</a:t>
            </a:r>
            <a:r>
              <a:rPr lang="en-US" i="1" baseline="-25000" dirty="0" err="1">
                <a:latin typeface="Arial" pitchFamily="34" charset="0"/>
              </a:rPr>
              <a:t>t</a:t>
            </a:r>
            <a:r>
              <a:rPr lang="en-US" dirty="0">
                <a:latin typeface="Arial" pitchFamily="34" charset="0"/>
              </a:rPr>
              <a:t> in the equation above will be very big in the boundary layer and can even be neglected outside this BL. Assuming this exponential behavior in the BL the equation can be averaged over a Cartesian cell. Making use of the smallness of </a:t>
            </a:r>
            <a:r>
              <a:rPr lang="en-US" dirty="0">
                <a:latin typeface="Arial" pitchFamily="34" charset="0"/>
                <a:cs typeface="Arial" pitchFamily="34" charset="0"/>
              </a:rPr>
              <a:t>δ compared to the grid cell, it can be found that the additional term that must be added to the FDTD update equations of the </a:t>
            </a:r>
            <a:r>
              <a:rPr lang="en-US" i="1" dirty="0" err="1">
                <a:latin typeface="Arial" pitchFamily="34" charset="0"/>
                <a:cs typeface="Arial" pitchFamily="34" charset="0"/>
              </a:rPr>
              <a:t>o</a:t>
            </a:r>
            <a:r>
              <a:rPr lang="en-US" i="1" baseline="-25000" dirty="0" err="1">
                <a:latin typeface="Arial" pitchFamily="34" charset="0"/>
                <a:cs typeface="Arial" pitchFamily="34" charset="0"/>
              </a:rPr>
              <a:t>t</a:t>
            </a:r>
            <a:r>
              <a:rPr lang="en-US" dirty="0">
                <a:latin typeface="Arial" pitchFamily="34" charset="0"/>
                <a:cs typeface="Arial" pitchFamily="34" charset="0"/>
              </a:rPr>
              <a:t> near the boundary (green arrows) is simply proportional to </a:t>
            </a:r>
            <a:r>
              <a:rPr lang="en-US" i="1" dirty="0" err="1">
                <a:latin typeface="Arial" pitchFamily="34" charset="0"/>
                <a:cs typeface="Arial" pitchFamily="34" charset="0"/>
              </a:rPr>
              <a:t>o</a:t>
            </a:r>
            <a:r>
              <a:rPr lang="en-US" i="1" baseline="-25000" dirty="0" err="1">
                <a:latin typeface="Arial" pitchFamily="34" charset="0"/>
                <a:cs typeface="Arial" pitchFamily="34" charset="0"/>
              </a:rPr>
              <a:t>t</a:t>
            </a:r>
            <a:r>
              <a:rPr lang="en-US" dirty="0">
                <a:latin typeface="Arial" pitchFamily="34" charset="0"/>
                <a:cs typeface="Arial" pitchFamily="34" charset="0"/>
              </a:rPr>
              <a:t>. We have already discussed how to discretize such a term.</a:t>
            </a:r>
          </a:p>
          <a:p>
            <a:pPr eaLnBrk="1" hangingPunct="1"/>
            <a:r>
              <a:rPr lang="en-US" dirty="0">
                <a:latin typeface="Arial" pitchFamily="34" charset="0"/>
                <a:cs typeface="Arial" pitchFamily="34" charset="0"/>
              </a:rPr>
              <a:t>BUT, there is a problem: δ depends on the square root of frequency. This complicates matters considerably. The special approach using digital IIR filters that was discussed for adding general surface impedance to the FDTD equations is one option.</a:t>
            </a:r>
            <a:endParaRPr lang="en-US" dirty="0">
              <a:latin typeface="Arial" pitchFamily="34" charset="0"/>
            </a:endParaRPr>
          </a:p>
          <a:p>
            <a:pPr eaLnBrk="1" hangingPunct="1"/>
            <a:endParaRPr lang="en-US" dirty="0">
              <a:latin typeface="Arial" pitchFamily="34" charset="0"/>
            </a:endParaRPr>
          </a:p>
          <a:p>
            <a:pPr eaLnBrk="1" hangingPunct="1"/>
            <a:r>
              <a:rPr lang="en-US" dirty="0">
                <a:latin typeface="Arial" pitchFamily="34" charset="0"/>
              </a:rPr>
              <a:t>See also: D. Botteldooren, “Vorticity and entropy boundary conditions for Acoustical finite-difference time-domain simulations,” J. </a:t>
            </a:r>
            <a:r>
              <a:rPr lang="en-US" dirty="0" err="1">
                <a:latin typeface="Arial" pitchFamily="34" charset="0"/>
              </a:rPr>
              <a:t>Acoust</a:t>
            </a:r>
            <a:r>
              <a:rPr lang="en-US" dirty="0">
                <a:latin typeface="Arial" pitchFamily="34" charset="0"/>
              </a:rPr>
              <a:t>. Soc. Am. 102 (1) 1997, p. 170</a:t>
            </a:r>
          </a:p>
        </p:txBody>
      </p:sp>
    </p:spTree>
    <p:extLst>
      <p:ext uri="{BB962C8B-B14F-4D97-AF65-F5344CB8AC3E}">
        <p14:creationId xmlns:p14="http://schemas.microsoft.com/office/powerpoint/2010/main" val="7578896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8987263C-8AB9-4D00-BC34-088094F45467}" type="slidenum">
              <a:rPr lang="nl-BE" smtClean="0">
                <a:latin typeface="Arial" pitchFamily="34" charset="0"/>
              </a:rPr>
              <a:pPr/>
              <a:t>6</a:t>
            </a:fld>
            <a:endParaRPr lang="nl-BE">
              <a:latin typeface="Arial" pitchFamily="34"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r>
              <a:rPr lang="nl-BE">
                <a:latin typeface="Arial" pitchFamily="34" charset="0"/>
              </a:rPr>
              <a:t>This picture shows a unit cell in the staggered grid configuration that is the natural choice for discretising the acoustic and vibration wave equations and the general set of equation in </a:t>
            </a:r>
            <a:r>
              <a:rPr lang="nl-BE" b="1">
                <a:latin typeface="Arial" pitchFamily="34" charset="0"/>
              </a:rPr>
              <a:t>o</a:t>
            </a:r>
            <a:r>
              <a:rPr lang="nl-BE">
                <a:latin typeface="Arial" pitchFamily="34" charset="0"/>
              </a:rPr>
              <a:t> and </a:t>
            </a:r>
            <a:r>
              <a:rPr lang="nl-BE" i="1">
                <a:latin typeface="Arial" pitchFamily="34" charset="0"/>
              </a:rPr>
              <a:t>p</a:t>
            </a:r>
            <a:r>
              <a:rPr lang="nl-BE">
                <a:latin typeface="Arial" pitchFamily="34" charset="0"/>
              </a:rPr>
              <a:t>.</a:t>
            </a:r>
          </a:p>
        </p:txBody>
      </p:sp>
    </p:spTree>
    <p:extLst>
      <p:ext uri="{BB962C8B-B14F-4D97-AF65-F5344CB8AC3E}">
        <p14:creationId xmlns:p14="http://schemas.microsoft.com/office/powerpoint/2010/main" val="418359690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p>
            <a:fld id="{691B90D8-041C-489D-9EDF-F78FD35C56B5}" type="slidenum">
              <a:rPr lang="nl-BE" smtClean="0">
                <a:latin typeface="Arial" pitchFamily="34" charset="0"/>
              </a:rPr>
              <a:pPr/>
              <a:t>60</a:t>
            </a:fld>
            <a:endParaRPr lang="nl-BE">
              <a:latin typeface="Arial" pitchFamily="34" charset="0"/>
            </a:endParaRPr>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p:spPr>
        <p:txBody>
          <a:bodyPr/>
          <a:lstStyle/>
          <a:p>
            <a:pPr eaLnBrk="1" hangingPunct="1"/>
            <a:r>
              <a:rPr lang="nl-BE">
                <a:latin typeface="Arial" pitchFamily="34" charset="0"/>
              </a:rPr>
              <a:t>In a final section, some implementation issues are discussed.</a:t>
            </a:r>
          </a:p>
        </p:txBody>
      </p:sp>
    </p:spTree>
    <p:extLst>
      <p:ext uri="{BB962C8B-B14F-4D97-AF65-F5344CB8AC3E}">
        <p14:creationId xmlns:p14="http://schemas.microsoft.com/office/powerpoint/2010/main" val="130935254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p>
            <a:fld id="{CABD0127-9D6D-4578-BBD7-E14A2759A1D6}" type="slidenum">
              <a:rPr lang="nl-BE" smtClean="0">
                <a:latin typeface="Arial" pitchFamily="34" charset="0"/>
              </a:rPr>
              <a:pPr/>
              <a:t>61</a:t>
            </a:fld>
            <a:endParaRPr lang="nl-BE">
              <a:latin typeface="Arial" pitchFamily="34" charset="0"/>
            </a:endParaRPr>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p:spPr>
        <p:txBody>
          <a:bodyPr/>
          <a:lstStyle/>
          <a:p>
            <a:pPr eaLnBrk="1" hangingPunct="1"/>
            <a:r>
              <a:rPr lang="nl-BE" dirty="0" err="1">
                <a:latin typeface="Arial" pitchFamily="34" charset="0"/>
              </a:rPr>
              <a:t>If</a:t>
            </a:r>
            <a:r>
              <a:rPr lang="nl-BE" dirty="0">
                <a:latin typeface="Arial" pitchFamily="34" charset="0"/>
              </a:rPr>
              <a:t> a </a:t>
            </a:r>
            <a:r>
              <a:rPr lang="nl-BE" dirty="0" err="1">
                <a:latin typeface="Arial" pitchFamily="34" charset="0"/>
              </a:rPr>
              <a:t>structured</a:t>
            </a:r>
            <a:r>
              <a:rPr lang="nl-BE" dirty="0">
                <a:latin typeface="Arial" pitchFamily="34" charset="0"/>
              </a:rPr>
              <a:t> </a:t>
            </a:r>
            <a:r>
              <a:rPr lang="nl-BE" dirty="0" err="1">
                <a:latin typeface="Arial" pitchFamily="34" charset="0"/>
              </a:rPr>
              <a:t>grid</a:t>
            </a:r>
            <a:r>
              <a:rPr lang="nl-BE" dirty="0">
                <a:latin typeface="Arial" pitchFamily="34" charset="0"/>
              </a:rPr>
              <a:t> is </a:t>
            </a:r>
            <a:r>
              <a:rPr lang="nl-BE" dirty="0" err="1">
                <a:latin typeface="Arial" pitchFamily="34" charset="0"/>
              </a:rPr>
              <a:t>used</a:t>
            </a:r>
            <a:r>
              <a:rPr lang="nl-BE" dirty="0">
                <a:latin typeface="Arial" pitchFamily="34" charset="0"/>
              </a:rPr>
              <a:t> (most </a:t>
            </a:r>
            <a:r>
              <a:rPr lang="nl-BE" dirty="0" err="1">
                <a:latin typeface="Arial" pitchFamily="34" charset="0"/>
              </a:rPr>
              <a:t>often</a:t>
            </a:r>
            <a:r>
              <a:rPr lang="nl-BE" dirty="0">
                <a:latin typeface="Arial" pitchFamily="34" charset="0"/>
              </a:rPr>
              <a:t> a </a:t>
            </a:r>
            <a:r>
              <a:rPr lang="nl-BE" dirty="0" err="1">
                <a:latin typeface="Arial" pitchFamily="34" charset="0"/>
              </a:rPr>
              <a:t>Cartesian</a:t>
            </a:r>
            <a:r>
              <a:rPr lang="nl-BE" dirty="0">
                <a:latin typeface="Arial" pitchFamily="34" charset="0"/>
              </a:rPr>
              <a:t> </a:t>
            </a:r>
            <a:r>
              <a:rPr lang="nl-BE" dirty="0" err="1">
                <a:latin typeface="Arial" pitchFamily="34" charset="0"/>
              </a:rPr>
              <a:t>grid</a:t>
            </a:r>
            <a:r>
              <a:rPr lang="nl-BE" dirty="0">
                <a:latin typeface="Arial" pitchFamily="34" charset="0"/>
              </a:rPr>
              <a:t>), </a:t>
            </a:r>
            <a:r>
              <a:rPr lang="nl-BE" dirty="0" err="1">
                <a:latin typeface="Arial" pitchFamily="34" charset="0"/>
              </a:rPr>
              <a:t>the</a:t>
            </a:r>
            <a:r>
              <a:rPr lang="nl-BE" dirty="0">
                <a:latin typeface="Arial" pitchFamily="34" charset="0"/>
              </a:rPr>
              <a:t> data </a:t>
            </a:r>
            <a:r>
              <a:rPr lang="nl-BE" dirty="0" err="1">
                <a:latin typeface="Arial" pitchFamily="34" charset="0"/>
              </a:rPr>
              <a:t>can</a:t>
            </a:r>
            <a:r>
              <a:rPr lang="nl-BE" dirty="0">
                <a:latin typeface="Arial" pitchFamily="34" charset="0"/>
              </a:rPr>
              <a:t> </a:t>
            </a:r>
            <a:r>
              <a:rPr lang="nl-BE" dirty="0" err="1">
                <a:latin typeface="Arial" pitchFamily="34" charset="0"/>
              </a:rPr>
              <a:t>be</a:t>
            </a:r>
            <a:r>
              <a:rPr lang="nl-BE" dirty="0">
                <a:latin typeface="Arial" pitchFamily="34" charset="0"/>
              </a:rPr>
              <a:t> </a:t>
            </a:r>
            <a:r>
              <a:rPr lang="nl-BE" dirty="0" err="1">
                <a:latin typeface="Arial" pitchFamily="34" charset="0"/>
              </a:rPr>
              <a:t>stored</a:t>
            </a:r>
            <a:r>
              <a:rPr lang="nl-BE" dirty="0">
                <a:latin typeface="Arial" pitchFamily="34" charset="0"/>
              </a:rPr>
              <a:t> in matrices. It </a:t>
            </a:r>
            <a:r>
              <a:rPr lang="nl-BE" dirty="0" err="1">
                <a:latin typeface="Arial" pitchFamily="34" charset="0"/>
              </a:rPr>
              <a:t>makes</a:t>
            </a:r>
            <a:r>
              <a:rPr lang="nl-BE" dirty="0">
                <a:latin typeface="Arial" pitchFamily="34" charset="0"/>
              </a:rPr>
              <a:t> sense </a:t>
            </a:r>
            <a:r>
              <a:rPr lang="nl-BE" dirty="0" err="1">
                <a:latin typeface="Arial" pitchFamily="34" charset="0"/>
              </a:rPr>
              <a:t>to</a:t>
            </a:r>
            <a:r>
              <a:rPr lang="nl-BE" dirty="0">
                <a:latin typeface="Arial" pitchFamily="34" charset="0"/>
              </a:rPr>
              <a:t> store </a:t>
            </a:r>
            <a:r>
              <a:rPr lang="nl-BE" dirty="0" err="1">
                <a:latin typeface="Arial" pitchFamily="34" charset="0"/>
              </a:rPr>
              <a:t>each</a:t>
            </a:r>
            <a:r>
              <a:rPr lang="nl-BE" dirty="0">
                <a:latin typeface="Arial" pitchFamily="34" charset="0"/>
              </a:rPr>
              <a:t> </a:t>
            </a:r>
            <a:r>
              <a:rPr lang="nl-BE" dirty="0" err="1">
                <a:latin typeface="Arial" pitchFamily="34" charset="0"/>
              </a:rPr>
              <a:t>unknown</a:t>
            </a:r>
            <a:r>
              <a:rPr lang="nl-BE" dirty="0">
                <a:latin typeface="Arial" pitchFamily="34" charset="0"/>
              </a:rPr>
              <a:t> in a separate matrix. In </a:t>
            </a:r>
            <a:r>
              <a:rPr lang="nl-BE" dirty="0" err="1">
                <a:latin typeface="Arial" pitchFamily="34" charset="0"/>
              </a:rPr>
              <a:t>addition</a:t>
            </a:r>
            <a:r>
              <a:rPr lang="nl-BE" dirty="0">
                <a:latin typeface="Arial" pitchFamily="34" charset="0"/>
              </a:rPr>
              <a:t> </a:t>
            </a:r>
            <a:r>
              <a:rPr lang="nl-BE" dirty="0" err="1">
                <a:latin typeface="Arial" pitchFamily="34" charset="0"/>
              </a:rPr>
              <a:t>one</a:t>
            </a:r>
            <a:r>
              <a:rPr lang="nl-BE" dirty="0">
                <a:latin typeface="Arial" pitchFamily="34" charset="0"/>
              </a:rPr>
              <a:t> </a:t>
            </a:r>
            <a:r>
              <a:rPr lang="nl-BE" dirty="0" err="1">
                <a:latin typeface="Arial" pitchFamily="34" charset="0"/>
              </a:rPr>
              <a:t>may</a:t>
            </a:r>
            <a:r>
              <a:rPr lang="nl-BE" dirty="0">
                <a:latin typeface="Arial" pitchFamily="34" charset="0"/>
              </a:rPr>
              <a:t> have </a:t>
            </a:r>
            <a:r>
              <a:rPr lang="nl-BE" dirty="0" err="1">
                <a:latin typeface="Arial" pitchFamily="34" charset="0"/>
              </a:rPr>
              <a:t>to</a:t>
            </a:r>
            <a:r>
              <a:rPr lang="nl-BE" dirty="0">
                <a:latin typeface="Arial" pitchFamily="34" charset="0"/>
              </a:rPr>
              <a:t> </a:t>
            </a:r>
            <a:r>
              <a:rPr lang="nl-BE" dirty="0" err="1">
                <a:latin typeface="Arial" pitchFamily="34" charset="0"/>
              </a:rPr>
              <a:t>add</a:t>
            </a:r>
            <a:r>
              <a:rPr lang="nl-BE" dirty="0">
                <a:latin typeface="Arial" pitchFamily="34" charset="0"/>
              </a:rPr>
              <a:t> a matrix </a:t>
            </a:r>
            <a:r>
              <a:rPr lang="nl-BE" dirty="0" err="1">
                <a:latin typeface="Arial" pitchFamily="34" charset="0"/>
              </a:rPr>
              <a:t>for</a:t>
            </a:r>
            <a:r>
              <a:rPr lang="nl-BE" dirty="0">
                <a:latin typeface="Arial" pitchFamily="34" charset="0"/>
              </a:rPr>
              <a:t> storing </a:t>
            </a:r>
            <a:r>
              <a:rPr lang="nl-BE" dirty="0" err="1">
                <a:latin typeface="Arial" pitchFamily="34" charset="0"/>
              </a:rPr>
              <a:t>material</a:t>
            </a:r>
            <a:r>
              <a:rPr lang="nl-BE" dirty="0">
                <a:latin typeface="Arial" pitchFamily="34" charset="0"/>
              </a:rPr>
              <a:t> </a:t>
            </a:r>
            <a:r>
              <a:rPr lang="nl-BE" dirty="0" err="1">
                <a:latin typeface="Arial" pitchFamily="34" charset="0"/>
              </a:rPr>
              <a:t>properties</a:t>
            </a:r>
            <a:r>
              <a:rPr lang="nl-BE" dirty="0">
                <a:latin typeface="Arial" pitchFamily="34" charset="0"/>
              </a:rPr>
              <a:t> </a:t>
            </a:r>
            <a:r>
              <a:rPr lang="nl-BE" dirty="0" err="1">
                <a:latin typeface="Arial" pitchFamily="34" charset="0"/>
              </a:rPr>
              <a:t>and</a:t>
            </a:r>
            <a:r>
              <a:rPr lang="nl-BE" dirty="0">
                <a:latin typeface="Arial" pitchFamily="34" charset="0"/>
              </a:rPr>
              <a:t> </a:t>
            </a:r>
            <a:r>
              <a:rPr lang="nl-BE" dirty="0" err="1">
                <a:latin typeface="Arial" pitchFamily="34" charset="0"/>
              </a:rPr>
              <a:t>maybe</a:t>
            </a:r>
            <a:r>
              <a:rPr lang="nl-BE" dirty="0">
                <a:latin typeface="Arial" pitchFamily="34" charset="0"/>
              </a:rPr>
              <a:t> </a:t>
            </a:r>
            <a:r>
              <a:rPr lang="nl-BE" dirty="0" err="1">
                <a:latin typeface="Arial" pitchFamily="34" charset="0"/>
              </a:rPr>
              <a:t>also</a:t>
            </a:r>
            <a:r>
              <a:rPr lang="nl-BE" dirty="0">
                <a:latin typeface="Arial" pitchFamily="34" charset="0"/>
              </a:rPr>
              <a:t> </a:t>
            </a:r>
            <a:r>
              <a:rPr lang="nl-BE" dirty="0" err="1">
                <a:latin typeface="Arial" pitchFamily="34" charset="0"/>
              </a:rPr>
              <a:t>for</a:t>
            </a:r>
            <a:r>
              <a:rPr lang="nl-BE" dirty="0">
                <a:latin typeface="Arial" pitchFamily="34" charset="0"/>
              </a:rPr>
              <a:t> storing a </a:t>
            </a:r>
            <a:r>
              <a:rPr lang="nl-BE" dirty="0" err="1">
                <a:latin typeface="Arial" pitchFamily="34" charset="0"/>
              </a:rPr>
              <a:t>choice</a:t>
            </a:r>
            <a:r>
              <a:rPr lang="nl-BE" dirty="0">
                <a:latin typeface="Arial" pitchFamily="34" charset="0"/>
              </a:rPr>
              <a:t> of FDTD </a:t>
            </a:r>
            <a:r>
              <a:rPr lang="nl-BE" dirty="0" err="1">
                <a:latin typeface="Arial" pitchFamily="34" charset="0"/>
              </a:rPr>
              <a:t>equation</a:t>
            </a:r>
            <a:r>
              <a:rPr lang="nl-BE" dirty="0">
                <a:latin typeface="Arial" pitchFamily="34" charset="0"/>
              </a:rPr>
              <a:t> </a:t>
            </a:r>
            <a:r>
              <a:rPr lang="nl-BE" dirty="0" err="1">
                <a:latin typeface="Arial" pitchFamily="34" charset="0"/>
              </a:rPr>
              <a:t>if</a:t>
            </a:r>
            <a:r>
              <a:rPr lang="nl-BE" dirty="0">
                <a:latin typeface="Arial" pitchFamily="34" charset="0"/>
              </a:rPr>
              <a:t> these change </a:t>
            </a:r>
            <a:r>
              <a:rPr lang="nl-BE" dirty="0" err="1">
                <a:latin typeface="Arial" pitchFamily="34" charset="0"/>
              </a:rPr>
              <a:t>with</a:t>
            </a:r>
            <a:r>
              <a:rPr lang="nl-BE" dirty="0">
                <a:latin typeface="Arial" pitchFamily="34" charset="0"/>
              </a:rPr>
              <a:t> </a:t>
            </a:r>
            <a:r>
              <a:rPr lang="nl-BE" dirty="0" err="1">
                <a:latin typeface="Arial" pitchFamily="34" charset="0"/>
              </a:rPr>
              <a:t>location</a:t>
            </a:r>
            <a:r>
              <a:rPr lang="nl-BE" dirty="0">
                <a:latin typeface="Arial" pitchFamily="34" charset="0"/>
              </a:rPr>
              <a:t>.</a:t>
            </a:r>
          </a:p>
          <a:p>
            <a:pPr eaLnBrk="1" hangingPunct="1"/>
            <a:r>
              <a:rPr lang="nl-BE" dirty="0" err="1">
                <a:latin typeface="Arial" pitchFamily="34" charset="0"/>
              </a:rPr>
              <a:t>This</a:t>
            </a:r>
            <a:r>
              <a:rPr lang="nl-BE" dirty="0">
                <a:latin typeface="Arial" pitchFamily="34" charset="0"/>
              </a:rPr>
              <a:t> approach has </a:t>
            </a:r>
            <a:r>
              <a:rPr lang="nl-BE" dirty="0" err="1">
                <a:latin typeface="Arial" pitchFamily="34" charset="0"/>
              </a:rPr>
              <a:t>some</a:t>
            </a:r>
            <a:r>
              <a:rPr lang="nl-BE" dirty="0">
                <a:latin typeface="Arial" pitchFamily="34" charset="0"/>
              </a:rPr>
              <a:t> </a:t>
            </a:r>
            <a:r>
              <a:rPr lang="nl-BE" dirty="0" err="1">
                <a:latin typeface="Arial" pitchFamily="34" charset="0"/>
              </a:rPr>
              <a:t>advantages</a:t>
            </a:r>
            <a:r>
              <a:rPr lang="nl-BE" dirty="0">
                <a:latin typeface="Arial" pitchFamily="34" charset="0"/>
              </a:rPr>
              <a:t>: </a:t>
            </a:r>
            <a:r>
              <a:rPr lang="nl-BE" dirty="0" err="1">
                <a:latin typeface="Arial" pitchFamily="34" charset="0"/>
              </a:rPr>
              <a:t>it</a:t>
            </a:r>
            <a:r>
              <a:rPr lang="nl-BE" dirty="0">
                <a:latin typeface="Arial" pitchFamily="34" charset="0"/>
              </a:rPr>
              <a:t> is </a:t>
            </a:r>
            <a:r>
              <a:rPr lang="nl-BE" dirty="0" err="1">
                <a:latin typeface="Arial" pitchFamily="34" charset="0"/>
              </a:rPr>
              <a:t>minimal</a:t>
            </a:r>
            <a:r>
              <a:rPr lang="nl-BE" dirty="0">
                <a:latin typeface="Arial" pitchFamily="34" charset="0"/>
              </a:rPr>
              <a:t> in memory </a:t>
            </a:r>
            <a:r>
              <a:rPr lang="nl-BE" dirty="0" err="1">
                <a:latin typeface="Arial" pitchFamily="34" charset="0"/>
              </a:rPr>
              <a:t>requirement</a:t>
            </a:r>
            <a:r>
              <a:rPr lang="nl-BE" dirty="0">
                <a:latin typeface="Arial" pitchFamily="34" charset="0"/>
              </a:rPr>
              <a:t> </a:t>
            </a:r>
            <a:r>
              <a:rPr lang="nl-BE" dirty="0" err="1">
                <a:latin typeface="Arial" pitchFamily="34" charset="0"/>
              </a:rPr>
              <a:t>and</a:t>
            </a:r>
            <a:r>
              <a:rPr lang="nl-BE" dirty="0">
                <a:latin typeface="Arial" pitchFamily="34" charset="0"/>
              </a:rPr>
              <a:t> </a:t>
            </a:r>
            <a:r>
              <a:rPr lang="nl-BE" dirty="0" err="1">
                <a:latin typeface="Arial" pitchFamily="34" charset="0"/>
              </a:rPr>
              <a:t>values</a:t>
            </a:r>
            <a:r>
              <a:rPr lang="nl-BE" dirty="0">
                <a:latin typeface="Arial" pitchFamily="34" charset="0"/>
              </a:rPr>
              <a:t> </a:t>
            </a:r>
            <a:r>
              <a:rPr lang="nl-BE" dirty="0" err="1">
                <a:latin typeface="Arial" pitchFamily="34" charset="0"/>
              </a:rPr>
              <a:t>can</a:t>
            </a:r>
            <a:r>
              <a:rPr lang="nl-BE" dirty="0">
                <a:latin typeface="Arial" pitchFamily="34" charset="0"/>
              </a:rPr>
              <a:t> </a:t>
            </a:r>
            <a:r>
              <a:rPr lang="nl-BE" dirty="0" err="1">
                <a:latin typeface="Arial" pitchFamily="34" charset="0"/>
              </a:rPr>
              <a:t>be</a:t>
            </a:r>
            <a:r>
              <a:rPr lang="nl-BE" dirty="0">
                <a:latin typeface="Arial" pitchFamily="34" charset="0"/>
              </a:rPr>
              <a:t> </a:t>
            </a:r>
            <a:r>
              <a:rPr lang="nl-BE" dirty="0" err="1">
                <a:latin typeface="Arial" pitchFamily="34" charset="0"/>
              </a:rPr>
              <a:t>retrieved</a:t>
            </a:r>
            <a:r>
              <a:rPr lang="nl-BE" dirty="0">
                <a:latin typeface="Arial" pitchFamily="34" charset="0"/>
              </a:rPr>
              <a:t> </a:t>
            </a:r>
            <a:r>
              <a:rPr lang="nl-BE" dirty="0" err="1">
                <a:latin typeface="Arial" pitchFamily="34" charset="0"/>
              </a:rPr>
              <a:t>very</a:t>
            </a:r>
            <a:r>
              <a:rPr lang="nl-BE" dirty="0">
                <a:latin typeface="Arial" pitchFamily="34" charset="0"/>
              </a:rPr>
              <a:t> </a:t>
            </a:r>
            <a:r>
              <a:rPr lang="nl-BE" dirty="0" err="1">
                <a:latin typeface="Arial" pitchFamily="34" charset="0"/>
              </a:rPr>
              <a:t>fast</a:t>
            </a:r>
            <a:r>
              <a:rPr lang="nl-BE" dirty="0">
                <a:latin typeface="Arial" pitchFamily="34" charset="0"/>
              </a:rPr>
              <a:t> </a:t>
            </a:r>
            <a:r>
              <a:rPr lang="nl-BE" dirty="0" err="1">
                <a:latin typeface="Arial" pitchFamily="34" charset="0"/>
              </a:rPr>
              <a:t>from</a:t>
            </a:r>
            <a:r>
              <a:rPr lang="nl-BE" dirty="0">
                <a:latin typeface="Arial" pitchFamily="34" charset="0"/>
              </a:rPr>
              <a:t> storage.</a:t>
            </a:r>
          </a:p>
          <a:p>
            <a:pPr eaLnBrk="1" hangingPunct="1"/>
            <a:r>
              <a:rPr lang="nl-BE" dirty="0">
                <a:latin typeface="Arial" pitchFamily="34" charset="0"/>
              </a:rPr>
              <a:t>The </a:t>
            </a:r>
            <a:r>
              <a:rPr lang="nl-BE" dirty="0" err="1">
                <a:latin typeface="Arial" pitchFamily="34" charset="0"/>
              </a:rPr>
              <a:t>disadvantages</a:t>
            </a:r>
            <a:r>
              <a:rPr lang="nl-BE" dirty="0">
                <a:latin typeface="Arial" pitchFamily="34" charset="0"/>
              </a:rPr>
              <a:t>: </a:t>
            </a:r>
            <a:r>
              <a:rPr lang="nl-BE" dirty="0" err="1">
                <a:latin typeface="Arial" pitchFamily="34" charset="0"/>
              </a:rPr>
              <a:t>if</a:t>
            </a:r>
            <a:r>
              <a:rPr lang="nl-BE" dirty="0">
                <a:latin typeface="Arial" pitchFamily="34" charset="0"/>
              </a:rPr>
              <a:t> a lot of different </a:t>
            </a:r>
            <a:r>
              <a:rPr lang="nl-BE" dirty="0" err="1">
                <a:latin typeface="Arial" pitchFamily="34" charset="0"/>
              </a:rPr>
              <a:t>equations</a:t>
            </a:r>
            <a:r>
              <a:rPr lang="nl-BE" dirty="0">
                <a:latin typeface="Arial" pitchFamily="34" charset="0"/>
              </a:rPr>
              <a:t> have </a:t>
            </a:r>
            <a:r>
              <a:rPr lang="nl-BE" dirty="0" err="1">
                <a:latin typeface="Arial" pitchFamily="34" charset="0"/>
              </a:rPr>
              <a:t>to</a:t>
            </a:r>
            <a:r>
              <a:rPr lang="nl-BE" dirty="0">
                <a:latin typeface="Arial" pitchFamily="34" charset="0"/>
              </a:rPr>
              <a:t> </a:t>
            </a:r>
            <a:r>
              <a:rPr lang="nl-BE" dirty="0" err="1">
                <a:latin typeface="Arial" pitchFamily="34" charset="0"/>
              </a:rPr>
              <a:t>be</a:t>
            </a:r>
            <a:r>
              <a:rPr lang="nl-BE" dirty="0">
                <a:latin typeface="Arial" pitchFamily="34" charset="0"/>
              </a:rPr>
              <a:t> </a:t>
            </a:r>
            <a:r>
              <a:rPr lang="nl-BE" dirty="0" err="1">
                <a:latin typeface="Arial" pitchFamily="34" charset="0"/>
              </a:rPr>
              <a:t>used</a:t>
            </a:r>
            <a:r>
              <a:rPr lang="nl-BE" dirty="0">
                <a:latin typeface="Arial" pitchFamily="34" charset="0"/>
              </a:rPr>
              <a:t> in </a:t>
            </a:r>
            <a:r>
              <a:rPr lang="nl-BE" dirty="0" err="1">
                <a:latin typeface="Arial" pitchFamily="34" charset="0"/>
              </a:rPr>
              <a:t>the</a:t>
            </a:r>
            <a:r>
              <a:rPr lang="nl-BE" dirty="0">
                <a:latin typeface="Arial" pitchFamily="34" charset="0"/>
              </a:rPr>
              <a:t> </a:t>
            </a:r>
            <a:r>
              <a:rPr lang="nl-BE" dirty="0" err="1">
                <a:latin typeface="Arial" pitchFamily="34" charset="0"/>
              </a:rPr>
              <a:t>modelling</a:t>
            </a:r>
            <a:r>
              <a:rPr lang="nl-BE" dirty="0">
                <a:latin typeface="Arial" pitchFamily="34" charset="0"/>
              </a:rPr>
              <a:t> </a:t>
            </a:r>
            <a:r>
              <a:rPr lang="nl-BE" dirty="0" err="1">
                <a:latin typeface="Arial" pitchFamily="34" charset="0"/>
              </a:rPr>
              <a:t>region</a:t>
            </a:r>
            <a:r>
              <a:rPr lang="nl-BE" dirty="0">
                <a:latin typeface="Arial" pitchFamily="34" charset="0"/>
              </a:rPr>
              <a:t>, </a:t>
            </a:r>
            <a:r>
              <a:rPr lang="nl-BE" dirty="0" err="1">
                <a:latin typeface="Arial" pitchFamily="34" charset="0"/>
              </a:rPr>
              <a:t>some</a:t>
            </a:r>
            <a:r>
              <a:rPr lang="nl-BE" dirty="0">
                <a:latin typeface="Arial" pitchFamily="34" charset="0"/>
              </a:rPr>
              <a:t> </a:t>
            </a:r>
            <a:r>
              <a:rPr lang="nl-BE" dirty="0" err="1">
                <a:latin typeface="Arial" pitchFamily="34" charset="0"/>
              </a:rPr>
              <a:t>calculation</a:t>
            </a:r>
            <a:r>
              <a:rPr lang="nl-BE" dirty="0">
                <a:latin typeface="Arial" pitchFamily="34" charset="0"/>
              </a:rPr>
              <a:t> overhead is </a:t>
            </a:r>
            <a:r>
              <a:rPr lang="nl-BE" dirty="0" err="1">
                <a:latin typeface="Arial" pitchFamily="34" charset="0"/>
              </a:rPr>
              <a:t>needed</a:t>
            </a:r>
            <a:r>
              <a:rPr lang="nl-BE" dirty="0">
                <a:latin typeface="Arial" pitchFamily="34" charset="0"/>
              </a:rPr>
              <a:t> </a:t>
            </a:r>
            <a:r>
              <a:rPr lang="nl-BE" dirty="0" err="1">
                <a:latin typeface="Arial" pitchFamily="34" charset="0"/>
              </a:rPr>
              <a:t>to</a:t>
            </a:r>
            <a:r>
              <a:rPr lang="nl-BE" dirty="0">
                <a:latin typeface="Arial" pitchFamily="34" charset="0"/>
              </a:rPr>
              <a:t> select </a:t>
            </a:r>
            <a:r>
              <a:rPr lang="nl-BE" dirty="0" err="1">
                <a:latin typeface="Arial" pitchFamily="34" charset="0"/>
              </a:rPr>
              <a:t>the</a:t>
            </a:r>
            <a:r>
              <a:rPr lang="nl-BE" dirty="0">
                <a:latin typeface="Arial" pitchFamily="34" charset="0"/>
              </a:rPr>
              <a:t> </a:t>
            </a:r>
            <a:r>
              <a:rPr lang="nl-BE" dirty="0" err="1">
                <a:latin typeface="Arial" pitchFamily="34" charset="0"/>
              </a:rPr>
              <a:t>appropriate</a:t>
            </a:r>
            <a:r>
              <a:rPr lang="nl-BE" dirty="0">
                <a:latin typeface="Arial" pitchFamily="34" charset="0"/>
              </a:rPr>
              <a:t> </a:t>
            </a:r>
            <a:r>
              <a:rPr lang="nl-BE" dirty="0" err="1">
                <a:latin typeface="Arial" pitchFamily="34" charset="0"/>
              </a:rPr>
              <a:t>equation</a:t>
            </a:r>
            <a:r>
              <a:rPr lang="nl-BE" dirty="0">
                <a:latin typeface="Arial" pitchFamily="34" charset="0"/>
              </a:rPr>
              <a:t>; </a:t>
            </a:r>
            <a:r>
              <a:rPr lang="nl-BE" dirty="0" err="1">
                <a:latin typeface="Arial" pitchFamily="34" charset="0"/>
              </a:rPr>
              <a:t>also</a:t>
            </a:r>
            <a:r>
              <a:rPr lang="nl-BE" dirty="0">
                <a:latin typeface="Arial" pitchFamily="34" charset="0"/>
              </a:rPr>
              <a:t> </a:t>
            </a:r>
            <a:r>
              <a:rPr lang="nl-BE" dirty="0" err="1">
                <a:latin typeface="Arial" pitchFamily="34" charset="0"/>
              </a:rPr>
              <a:t>when</a:t>
            </a:r>
            <a:r>
              <a:rPr lang="nl-BE" dirty="0">
                <a:latin typeface="Arial" pitchFamily="34" charset="0"/>
              </a:rPr>
              <a:t> </a:t>
            </a:r>
            <a:r>
              <a:rPr lang="nl-BE" dirty="0" err="1">
                <a:latin typeface="Arial" pitchFamily="34" charset="0"/>
              </a:rPr>
              <a:t>the</a:t>
            </a:r>
            <a:r>
              <a:rPr lang="nl-BE" dirty="0">
                <a:latin typeface="Arial" pitchFamily="34" charset="0"/>
              </a:rPr>
              <a:t> </a:t>
            </a:r>
            <a:r>
              <a:rPr lang="nl-BE" dirty="0" err="1">
                <a:latin typeface="Arial" pitchFamily="34" charset="0"/>
              </a:rPr>
              <a:t>modelled</a:t>
            </a:r>
            <a:r>
              <a:rPr lang="nl-BE" dirty="0">
                <a:latin typeface="Arial" pitchFamily="34" charset="0"/>
              </a:rPr>
              <a:t> </a:t>
            </a:r>
            <a:r>
              <a:rPr lang="nl-BE" dirty="0" err="1">
                <a:latin typeface="Arial" pitchFamily="34" charset="0"/>
              </a:rPr>
              <a:t>region</a:t>
            </a:r>
            <a:r>
              <a:rPr lang="nl-BE" dirty="0">
                <a:latin typeface="Arial" pitchFamily="34" charset="0"/>
              </a:rPr>
              <a:t> </a:t>
            </a:r>
            <a:r>
              <a:rPr lang="nl-BE" dirty="0" err="1">
                <a:latin typeface="Arial" pitchFamily="34" charset="0"/>
              </a:rPr>
              <a:t>deviates</a:t>
            </a:r>
            <a:r>
              <a:rPr lang="nl-BE" dirty="0">
                <a:latin typeface="Arial" pitchFamily="34" charset="0"/>
              </a:rPr>
              <a:t> </a:t>
            </a:r>
            <a:r>
              <a:rPr lang="nl-BE" dirty="0" err="1">
                <a:latin typeface="Arial" pitchFamily="34" charset="0"/>
              </a:rPr>
              <a:t>strongly</a:t>
            </a:r>
            <a:r>
              <a:rPr lang="nl-BE" dirty="0">
                <a:latin typeface="Arial" pitchFamily="34" charset="0"/>
              </a:rPr>
              <a:t> </a:t>
            </a:r>
            <a:r>
              <a:rPr lang="nl-BE" dirty="0" err="1">
                <a:latin typeface="Arial" pitchFamily="34" charset="0"/>
              </a:rPr>
              <a:t>from</a:t>
            </a:r>
            <a:r>
              <a:rPr lang="nl-BE" dirty="0">
                <a:latin typeface="Arial" pitchFamily="34" charset="0"/>
              </a:rPr>
              <a:t> a </a:t>
            </a:r>
            <a:r>
              <a:rPr lang="nl-BE" dirty="0" err="1">
                <a:latin typeface="Arial" pitchFamily="34" charset="0"/>
              </a:rPr>
              <a:t>beam</a:t>
            </a:r>
            <a:r>
              <a:rPr lang="nl-BE" dirty="0">
                <a:latin typeface="Arial" pitchFamily="34" charset="0"/>
              </a:rPr>
              <a:t>, </a:t>
            </a:r>
            <a:r>
              <a:rPr lang="nl-BE" dirty="0" err="1">
                <a:latin typeface="Arial" pitchFamily="34" charset="0"/>
              </a:rPr>
              <a:t>some</a:t>
            </a:r>
            <a:r>
              <a:rPr lang="nl-BE" dirty="0">
                <a:latin typeface="Arial" pitchFamily="34" charset="0"/>
              </a:rPr>
              <a:t> memory is </a:t>
            </a:r>
            <a:r>
              <a:rPr lang="nl-BE" dirty="0" err="1">
                <a:latin typeface="Arial" pitchFamily="34" charset="0"/>
              </a:rPr>
              <a:t>used</a:t>
            </a:r>
            <a:r>
              <a:rPr lang="nl-BE" dirty="0">
                <a:latin typeface="Arial" pitchFamily="34" charset="0"/>
              </a:rPr>
              <a:t> </a:t>
            </a:r>
            <a:r>
              <a:rPr lang="nl-BE" dirty="0" err="1">
                <a:latin typeface="Arial" pitchFamily="34" charset="0"/>
              </a:rPr>
              <a:t>to</a:t>
            </a:r>
            <a:r>
              <a:rPr lang="nl-BE" dirty="0">
                <a:latin typeface="Arial" pitchFamily="34" charset="0"/>
              </a:rPr>
              <a:t> store </a:t>
            </a:r>
            <a:r>
              <a:rPr lang="nl-BE" dirty="0" err="1">
                <a:latin typeface="Arial" pitchFamily="34" charset="0"/>
              </a:rPr>
              <a:t>zeros</a:t>
            </a:r>
            <a:r>
              <a:rPr lang="nl-BE" dirty="0">
                <a:latin typeface="Arial" pitchFamily="34" charset="0"/>
              </a:rPr>
              <a:t>, </a:t>
            </a:r>
            <a:r>
              <a:rPr lang="nl-BE" dirty="0" err="1">
                <a:latin typeface="Arial" pitchFamily="34" charset="0"/>
              </a:rPr>
              <a:t>which</a:t>
            </a:r>
            <a:r>
              <a:rPr lang="nl-BE" dirty="0">
                <a:latin typeface="Arial" pitchFamily="34" charset="0"/>
              </a:rPr>
              <a:t> is </a:t>
            </a:r>
            <a:r>
              <a:rPr lang="nl-BE" dirty="0" err="1">
                <a:latin typeface="Arial" pitchFamily="34" charset="0"/>
              </a:rPr>
              <a:t>not</a:t>
            </a:r>
            <a:r>
              <a:rPr lang="nl-BE" dirty="0">
                <a:latin typeface="Arial" pitchFamily="34" charset="0"/>
              </a:rPr>
              <a:t> </a:t>
            </a:r>
            <a:r>
              <a:rPr lang="nl-BE" dirty="0" err="1">
                <a:latin typeface="Arial" pitchFamily="34" charset="0"/>
              </a:rPr>
              <a:t>very</a:t>
            </a:r>
            <a:r>
              <a:rPr lang="nl-BE" dirty="0">
                <a:latin typeface="Arial" pitchFamily="34" charset="0"/>
              </a:rPr>
              <a:t> </a:t>
            </a:r>
            <a:r>
              <a:rPr lang="nl-BE" dirty="0" err="1">
                <a:latin typeface="Arial" pitchFamily="34" charset="0"/>
              </a:rPr>
              <a:t>efficient</a:t>
            </a:r>
            <a:r>
              <a:rPr lang="nl-BE" dirty="0">
                <a:latin typeface="Arial" pitchFamily="34" charset="0"/>
              </a:rPr>
              <a:t>.</a:t>
            </a:r>
          </a:p>
        </p:txBody>
      </p:sp>
    </p:spTree>
    <p:extLst>
      <p:ext uri="{BB962C8B-B14F-4D97-AF65-F5344CB8AC3E}">
        <p14:creationId xmlns:p14="http://schemas.microsoft.com/office/powerpoint/2010/main" val="390754660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p>
            <a:fld id="{A567CF16-5E78-4191-9D14-0B433C2473C9}" type="slidenum">
              <a:rPr lang="nl-BE" smtClean="0">
                <a:latin typeface="Arial" pitchFamily="34" charset="0"/>
              </a:rPr>
              <a:pPr/>
              <a:t>62</a:t>
            </a:fld>
            <a:endParaRPr lang="nl-BE">
              <a:latin typeface="Arial" pitchFamily="34" charset="0"/>
            </a:endParaRPr>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p:spPr>
        <p:txBody>
          <a:bodyPr/>
          <a:lstStyle/>
          <a:p>
            <a:pPr eaLnBrk="1" hangingPunct="1"/>
            <a:r>
              <a:rPr lang="en-US">
                <a:latin typeface="Arial" pitchFamily="34" charset="0"/>
              </a:rPr>
              <a:t>An alternative consists in using a linked list and to store the data in objects. The objects in an object-oriented implementation contain also a pointer to the neighbor fields needed in the update equations and the method (equation) needed to calculate the new values of the field. </a:t>
            </a:r>
          </a:p>
          <a:p>
            <a:pPr eaLnBrk="1" hangingPunct="1"/>
            <a:r>
              <a:rPr lang="en-US">
                <a:latin typeface="Arial" pitchFamily="34" charset="0"/>
              </a:rPr>
              <a:t>Advantages include the possibility to use non-structured grids, the limited overhead for non beam like simulation areas and the ease in implementing different update equations in different areas.</a:t>
            </a:r>
          </a:p>
          <a:p>
            <a:pPr eaLnBrk="1" hangingPunct="1"/>
            <a:r>
              <a:rPr lang="en-US">
                <a:latin typeface="Arial" pitchFamily="34" charset="0"/>
              </a:rPr>
              <a:t>The main but important disadvantage is the inefficient use of computer memory.</a:t>
            </a:r>
          </a:p>
        </p:txBody>
      </p:sp>
    </p:spTree>
    <p:extLst>
      <p:ext uri="{BB962C8B-B14F-4D97-AF65-F5344CB8AC3E}">
        <p14:creationId xmlns:p14="http://schemas.microsoft.com/office/powerpoint/2010/main" val="56384709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p>
            <a:fld id="{B0B5BDD6-472D-4E49-A2D0-0D75FCFF1395}" type="slidenum">
              <a:rPr lang="nl-BE" smtClean="0">
                <a:latin typeface="Arial" pitchFamily="34" charset="0"/>
              </a:rPr>
              <a:pPr/>
              <a:t>63</a:t>
            </a:fld>
            <a:endParaRPr lang="nl-BE">
              <a:latin typeface="Arial" pitchFamily="34" charset="0"/>
            </a:endParaRPr>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p:spPr>
        <p:txBody>
          <a:bodyPr/>
          <a:lstStyle/>
          <a:p>
            <a:pPr eaLnBrk="1" hangingPunct="1"/>
            <a:r>
              <a:rPr lang="en-US">
                <a:latin typeface="Arial" pitchFamily="34" charset="0"/>
              </a:rPr>
              <a:t>A low order explicit time domain scheme lends itself particularly well for parallelization. Different CPUs or computers in a grid can handle part of the simulation area without interfering with other parts. The communication between them is limited to the interfaces between sub-areas of the simulation domain. The number of variables that need to be exchanged between CPUs is typically of the order of n</a:t>
            </a:r>
            <a:r>
              <a:rPr lang="en-US" baseline="30000">
                <a:latin typeface="Arial" pitchFamily="34" charset="0"/>
              </a:rPr>
              <a:t>2</a:t>
            </a:r>
            <a:r>
              <a:rPr lang="en-US">
                <a:latin typeface="Arial" pitchFamily="34" charset="0"/>
              </a:rPr>
              <a:t> for a n</a:t>
            </a:r>
            <a:r>
              <a:rPr lang="en-US" baseline="30000">
                <a:latin typeface="Arial" pitchFamily="34" charset="0"/>
              </a:rPr>
              <a:t>3</a:t>
            </a:r>
            <a:r>
              <a:rPr lang="en-US">
                <a:latin typeface="Arial" pitchFamily="34" charset="0"/>
              </a:rPr>
              <a:t> problem.</a:t>
            </a:r>
          </a:p>
        </p:txBody>
      </p:sp>
    </p:spTree>
    <p:extLst>
      <p:ext uri="{BB962C8B-B14F-4D97-AF65-F5344CB8AC3E}">
        <p14:creationId xmlns:p14="http://schemas.microsoft.com/office/powerpoint/2010/main" val="266052844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fld id="{2AC549E0-324C-41EF-ABF2-D6C85F0A5CF8}" type="slidenum">
              <a:rPr lang="nl-BE" smtClean="0">
                <a:latin typeface="Arial" pitchFamily="34" charset="0"/>
              </a:rPr>
              <a:pPr/>
              <a:t>64</a:t>
            </a:fld>
            <a:endParaRPr lang="nl-BE">
              <a:latin typeface="Arial" pitchFamily="34" charset="0"/>
            </a:endParaRPr>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p:spPr>
        <p:txBody>
          <a:bodyPr/>
          <a:lstStyle/>
          <a:p>
            <a:pPr eaLnBrk="1" hangingPunct="1"/>
            <a:r>
              <a:rPr lang="en-US" dirty="0">
                <a:latin typeface="Arial" pitchFamily="34" charset="0"/>
              </a:rPr>
              <a:t>In some situations, memory usage (and CPU-time) can be reduced a lot in low order time domain schemes. This situation occurs when the time domain pulse is short, and propagation is essentially in one direction. In that case, field values will be close to zero in large areas of the simulation domain. It makes no sense to allocate memory for storing these zero, or close to zero values. Thus once local energy in the wave drops below a predefined value the memory can be deallocated. </a:t>
            </a:r>
          </a:p>
          <a:p>
            <a:pPr eaLnBrk="1" hangingPunct="1"/>
            <a:r>
              <a:rPr lang="en-US" dirty="0">
                <a:latin typeface="Arial" pitchFamily="34" charset="0"/>
              </a:rPr>
              <a:t>One rather straightforward way of implementing these moving calculation windows is based on sparse matrices. In such matrices zero is not stored automatically. Thus it essentially only remains to implement the heuristics to replace very small field values by zero.</a:t>
            </a:r>
          </a:p>
          <a:p>
            <a:pPr eaLnBrk="1" hangingPunct="1"/>
            <a:endParaRPr lang="en-US" dirty="0">
              <a:latin typeface="Arial" pitchFamily="34" charset="0"/>
            </a:endParaRPr>
          </a:p>
        </p:txBody>
      </p:sp>
    </p:spTree>
    <p:extLst>
      <p:ext uri="{BB962C8B-B14F-4D97-AF65-F5344CB8AC3E}">
        <p14:creationId xmlns:p14="http://schemas.microsoft.com/office/powerpoint/2010/main" val="391880615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p>
            <a:fld id="{9168534D-82A8-4F31-8BD2-1B11B06E84D5}" type="slidenum">
              <a:rPr lang="nl-BE" smtClean="0">
                <a:latin typeface="Arial" pitchFamily="34" charset="0"/>
              </a:rPr>
              <a:pPr/>
              <a:t>65</a:t>
            </a:fld>
            <a:endParaRPr lang="nl-BE">
              <a:latin typeface="Arial" pitchFamily="34" charset="0"/>
            </a:endParaRPr>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p:spPr>
        <p:txBody>
          <a:bodyPr/>
          <a:lstStyle/>
          <a:p>
            <a:pPr eaLnBrk="1" hangingPunct="1"/>
            <a:r>
              <a:rPr lang="nl-BE">
                <a:latin typeface="Arial" pitchFamily="34" charset="0"/>
              </a:rPr>
              <a:t>Implicit schemes requre to solve sparse matrix systems. Methods for solving such matrix equations have been discussed in a previous chapter.</a:t>
            </a:r>
          </a:p>
        </p:txBody>
      </p:sp>
    </p:spTree>
    <p:extLst>
      <p:ext uri="{BB962C8B-B14F-4D97-AF65-F5344CB8AC3E}">
        <p14:creationId xmlns:p14="http://schemas.microsoft.com/office/powerpoint/2010/main" val="32768099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243B67F9-AF90-48C1-B76A-257FDE771A81}" type="slidenum">
              <a:rPr lang="nl-BE" smtClean="0">
                <a:latin typeface="Arial" pitchFamily="34" charset="0"/>
              </a:rPr>
              <a:pPr/>
              <a:t>7</a:t>
            </a:fld>
            <a:endParaRPr lang="nl-BE">
              <a:latin typeface="Arial" pitchFamily="34" charset="0"/>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r>
              <a:rPr lang="en-US">
                <a:latin typeface="Arial" pitchFamily="34" charset="0"/>
              </a:rPr>
              <a:t>For direct discretisation of the equations of Maxwell the staggered grid shown above is more suitable. This can easily be seen by approximating the spatial derivatives in the wave equations.</a:t>
            </a:r>
          </a:p>
        </p:txBody>
      </p:sp>
    </p:spTree>
    <p:extLst>
      <p:ext uri="{BB962C8B-B14F-4D97-AF65-F5344CB8AC3E}">
        <p14:creationId xmlns:p14="http://schemas.microsoft.com/office/powerpoint/2010/main" val="14134224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F1185F9A-43A4-458F-A933-A18FBA81BB5B}" type="slidenum">
              <a:rPr lang="nl-BE" smtClean="0">
                <a:latin typeface="Arial" pitchFamily="34" charset="0"/>
              </a:rPr>
              <a:pPr/>
              <a:t>8</a:t>
            </a:fld>
            <a:endParaRPr lang="nl-BE">
              <a:latin typeface="Arial" pitchFamily="34"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r>
              <a:rPr lang="en-US">
                <a:latin typeface="Arial" pitchFamily="34" charset="0"/>
              </a:rPr>
              <a:t>The accuracy of the approximation to the spatial derivative can be increased by reducing the discretisation step but this implies storing more discretised field values (3rd power of change in three dimensions). </a:t>
            </a:r>
          </a:p>
          <a:p>
            <a:pPr eaLnBrk="1" hangingPunct="1"/>
            <a:r>
              <a:rPr lang="en-US">
                <a:latin typeface="Arial" pitchFamily="34" charset="0"/>
              </a:rPr>
              <a:t>A straight forward generalization consists in combining series expansions in more neighboring locations for obtaining higher order approximations for the first order spatial derivative. A 7 point stencil thus obtained neglects terms in </a:t>
            </a:r>
            <a:r>
              <a:rPr lang="en-US" i="1">
                <a:latin typeface="Arial" pitchFamily="34" charset="0"/>
              </a:rPr>
              <a:t>dx</a:t>
            </a:r>
            <a:r>
              <a:rPr lang="en-US" baseline="30000">
                <a:latin typeface="Arial" pitchFamily="34" charset="0"/>
              </a:rPr>
              <a:t>6</a:t>
            </a:r>
            <a:r>
              <a:rPr lang="en-US">
                <a:latin typeface="Arial" pitchFamily="34" charset="0"/>
              </a:rPr>
              <a:t> or higher order only. A further generalization optimizes the coefficients in the approximation to maximally reduce the phase error within a predefined frequency range. This scheme is called dispersion relation preserving. It will be further discussed later in this chapter. </a:t>
            </a:r>
          </a:p>
          <a:p>
            <a:pPr eaLnBrk="1" hangingPunct="1"/>
            <a:r>
              <a:rPr lang="en-US">
                <a:latin typeface="Arial" pitchFamily="34" charset="0"/>
              </a:rPr>
              <a:t>Extended stencils have one big disadvantage. They are not compact. Thus special formulations are needed for several layers of cells near interfaces and boundaries. This complicates implementing the scheme efficiently unless the geometry studied is rather simple.</a:t>
            </a:r>
          </a:p>
        </p:txBody>
      </p:sp>
    </p:spTree>
    <p:extLst>
      <p:ext uri="{BB962C8B-B14F-4D97-AF65-F5344CB8AC3E}">
        <p14:creationId xmlns:p14="http://schemas.microsoft.com/office/powerpoint/2010/main" val="25673007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69DC8A9D-2050-413B-BD73-0A9803371901}" type="slidenum">
              <a:rPr lang="nl-BE" smtClean="0">
                <a:latin typeface="Arial" pitchFamily="34" charset="0"/>
              </a:rPr>
              <a:pPr/>
              <a:t>9</a:t>
            </a:fld>
            <a:endParaRPr lang="nl-BE">
              <a:latin typeface="Arial" pitchFamily="34"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r>
              <a:rPr lang="en-US">
                <a:latin typeface="Arial" pitchFamily="34" charset="0"/>
              </a:rPr>
              <a:t>One can also try to improve accuracy at a given spatial discretisation step by using finite element time domain approximations. We refer to the chapter on Finite Element techniques for further discussion.</a:t>
            </a:r>
          </a:p>
        </p:txBody>
      </p:sp>
    </p:spTree>
    <p:extLst>
      <p:ext uri="{BB962C8B-B14F-4D97-AF65-F5344CB8AC3E}">
        <p14:creationId xmlns:p14="http://schemas.microsoft.com/office/powerpoint/2010/main" val="2286424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Computational: time domain / volume discretisation</a:t>
            </a:r>
            <a:endParaRPr lang="nl-BE"/>
          </a:p>
        </p:txBody>
      </p:sp>
      <p:sp>
        <p:nvSpPr>
          <p:cNvPr id="5" name="Rectangle 6"/>
          <p:cNvSpPr>
            <a:spLocks noGrp="1" noChangeArrowheads="1"/>
          </p:cNvSpPr>
          <p:nvPr>
            <p:ph type="sldNum" sz="quarter" idx="11"/>
          </p:nvPr>
        </p:nvSpPr>
        <p:spPr>
          <a:ln/>
        </p:spPr>
        <p:txBody>
          <a:bodyPr/>
          <a:lstStyle>
            <a:lvl1pPr>
              <a:defRPr/>
            </a:lvl1pPr>
          </a:lstStyle>
          <a:p>
            <a:pPr>
              <a:defRPr/>
            </a:pPr>
            <a:fld id="{A0A61519-0988-4CEB-B4B0-F4DB024D511E}" type="slidenum">
              <a:rPr lang="nl-BE"/>
              <a:pPr>
                <a:defRPr/>
              </a:pPr>
              <a:t>‹#›</a:t>
            </a:fld>
            <a:endParaRPr lang="nl-B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Computational: time domain / volume discretisation</a:t>
            </a:r>
            <a:endParaRPr lang="nl-BE"/>
          </a:p>
        </p:txBody>
      </p:sp>
      <p:sp>
        <p:nvSpPr>
          <p:cNvPr id="5" name="Rectangle 6"/>
          <p:cNvSpPr>
            <a:spLocks noGrp="1" noChangeArrowheads="1"/>
          </p:cNvSpPr>
          <p:nvPr>
            <p:ph type="sldNum" sz="quarter" idx="11"/>
          </p:nvPr>
        </p:nvSpPr>
        <p:spPr>
          <a:ln/>
        </p:spPr>
        <p:txBody>
          <a:bodyPr/>
          <a:lstStyle>
            <a:lvl1pPr>
              <a:defRPr/>
            </a:lvl1pPr>
          </a:lstStyle>
          <a:p>
            <a:pPr>
              <a:defRPr/>
            </a:pPr>
            <a:fld id="{5A0FF468-459D-4449-A4A7-2DF1705F5D50}" type="slidenum">
              <a:rPr lang="nl-BE"/>
              <a:pPr>
                <a:defRPr/>
              </a:pPr>
              <a:t>‹#›</a:t>
            </a:fld>
            <a:endParaRPr lang="nl-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04038" y="0"/>
            <a:ext cx="2239962" cy="63087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79388" y="0"/>
            <a:ext cx="6572250" cy="63087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Computational: time domain / volume discretisation</a:t>
            </a:r>
            <a:endParaRPr lang="nl-BE"/>
          </a:p>
        </p:txBody>
      </p:sp>
      <p:sp>
        <p:nvSpPr>
          <p:cNvPr id="5" name="Rectangle 6"/>
          <p:cNvSpPr>
            <a:spLocks noGrp="1" noChangeArrowheads="1"/>
          </p:cNvSpPr>
          <p:nvPr>
            <p:ph type="sldNum" sz="quarter" idx="11"/>
          </p:nvPr>
        </p:nvSpPr>
        <p:spPr>
          <a:ln/>
        </p:spPr>
        <p:txBody>
          <a:bodyPr/>
          <a:lstStyle>
            <a:lvl1pPr>
              <a:defRPr/>
            </a:lvl1pPr>
          </a:lstStyle>
          <a:p>
            <a:pPr>
              <a:defRPr/>
            </a:pPr>
            <a:fld id="{C6224F64-30F5-4813-8A2E-2BCE89251B53}" type="slidenum">
              <a:rPr lang="nl-BE"/>
              <a:pPr>
                <a:defRPr/>
              </a:pPr>
              <a:t>‹#›</a:t>
            </a:fld>
            <a:endParaRPr lang="nl-B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79388" y="0"/>
            <a:ext cx="8964612" cy="1052513"/>
          </a:xfrm>
        </p:spPr>
        <p:txBody>
          <a:bodyPr/>
          <a:lstStyle/>
          <a:p>
            <a:r>
              <a:rPr lang="en-US"/>
              <a:t>Click to edit Master title style</a:t>
            </a:r>
          </a:p>
        </p:txBody>
      </p:sp>
      <p:sp>
        <p:nvSpPr>
          <p:cNvPr id="3" name="Text Placeholder 2"/>
          <p:cNvSpPr>
            <a:spLocks noGrp="1"/>
          </p:cNvSpPr>
          <p:nvPr>
            <p:ph type="body" sz="half" idx="1"/>
          </p:nvPr>
        </p:nvSpPr>
        <p:spPr>
          <a:xfrm>
            <a:off x="179388" y="1125538"/>
            <a:ext cx="4316412" cy="518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125538"/>
            <a:ext cx="4316413"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792538"/>
            <a:ext cx="4316413" cy="2516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a:spLocks noGrp="1" noChangeArrowheads="1"/>
          </p:cNvSpPr>
          <p:nvPr>
            <p:ph type="ftr" sz="quarter" idx="10"/>
          </p:nvPr>
        </p:nvSpPr>
        <p:spPr>
          <a:ln/>
        </p:spPr>
        <p:txBody>
          <a:bodyPr/>
          <a:lstStyle>
            <a:lvl1pPr>
              <a:defRPr/>
            </a:lvl1pPr>
          </a:lstStyle>
          <a:p>
            <a:pPr>
              <a:defRPr/>
            </a:pPr>
            <a:r>
              <a:rPr lang="en-US"/>
              <a:t>Computational: time domain / volume discretisation</a:t>
            </a:r>
            <a:endParaRPr lang="nl-BE"/>
          </a:p>
        </p:txBody>
      </p:sp>
      <p:sp>
        <p:nvSpPr>
          <p:cNvPr id="7" name="Rectangle 6"/>
          <p:cNvSpPr>
            <a:spLocks noGrp="1" noChangeArrowheads="1"/>
          </p:cNvSpPr>
          <p:nvPr>
            <p:ph type="sldNum" sz="quarter" idx="11"/>
          </p:nvPr>
        </p:nvSpPr>
        <p:spPr>
          <a:ln/>
        </p:spPr>
        <p:txBody>
          <a:bodyPr/>
          <a:lstStyle>
            <a:lvl1pPr>
              <a:defRPr/>
            </a:lvl1pPr>
          </a:lstStyle>
          <a:p>
            <a:pPr>
              <a:defRPr/>
            </a:pPr>
            <a:fld id="{08F751FC-5097-42F1-8F78-F5E8311BA8AE}" type="slidenum">
              <a:rPr lang="nl-BE"/>
              <a:pPr>
                <a:defRPr/>
              </a:pPr>
              <a:t>‹#›</a:t>
            </a:fld>
            <a:endParaRPr lang="nl-B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179388" y="0"/>
            <a:ext cx="8964612" cy="1052513"/>
          </a:xfrm>
        </p:spPr>
        <p:txBody>
          <a:bodyPr/>
          <a:lstStyle/>
          <a:p>
            <a:r>
              <a:rPr lang="en-US"/>
              <a:t>Click to edit Master title style</a:t>
            </a:r>
          </a:p>
        </p:txBody>
      </p:sp>
      <p:sp>
        <p:nvSpPr>
          <p:cNvPr id="3" name="Text Placeholder 2"/>
          <p:cNvSpPr>
            <a:spLocks noGrp="1"/>
          </p:cNvSpPr>
          <p:nvPr>
            <p:ph type="body" sz="half" idx="1"/>
          </p:nvPr>
        </p:nvSpPr>
        <p:spPr>
          <a:xfrm>
            <a:off x="179388" y="1125538"/>
            <a:ext cx="8785225"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79388" y="3792538"/>
            <a:ext cx="8785225" cy="2516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Computational: time domain / volume discretisation</a:t>
            </a:r>
            <a:endParaRPr lang="nl-BE"/>
          </a:p>
        </p:txBody>
      </p:sp>
      <p:sp>
        <p:nvSpPr>
          <p:cNvPr id="6" name="Rectangle 6"/>
          <p:cNvSpPr>
            <a:spLocks noGrp="1" noChangeArrowheads="1"/>
          </p:cNvSpPr>
          <p:nvPr>
            <p:ph type="sldNum" sz="quarter" idx="11"/>
          </p:nvPr>
        </p:nvSpPr>
        <p:spPr>
          <a:ln/>
        </p:spPr>
        <p:txBody>
          <a:bodyPr/>
          <a:lstStyle>
            <a:lvl1pPr>
              <a:defRPr/>
            </a:lvl1pPr>
          </a:lstStyle>
          <a:p>
            <a:pPr>
              <a:defRPr/>
            </a:pPr>
            <a:fld id="{6F637D1B-ED12-474F-80F5-B2B34785E30D}" type="slidenum">
              <a:rPr lang="nl-BE"/>
              <a:pPr>
                <a:defRPr/>
              </a:pPr>
              <a:t>‹#›</a:t>
            </a:fld>
            <a:endParaRPr lang="nl-B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9388" y="0"/>
            <a:ext cx="8964612" cy="1052513"/>
          </a:xfrm>
        </p:spPr>
        <p:txBody>
          <a:bodyPr/>
          <a:lstStyle/>
          <a:p>
            <a:r>
              <a:rPr lang="en-US"/>
              <a:t>Click to edit Master title style</a:t>
            </a:r>
          </a:p>
        </p:txBody>
      </p:sp>
      <p:sp>
        <p:nvSpPr>
          <p:cNvPr id="3" name="Text Placeholder 2"/>
          <p:cNvSpPr>
            <a:spLocks noGrp="1"/>
          </p:cNvSpPr>
          <p:nvPr>
            <p:ph type="body" sz="half" idx="1"/>
          </p:nvPr>
        </p:nvSpPr>
        <p:spPr>
          <a:xfrm>
            <a:off x="179388" y="1125538"/>
            <a:ext cx="4316412" cy="518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25538"/>
            <a:ext cx="4316413" cy="518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Computational: time domain / volume discretisation</a:t>
            </a:r>
            <a:endParaRPr lang="nl-BE"/>
          </a:p>
        </p:txBody>
      </p:sp>
      <p:sp>
        <p:nvSpPr>
          <p:cNvPr id="6" name="Rectangle 6"/>
          <p:cNvSpPr>
            <a:spLocks noGrp="1" noChangeArrowheads="1"/>
          </p:cNvSpPr>
          <p:nvPr>
            <p:ph type="sldNum" sz="quarter" idx="11"/>
          </p:nvPr>
        </p:nvSpPr>
        <p:spPr>
          <a:ln/>
        </p:spPr>
        <p:txBody>
          <a:bodyPr/>
          <a:lstStyle>
            <a:lvl1pPr>
              <a:defRPr/>
            </a:lvl1pPr>
          </a:lstStyle>
          <a:p>
            <a:pPr>
              <a:defRPr/>
            </a:pPr>
            <a:fld id="{77B7292C-4039-4CDA-AEA7-E8A578B6FE86}" type="slidenum">
              <a:rPr lang="nl-BE"/>
              <a:pPr>
                <a:defRPr/>
              </a:pPr>
              <a:t>‹#›</a:t>
            </a:fld>
            <a:endParaRPr lang="nl-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Computational: time domain / volume discretisation</a:t>
            </a:r>
            <a:endParaRPr lang="nl-BE"/>
          </a:p>
        </p:txBody>
      </p:sp>
      <p:sp>
        <p:nvSpPr>
          <p:cNvPr id="5" name="Rectangle 6"/>
          <p:cNvSpPr>
            <a:spLocks noGrp="1" noChangeArrowheads="1"/>
          </p:cNvSpPr>
          <p:nvPr>
            <p:ph type="sldNum" sz="quarter" idx="11"/>
          </p:nvPr>
        </p:nvSpPr>
        <p:spPr>
          <a:ln/>
        </p:spPr>
        <p:txBody>
          <a:bodyPr/>
          <a:lstStyle>
            <a:lvl1pPr>
              <a:defRPr/>
            </a:lvl1pPr>
          </a:lstStyle>
          <a:p>
            <a:pPr>
              <a:defRPr/>
            </a:pPr>
            <a:fld id="{DF1DAEEA-768B-4B6C-AB0C-E5CFA68E385E}" type="slidenum">
              <a:rPr lang="nl-BE"/>
              <a:pPr>
                <a:defRPr/>
              </a:pPr>
              <a:t>‹#›</a:t>
            </a:fld>
            <a:endParaRPr lang="nl-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Computational: time domain / volume discretisation</a:t>
            </a:r>
            <a:endParaRPr lang="nl-BE"/>
          </a:p>
        </p:txBody>
      </p:sp>
      <p:sp>
        <p:nvSpPr>
          <p:cNvPr id="5" name="Rectangle 6"/>
          <p:cNvSpPr>
            <a:spLocks noGrp="1" noChangeArrowheads="1"/>
          </p:cNvSpPr>
          <p:nvPr>
            <p:ph type="sldNum" sz="quarter" idx="11"/>
          </p:nvPr>
        </p:nvSpPr>
        <p:spPr>
          <a:ln/>
        </p:spPr>
        <p:txBody>
          <a:bodyPr/>
          <a:lstStyle>
            <a:lvl1pPr>
              <a:defRPr/>
            </a:lvl1pPr>
          </a:lstStyle>
          <a:p>
            <a:pPr>
              <a:defRPr/>
            </a:pPr>
            <a:fld id="{13D35D40-1852-4777-B535-23136CAAF184}" type="slidenum">
              <a:rPr lang="nl-BE"/>
              <a:pPr>
                <a:defRPr/>
              </a:pPr>
              <a:t>‹#›</a:t>
            </a:fld>
            <a:endParaRPr lang="nl-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79388" y="1125538"/>
            <a:ext cx="4316412" cy="5183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25538"/>
            <a:ext cx="4316413" cy="5183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Computational: time domain / volume discretisation</a:t>
            </a:r>
            <a:endParaRPr lang="nl-BE"/>
          </a:p>
        </p:txBody>
      </p:sp>
      <p:sp>
        <p:nvSpPr>
          <p:cNvPr id="6" name="Rectangle 6"/>
          <p:cNvSpPr>
            <a:spLocks noGrp="1" noChangeArrowheads="1"/>
          </p:cNvSpPr>
          <p:nvPr>
            <p:ph type="sldNum" sz="quarter" idx="11"/>
          </p:nvPr>
        </p:nvSpPr>
        <p:spPr>
          <a:ln/>
        </p:spPr>
        <p:txBody>
          <a:bodyPr/>
          <a:lstStyle>
            <a:lvl1pPr>
              <a:defRPr/>
            </a:lvl1pPr>
          </a:lstStyle>
          <a:p>
            <a:pPr>
              <a:defRPr/>
            </a:pPr>
            <a:fld id="{2B9BE3BA-102C-4CAB-A9B5-6A40D3BA50C8}" type="slidenum">
              <a:rPr lang="nl-BE"/>
              <a:pPr>
                <a:defRPr/>
              </a:pPr>
              <a:t>‹#›</a:t>
            </a:fld>
            <a:endParaRPr lang="nl-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a:ln/>
        </p:spPr>
        <p:txBody>
          <a:bodyPr/>
          <a:lstStyle>
            <a:lvl1pPr>
              <a:defRPr/>
            </a:lvl1pPr>
          </a:lstStyle>
          <a:p>
            <a:pPr>
              <a:defRPr/>
            </a:pPr>
            <a:r>
              <a:rPr lang="en-US"/>
              <a:t>Computational: time domain / volume discretisation</a:t>
            </a:r>
            <a:endParaRPr lang="nl-BE"/>
          </a:p>
        </p:txBody>
      </p:sp>
      <p:sp>
        <p:nvSpPr>
          <p:cNvPr id="8" name="Rectangle 6"/>
          <p:cNvSpPr>
            <a:spLocks noGrp="1" noChangeArrowheads="1"/>
          </p:cNvSpPr>
          <p:nvPr>
            <p:ph type="sldNum" sz="quarter" idx="11"/>
          </p:nvPr>
        </p:nvSpPr>
        <p:spPr>
          <a:ln/>
        </p:spPr>
        <p:txBody>
          <a:bodyPr/>
          <a:lstStyle>
            <a:lvl1pPr>
              <a:defRPr/>
            </a:lvl1pPr>
          </a:lstStyle>
          <a:p>
            <a:pPr>
              <a:defRPr/>
            </a:pPr>
            <a:fld id="{0AA721E0-6BB6-4D3D-A22C-36655241382D}" type="slidenum">
              <a:rPr lang="nl-BE"/>
              <a:pPr>
                <a:defRPr/>
              </a:pPr>
              <a:t>‹#›</a:t>
            </a:fld>
            <a:endParaRPr lang="nl-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a:ln/>
        </p:spPr>
        <p:txBody>
          <a:bodyPr/>
          <a:lstStyle>
            <a:lvl1pPr>
              <a:defRPr/>
            </a:lvl1pPr>
          </a:lstStyle>
          <a:p>
            <a:pPr>
              <a:defRPr/>
            </a:pPr>
            <a:r>
              <a:rPr lang="en-US"/>
              <a:t>Computational: time domain / volume discretisation</a:t>
            </a:r>
            <a:endParaRPr lang="nl-BE"/>
          </a:p>
        </p:txBody>
      </p:sp>
      <p:sp>
        <p:nvSpPr>
          <p:cNvPr id="4" name="Rectangle 6"/>
          <p:cNvSpPr>
            <a:spLocks noGrp="1" noChangeArrowheads="1"/>
          </p:cNvSpPr>
          <p:nvPr>
            <p:ph type="sldNum" sz="quarter" idx="11"/>
          </p:nvPr>
        </p:nvSpPr>
        <p:spPr>
          <a:ln/>
        </p:spPr>
        <p:txBody>
          <a:bodyPr/>
          <a:lstStyle>
            <a:lvl1pPr>
              <a:defRPr/>
            </a:lvl1pPr>
          </a:lstStyle>
          <a:p>
            <a:pPr>
              <a:defRPr/>
            </a:pPr>
            <a:fld id="{7800AF21-4A21-489D-A7DF-A0DC18DA8C53}" type="slidenum">
              <a:rPr lang="nl-BE"/>
              <a:pPr>
                <a:defRPr/>
              </a:pPr>
              <a:t>‹#›</a:t>
            </a:fld>
            <a:endParaRPr lang="nl-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a:t>Computational: time domain / volume discretisation</a:t>
            </a:r>
            <a:endParaRPr lang="nl-BE"/>
          </a:p>
        </p:txBody>
      </p:sp>
      <p:sp>
        <p:nvSpPr>
          <p:cNvPr id="3" name="Rectangle 6"/>
          <p:cNvSpPr>
            <a:spLocks noGrp="1" noChangeArrowheads="1"/>
          </p:cNvSpPr>
          <p:nvPr>
            <p:ph type="sldNum" sz="quarter" idx="11"/>
          </p:nvPr>
        </p:nvSpPr>
        <p:spPr>
          <a:ln/>
        </p:spPr>
        <p:txBody>
          <a:bodyPr/>
          <a:lstStyle>
            <a:lvl1pPr>
              <a:defRPr/>
            </a:lvl1pPr>
          </a:lstStyle>
          <a:p>
            <a:pPr>
              <a:defRPr/>
            </a:pPr>
            <a:fld id="{CA20680F-19CB-4833-885B-EA9A299C1E77}" type="slidenum">
              <a:rPr lang="nl-BE"/>
              <a:pPr>
                <a:defRPr/>
              </a:pPr>
              <a:t>‹#›</a:t>
            </a:fld>
            <a:endParaRPr lang="nl-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Computational: time domain / volume discretisation</a:t>
            </a:r>
            <a:endParaRPr lang="nl-BE"/>
          </a:p>
        </p:txBody>
      </p:sp>
      <p:sp>
        <p:nvSpPr>
          <p:cNvPr id="6" name="Rectangle 6"/>
          <p:cNvSpPr>
            <a:spLocks noGrp="1" noChangeArrowheads="1"/>
          </p:cNvSpPr>
          <p:nvPr>
            <p:ph type="sldNum" sz="quarter" idx="11"/>
          </p:nvPr>
        </p:nvSpPr>
        <p:spPr>
          <a:ln/>
        </p:spPr>
        <p:txBody>
          <a:bodyPr/>
          <a:lstStyle>
            <a:lvl1pPr>
              <a:defRPr/>
            </a:lvl1pPr>
          </a:lstStyle>
          <a:p>
            <a:pPr>
              <a:defRPr/>
            </a:pPr>
            <a:fld id="{FF2AA18B-C5F0-4003-8DF2-1B76970D9A41}" type="slidenum">
              <a:rPr lang="nl-BE"/>
              <a:pPr>
                <a:defRPr/>
              </a:pPr>
              <a:t>‹#›</a:t>
            </a:fld>
            <a:endParaRPr lang="nl-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Computational: time domain / volume discretisation</a:t>
            </a:r>
            <a:endParaRPr lang="nl-BE"/>
          </a:p>
        </p:txBody>
      </p:sp>
      <p:sp>
        <p:nvSpPr>
          <p:cNvPr id="6" name="Rectangle 6"/>
          <p:cNvSpPr>
            <a:spLocks noGrp="1" noChangeArrowheads="1"/>
          </p:cNvSpPr>
          <p:nvPr>
            <p:ph type="sldNum" sz="quarter" idx="11"/>
          </p:nvPr>
        </p:nvSpPr>
        <p:spPr>
          <a:ln/>
        </p:spPr>
        <p:txBody>
          <a:bodyPr/>
          <a:lstStyle>
            <a:lvl1pPr>
              <a:defRPr/>
            </a:lvl1pPr>
          </a:lstStyle>
          <a:p>
            <a:pPr>
              <a:defRPr/>
            </a:pPr>
            <a:fld id="{D73CB1E4-D78F-4ED0-8CC0-A693591FE1A9}" type="slidenum">
              <a:rPr lang="nl-BE"/>
              <a:pPr>
                <a:defRPr/>
              </a:pPr>
              <a:t>‹#›</a:t>
            </a:fld>
            <a:endParaRPr lang="nl-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1986" name="Picture 8"/>
          <p:cNvPicPr>
            <a:picLocks noChangeAspect="1" noChangeArrowheads="1"/>
          </p:cNvPicPr>
          <p:nvPr userDrawn="1"/>
        </p:nvPicPr>
        <p:blipFill>
          <a:blip r:embed="rId16" cstate="print"/>
          <a:srcRect b="22340"/>
          <a:stretch>
            <a:fillRect/>
          </a:stretch>
        </p:blipFill>
        <p:spPr bwMode="auto">
          <a:xfrm>
            <a:off x="0" y="6510338"/>
            <a:ext cx="9144000" cy="347662"/>
          </a:xfrm>
          <a:prstGeom prst="rect">
            <a:avLst/>
          </a:prstGeom>
          <a:noFill/>
          <a:ln w="9525">
            <a:noFill/>
            <a:miter lim="800000"/>
            <a:headEnd/>
            <a:tailEnd/>
          </a:ln>
        </p:spPr>
      </p:pic>
      <p:pic>
        <p:nvPicPr>
          <p:cNvPr id="41987" name="Picture 7"/>
          <p:cNvPicPr>
            <a:picLocks noChangeAspect="1" noChangeArrowheads="1"/>
          </p:cNvPicPr>
          <p:nvPr userDrawn="1"/>
        </p:nvPicPr>
        <p:blipFill>
          <a:blip r:embed="rId17" cstate="print"/>
          <a:srcRect/>
          <a:stretch>
            <a:fillRect/>
          </a:stretch>
        </p:blipFill>
        <p:spPr bwMode="auto">
          <a:xfrm>
            <a:off x="0" y="0"/>
            <a:ext cx="9144000" cy="1057275"/>
          </a:xfrm>
          <a:prstGeom prst="rect">
            <a:avLst/>
          </a:prstGeom>
          <a:noFill/>
          <a:ln w="9525">
            <a:noFill/>
            <a:miter lim="800000"/>
            <a:headEnd/>
            <a:tailEnd/>
          </a:ln>
        </p:spPr>
      </p:pic>
      <p:sp>
        <p:nvSpPr>
          <p:cNvPr id="41988" name="Rectangle 2"/>
          <p:cNvSpPr>
            <a:spLocks noGrp="1" noChangeArrowheads="1"/>
          </p:cNvSpPr>
          <p:nvPr>
            <p:ph type="title"/>
          </p:nvPr>
        </p:nvSpPr>
        <p:spPr bwMode="auto">
          <a:xfrm>
            <a:off x="179388" y="0"/>
            <a:ext cx="8964612" cy="105251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41989" name="Rectangle 3"/>
          <p:cNvSpPr>
            <a:spLocks noGrp="1" noChangeArrowheads="1"/>
          </p:cNvSpPr>
          <p:nvPr>
            <p:ph type="body" idx="1"/>
          </p:nvPr>
        </p:nvSpPr>
        <p:spPr bwMode="auto">
          <a:xfrm>
            <a:off x="179388" y="1125538"/>
            <a:ext cx="8785225" cy="51831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029" name="Rectangle 5"/>
          <p:cNvSpPr>
            <a:spLocks noGrp="1" noChangeArrowheads="1"/>
          </p:cNvSpPr>
          <p:nvPr>
            <p:ph type="ftr" sz="quarter" idx="3"/>
          </p:nvPr>
        </p:nvSpPr>
        <p:spPr bwMode="auto">
          <a:xfrm>
            <a:off x="179388" y="6524625"/>
            <a:ext cx="6697662"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r>
              <a:rPr lang="en-US"/>
              <a:t>Computational: time domain / volume discretisation</a:t>
            </a:r>
            <a:endParaRPr lang="nl-BE"/>
          </a:p>
        </p:txBody>
      </p:sp>
      <p:sp>
        <p:nvSpPr>
          <p:cNvPr id="1030" name="Rectangle 6"/>
          <p:cNvSpPr>
            <a:spLocks noGrp="1" noChangeArrowheads="1"/>
          </p:cNvSpPr>
          <p:nvPr>
            <p:ph type="sldNum" sz="quarter" idx="4"/>
          </p:nvPr>
        </p:nvSpPr>
        <p:spPr bwMode="auto">
          <a:xfrm>
            <a:off x="7164388" y="6524625"/>
            <a:ext cx="1979612"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a:defRPr/>
            </a:pPr>
            <a:fld id="{FD5CD4CE-80E8-4747-A34B-B6E8DD09DB9E}" type="slidenum">
              <a:rPr lang="nl-BE"/>
              <a:pPr>
                <a:defRPr/>
              </a:pPr>
              <a:t>‹#›</a:t>
            </a:fld>
            <a:endParaRPr lang="nl-B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dt="0"/>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defRPr>
      </a:lvl2pPr>
      <a:lvl3pPr algn="l" rtl="0" eaLnBrk="0" fontAlgn="base" hangingPunct="0">
        <a:spcBef>
          <a:spcPct val="0"/>
        </a:spcBef>
        <a:spcAft>
          <a:spcPct val="0"/>
        </a:spcAft>
        <a:defRPr sz="3600">
          <a:solidFill>
            <a:schemeClr val="tx2"/>
          </a:solidFill>
          <a:latin typeface="Arial" charset="0"/>
        </a:defRPr>
      </a:lvl3pPr>
      <a:lvl4pPr algn="l" rtl="0" eaLnBrk="0" fontAlgn="base" hangingPunct="0">
        <a:spcBef>
          <a:spcPct val="0"/>
        </a:spcBef>
        <a:spcAft>
          <a:spcPct val="0"/>
        </a:spcAft>
        <a:defRPr sz="3600">
          <a:solidFill>
            <a:schemeClr val="tx2"/>
          </a:solidFill>
          <a:latin typeface="Arial" charset="0"/>
        </a:defRPr>
      </a:lvl4pPr>
      <a:lvl5pPr algn="l" rtl="0" eaLnBrk="0" fontAlgn="base" hangingPunct="0">
        <a:spcBef>
          <a:spcPct val="0"/>
        </a:spcBef>
        <a:spcAft>
          <a:spcPct val="0"/>
        </a:spcAft>
        <a:defRPr sz="3600">
          <a:solidFill>
            <a:schemeClr val="tx2"/>
          </a:solidFill>
          <a:latin typeface="Arial" charset="0"/>
        </a:defRPr>
      </a:lvl5pPr>
      <a:lvl6pPr marL="457200" algn="l" rtl="0" fontAlgn="base">
        <a:spcBef>
          <a:spcPct val="0"/>
        </a:spcBef>
        <a:spcAft>
          <a:spcPct val="0"/>
        </a:spcAft>
        <a:defRPr sz="3600">
          <a:solidFill>
            <a:schemeClr val="tx2"/>
          </a:solidFill>
          <a:latin typeface="Arial" charset="0"/>
        </a:defRPr>
      </a:lvl6pPr>
      <a:lvl7pPr marL="914400" algn="l" rtl="0" fontAlgn="base">
        <a:spcBef>
          <a:spcPct val="0"/>
        </a:spcBef>
        <a:spcAft>
          <a:spcPct val="0"/>
        </a:spcAft>
        <a:defRPr sz="3600">
          <a:solidFill>
            <a:schemeClr val="tx2"/>
          </a:solidFill>
          <a:latin typeface="Arial" charset="0"/>
        </a:defRPr>
      </a:lvl7pPr>
      <a:lvl8pPr marL="1371600" algn="l" rtl="0" fontAlgn="base">
        <a:spcBef>
          <a:spcPct val="0"/>
        </a:spcBef>
        <a:spcAft>
          <a:spcPct val="0"/>
        </a:spcAft>
        <a:defRPr sz="3600">
          <a:solidFill>
            <a:schemeClr val="tx2"/>
          </a:solidFill>
          <a:latin typeface="Arial" charset="0"/>
        </a:defRPr>
      </a:lvl8pPr>
      <a:lvl9pPr marL="1828800" algn="l" rtl="0" fontAlgn="base">
        <a:spcBef>
          <a:spcPct val="0"/>
        </a:spcBef>
        <a:spcAft>
          <a:spcPct val="0"/>
        </a:spcAft>
        <a:defRPr sz="3600">
          <a:solidFill>
            <a:schemeClr val="tx2"/>
          </a:solidFill>
          <a:latin typeface="Arial"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11.bin"/><Relationship Id="rId13" Type="http://schemas.openxmlformats.org/officeDocument/2006/relationships/image" Target="../media/image19.wmf"/><Relationship Id="rId3" Type="http://schemas.openxmlformats.org/officeDocument/2006/relationships/notesSlide" Target="../notesSlides/notesSlide10.xml"/><Relationship Id="rId7" Type="http://schemas.openxmlformats.org/officeDocument/2006/relationships/image" Target="../media/image16.wmf"/><Relationship Id="rId12"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0.bin"/><Relationship Id="rId11" Type="http://schemas.openxmlformats.org/officeDocument/2006/relationships/image" Target="../media/image18.wmf"/><Relationship Id="rId5" Type="http://schemas.openxmlformats.org/officeDocument/2006/relationships/image" Target="../media/image15.wmf"/><Relationship Id="rId10" Type="http://schemas.openxmlformats.org/officeDocument/2006/relationships/oleObject" Target="../embeddings/oleObject12.bin"/><Relationship Id="rId4" Type="http://schemas.openxmlformats.org/officeDocument/2006/relationships/oleObject" Target="../embeddings/oleObject9.bin"/><Relationship Id="rId9" Type="http://schemas.openxmlformats.org/officeDocument/2006/relationships/image" Target="../media/image17.wmf"/></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23.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5.bin"/><Relationship Id="rId5" Type="http://schemas.openxmlformats.org/officeDocument/2006/relationships/image" Target="../media/image22.wmf"/><Relationship Id="rId4" Type="http://schemas.openxmlformats.org/officeDocument/2006/relationships/oleObject" Target="../embeddings/oleObject14.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25.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7.bin"/><Relationship Id="rId5" Type="http://schemas.openxmlformats.org/officeDocument/2006/relationships/image" Target="../media/image24.wmf"/><Relationship Id="rId4" Type="http://schemas.openxmlformats.org/officeDocument/2006/relationships/oleObject" Target="../embeddings/oleObject16.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26.wmf"/><Relationship Id="rId4" Type="http://schemas.openxmlformats.org/officeDocument/2006/relationships/oleObject" Target="../embeddings/oleObject18.bin"/></Relationships>
</file>

<file path=ppt/slides/_rels/slide15.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notesSlide" Target="../notesSlides/notesSlide15.xml"/><Relationship Id="rId7"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27.wmf"/><Relationship Id="rId5" Type="http://schemas.openxmlformats.org/officeDocument/2006/relationships/oleObject" Target="../embeddings/oleObject19.bin"/><Relationship Id="rId4" Type="http://schemas.openxmlformats.org/officeDocument/2006/relationships/image" Target="../media/image6.emf"/></Relationships>
</file>

<file path=ppt/slides/_rels/slide16.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notesSlide" Target="../notesSlides/notesSlide16.xml"/><Relationship Id="rId7"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29.wmf"/><Relationship Id="rId5" Type="http://schemas.openxmlformats.org/officeDocument/2006/relationships/oleObject" Target="../embeddings/oleObject21.bin"/><Relationship Id="rId4" Type="http://schemas.openxmlformats.org/officeDocument/2006/relationships/image" Target="../media/image5.emf"/></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25.bin"/><Relationship Id="rId3" Type="http://schemas.openxmlformats.org/officeDocument/2006/relationships/notesSlide" Target="../notesSlides/notesSlide19.xml"/><Relationship Id="rId7" Type="http://schemas.openxmlformats.org/officeDocument/2006/relationships/image" Target="../media/image33.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24.bin"/><Relationship Id="rId11" Type="http://schemas.openxmlformats.org/officeDocument/2006/relationships/image" Target="../media/image35.wmf"/><Relationship Id="rId5" Type="http://schemas.openxmlformats.org/officeDocument/2006/relationships/image" Target="../media/image32.wmf"/><Relationship Id="rId10" Type="http://schemas.openxmlformats.org/officeDocument/2006/relationships/oleObject" Target="../embeddings/oleObject26.bin"/><Relationship Id="rId4" Type="http://schemas.openxmlformats.org/officeDocument/2006/relationships/oleObject" Target="../embeddings/oleObject23.bin"/><Relationship Id="rId9" Type="http://schemas.openxmlformats.org/officeDocument/2006/relationships/image" Target="../media/image34.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image" Target="../media/image37.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28.bin"/><Relationship Id="rId5" Type="http://schemas.openxmlformats.org/officeDocument/2006/relationships/image" Target="../media/image36.wmf"/><Relationship Id="rId4" Type="http://schemas.openxmlformats.org/officeDocument/2006/relationships/oleObject" Target="../embeddings/oleObject27.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31.bin"/><Relationship Id="rId3" Type="http://schemas.openxmlformats.org/officeDocument/2006/relationships/notesSlide" Target="../notesSlides/notesSlide22.xml"/><Relationship Id="rId7" Type="http://schemas.openxmlformats.org/officeDocument/2006/relationships/image" Target="../media/image39.w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30.bin"/><Relationship Id="rId11" Type="http://schemas.openxmlformats.org/officeDocument/2006/relationships/image" Target="../media/image41.wmf"/><Relationship Id="rId5" Type="http://schemas.openxmlformats.org/officeDocument/2006/relationships/image" Target="../media/image38.wmf"/><Relationship Id="rId10" Type="http://schemas.openxmlformats.org/officeDocument/2006/relationships/oleObject" Target="../embeddings/oleObject32.bin"/><Relationship Id="rId4" Type="http://schemas.openxmlformats.org/officeDocument/2006/relationships/oleObject" Target="../embeddings/oleObject29.bin"/><Relationship Id="rId9" Type="http://schemas.openxmlformats.org/officeDocument/2006/relationships/image" Target="../media/image40.wmf"/></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35.bin"/><Relationship Id="rId3" Type="http://schemas.openxmlformats.org/officeDocument/2006/relationships/notesSlide" Target="../notesSlides/notesSlide23.xml"/><Relationship Id="rId7" Type="http://schemas.openxmlformats.org/officeDocument/2006/relationships/image" Target="../media/image43.wmf"/><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34.bin"/><Relationship Id="rId5" Type="http://schemas.openxmlformats.org/officeDocument/2006/relationships/image" Target="../media/image42.wmf"/><Relationship Id="rId4" Type="http://schemas.openxmlformats.org/officeDocument/2006/relationships/oleObject" Target="../embeddings/oleObject33.bin"/><Relationship Id="rId9" Type="http://schemas.openxmlformats.org/officeDocument/2006/relationships/image" Target="../media/image44.wmf"/></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38.bin"/><Relationship Id="rId13" Type="http://schemas.openxmlformats.org/officeDocument/2006/relationships/image" Target="../media/image49.wmf"/><Relationship Id="rId3" Type="http://schemas.openxmlformats.org/officeDocument/2006/relationships/notesSlide" Target="../notesSlides/notesSlide24.xml"/><Relationship Id="rId7" Type="http://schemas.openxmlformats.org/officeDocument/2006/relationships/image" Target="../media/image46.wmf"/><Relationship Id="rId12"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37.bin"/><Relationship Id="rId11" Type="http://schemas.openxmlformats.org/officeDocument/2006/relationships/image" Target="../media/image48.wmf"/><Relationship Id="rId5" Type="http://schemas.openxmlformats.org/officeDocument/2006/relationships/image" Target="../media/image45.wmf"/><Relationship Id="rId15" Type="http://schemas.openxmlformats.org/officeDocument/2006/relationships/image" Target="../media/image50.wmf"/><Relationship Id="rId10" Type="http://schemas.openxmlformats.org/officeDocument/2006/relationships/oleObject" Target="../embeddings/oleObject39.bin"/><Relationship Id="rId4" Type="http://schemas.openxmlformats.org/officeDocument/2006/relationships/oleObject" Target="../embeddings/oleObject36.bin"/><Relationship Id="rId9" Type="http://schemas.openxmlformats.org/officeDocument/2006/relationships/image" Target="../media/image47.wmf"/><Relationship Id="rId14" Type="http://schemas.openxmlformats.org/officeDocument/2006/relationships/oleObject" Target="../embeddings/oleObject41.bin"/></Relationships>
</file>

<file path=ppt/slides/_rels/slide2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5.xml"/><Relationship Id="rId1" Type="http://schemas.openxmlformats.org/officeDocument/2006/relationships/slideLayout" Target="../slideLayouts/slideLayout12.xml"/><Relationship Id="rId4" Type="http://schemas.openxmlformats.org/officeDocument/2006/relationships/image" Target="../media/image52.png"/></Relationships>
</file>

<file path=ppt/slides/_rels/slide26.xml.rels><?xml version="1.0" encoding="UTF-8" standalone="yes"?>
<Relationships xmlns="http://schemas.openxmlformats.org/package/2006/relationships"><Relationship Id="rId8" Type="http://schemas.openxmlformats.org/officeDocument/2006/relationships/image" Target="../media/image54.wmf"/><Relationship Id="rId3" Type="http://schemas.openxmlformats.org/officeDocument/2006/relationships/notesSlide" Target="../notesSlides/notesSlide26.xml"/><Relationship Id="rId7"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53.wmf"/><Relationship Id="rId5" Type="http://schemas.openxmlformats.org/officeDocument/2006/relationships/oleObject" Target="../embeddings/oleObject42.bin"/><Relationship Id="rId4" Type="http://schemas.openxmlformats.org/officeDocument/2006/relationships/image" Target="../media/image55.png"/></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46.bin"/><Relationship Id="rId3" Type="http://schemas.openxmlformats.org/officeDocument/2006/relationships/notesSlide" Target="../notesSlides/notesSlide27.xml"/><Relationship Id="rId7" Type="http://schemas.openxmlformats.org/officeDocument/2006/relationships/image" Target="../media/image56.w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45.bin"/><Relationship Id="rId5" Type="http://schemas.openxmlformats.org/officeDocument/2006/relationships/image" Target="../media/image53.wmf"/><Relationship Id="rId4" Type="http://schemas.openxmlformats.org/officeDocument/2006/relationships/oleObject" Target="../embeddings/oleObject44.bin"/><Relationship Id="rId9" Type="http://schemas.openxmlformats.org/officeDocument/2006/relationships/image" Target="../media/image57.wmf"/></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49.bin"/><Relationship Id="rId3" Type="http://schemas.openxmlformats.org/officeDocument/2006/relationships/notesSlide" Target="../notesSlides/notesSlide28.xml"/><Relationship Id="rId7" Type="http://schemas.openxmlformats.org/officeDocument/2006/relationships/image" Target="../media/image59.wmf"/><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oleObject" Target="../embeddings/oleObject48.bin"/><Relationship Id="rId11" Type="http://schemas.openxmlformats.org/officeDocument/2006/relationships/image" Target="../media/image61.wmf"/><Relationship Id="rId5" Type="http://schemas.openxmlformats.org/officeDocument/2006/relationships/image" Target="../media/image58.wmf"/><Relationship Id="rId10" Type="http://schemas.openxmlformats.org/officeDocument/2006/relationships/oleObject" Target="../embeddings/oleObject50.bin"/><Relationship Id="rId4" Type="http://schemas.openxmlformats.org/officeDocument/2006/relationships/oleObject" Target="../embeddings/oleObject47.bin"/><Relationship Id="rId9" Type="http://schemas.openxmlformats.org/officeDocument/2006/relationships/image" Target="../media/image60.wmf"/></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vmlDrawing" Target="../drawings/vmlDrawing20.vml"/><Relationship Id="rId5" Type="http://schemas.openxmlformats.org/officeDocument/2006/relationships/image" Target="../media/image61.wmf"/><Relationship Id="rId4" Type="http://schemas.openxmlformats.org/officeDocument/2006/relationships/oleObject" Target="../embeddings/oleObject51.bin"/></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notesSlide" Target="../notesSlides/notesSlide3.xml"/><Relationship Id="rId7" Type="http://schemas.openxmlformats.org/officeDocument/2006/relationships/image" Target="../media/image3.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6.emf"/><Relationship Id="rId4" Type="http://schemas.openxmlformats.org/officeDocument/2006/relationships/image" Target="../media/image5.emf"/><Relationship Id="rId9" Type="http://schemas.openxmlformats.org/officeDocument/2006/relationships/image" Target="../media/image4.wm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54.bin"/><Relationship Id="rId3" Type="http://schemas.openxmlformats.org/officeDocument/2006/relationships/notesSlide" Target="../notesSlides/notesSlide32.xml"/><Relationship Id="rId7" Type="http://schemas.openxmlformats.org/officeDocument/2006/relationships/image" Target="../media/image63.w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53.bin"/><Relationship Id="rId11" Type="http://schemas.openxmlformats.org/officeDocument/2006/relationships/image" Target="../media/image65.wmf"/><Relationship Id="rId5" Type="http://schemas.openxmlformats.org/officeDocument/2006/relationships/image" Target="../media/image62.wmf"/><Relationship Id="rId10" Type="http://schemas.openxmlformats.org/officeDocument/2006/relationships/oleObject" Target="../embeddings/oleObject55.bin"/><Relationship Id="rId4" Type="http://schemas.openxmlformats.org/officeDocument/2006/relationships/oleObject" Target="../embeddings/oleObject52.bin"/><Relationship Id="rId9" Type="http://schemas.openxmlformats.org/officeDocument/2006/relationships/image" Target="../media/image64.wmf"/></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58.bin"/><Relationship Id="rId3" Type="http://schemas.openxmlformats.org/officeDocument/2006/relationships/notesSlide" Target="../notesSlides/notesSlide33.xml"/><Relationship Id="rId7" Type="http://schemas.openxmlformats.org/officeDocument/2006/relationships/image" Target="../media/image67.wmf"/><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oleObject" Target="../embeddings/oleObject57.bin"/><Relationship Id="rId5" Type="http://schemas.openxmlformats.org/officeDocument/2006/relationships/image" Target="../media/image66.wmf"/><Relationship Id="rId4" Type="http://schemas.openxmlformats.org/officeDocument/2006/relationships/oleObject" Target="../embeddings/oleObject56.bin"/><Relationship Id="rId9" Type="http://schemas.openxmlformats.org/officeDocument/2006/relationships/image" Target="../media/image68.wmf"/></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61.bin"/><Relationship Id="rId3" Type="http://schemas.openxmlformats.org/officeDocument/2006/relationships/notesSlide" Target="../notesSlides/notesSlide34.xml"/><Relationship Id="rId7" Type="http://schemas.openxmlformats.org/officeDocument/2006/relationships/image" Target="../media/image70.wmf"/><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oleObject" Target="../embeddings/oleObject60.bin"/><Relationship Id="rId11" Type="http://schemas.openxmlformats.org/officeDocument/2006/relationships/image" Target="../media/image72.wmf"/><Relationship Id="rId5" Type="http://schemas.openxmlformats.org/officeDocument/2006/relationships/image" Target="../media/image69.wmf"/><Relationship Id="rId10" Type="http://schemas.openxmlformats.org/officeDocument/2006/relationships/oleObject" Target="../embeddings/oleObject62.bin"/><Relationship Id="rId4" Type="http://schemas.openxmlformats.org/officeDocument/2006/relationships/oleObject" Target="../embeddings/oleObject59.bin"/><Relationship Id="rId9" Type="http://schemas.openxmlformats.org/officeDocument/2006/relationships/image" Target="../media/image71.wmf"/></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4.xml"/><Relationship Id="rId1" Type="http://schemas.openxmlformats.org/officeDocument/2006/relationships/vmlDrawing" Target="../drawings/vmlDrawing24.vml"/><Relationship Id="rId6" Type="http://schemas.openxmlformats.org/officeDocument/2006/relationships/image" Target="../media/image74.png"/><Relationship Id="rId5" Type="http://schemas.openxmlformats.org/officeDocument/2006/relationships/image" Target="../media/image73.wmf"/><Relationship Id="rId4" Type="http://schemas.openxmlformats.org/officeDocument/2006/relationships/oleObject" Target="../embeddings/oleObject63.bin"/></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7" Type="http://schemas.openxmlformats.org/officeDocument/2006/relationships/image" Target="../media/image76.wmf"/><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oleObject" Target="../embeddings/oleObject65.bin"/><Relationship Id="rId5" Type="http://schemas.openxmlformats.org/officeDocument/2006/relationships/image" Target="../media/image75.wmf"/><Relationship Id="rId4" Type="http://schemas.openxmlformats.org/officeDocument/2006/relationships/oleObject" Target="../embeddings/oleObject64.bin"/></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7" Type="http://schemas.openxmlformats.org/officeDocument/2006/relationships/image" Target="../media/image78.wmf"/><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oleObject" Target="../embeddings/oleObject67.bin"/><Relationship Id="rId5" Type="http://schemas.openxmlformats.org/officeDocument/2006/relationships/image" Target="../media/image77.wmf"/><Relationship Id="rId4" Type="http://schemas.openxmlformats.org/officeDocument/2006/relationships/oleObject" Target="../embeddings/oleObject66.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7.wmf"/><Relationship Id="rId4" Type="http://schemas.openxmlformats.org/officeDocument/2006/relationships/oleObject" Target="../embeddings/oleObject3.bin"/></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70.bin"/><Relationship Id="rId3" Type="http://schemas.openxmlformats.org/officeDocument/2006/relationships/notesSlide" Target="../notesSlides/notesSlide40.xml"/><Relationship Id="rId7" Type="http://schemas.openxmlformats.org/officeDocument/2006/relationships/image" Target="../media/image80.wmf"/><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oleObject" Target="../embeddings/oleObject69.bin"/><Relationship Id="rId11" Type="http://schemas.openxmlformats.org/officeDocument/2006/relationships/image" Target="../media/image82.wmf"/><Relationship Id="rId5" Type="http://schemas.openxmlformats.org/officeDocument/2006/relationships/image" Target="../media/image79.wmf"/><Relationship Id="rId10" Type="http://schemas.openxmlformats.org/officeDocument/2006/relationships/oleObject" Target="../embeddings/oleObject71.bin"/><Relationship Id="rId4" Type="http://schemas.openxmlformats.org/officeDocument/2006/relationships/oleObject" Target="../embeddings/oleObject68.bin"/><Relationship Id="rId9" Type="http://schemas.openxmlformats.org/officeDocument/2006/relationships/image" Target="../media/image81.wmf"/></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74.bin"/><Relationship Id="rId13" Type="http://schemas.openxmlformats.org/officeDocument/2006/relationships/image" Target="../media/image87.wmf"/><Relationship Id="rId3" Type="http://schemas.openxmlformats.org/officeDocument/2006/relationships/notesSlide" Target="../notesSlides/notesSlide41.xml"/><Relationship Id="rId7" Type="http://schemas.openxmlformats.org/officeDocument/2006/relationships/image" Target="../media/image84.wmf"/><Relationship Id="rId12" Type="http://schemas.openxmlformats.org/officeDocument/2006/relationships/oleObject" Target="../embeddings/oleObject76.bin"/><Relationship Id="rId17" Type="http://schemas.openxmlformats.org/officeDocument/2006/relationships/image" Target="../media/image89.wmf"/><Relationship Id="rId2" Type="http://schemas.openxmlformats.org/officeDocument/2006/relationships/slideLayout" Target="../slideLayouts/slideLayout2.xml"/><Relationship Id="rId16" Type="http://schemas.openxmlformats.org/officeDocument/2006/relationships/oleObject" Target="../embeddings/oleObject78.bin"/><Relationship Id="rId1" Type="http://schemas.openxmlformats.org/officeDocument/2006/relationships/vmlDrawing" Target="../drawings/vmlDrawing28.vml"/><Relationship Id="rId6" Type="http://schemas.openxmlformats.org/officeDocument/2006/relationships/oleObject" Target="../embeddings/oleObject73.bin"/><Relationship Id="rId11" Type="http://schemas.openxmlformats.org/officeDocument/2006/relationships/image" Target="../media/image86.wmf"/><Relationship Id="rId5" Type="http://schemas.openxmlformats.org/officeDocument/2006/relationships/image" Target="../media/image83.wmf"/><Relationship Id="rId15" Type="http://schemas.openxmlformats.org/officeDocument/2006/relationships/image" Target="../media/image88.wmf"/><Relationship Id="rId10" Type="http://schemas.openxmlformats.org/officeDocument/2006/relationships/oleObject" Target="../embeddings/oleObject75.bin"/><Relationship Id="rId4" Type="http://schemas.openxmlformats.org/officeDocument/2006/relationships/oleObject" Target="../embeddings/oleObject72.bin"/><Relationship Id="rId9" Type="http://schemas.openxmlformats.org/officeDocument/2006/relationships/image" Target="../media/image85.wmf"/><Relationship Id="rId14" Type="http://schemas.openxmlformats.org/officeDocument/2006/relationships/oleObject" Target="../embeddings/oleObject77.bin"/></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81.bin"/><Relationship Id="rId3" Type="http://schemas.openxmlformats.org/officeDocument/2006/relationships/notesSlide" Target="../notesSlides/notesSlide42.xml"/><Relationship Id="rId7" Type="http://schemas.openxmlformats.org/officeDocument/2006/relationships/image" Target="../media/image91.wmf"/><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oleObject" Target="../embeddings/oleObject80.bin"/><Relationship Id="rId5" Type="http://schemas.openxmlformats.org/officeDocument/2006/relationships/image" Target="../media/image90.wmf"/><Relationship Id="rId4" Type="http://schemas.openxmlformats.org/officeDocument/2006/relationships/oleObject" Target="../embeddings/oleObject79.bin"/><Relationship Id="rId9" Type="http://schemas.openxmlformats.org/officeDocument/2006/relationships/image" Target="../media/image92.wmf"/></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vmlDrawing" Target="../drawings/vmlDrawing30.vml"/><Relationship Id="rId5" Type="http://schemas.openxmlformats.org/officeDocument/2006/relationships/image" Target="../media/image93.wmf"/><Relationship Id="rId4" Type="http://schemas.openxmlformats.org/officeDocument/2006/relationships/oleObject" Target="../embeddings/oleObject82.bin"/></Relationships>
</file>

<file path=ppt/slides/_rels/slide45.xml.rels><?xml version="1.0" encoding="UTF-8" standalone="yes"?>
<Relationships xmlns="http://schemas.openxmlformats.org/package/2006/relationships"><Relationship Id="rId8" Type="http://schemas.openxmlformats.org/officeDocument/2006/relationships/image" Target="../media/image95.wmf"/><Relationship Id="rId13" Type="http://schemas.openxmlformats.org/officeDocument/2006/relationships/oleObject" Target="../embeddings/oleObject87.bin"/><Relationship Id="rId3" Type="http://schemas.openxmlformats.org/officeDocument/2006/relationships/notesSlide" Target="../notesSlides/notesSlide45.xml"/><Relationship Id="rId7" Type="http://schemas.openxmlformats.org/officeDocument/2006/relationships/oleObject" Target="../embeddings/oleObject84.bin"/><Relationship Id="rId12" Type="http://schemas.openxmlformats.org/officeDocument/2006/relationships/image" Target="../media/image97.wmf"/><Relationship Id="rId2" Type="http://schemas.openxmlformats.org/officeDocument/2006/relationships/slideLayout" Target="../slideLayouts/slideLayout2.xml"/><Relationship Id="rId16" Type="http://schemas.openxmlformats.org/officeDocument/2006/relationships/image" Target="../media/image99.wmf"/><Relationship Id="rId1" Type="http://schemas.openxmlformats.org/officeDocument/2006/relationships/vmlDrawing" Target="../drawings/vmlDrawing31.vml"/><Relationship Id="rId6" Type="http://schemas.openxmlformats.org/officeDocument/2006/relationships/image" Target="../media/image94.wmf"/><Relationship Id="rId11" Type="http://schemas.openxmlformats.org/officeDocument/2006/relationships/oleObject" Target="../embeddings/oleObject86.bin"/><Relationship Id="rId5" Type="http://schemas.openxmlformats.org/officeDocument/2006/relationships/oleObject" Target="../embeddings/oleObject83.bin"/><Relationship Id="rId15" Type="http://schemas.openxmlformats.org/officeDocument/2006/relationships/oleObject" Target="../embeddings/oleObject88.bin"/><Relationship Id="rId10" Type="http://schemas.openxmlformats.org/officeDocument/2006/relationships/image" Target="../media/image96.wmf"/><Relationship Id="rId4" Type="http://schemas.openxmlformats.org/officeDocument/2006/relationships/image" Target="../media/image100.jpeg"/><Relationship Id="rId9" Type="http://schemas.openxmlformats.org/officeDocument/2006/relationships/oleObject" Target="../embeddings/oleObject85.bin"/><Relationship Id="rId14" Type="http://schemas.openxmlformats.org/officeDocument/2006/relationships/image" Target="../media/image98.wmf"/></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91.bin"/><Relationship Id="rId13" Type="http://schemas.openxmlformats.org/officeDocument/2006/relationships/image" Target="../media/image105.wmf"/><Relationship Id="rId3" Type="http://schemas.openxmlformats.org/officeDocument/2006/relationships/notesSlide" Target="../notesSlides/notesSlide46.xml"/><Relationship Id="rId7" Type="http://schemas.openxmlformats.org/officeDocument/2006/relationships/image" Target="../media/image102.wmf"/><Relationship Id="rId12" Type="http://schemas.openxmlformats.org/officeDocument/2006/relationships/oleObject" Target="../embeddings/oleObject93.bin"/><Relationship Id="rId17" Type="http://schemas.openxmlformats.org/officeDocument/2006/relationships/image" Target="../media/image107.wmf"/><Relationship Id="rId2" Type="http://schemas.openxmlformats.org/officeDocument/2006/relationships/slideLayout" Target="../slideLayouts/slideLayout2.xml"/><Relationship Id="rId16" Type="http://schemas.openxmlformats.org/officeDocument/2006/relationships/oleObject" Target="../embeddings/oleObject95.bin"/><Relationship Id="rId1" Type="http://schemas.openxmlformats.org/officeDocument/2006/relationships/vmlDrawing" Target="../drawings/vmlDrawing32.vml"/><Relationship Id="rId6" Type="http://schemas.openxmlformats.org/officeDocument/2006/relationships/oleObject" Target="../embeddings/oleObject90.bin"/><Relationship Id="rId11" Type="http://schemas.openxmlformats.org/officeDocument/2006/relationships/image" Target="../media/image104.wmf"/><Relationship Id="rId5" Type="http://schemas.openxmlformats.org/officeDocument/2006/relationships/image" Target="../media/image101.wmf"/><Relationship Id="rId15" Type="http://schemas.openxmlformats.org/officeDocument/2006/relationships/image" Target="../media/image106.wmf"/><Relationship Id="rId10" Type="http://schemas.openxmlformats.org/officeDocument/2006/relationships/oleObject" Target="../embeddings/oleObject92.bin"/><Relationship Id="rId4" Type="http://schemas.openxmlformats.org/officeDocument/2006/relationships/oleObject" Target="../embeddings/oleObject89.bin"/><Relationship Id="rId9" Type="http://schemas.openxmlformats.org/officeDocument/2006/relationships/image" Target="../media/image103.wmf"/><Relationship Id="rId14" Type="http://schemas.openxmlformats.org/officeDocument/2006/relationships/oleObject" Target="../embeddings/oleObject94.bin"/></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98.bin"/><Relationship Id="rId3" Type="http://schemas.openxmlformats.org/officeDocument/2006/relationships/notesSlide" Target="../notesSlides/notesSlide47.xml"/><Relationship Id="rId7" Type="http://schemas.openxmlformats.org/officeDocument/2006/relationships/image" Target="../media/image109.wmf"/><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oleObject" Target="../embeddings/oleObject97.bin"/><Relationship Id="rId11" Type="http://schemas.openxmlformats.org/officeDocument/2006/relationships/image" Target="../media/image111.wmf"/><Relationship Id="rId5" Type="http://schemas.openxmlformats.org/officeDocument/2006/relationships/image" Target="../media/image108.wmf"/><Relationship Id="rId10" Type="http://schemas.openxmlformats.org/officeDocument/2006/relationships/oleObject" Target="../embeddings/oleObject99.bin"/><Relationship Id="rId4" Type="http://schemas.openxmlformats.org/officeDocument/2006/relationships/oleObject" Target="../embeddings/oleObject96.bin"/><Relationship Id="rId9" Type="http://schemas.openxmlformats.org/officeDocument/2006/relationships/image" Target="../media/image110.wmf"/></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102.bin"/><Relationship Id="rId3" Type="http://schemas.openxmlformats.org/officeDocument/2006/relationships/notesSlide" Target="../notesSlides/notesSlide48.xml"/><Relationship Id="rId7" Type="http://schemas.openxmlformats.org/officeDocument/2006/relationships/image" Target="../media/image113.wmf"/><Relationship Id="rId2" Type="http://schemas.openxmlformats.org/officeDocument/2006/relationships/slideLayout" Target="../slideLayouts/slideLayout2.xml"/><Relationship Id="rId1" Type="http://schemas.openxmlformats.org/officeDocument/2006/relationships/vmlDrawing" Target="../drawings/vmlDrawing34.vml"/><Relationship Id="rId6" Type="http://schemas.openxmlformats.org/officeDocument/2006/relationships/oleObject" Target="../embeddings/oleObject101.bin"/><Relationship Id="rId5" Type="http://schemas.openxmlformats.org/officeDocument/2006/relationships/image" Target="../media/image112.wmf"/><Relationship Id="rId4" Type="http://schemas.openxmlformats.org/officeDocument/2006/relationships/oleObject" Target="../embeddings/oleObject100.bin"/><Relationship Id="rId9" Type="http://schemas.openxmlformats.org/officeDocument/2006/relationships/image" Target="../media/image114.wmf"/></Relationships>
</file>

<file path=ppt/slides/_rels/slide49.xml.rels><?xml version="1.0" encoding="UTF-8" standalone="yes"?>
<Relationships xmlns="http://schemas.openxmlformats.org/package/2006/relationships"><Relationship Id="rId3" Type="http://schemas.openxmlformats.org/officeDocument/2006/relationships/image" Target="../media/image115.jpe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9.wmf"/><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8.wmf"/><Relationship Id="rId4" Type="http://schemas.openxmlformats.org/officeDocument/2006/relationships/oleObject" Target="../embeddings/oleObject4.bin"/></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105.bin"/><Relationship Id="rId3" Type="http://schemas.openxmlformats.org/officeDocument/2006/relationships/notesSlide" Target="../notesSlides/notesSlide51.xml"/><Relationship Id="rId7" Type="http://schemas.openxmlformats.org/officeDocument/2006/relationships/image" Target="../media/image117.wmf"/><Relationship Id="rId2" Type="http://schemas.openxmlformats.org/officeDocument/2006/relationships/slideLayout" Target="../slideLayouts/slideLayout2.xml"/><Relationship Id="rId1" Type="http://schemas.openxmlformats.org/officeDocument/2006/relationships/vmlDrawing" Target="../drawings/vmlDrawing35.vml"/><Relationship Id="rId6" Type="http://schemas.openxmlformats.org/officeDocument/2006/relationships/oleObject" Target="../embeddings/oleObject104.bin"/><Relationship Id="rId5" Type="http://schemas.openxmlformats.org/officeDocument/2006/relationships/image" Target="../media/image116.wmf"/><Relationship Id="rId4" Type="http://schemas.openxmlformats.org/officeDocument/2006/relationships/oleObject" Target="../embeddings/oleObject103.bin"/><Relationship Id="rId9" Type="http://schemas.openxmlformats.org/officeDocument/2006/relationships/image" Target="../media/image118.wmf"/></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vmlDrawing" Target="../drawings/vmlDrawing36.vml"/><Relationship Id="rId5" Type="http://schemas.openxmlformats.org/officeDocument/2006/relationships/image" Target="../media/image119.wmf"/><Relationship Id="rId4" Type="http://schemas.openxmlformats.org/officeDocument/2006/relationships/oleObject" Target="../embeddings/oleObject106.bin"/></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7" Type="http://schemas.openxmlformats.org/officeDocument/2006/relationships/image" Target="../media/image121.wmf"/><Relationship Id="rId2" Type="http://schemas.openxmlformats.org/officeDocument/2006/relationships/slideLayout" Target="../slideLayouts/slideLayout2.xml"/><Relationship Id="rId1" Type="http://schemas.openxmlformats.org/officeDocument/2006/relationships/vmlDrawing" Target="../drawings/vmlDrawing37.vml"/><Relationship Id="rId6" Type="http://schemas.openxmlformats.org/officeDocument/2006/relationships/oleObject" Target="../embeddings/oleObject108.bin"/><Relationship Id="rId5" Type="http://schemas.openxmlformats.org/officeDocument/2006/relationships/image" Target="../media/image120.wmf"/><Relationship Id="rId4" Type="http://schemas.openxmlformats.org/officeDocument/2006/relationships/oleObject" Target="../embeddings/oleObject107.bin"/></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7" Type="http://schemas.openxmlformats.org/officeDocument/2006/relationships/image" Target="../media/image122.wmf"/><Relationship Id="rId2" Type="http://schemas.openxmlformats.org/officeDocument/2006/relationships/slideLayout" Target="../slideLayouts/slideLayout12.xml"/><Relationship Id="rId1" Type="http://schemas.openxmlformats.org/officeDocument/2006/relationships/vmlDrawing" Target="../drawings/vmlDrawing38.vml"/><Relationship Id="rId6" Type="http://schemas.openxmlformats.org/officeDocument/2006/relationships/oleObject" Target="../embeddings/oleObject109.bin"/><Relationship Id="rId5" Type="http://schemas.openxmlformats.org/officeDocument/2006/relationships/image" Target="../media/image124.jpeg"/><Relationship Id="rId4" Type="http://schemas.openxmlformats.org/officeDocument/2006/relationships/image" Target="../media/image123.jpeg"/></Relationships>
</file>

<file path=ppt/slides/_rels/slide56.xml.rels><?xml version="1.0" encoding="UTF-8" standalone="yes"?>
<Relationships xmlns="http://schemas.openxmlformats.org/package/2006/relationships"><Relationship Id="rId3" Type="http://schemas.openxmlformats.org/officeDocument/2006/relationships/image" Target="../media/image125.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openxmlformats.org/officeDocument/2006/relationships/oleObject" Target="../embeddings/oleObject112.bin"/><Relationship Id="rId3" Type="http://schemas.openxmlformats.org/officeDocument/2006/relationships/notesSlide" Target="../notesSlides/notesSlide58.xml"/><Relationship Id="rId7" Type="http://schemas.openxmlformats.org/officeDocument/2006/relationships/image" Target="../media/image128.wmf"/><Relationship Id="rId2" Type="http://schemas.openxmlformats.org/officeDocument/2006/relationships/slideLayout" Target="../slideLayouts/slideLayout14.xml"/><Relationship Id="rId1" Type="http://schemas.openxmlformats.org/officeDocument/2006/relationships/vmlDrawing" Target="../drawings/vmlDrawing39.vml"/><Relationship Id="rId6" Type="http://schemas.openxmlformats.org/officeDocument/2006/relationships/oleObject" Target="../embeddings/oleObject111.bin"/><Relationship Id="rId5" Type="http://schemas.openxmlformats.org/officeDocument/2006/relationships/image" Target="../media/image127.wmf"/><Relationship Id="rId4" Type="http://schemas.openxmlformats.org/officeDocument/2006/relationships/oleObject" Target="../embeddings/oleObject110.bin"/><Relationship Id="rId9" Type="http://schemas.openxmlformats.org/officeDocument/2006/relationships/image" Target="../media/image129.wmf"/></Relationships>
</file>

<file path=ppt/slides/_rels/slide59.xml.rels><?xml version="1.0" encoding="UTF-8" standalone="yes"?>
<Relationships xmlns="http://schemas.openxmlformats.org/package/2006/relationships"><Relationship Id="rId8" Type="http://schemas.openxmlformats.org/officeDocument/2006/relationships/oleObject" Target="../embeddings/oleObject115.bin"/><Relationship Id="rId3" Type="http://schemas.openxmlformats.org/officeDocument/2006/relationships/notesSlide" Target="../notesSlides/notesSlide59.xml"/><Relationship Id="rId7" Type="http://schemas.openxmlformats.org/officeDocument/2006/relationships/image" Target="../media/image131.wmf"/><Relationship Id="rId2" Type="http://schemas.openxmlformats.org/officeDocument/2006/relationships/slideLayout" Target="../slideLayouts/slideLayout2.xml"/><Relationship Id="rId1" Type="http://schemas.openxmlformats.org/officeDocument/2006/relationships/vmlDrawing" Target="../drawings/vmlDrawing40.vml"/><Relationship Id="rId6" Type="http://schemas.openxmlformats.org/officeDocument/2006/relationships/oleObject" Target="../embeddings/oleObject114.bin"/><Relationship Id="rId11" Type="http://schemas.openxmlformats.org/officeDocument/2006/relationships/image" Target="../media/image133.wmf"/><Relationship Id="rId5" Type="http://schemas.openxmlformats.org/officeDocument/2006/relationships/image" Target="../media/image130.wmf"/><Relationship Id="rId10" Type="http://schemas.openxmlformats.org/officeDocument/2006/relationships/oleObject" Target="../embeddings/oleObject116.bin"/><Relationship Id="rId4" Type="http://schemas.openxmlformats.org/officeDocument/2006/relationships/oleObject" Target="../embeddings/oleObject113.bin"/><Relationship Id="rId9" Type="http://schemas.openxmlformats.org/officeDocument/2006/relationships/image" Target="../media/image132.wmf"/></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vmlDrawing" Target="../drawings/vmlDrawing4.vml"/><Relationship Id="rId6" Type="http://schemas.openxmlformats.org/officeDocument/2006/relationships/image" Target="../media/image11.wmf"/><Relationship Id="rId5" Type="http://schemas.openxmlformats.org/officeDocument/2006/relationships/oleObject" Target="../embeddings/oleObject6.bin"/><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8.bin"/><Relationship Id="rId5" Type="http://schemas.openxmlformats.org/officeDocument/2006/relationships/image" Target="../media/image13.wmf"/><Relationship Id="rId4" Type="http://schemas.openxmlformats.org/officeDocument/2006/relationships/oleObject" Target="../embeddings/oleObject7.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3"/>
          <p:cNvSpPr>
            <a:spLocks noGrp="1"/>
          </p:cNvSpPr>
          <p:nvPr>
            <p:ph type="ftr" sz="quarter" idx="10"/>
          </p:nvPr>
        </p:nvSpPr>
        <p:spPr>
          <a:noFill/>
        </p:spPr>
        <p:txBody>
          <a:bodyPr/>
          <a:lstStyle/>
          <a:p>
            <a:r>
              <a:rPr lang="en-US">
                <a:latin typeface="Arial" pitchFamily="34" charset="0"/>
              </a:rPr>
              <a:t>Computational: time domain / volume discretisation</a:t>
            </a:r>
            <a:endParaRPr lang="nl-BE">
              <a:latin typeface="Arial" pitchFamily="34" charset="0"/>
            </a:endParaRPr>
          </a:p>
        </p:txBody>
      </p:sp>
      <p:sp>
        <p:nvSpPr>
          <p:cNvPr id="43011" name="Slide Number Placeholder 4"/>
          <p:cNvSpPr>
            <a:spLocks noGrp="1"/>
          </p:cNvSpPr>
          <p:nvPr>
            <p:ph type="sldNum" sz="quarter" idx="11"/>
          </p:nvPr>
        </p:nvSpPr>
        <p:spPr>
          <a:noFill/>
        </p:spPr>
        <p:txBody>
          <a:bodyPr/>
          <a:lstStyle/>
          <a:p>
            <a:fld id="{F3C1D034-E1C2-457B-B770-60BCC11EBE3F}" type="slidenum">
              <a:rPr lang="nl-BE" smtClean="0">
                <a:latin typeface="Arial" pitchFamily="34" charset="0"/>
              </a:rPr>
              <a:pPr/>
              <a:t>1</a:t>
            </a:fld>
            <a:endParaRPr lang="nl-BE">
              <a:latin typeface="Arial" pitchFamily="34" charset="0"/>
            </a:endParaRPr>
          </a:p>
        </p:txBody>
      </p:sp>
      <p:sp>
        <p:nvSpPr>
          <p:cNvPr id="43012" name="Rectangle 2"/>
          <p:cNvSpPr>
            <a:spLocks noGrp="1" noChangeArrowheads="1"/>
          </p:cNvSpPr>
          <p:nvPr>
            <p:ph type="title"/>
          </p:nvPr>
        </p:nvSpPr>
        <p:spPr/>
        <p:txBody>
          <a:bodyPr/>
          <a:lstStyle/>
          <a:p>
            <a:pPr eaLnBrk="1" hangingPunct="1"/>
            <a:r>
              <a:rPr lang="en-US"/>
              <a:t>Time domain / volume discretisation</a:t>
            </a:r>
          </a:p>
        </p:txBody>
      </p:sp>
      <p:sp>
        <p:nvSpPr>
          <p:cNvPr id="43013" name="Rectangle 3"/>
          <p:cNvSpPr>
            <a:spLocks noGrp="1" noChangeArrowheads="1"/>
          </p:cNvSpPr>
          <p:nvPr>
            <p:ph type="body" idx="1"/>
          </p:nvPr>
        </p:nvSpPr>
        <p:spPr/>
        <p:txBody>
          <a:bodyPr/>
          <a:lstStyle/>
          <a:p>
            <a:pPr marL="533400" indent="-533400" eaLnBrk="1" hangingPunct="1">
              <a:buFontTx/>
              <a:buAutoNum type="arabicPeriod"/>
            </a:pPr>
            <a:r>
              <a:rPr lang="en-US"/>
              <a:t>Discretisation schemes</a:t>
            </a:r>
          </a:p>
          <a:p>
            <a:pPr marL="533400" indent="-533400" eaLnBrk="1" hangingPunct="1">
              <a:buFontTx/>
              <a:buAutoNum type="arabicPeriod"/>
            </a:pPr>
            <a:r>
              <a:rPr lang="en-US"/>
              <a:t>Explicit, implicit, and stability</a:t>
            </a:r>
          </a:p>
          <a:p>
            <a:pPr marL="533400" indent="-533400" eaLnBrk="1" hangingPunct="1">
              <a:buFontTx/>
              <a:buAutoNum type="arabicPeriod"/>
            </a:pPr>
            <a:r>
              <a:rPr lang="en-US"/>
              <a:t>Numerical Accuracy</a:t>
            </a:r>
          </a:p>
          <a:p>
            <a:pPr marL="533400" indent="-533400" eaLnBrk="1" hangingPunct="1">
              <a:buFontTx/>
              <a:buAutoNum type="arabicPeriod"/>
            </a:pPr>
            <a:r>
              <a:rPr lang="en-US"/>
              <a:t>Sources and boundary conditions</a:t>
            </a:r>
          </a:p>
          <a:p>
            <a:pPr marL="533400" indent="-533400" eaLnBrk="1" hangingPunct="1">
              <a:buFontTx/>
              <a:buAutoNum type="arabicPeriod"/>
            </a:pPr>
            <a:r>
              <a:rPr lang="en-US"/>
              <a:t>Perfectly absorbing layers</a:t>
            </a:r>
          </a:p>
          <a:p>
            <a:pPr marL="533400" indent="-533400" eaLnBrk="1" hangingPunct="1">
              <a:buFontTx/>
              <a:buAutoNum type="arabicPeriod"/>
            </a:pPr>
            <a:r>
              <a:rPr lang="en-US"/>
              <a:t>Handling additional terms in the equation</a:t>
            </a:r>
          </a:p>
          <a:p>
            <a:pPr marL="533400" indent="-533400" eaLnBrk="1" hangingPunct="1">
              <a:buFontTx/>
              <a:buAutoNum type="arabicPeriod"/>
            </a:pPr>
            <a:r>
              <a:rPr lang="en-US"/>
              <a:t>Grid refinement and subgridscale models</a:t>
            </a:r>
          </a:p>
          <a:p>
            <a:pPr marL="533400" indent="-533400" eaLnBrk="1" hangingPunct="1">
              <a:buFontTx/>
              <a:buAutoNum type="arabicPeriod"/>
            </a:pPr>
            <a:r>
              <a:rPr lang="en-US"/>
              <a:t>Implementation aspects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1" name="Title 1"/>
          <p:cNvSpPr>
            <a:spLocks noGrp="1"/>
          </p:cNvSpPr>
          <p:nvPr>
            <p:ph type="title"/>
          </p:nvPr>
        </p:nvSpPr>
        <p:spPr/>
        <p:txBody>
          <a:bodyPr/>
          <a:lstStyle/>
          <a:p>
            <a:r>
              <a:rPr lang="en-US"/>
              <a:t>1.b) Extended stencils</a:t>
            </a:r>
          </a:p>
        </p:txBody>
      </p:sp>
      <p:sp>
        <p:nvSpPr>
          <p:cNvPr id="6152" name="Content Placeholder 2"/>
          <p:cNvSpPr>
            <a:spLocks noGrp="1"/>
          </p:cNvSpPr>
          <p:nvPr>
            <p:ph idx="1"/>
          </p:nvPr>
        </p:nvSpPr>
        <p:spPr/>
        <p:txBody>
          <a:bodyPr/>
          <a:lstStyle/>
          <a:p>
            <a:r>
              <a:rPr lang="en-US" sz="2400"/>
              <a:t>Pseudo Spectral Time Domain</a:t>
            </a:r>
          </a:p>
          <a:p>
            <a:pPr lvl="1"/>
            <a:r>
              <a:rPr lang="en-US" sz="2000"/>
              <a:t>Projection of </a:t>
            </a:r>
            <a:r>
              <a:rPr lang="en-US" sz="2000" i="1"/>
              <a:t>p</a:t>
            </a:r>
            <a:r>
              <a:rPr lang="en-US" sz="2000"/>
              <a:t>(</a:t>
            </a:r>
            <a:r>
              <a:rPr lang="en-US" sz="2000" i="1"/>
              <a:t>x</a:t>
            </a:r>
            <a:r>
              <a:rPr lang="en-US" sz="2000"/>
              <a:t>,</a:t>
            </a:r>
            <a:r>
              <a:rPr lang="en-US" sz="2000" i="1"/>
              <a:t>t</a:t>
            </a:r>
            <a:r>
              <a:rPr lang="en-US" sz="2000"/>
              <a:t>) on set of orthogonal basis functions</a:t>
            </a:r>
          </a:p>
          <a:p>
            <a:pPr lvl="1"/>
            <a:endParaRPr lang="en-US" sz="2000"/>
          </a:p>
          <a:p>
            <a:pPr lvl="1"/>
            <a:endParaRPr lang="en-US" sz="2000"/>
          </a:p>
          <a:p>
            <a:r>
              <a:rPr lang="en-US" sz="2400"/>
              <a:t>Fourier Pseudo Spectral Time Domain</a:t>
            </a:r>
          </a:p>
          <a:p>
            <a:pPr lvl="1"/>
            <a:r>
              <a:rPr lang="en-US" sz="2000"/>
              <a:t>Basis functions are sine functions and Fourier transform can be used</a:t>
            </a:r>
          </a:p>
          <a:p>
            <a:pPr lvl="1"/>
            <a:endParaRPr lang="en-US" sz="2000"/>
          </a:p>
          <a:p>
            <a:pPr lvl="1"/>
            <a:endParaRPr lang="en-US" sz="2000"/>
          </a:p>
          <a:p>
            <a:pPr lvl="1"/>
            <a:r>
              <a:rPr lang="en-US" sz="2000"/>
              <a:t>Spatial derivative can be calculated as</a:t>
            </a:r>
          </a:p>
          <a:p>
            <a:pPr lvl="1"/>
            <a:endParaRPr lang="en-US" sz="2000"/>
          </a:p>
          <a:p>
            <a:pPr lvl="1"/>
            <a:endParaRPr lang="en-US" sz="2000"/>
          </a:p>
          <a:p>
            <a:pPr lvl="1"/>
            <a:r>
              <a:rPr lang="en-US" sz="2000"/>
              <a:t>After discretisation</a:t>
            </a:r>
            <a:endParaRPr lang="en-US" sz="1600"/>
          </a:p>
          <a:p>
            <a:pPr lvl="1"/>
            <a:endParaRPr lang="en-US" sz="1600"/>
          </a:p>
          <a:p>
            <a:pPr lvl="1">
              <a:buFontTx/>
              <a:buNone/>
            </a:pPr>
            <a:endParaRPr lang="en-US" sz="2000"/>
          </a:p>
        </p:txBody>
      </p:sp>
      <p:sp>
        <p:nvSpPr>
          <p:cNvPr id="6153" name="Footer Placeholder 3"/>
          <p:cNvSpPr>
            <a:spLocks noGrp="1"/>
          </p:cNvSpPr>
          <p:nvPr>
            <p:ph type="ftr" sz="quarter" idx="10"/>
          </p:nvPr>
        </p:nvSpPr>
        <p:spPr>
          <a:noFill/>
        </p:spPr>
        <p:txBody>
          <a:bodyPr/>
          <a:lstStyle/>
          <a:p>
            <a:r>
              <a:rPr lang="en-US">
                <a:latin typeface="Arial" pitchFamily="34" charset="0"/>
              </a:rPr>
              <a:t>Computational: time domain / volume discretisation</a:t>
            </a:r>
            <a:endParaRPr lang="nl-BE">
              <a:latin typeface="Arial" pitchFamily="34" charset="0"/>
            </a:endParaRPr>
          </a:p>
        </p:txBody>
      </p:sp>
      <p:sp>
        <p:nvSpPr>
          <p:cNvPr id="6154" name="Slide Number Placeholder 4"/>
          <p:cNvSpPr>
            <a:spLocks noGrp="1"/>
          </p:cNvSpPr>
          <p:nvPr>
            <p:ph type="sldNum" sz="quarter" idx="11"/>
          </p:nvPr>
        </p:nvSpPr>
        <p:spPr>
          <a:noFill/>
        </p:spPr>
        <p:txBody>
          <a:bodyPr/>
          <a:lstStyle/>
          <a:p>
            <a:fld id="{F13295A7-1B34-44C7-AC4B-598DA479C068}" type="slidenum">
              <a:rPr lang="nl-BE" smtClean="0">
                <a:latin typeface="Arial" pitchFamily="34" charset="0"/>
              </a:rPr>
              <a:pPr/>
              <a:t>10</a:t>
            </a:fld>
            <a:endParaRPr lang="nl-BE">
              <a:latin typeface="Arial" pitchFamily="34" charset="0"/>
            </a:endParaRPr>
          </a:p>
        </p:txBody>
      </p:sp>
      <p:graphicFrame>
        <p:nvGraphicFramePr>
          <p:cNvPr id="6146" name="Object 4"/>
          <p:cNvGraphicFramePr>
            <a:graphicFrameLocks noChangeAspect="1"/>
          </p:cNvGraphicFramePr>
          <p:nvPr/>
        </p:nvGraphicFramePr>
        <p:xfrm>
          <a:off x="2894013" y="2071688"/>
          <a:ext cx="2032000" cy="515937"/>
        </p:xfrm>
        <a:graphic>
          <a:graphicData uri="http://schemas.openxmlformats.org/presentationml/2006/ole">
            <mc:AlternateContent xmlns:mc="http://schemas.openxmlformats.org/markup-compatibility/2006">
              <mc:Choice xmlns:v="urn:schemas-microsoft-com:vml" Requires="v">
                <p:oleObj spid="_x0000_s6201" name="Equation" r:id="rId4" imgW="1447560" imgH="368280" progId="Equation.3">
                  <p:embed/>
                </p:oleObj>
              </mc:Choice>
              <mc:Fallback>
                <p:oleObj name="Equation" r:id="rId4" imgW="1447560" imgH="36828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4013" y="2071688"/>
                        <a:ext cx="2032000" cy="515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7" name="Object 4"/>
          <p:cNvGraphicFramePr>
            <a:graphicFrameLocks noChangeAspect="1"/>
          </p:cNvGraphicFramePr>
          <p:nvPr/>
        </p:nvGraphicFramePr>
        <p:xfrm>
          <a:off x="1778000" y="3502025"/>
          <a:ext cx="2335213" cy="657225"/>
        </p:xfrm>
        <a:graphic>
          <a:graphicData uri="http://schemas.openxmlformats.org/presentationml/2006/ole">
            <mc:AlternateContent xmlns:mc="http://schemas.openxmlformats.org/markup-compatibility/2006">
              <mc:Choice xmlns:v="urn:schemas-microsoft-com:vml" Requires="v">
                <p:oleObj spid="_x0000_s6202" name="Equation" r:id="rId6" imgW="1663560" imgH="469800" progId="Equation.3">
                  <p:embed/>
                </p:oleObj>
              </mc:Choice>
              <mc:Fallback>
                <p:oleObj name="Equation" r:id="rId6" imgW="1663560" imgH="46980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78000" y="3502025"/>
                        <a:ext cx="2335213" cy="657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8" name="Object 4"/>
          <p:cNvGraphicFramePr>
            <a:graphicFrameLocks noChangeAspect="1"/>
          </p:cNvGraphicFramePr>
          <p:nvPr/>
        </p:nvGraphicFramePr>
        <p:xfrm>
          <a:off x="5146675" y="3500438"/>
          <a:ext cx="2085975" cy="657225"/>
        </p:xfrm>
        <a:graphic>
          <a:graphicData uri="http://schemas.openxmlformats.org/presentationml/2006/ole">
            <mc:AlternateContent xmlns:mc="http://schemas.openxmlformats.org/markup-compatibility/2006">
              <mc:Choice xmlns:v="urn:schemas-microsoft-com:vml" Requires="v">
                <p:oleObj spid="_x0000_s6203" name="Equation" r:id="rId8" imgW="1485720" imgH="469800" progId="Equation.3">
                  <p:embed/>
                </p:oleObj>
              </mc:Choice>
              <mc:Fallback>
                <p:oleObj name="Equation" r:id="rId8" imgW="1485720" imgH="469800" progId="Equation.3">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46675" y="3500438"/>
                        <a:ext cx="2085975" cy="657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55" name="TextBox 9"/>
          <p:cNvSpPr txBox="1">
            <a:spLocks noChangeArrowheads="1"/>
          </p:cNvSpPr>
          <p:nvPr/>
        </p:nvSpPr>
        <p:spPr bwMode="auto">
          <a:xfrm>
            <a:off x="4357688" y="3643313"/>
            <a:ext cx="595312" cy="369887"/>
          </a:xfrm>
          <a:prstGeom prst="rect">
            <a:avLst/>
          </a:prstGeom>
          <a:noFill/>
          <a:ln w="9525">
            <a:noFill/>
            <a:miter lim="800000"/>
            <a:headEnd/>
            <a:tailEnd/>
          </a:ln>
        </p:spPr>
        <p:txBody>
          <a:bodyPr wrap="none">
            <a:spAutoFit/>
          </a:bodyPr>
          <a:lstStyle/>
          <a:p>
            <a:r>
              <a:rPr lang="en-US"/>
              <a:t>with</a:t>
            </a:r>
          </a:p>
        </p:txBody>
      </p:sp>
      <p:graphicFrame>
        <p:nvGraphicFramePr>
          <p:cNvPr id="6149" name="Object 4"/>
          <p:cNvGraphicFramePr>
            <a:graphicFrameLocks noChangeAspect="1"/>
          </p:cNvGraphicFramePr>
          <p:nvPr/>
        </p:nvGraphicFramePr>
        <p:xfrm>
          <a:off x="2563813" y="4643438"/>
          <a:ext cx="2638425" cy="657225"/>
        </p:xfrm>
        <a:graphic>
          <a:graphicData uri="http://schemas.openxmlformats.org/presentationml/2006/ole">
            <mc:AlternateContent xmlns:mc="http://schemas.openxmlformats.org/markup-compatibility/2006">
              <mc:Choice xmlns:v="urn:schemas-microsoft-com:vml" Requires="v">
                <p:oleObj spid="_x0000_s6204" name="Equation" r:id="rId10" imgW="1879560" imgH="469800" progId="Equation.3">
                  <p:embed/>
                </p:oleObj>
              </mc:Choice>
              <mc:Fallback>
                <p:oleObj name="Equation" r:id="rId10" imgW="1879560" imgH="469800" progId="Equation.3">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63813" y="4643438"/>
                        <a:ext cx="2638425" cy="657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50" name="Object 4"/>
          <p:cNvGraphicFramePr>
            <a:graphicFrameLocks noChangeAspect="1"/>
          </p:cNvGraphicFramePr>
          <p:nvPr/>
        </p:nvGraphicFramePr>
        <p:xfrm>
          <a:off x="2647950" y="5732463"/>
          <a:ext cx="2924175" cy="622300"/>
        </p:xfrm>
        <a:graphic>
          <a:graphicData uri="http://schemas.openxmlformats.org/presentationml/2006/ole">
            <mc:AlternateContent xmlns:mc="http://schemas.openxmlformats.org/markup-compatibility/2006">
              <mc:Choice xmlns:v="urn:schemas-microsoft-com:vml" Requires="v">
                <p:oleObj spid="_x0000_s6205" name="Equation" r:id="rId12" imgW="2082600" imgH="444240" progId="Equation.3">
                  <p:embed/>
                </p:oleObj>
              </mc:Choice>
              <mc:Fallback>
                <p:oleObj name="Equation" r:id="rId12" imgW="2082600" imgH="444240" progId="Equation.3">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47950" y="5732463"/>
                        <a:ext cx="2924175" cy="622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a:t>1.b) Extended stencils</a:t>
            </a:r>
          </a:p>
        </p:txBody>
      </p:sp>
      <p:sp>
        <p:nvSpPr>
          <p:cNvPr id="47107" name="Content Placeholder 2"/>
          <p:cNvSpPr>
            <a:spLocks noGrp="1"/>
          </p:cNvSpPr>
          <p:nvPr>
            <p:ph idx="1"/>
          </p:nvPr>
        </p:nvSpPr>
        <p:spPr/>
        <p:txBody>
          <a:bodyPr/>
          <a:lstStyle/>
          <a:p>
            <a:r>
              <a:rPr lang="en-US" sz="2400" dirty="0"/>
              <a:t>Fourier Pseudo Spectral Time Domain</a:t>
            </a:r>
          </a:p>
          <a:p>
            <a:pPr lvl="1"/>
            <a:r>
              <a:rPr lang="en-US" sz="2000" dirty="0"/>
              <a:t>Accurate until </a:t>
            </a:r>
            <a:r>
              <a:rPr lang="en-US" sz="2000" dirty="0" err="1"/>
              <a:t>Nyquist</a:t>
            </a:r>
            <a:r>
              <a:rPr lang="en-US" sz="2000" dirty="0"/>
              <a:t> sampling limit (2 point per </a:t>
            </a:r>
            <a:r>
              <a:rPr lang="en-US" sz="2000" dirty="0">
                <a:sym typeface="Symbol" pitchFamily="18" charset="2"/>
              </a:rPr>
              <a:t></a:t>
            </a:r>
            <a:r>
              <a:rPr lang="en-US" sz="2000" dirty="0"/>
              <a:t>)</a:t>
            </a:r>
          </a:p>
          <a:p>
            <a:pPr lvl="1"/>
            <a:r>
              <a:rPr lang="en-US" sz="2000" dirty="0"/>
              <a:t>Extended scheme complicates implementation boundary conditions</a:t>
            </a:r>
          </a:p>
          <a:p>
            <a:pPr lvl="1"/>
            <a:r>
              <a:rPr lang="en-US" sz="2000" dirty="0"/>
              <a:t>Gibbs phenomenon at sharp discontinuities between materials</a:t>
            </a:r>
          </a:p>
          <a:p>
            <a:r>
              <a:rPr lang="en-US" sz="2400" dirty="0"/>
              <a:t>Extended Fourier PS method</a:t>
            </a:r>
          </a:p>
          <a:p>
            <a:pPr lvl="1"/>
            <a:r>
              <a:rPr lang="en-US" sz="2000" dirty="0"/>
              <a:t>Alternative basis functions to avoid Gibbs phenomenon</a:t>
            </a:r>
          </a:p>
          <a:p>
            <a:pPr lvl="1"/>
            <a:r>
              <a:rPr lang="en-US" sz="2000" dirty="0"/>
              <a:t>Assuming interface between materials at x=0</a:t>
            </a:r>
          </a:p>
          <a:p>
            <a:pPr lvl="1"/>
            <a:endParaRPr lang="en-US" sz="2000" dirty="0"/>
          </a:p>
          <a:p>
            <a:pPr lvl="1"/>
            <a:endParaRPr lang="en-US" sz="2000" dirty="0"/>
          </a:p>
          <a:p>
            <a:pPr lvl="1"/>
            <a:endParaRPr lang="en-US" sz="2000" dirty="0"/>
          </a:p>
          <a:p>
            <a:pPr lvl="1"/>
            <a:endParaRPr lang="en-US" sz="2000" dirty="0"/>
          </a:p>
          <a:p>
            <a:pPr lvl="1"/>
            <a:r>
              <a:rPr lang="en-US" sz="2000" dirty="0">
                <a:sym typeface="Symbol" pitchFamily="18" charset="2"/>
              </a:rPr>
              <a:t> and  follow from continuity condition at x=0; </a:t>
            </a:r>
            <a:r>
              <a:rPr lang="en-US" sz="2000" i="1" dirty="0"/>
              <a:t>N</a:t>
            </a:r>
            <a:r>
              <a:rPr lang="en-US" sz="2000" dirty="0"/>
              <a:t> from </a:t>
            </a:r>
            <a:r>
              <a:rPr lang="en-US" sz="2000" dirty="0" err="1"/>
              <a:t>orthogonality</a:t>
            </a:r>
            <a:endParaRPr lang="en-US" sz="2000" dirty="0"/>
          </a:p>
          <a:p>
            <a:pPr lvl="1"/>
            <a:r>
              <a:rPr lang="en-US" sz="2000" dirty="0"/>
              <a:t>  </a:t>
            </a:r>
          </a:p>
          <a:p>
            <a:pPr lvl="1"/>
            <a:r>
              <a:rPr lang="en-US" sz="2000" dirty="0"/>
              <a:t>FFT can still be used, thus fast, but method is less general</a:t>
            </a:r>
          </a:p>
          <a:p>
            <a:pPr lvl="1">
              <a:buFontTx/>
              <a:buNone/>
            </a:pPr>
            <a:endParaRPr lang="en-US" sz="1600" dirty="0"/>
          </a:p>
          <a:p>
            <a:pPr lvl="1"/>
            <a:endParaRPr lang="en-US" sz="1600" dirty="0"/>
          </a:p>
          <a:p>
            <a:pPr lvl="1">
              <a:buFontTx/>
              <a:buNone/>
            </a:pPr>
            <a:endParaRPr lang="en-US" sz="2000" dirty="0"/>
          </a:p>
        </p:txBody>
      </p:sp>
      <p:sp>
        <p:nvSpPr>
          <p:cNvPr id="47108" name="Footer Placeholder 3"/>
          <p:cNvSpPr>
            <a:spLocks noGrp="1"/>
          </p:cNvSpPr>
          <p:nvPr>
            <p:ph type="ftr" sz="quarter" idx="10"/>
          </p:nvPr>
        </p:nvSpPr>
        <p:spPr>
          <a:noFill/>
        </p:spPr>
        <p:txBody>
          <a:bodyPr/>
          <a:lstStyle/>
          <a:p>
            <a:r>
              <a:rPr lang="en-US">
                <a:latin typeface="Arial" pitchFamily="34" charset="0"/>
              </a:rPr>
              <a:t>Computational: time domain / volume discretisation</a:t>
            </a:r>
            <a:endParaRPr lang="nl-BE">
              <a:latin typeface="Arial" pitchFamily="34" charset="0"/>
            </a:endParaRPr>
          </a:p>
        </p:txBody>
      </p:sp>
      <p:sp>
        <p:nvSpPr>
          <p:cNvPr id="47109" name="Slide Number Placeholder 4"/>
          <p:cNvSpPr>
            <a:spLocks noGrp="1"/>
          </p:cNvSpPr>
          <p:nvPr>
            <p:ph type="sldNum" sz="quarter" idx="11"/>
          </p:nvPr>
        </p:nvSpPr>
        <p:spPr>
          <a:noFill/>
        </p:spPr>
        <p:txBody>
          <a:bodyPr/>
          <a:lstStyle/>
          <a:p>
            <a:fld id="{3AB3FBD4-BFCD-4546-84CB-85EDEE67A41D}" type="slidenum">
              <a:rPr lang="nl-BE" smtClean="0">
                <a:latin typeface="Arial" pitchFamily="34" charset="0"/>
              </a:rPr>
              <a:pPr/>
              <a:t>11</a:t>
            </a:fld>
            <a:endParaRPr lang="nl-BE">
              <a:latin typeface="Arial" pitchFamily="34" charset="0"/>
            </a:endParaRPr>
          </a:p>
        </p:txBody>
      </p:sp>
      <p:pic>
        <p:nvPicPr>
          <p:cNvPr id="47110" name="Picture 8"/>
          <p:cNvPicPr>
            <a:picLocks noChangeAspect="1" noChangeArrowheads="1"/>
          </p:cNvPicPr>
          <p:nvPr/>
        </p:nvPicPr>
        <p:blipFill>
          <a:blip r:embed="rId3" cstate="print"/>
          <a:srcRect/>
          <a:stretch>
            <a:fillRect/>
          </a:stretch>
        </p:blipFill>
        <p:spPr bwMode="auto">
          <a:xfrm>
            <a:off x="1857375" y="3786188"/>
            <a:ext cx="4400550" cy="1619250"/>
          </a:xfrm>
          <a:prstGeom prst="rect">
            <a:avLst/>
          </a:prstGeom>
          <a:noFill/>
          <a:ln w="9525">
            <a:noFill/>
            <a:miter lim="800000"/>
            <a:headEnd/>
            <a:tailEnd/>
          </a:ln>
        </p:spPr>
      </p:pic>
      <p:pic>
        <p:nvPicPr>
          <p:cNvPr id="47111" name="Picture 9"/>
          <p:cNvPicPr>
            <a:picLocks noChangeAspect="1" noChangeArrowheads="1"/>
          </p:cNvPicPr>
          <p:nvPr/>
        </p:nvPicPr>
        <p:blipFill>
          <a:blip r:embed="rId4" cstate="print"/>
          <a:srcRect/>
          <a:stretch>
            <a:fillRect/>
          </a:stretch>
        </p:blipFill>
        <p:spPr bwMode="auto">
          <a:xfrm>
            <a:off x="1000125" y="5715000"/>
            <a:ext cx="1181100" cy="361950"/>
          </a:xfrm>
          <a:prstGeom prst="rect">
            <a:avLst/>
          </a:prstGeom>
          <a:noFill/>
          <a:ln w="9525">
            <a:noFill/>
            <a:miter lim="800000"/>
            <a:headEnd/>
            <a:tailEnd/>
          </a:ln>
        </p:spPr>
      </p:pic>
      <p:sp>
        <p:nvSpPr>
          <p:cNvPr id="47112" name="TextBox 14"/>
          <p:cNvSpPr txBox="1">
            <a:spLocks noChangeArrowheads="1"/>
          </p:cNvSpPr>
          <p:nvPr/>
        </p:nvSpPr>
        <p:spPr bwMode="auto">
          <a:xfrm>
            <a:off x="6500813" y="4357688"/>
            <a:ext cx="1557337" cy="369887"/>
          </a:xfrm>
          <a:prstGeom prst="rect">
            <a:avLst/>
          </a:prstGeom>
          <a:noFill/>
          <a:ln w="9525">
            <a:noFill/>
            <a:miter lim="800000"/>
            <a:headEnd/>
            <a:tailEnd/>
          </a:ln>
        </p:spPr>
        <p:txBody>
          <a:bodyPr wrap="none">
            <a:spAutoFit/>
          </a:bodyPr>
          <a:lstStyle/>
          <a:p>
            <a:r>
              <a:rPr lang="en-US"/>
              <a:t>plane waves!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Footer Placeholder 3"/>
          <p:cNvSpPr>
            <a:spLocks noGrp="1"/>
          </p:cNvSpPr>
          <p:nvPr>
            <p:ph type="ftr" sz="quarter" idx="10"/>
          </p:nvPr>
        </p:nvSpPr>
        <p:spPr>
          <a:noFill/>
        </p:spPr>
        <p:txBody>
          <a:bodyPr/>
          <a:lstStyle/>
          <a:p>
            <a:r>
              <a:rPr lang="en-US">
                <a:latin typeface="Arial" pitchFamily="34" charset="0"/>
              </a:rPr>
              <a:t>Computational: time domain / volume discretisation</a:t>
            </a:r>
            <a:endParaRPr lang="nl-BE">
              <a:latin typeface="Arial" pitchFamily="34" charset="0"/>
            </a:endParaRPr>
          </a:p>
        </p:txBody>
      </p:sp>
      <p:sp>
        <p:nvSpPr>
          <p:cNvPr id="7173" name="Slide Number Placeholder 4"/>
          <p:cNvSpPr>
            <a:spLocks noGrp="1"/>
          </p:cNvSpPr>
          <p:nvPr>
            <p:ph type="sldNum" sz="quarter" idx="11"/>
          </p:nvPr>
        </p:nvSpPr>
        <p:spPr>
          <a:noFill/>
        </p:spPr>
        <p:txBody>
          <a:bodyPr/>
          <a:lstStyle/>
          <a:p>
            <a:fld id="{8F8096D8-6B09-4145-B098-4FB41558655B}" type="slidenum">
              <a:rPr lang="nl-BE" smtClean="0">
                <a:latin typeface="Arial" pitchFamily="34" charset="0"/>
              </a:rPr>
              <a:pPr/>
              <a:t>12</a:t>
            </a:fld>
            <a:endParaRPr lang="nl-BE">
              <a:latin typeface="Arial" pitchFamily="34" charset="0"/>
            </a:endParaRPr>
          </a:p>
        </p:txBody>
      </p:sp>
      <p:sp>
        <p:nvSpPr>
          <p:cNvPr id="7174" name="Rectangle 2"/>
          <p:cNvSpPr>
            <a:spLocks noGrp="1" noChangeArrowheads="1"/>
          </p:cNvSpPr>
          <p:nvPr>
            <p:ph type="title"/>
          </p:nvPr>
        </p:nvSpPr>
        <p:spPr/>
        <p:txBody>
          <a:bodyPr/>
          <a:lstStyle/>
          <a:p>
            <a:pPr eaLnBrk="1" hangingPunct="1"/>
            <a:r>
              <a:rPr lang="en-US"/>
              <a:t>1.c) Non-Cartesian structured grids</a:t>
            </a:r>
          </a:p>
        </p:txBody>
      </p:sp>
      <p:sp>
        <p:nvSpPr>
          <p:cNvPr id="7175" name="Rectangle 3"/>
          <p:cNvSpPr>
            <a:spLocks noGrp="1" noChangeArrowheads="1"/>
          </p:cNvSpPr>
          <p:nvPr>
            <p:ph type="body" idx="1"/>
          </p:nvPr>
        </p:nvSpPr>
        <p:spPr/>
        <p:txBody>
          <a:bodyPr/>
          <a:lstStyle/>
          <a:p>
            <a:pPr eaLnBrk="1" hangingPunct="1">
              <a:lnSpc>
                <a:spcPct val="90000"/>
              </a:lnSpc>
            </a:pPr>
            <a:r>
              <a:rPr lang="en-US" sz="2400"/>
              <a:t>Structured grids</a:t>
            </a:r>
          </a:p>
          <a:p>
            <a:pPr lvl="1" eaLnBrk="1" hangingPunct="1">
              <a:lnSpc>
                <a:spcPct val="90000"/>
              </a:lnSpc>
            </a:pPr>
            <a:r>
              <a:rPr lang="en-US" sz="2000"/>
              <a:t>Can be mapped one-to-one on Cartesian</a:t>
            </a:r>
          </a:p>
          <a:p>
            <a:pPr eaLnBrk="1" hangingPunct="1">
              <a:lnSpc>
                <a:spcPct val="90000"/>
              </a:lnSpc>
            </a:pPr>
            <a:r>
              <a:rPr lang="en-US" sz="2400"/>
              <a:t>Curvilinear grids </a:t>
            </a:r>
          </a:p>
          <a:p>
            <a:pPr lvl="1" eaLnBrk="1" hangingPunct="1">
              <a:lnSpc>
                <a:spcPct val="90000"/>
              </a:lnSpc>
            </a:pPr>
            <a:r>
              <a:rPr lang="en-US" sz="2000"/>
              <a:t>Coordinates u, v, (w)</a:t>
            </a:r>
          </a:p>
          <a:p>
            <a:pPr lvl="1" eaLnBrk="1" hangingPunct="1">
              <a:lnSpc>
                <a:spcPct val="90000"/>
              </a:lnSpc>
            </a:pPr>
            <a:endParaRPr lang="en-US" sz="2000"/>
          </a:p>
          <a:p>
            <a:pPr lvl="1" eaLnBrk="1" hangingPunct="1">
              <a:lnSpc>
                <a:spcPct val="90000"/>
              </a:lnSpc>
            </a:pPr>
            <a:endParaRPr lang="en-US" sz="2000"/>
          </a:p>
          <a:p>
            <a:pPr lvl="1" eaLnBrk="1" hangingPunct="1">
              <a:lnSpc>
                <a:spcPct val="90000"/>
              </a:lnSpc>
            </a:pPr>
            <a:endParaRPr lang="en-US" sz="2000"/>
          </a:p>
          <a:p>
            <a:pPr lvl="1" eaLnBrk="1" hangingPunct="1">
              <a:lnSpc>
                <a:spcPct val="90000"/>
              </a:lnSpc>
            </a:pPr>
            <a:endParaRPr lang="en-US" sz="2000"/>
          </a:p>
          <a:p>
            <a:pPr lvl="1" eaLnBrk="1" hangingPunct="1">
              <a:lnSpc>
                <a:spcPct val="90000"/>
              </a:lnSpc>
            </a:pPr>
            <a:endParaRPr lang="en-US" sz="2000"/>
          </a:p>
          <a:p>
            <a:pPr lvl="1" eaLnBrk="1" hangingPunct="1">
              <a:lnSpc>
                <a:spcPct val="90000"/>
              </a:lnSpc>
            </a:pPr>
            <a:endParaRPr lang="en-US" sz="2000"/>
          </a:p>
          <a:p>
            <a:pPr lvl="1" eaLnBrk="1" hangingPunct="1">
              <a:lnSpc>
                <a:spcPct val="90000"/>
              </a:lnSpc>
            </a:pPr>
            <a:r>
              <a:rPr lang="en-US" sz="2000"/>
              <a:t>Vector can be expanded in covariant </a:t>
            </a:r>
            <a:r>
              <a:rPr lang="en-US" sz="2000" b="1"/>
              <a:t>e</a:t>
            </a:r>
            <a:r>
              <a:rPr lang="en-US" sz="2000" baseline="-25000"/>
              <a:t>u</a:t>
            </a:r>
            <a:r>
              <a:rPr lang="en-US" sz="2000"/>
              <a:t>, … and in contravariant unit vectors </a:t>
            </a:r>
            <a:r>
              <a:rPr lang="en-US" sz="2000" b="1"/>
              <a:t>e</a:t>
            </a:r>
            <a:r>
              <a:rPr lang="en-US" sz="2000" baseline="30000"/>
              <a:t>u</a:t>
            </a:r>
            <a:r>
              <a:rPr lang="en-US" sz="2000"/>
              <a:t>, ...</a:t>
            </a:r>
          </a:p>
          <a:p>
            <a:pPr lvl="1" eaLnBrk="1" hangingPunct="1">
              <a:lnSpc>
                <a:spcPct val="90000"/>
              </a:lnSpc>
            </a:pPr>
            <a:endParaRPr lang="en-US" sz="2000"/>
          </a:p>
          <a:p>
            <a:pPr lvl="1" eaLnBrk="1" hangingPunct="1">
              <a:lnSpc>
                <a:spcPct val="90000"/>
              </a:lnSpc>
            </a:pPr>
            <a:r>
              <a:rPr lang="en-US" sz="2000"/>
              <a:t>Component are related via the metric coefficients + interpolation</a:t>
            </a:r>
          </a:p>
          <a:p>
            <a:pPr lvl="2" eaLnBrk="1" hangingPunct="1">
              <a:lnSpc>
                <a:spcPct val="90000"/>
              </a:lnSpc>
            </a:pPr>
            <a:endParaRPr lang="en-US" sz="1800"/>
          </a:p>
        </p:txBody>
      </p:sp>
      <p:sp>
        <p:nvSpPr>
          <p:cNvPr id="7176" name="Freeform 4"/>
          <p:cNvSpPr>
            <a:spLocks/>
          </p:cNvSpPr>
          <p:nvPr/>
        </p:nvSpPr>
        <p:spPr bwMode="auto">
          <a:xfrm>
            <a:off x="2671763" y="2779713"/>
            <a:ext cx="3240087" cy="1009650"/>
          </a:xfrm>
          <a:custGeom>
            <a:avLst/>
            <a:gdLst>
              <a:gd name="T0" fmla="*/ 0 w 2041"/>
              <a:gd name="T1" fmla="*/ 2147483647 h 636"/>
              <a:gd name="T2" fmla="*/ 2147483647 w 2041"/>
              <a:gd name="T3" fmla="*/ 2147483647 h 636"/>
              <a:gd name="T4" fmla="*/ 2147483647 w 2041"/>
              <a:gd name="T5" fmla="*/ 0 h 636"/>
              <a:gd name="T6" fmla="*/ 0 60000 65536"/>
              <a:gd name="T7" fmla="*/ 0 60000 65536"/>
              <a:gd name="T8" fmla="*/ 0 60000 65536"/>
              <a:gd name="T9" fmla="*/ 0 w 2041"/>
              <a:gd name="T10" fmla="*/ 0 h 636"/>
              <a:gd name="T11" fmla="*/ 2041 w 2041"/>
              <a:gd name="T12" fmla="*/ 636 h 636"/>
            </a:gdLst>
            <a:ahLst/>
            <a:cxnLst>
              <a:cxn ang="T6">
                <a:pos x="T0" y="T1"/>
              </a:cxn>
              <a:cxn ang="T7">
                <a:pos x="T2" y="T3"/>
              </a:cxn>
              <a:cxn ang="T8">
                <a:pos x="T4" y="T5"/>
              </a:cxn>
            </a:cxnLst>
            <a:rect l="T9" t="T10" r="T11" b="T12"/>
            <a:pathLst>
              <a:path w="2041" h="636">
                <a:moveTo>
                  <a:pt x="0" y="636"/>
                </a:moveTo>
                <a:cubicBezTo>
                  <a:pt x="159" y="553"/>
                  <a:pt x="613" y="243"/>
                  <a:pt x="953" y="137"/>
                </a:cubicBezTo>
                <a:cubicBezTo>
                  <a:pt x="1293" y="31"/>
                  <a:pt x="1814" y="29"/>
                  <a:pt x="2041" y="0"/>
                </a:cubicBezTo>
              </a:path>
            </a:pathLst>
          </a:custGeom>
          <a:noFill/>
          <a:ln w="9525">
            <a:solidFill>
              <a:schemeClr val="tx1"/>
            </a:solidFill>
            <a:round/>
            <a:headEnd/>
            <a:tailEnd/>
          </a:ln>
        </p:spPr>
        <p:txBody>
          <a:bodyPr/>
          <a:lstStyle/>
          <a:p>
            <a:endParaRPr lang="en-US"/>
          </a:p>
        </p:txBody>
      </p:sp>
      <p:sp>
        <p:nvSpPr>
          <p:cNvPr id="7177" name="Freeform 5"/>
          <p:cNvSpPr>
            <a:spLocks/>
          </p:cNvSpPr>
          <p:nvPr/>
        </p:nvSpPr>
        <p:spPr bwMode="auto">
          <a:xfrm>
            <a:off x="2887663" y="3708400"/>
            <a:ext cx="3240087" cy="944563"/>
          </a:xfrm>
          <a:custGeom>
            <a:avLst/>
            <a:gdLst>
              <a:gd name="T0" fmla="*/ 0 w 2041"/>
              <a:gd name="T1" fmla="*/ 2147483647 h 595"/>
              <a:gd name="T2" fmla="*/ 2147483647 w 2041"/>
              <a:gd name="T3" fmla="*/ 2147483647 h 595"/>
              <a:gd name="T4" fmla="*/ 2147483647 w 2041"/>
              <a:gd name="T5" fmla="*/ 2147483647 h 595"/>
              <a:gd name="T6" fmla="*/ 0 60000 65536"/>
              <a:gd name="T7" fmla="*/ 0 60000 65536"/>
              <a:gd name="T8" fmla="*/ 0 60000 65536"/>
              <a:gd name="T9" fmla="*/ 0 w 2041"/>
              <a:gd name="T10" fmla="*/ 0 h 595"/>
              <a:gd name="T11" fmla="*/ 2041 w 2041"/>
              <a:gd name="T12" fmla="*/ 595 h 595"/>
            </a:gdLst>
            <a:ahLst/>
            <a:cxnLst>
              <a:cxn ang="T6">
                <a:pos x="T0" y="T1"/>
              </a:cxn>
              <a:cxn ang="T7">
                <a:pos x="T2" y="T3"/>
              </a:cxn>
              <a:cxn ang="T8">
                <a:pos x="T4" y="T5"/>
              </a:cxn>
            </a:cxnLst>
            <a:rect l="T9" t="T10" r="T11" b="T12"/>
            <a:pathLst>
              <a:path w="2041" h="595">
                <a:moveTo>
                  <a:pt x="0" y="595"/>
                </a:moveTo>
                <a:cubicBezTo>
                  <a:pt x="159" y="518"/>
                  <a:pt x="380" y="272"/>
                  <a:pt x="956" y="136"/>
                </a:cubicBezTo>
                <a:cubicBezTo>
                  <a:pt x="1532" y="0"/>
                  <a:pt x="1815" y="32"/>
                  <a:pt x="2041" y="5"/>
                </a:cubicBezTo>
              </a:path>
            </a:pathLst>
          </a:custGeom>
          <a:noFill/>
          <a:ln w="9525">
            <a:solidFill>
              <a:schemeClr val="tx1"/>
            </a:solidFill>
            <a:round/>
            <a:headEnd/>
            <a:tailEnd/>
          </a:ln>
        </p:spPr>
        <p:txBody>
          <a:bodyPr/>
          <a:lstStyle/>
          <a:p>
            <a:endParaRPr lang="en-US"/>
          </a:p>
        </p:txBody>
      </p:sp>
      <p:sp>
        <p:nvSpPr>
          <p:cNvPr id="7178" name="Freeform 6"/>
          <p:cNvSpPr>
            <a:spLocks/>
          </p:cNvSpPr>
          <p:nvPr/>
        </p:nvSpPr>
        <p:spPr bwMode="auto">
          <a:xfrm>
            <a:off x="3032125" y="3068638"/>
            <a:ext cx="1368425" cy="1368425"/>
          </a:xfrm>
          <a:custGeom>
            <a:avLst/>
            <a:gdLst>
              <a:gd name="T0" fmla="*/ 0 w 862"/>
              <a:gd name="T1" fmla="*/ 0 h 862"/>
              <a:gd name="T2" fmla="*/ 2147483647 w 862"/>
              <a:gd name="T3" fmla="*/ 2147483647 h 862"/>
              <a:gd name="T4" fmla="*/ 2147483647 w 862"/>
              <a:gd name="T5" fmla="*/ 2147483647 h 862"/>
              <a:gd name="T6" fmla="*/ 0 60000 65536"/>
              <a:gd name="T7" fmla="*/ 0 60000 65536"/>
              <a:gd name="T8" fmla="*/ 0 60000 65536"/>
              <a:gd name="T9" fmla="*/ 0 w 862"/>
              <a:gd name="T10" fmla="*/ 0 h 862"/>
              <a:gd name="T11" fmla="*/ 862 w 862"/>
              <a:gd name="T12" fmla="*/ 862 h 862"/>
            </a:gdLst>
            <a:ahLst/>
            <a:cxnLst>
              <a:cxn ang="T6">
                <a:pos x="T0" y="T1"/>
              </a:cxn>
              <a:cxn ang="T7">
                <a:pos x="T2" y="T3"/>
              </a:cxn>
              <a:cxn ang="T8">
                <a:pos x="T4" y="T5"/>
              </a:cxn>
            </a:cxnLst>
            <a:rect l="T9" t="T10" r="T11" b="T12"/>
            <a:pathLst>
              <a:path w="862" h="862">
                <a:moveTo>
                  <a:pt x="0" y="0"/>
                </a:moveTo>
                <a:cubicBezTo>
                  <a:pt x="83" y="53"/>
                  <a:pt x="355" y="173"/>
                  <a:pt x="499" y="317"/>
                </a:cubicBezTo>
                <a:cubicBezTo>
                  <a:pt x="643" y="461"/>
                  <a:pt x="787" y="749"/>
                  <a:pt x="862" y="862"/>
                </a:cubicBezTo>
              </a:path>
            </a:pathLst>
          </a:custGeom>
          <a:noFill/>
          <a:ln w="9525">
            <a:solidFill>
              <a:schemeClr val="tx1"/>
            </a:solidFill>
            <a:round/>
            <a:headEnd/>
            <a:tailEnd/>
          </a:ln>
        </p:spPr>
        <p:txBody>
          <a:bodyPr/>
          <a:lstStyle/>
          <a:p>
            <a:endParaRPr lang="en-US"/>
          </a:p>
        </p:txBody>
      </p:sp>
      <p:sp>
        <p:nvSpPr>
          <p:cNvPr id="7179" name="Freeform 7"/>
          <p:cNvSpPr>
            <a:spLocks/>
          </p:cNvSpPr>
          <p:nvPr/>
        </p:nvSpPr>
        <p:spPr bwMode="auto">
          <a:xfrm>
            <a:off x="4256088" y="2563813"/>
            <a:ext cx="1152525" cy="1441450"/>
          </a:xfrm>
          <a:custGeom>
            <a:avLst/>
            <a:gdLst>
              <a:gd name="T0" fmla="*/ 0 w 862"/>
              <a:gd name="T1" fmla="*/ 0 h 862"/>
              <a:gd name="T2" fmla="*/ 2147483647 w 862"/>
              <a:gd name="T3" fmla="*/ 2147483647 h 862"/>
              <a:gd name="T4" fmla="*/ 2147483647 w 862"/>
              <a:gd name="T5" fmla="*/ 2147483647 h 862"/>
              <a:gd name="T6" fmla="*/ 0 60000 65536"/>
              <a:gd name="T7" fmla="*/ 0 60000 65536"/>
              <a:gd name="T8" fmla="*/ 0 60000 65536"/>
              <a:gd name="T9" fmla="*/ 0 w 862"/>
              <a:gd name="T10" fmla="*/ 0 h 862"/>
              <a:gd name="T11" fmla="*/ 862 w 862"/>
              <a:gd name="T12" fmla="*/ 862 h 862"/>
            </a:gdLst>
            <a:ahLst/>
            <a:cxnLst>
              <a:cxn ang="T6">
                <a:pos x="T0" y="T1"/>
              </a:cxn>
              <a:cxn ang="T7">
                <a:pos x="T2" y="T3"/>
              </a:cxn>
              <a:cxn ang="T8">
                <a:pos x="T4" y="T5"/>
              </a:cxn>
            </a:cxnLst>
            <a:rect l="T9" t="T10" r="T11" b="T12"/>
            <a:pathLst>
              <a:path w="862" h="862">
                <a:moveTo>
                  <a:pt x="0" y="0"/>
                </a:moveTo>
                <a:cubicBezTo>
                  <a:pt x="83" y="53"/>
                  <a:pt x="355" y="173"/>
                  <a:pt x="499" y="317"/>
                </a:cubicBezTo>
                <a:cubicBezTo>
                  <a:pt x="643" y="461"/>
                  <a:pt x="787" y="749"/>
                  <a:pt x="862" y="862"/>
                </a:cubicBezTo>
              </a:path>
            </a:pathLst>
          </a:custGeom>
          <a:noFill/>
          <a:ln w="9525">
            <a:solidFill>
              <a:schemeClr val="tx1"/>
            </a:solidFill>
            <a:round/>
            <a:headEnd/>
            <a:tailEnd/>
          </a:ln>
        </p:spPr>
        <p:txBody>
          <a:bodyPr/>
          <a:lstStyle/>
          <a:p>
            <a:endParaRPr lang="en-US"/>
          </a:p>
        </p:txBody>
      </p:sp>
      <p:sp>
        <p:nvSpPr>
          <p:cNvPr id="7180" name="Oval 8"/>
          <p:cNvSpPr>
            <a:spLocks noChangeArrowheads="1"/>
          </p:cNvSpPr>
          <p:nvPr/>
        </p:nvSpPr>
        <p:spPr bwMode="auto">
          <a:xfrm>
            <a:off x="4400550" y="3429000"/>
            <a:ext cx="71438" cy="71438"/>
          </a:xfrm>
          <a:prstGeom prst="ellipse">
            <a:avLst/>
          </a:prstGeom>
          <a:solidFill>
            <a:schemeClr val="tx1"/>
          </a:solidFill>
          <a:ln w="9525">
            <a:solidFill>
              <a:schemeClr val="tx1"/>
            </a:solidFill>
            <a:round/>
            <a:headEnd/>
            <a:tailEnd/>
          </a:ln>
        </p:spPr>
        <p:txBody>
          <a:bodyPr wrap="none" anchor="ctr"/>
          <a:lstStyle/>
          <a:p>
            <a:endParaRPr lang="en-US"/>
          </a:p>
        </p:txBody>
      </p:sp>
      <p:sp>
        <p:nvSpPr>
          <p:cNvPr id="7181" name="Oval 9"/>
          <p:cNvSpPr>
            <a:spLocks noChangeArrowheads="1"/>
          </p:cNvSpPr>
          <p:nvPr/>
        </p:nvSpPr>
        <p:spPr bwMode="auto">
          <a:xfrm>
            <a:off x="5624513" y="3213100"/>
            <a:ext cx="71437" cy="71438"/>
          </a:xfrm>
          <a:prstGeom prst="ellipse">
            <a:avLst/>
          </a:prstGeom>
          <a:solidFill>
            <a:schemeClr val="tx1"/>
          </a:solidFill>
          <a:ln w="9525">
            <a:solidFill>
              <a:schemeClr val="tx1"/>
            </a:solidFill>
            <a:round/>
            <a:headEnd/>
            <a:tailEnd/>
          </a:ln>
        </p:spPr>
        <p:txBody>
          <a:bodyPr wrap="none" anchor="ctr"/>
          <a:lstStyle/>
          <a:p>
            <a:endParaRPr lang="en-US"/>
          </a:p>
        </p:txBody>
      </p:sp>
      <p:sp>
        <p:nvSpPr>
          <p:cNvPr id="7182" name="Oval 10"/>
          <p:cNvSpPr>
            <a:spLocks noChangeArrowheads="1"/>
          </p:cNvSpPr>
          <p:nvPr/>
        </p:nvSpPr>
        <p:spPr bwMode="auto">
          <a:xfrm>
            <a:off x="3248025" y="3860800"/>
            <a:ext cx="71438" cy="71438"/>
          </a:xfrm>
          <a:prstGeom prst="ellipse">
            <a:avLst/>
          </a:prstGeom>
          <a:solidFill>
            <a:schemeClr val="tx1"/>
          </a:solidFill>
          <a:ln w="9525">
            <a:solidFill>
              <a:schemeClr val="tx1"/>
            </a:solidFill>
            <a:round/>
            <a:headEnd/>
            <a:tailEnd/>
          </a:ln>
        </p:spPr>
        <p:txBody>
          <a:bodyPr wrap="none" anchor="ctr"/>
          <a:lstStyle/>
          <a:p>
            <a:endParaRPr lang="en-US"/>
          </a:p>
        </p:txBody>
      </p:sp>
      <p:sp>
        <p:nvSpPr>
          <p:cNvPr id="7183" name="Oval 11"/>
          <p:cNvSpPr>
            <a:spLocks noChangeArrowheads="1"/>
          </p:cNvSpPr>
          <p:nvPr/>
        </p:nvSpPr>
        <p:spPr bwMode="auto">
          <a:xfrm>
            <a:off x="4903788" y="4221163"/>
            <a:ext cx="71437" cy="71437"/>
          </a:xfrm>
          <a:prstGeom prst="ellipse">
            <a:avLst/>
          </a:prstGeom>
          <a:solidFill>
            <a:schemeClr val="tx1"/>
          </a:solidFill>
          <a:ln w="9525">
            <a:solidFill>
              <a:schemeClr val="tx1"/>
            </a:solidFill>
            <a:round/>
            <a:headEnd/>
            <a:tailEnd/>
          </a:ln>
        </p:spPr>
        <p:txBody>
          <a:bodyPr wrap="none" anchor="ctr"/>
          <a:lstStyle/>
          <a:p>
            <a:endParaRPr lang="en-US"/>
          </a:p>
        </p:txBody>
      </p:sp>
      <p:sp>
        <p:nvSpPr>
          <p:cNvPr id="7184" name="Oval 12"/>
          <p:cNvSpPr>
            <a:spLocks noChangeArrowheads="1"/>
          </p:cNvSpPr>
          <p:nvPr/>
        </p:nvSpPr>
        <p:spPr bwMode="auto">
          <a:xfrm>
            <a:off x="5048250" y="2420938"/>
            <a:ext cx="71438" cy="71437"/>
          </a:xfrm>
          <a:prstGeom prst="ellipse">
            <a:avLst/>
          </a:prstGeom>
          <a:solidFill>
            <a:schemeClr val="tx1"/>
          </a:solidFill>
          <a:ln w="9525">
            <a:solidFill>
              <a:schemeClr val="tx1"/>
            </a:solidFill>
            <a:round/>
            <a:headEnd/>
            <a:tailEnd/>
          </a:ln>
        </p:spPr>
        <p:txBody>
          <a:bodyPr wrap="none" anchor="ctr"/>
          <a:lstStyle/>
          <a:p>
            <a:endParaRPr lang="en-US"/>
          </a:p>
        </p:txBody>
      </p:sp>
      <p:sp>
        <p:nvSpPr>
          <p:cNvPr id="7185" name="Oval 13"/>
          <p:cNvSpPr>
            <a:spLocks noChangeArrowheads="1"/>
          </p:cNvSpPr>
          <p:nvPr/>
        </p:nvSpPr>
        <p:spPr bwMode="auto">
          <a:xfrm>
            <a:off x="2528888" y="3284538"/>
            <a:ext cx="71437" cy="71437"/>
          </a:xfrm>
          <a:prstGeom prst="ellipse">
            <a:avLst/>
          </a:prstGeom>
          <a:solidFill>
            <a:schemeClr val="tx1"/>
          </a:solidFill>
          <a:ln w="9525">
            <a:solidFill>
              <a:schemeClr val="tx1"/>
            </a:solidFill>
            <a:round/>
            <a:headEnd/>
            <a:tailEnd/>
          </a:ln>
        </p:spPr>
        <p:txBody>
          <a:bodyPr wrap="none" anchor="ctr"/>
          <a:lstStyle/>
          <a:p>
            <a:endParaRPr lang="en-US"/>
          </a:p>
        </p:txBody>
      </p:sp>
      <p:sp>
        <p:nvSpPr>
          <p:cNvPr id="7186" name="Oval 14"/>
          <p:cNvSpPr>
            <a:spLocks noChangeArrowheads="1"/>
          </p:cNvSpPr>
          <p:nvPr/>
        </p:nvSpPr>
        <p:spPr bwMode="auto">
          <a:xfrm>
            <a:off x="3681413" y="2636838"/>
            <a:ext cx="71437" cy="71437"/>
          </a:xfrm>
          <a:prstGeom prst="ellipse">
            <a:avLst/>
          </a:prstGeom>
          <a:solidFill>
            <a:schemeClr val="tx1"/>
          </a:solidFill>
          <a:ln w="9525">
            <a:solidFill>
              <a:schemeClr val="tx1"/>
            </a:solidFill>
            <a:round/>
            <a:headEnd/>
            <a:tailEnd/>
          </a:ln>
        </p:spPr>
        <p:txBody>
          <a:bodyPr wrap="none" anchor="ctr"/>
          <a:lstStyle/>
          <a:p>
            <a:endParaRPr lang="en-US"/>
          </a:p>
        </p:txBody>
      </p:sp>
      <p:sp>
        <p:nvSpPr>
          <p:cNvPr id="7187" name="Oval 15"/>
          <p:cNvSpPr>
            <a:spLocks noChangeArrowheads="1"/>
          </p:cNvSpPr>
          <p:nvPr/>
        </p:nvSpPr>
        <p:spPr bwMode="auto">
          <a:xfrm>
            <a:off x="6992938" y="2636838"/>
            <a:ext cx="71437" cy="71437"/>
          </a:xfrm>
          <a:prstGeom prst="ellipse">
            <a:avLst/>
          </a:prstGeom>
          <a:solidFill>
            <a:schemeClr val="tx1"/>
          </a:solidFill>
          <a:ln w="9525">
            <a:solidFill>
              <a:schemeClr val="tx1"/>
            </a:solidFill>
            <a:round/>
            <a:headEnd/>
            <a:tailEnd/>
          </a:ln>
        </p:spPr>
        <p:txBody>
          <a:bodyPr wrap="none" anchor="ctr"/>
          <a:lstStyle/>
          <a:p>
            <a:endParaRPr lang="en-US"/>
          </a:p>
        </p:txBody>
      </p:sp>
      <p:sp>
        <p:nvSpPr>
          <p:cNvPr id="7188" name="Text Box 16"/>
          <p:cNvSpPr txBox="1">
            <a:spLocks noChangeArrowheads="1"/>
          </p:cNvSpPr>
          <p:nvPr/>
        </p:nvSpPr>
        <p:spPr bwMode="auto">
          <a:xfrm>
            <a:off x="7116763" y="2439988"/>
            <a:ext cx="311150" cy="366712"/>
          </a:xfrm>
          <a:prstGeom prst="rect">
            <a:avLst/>
          </a:prstGeom>
          <a:noFill/>
          <a:ln w="9525">
            <a:noFill/>
            <a:miter lim="800000"/>
            <a:headEnd/>
            <a:tailEnd/>
          </a:ln>
        </p:spPr>
        <p:txBody>
          <a:bodyPr wrap="none">
            <a:spAutoFit/>
          </a:bodyPr>
          <a:lstStyle/>
          <a:p>
            <a:r>
              <a:rPr lang="nl-BE" i="1"/>
              <a:t>p</a:t>
            </a:r>
          </a:p>
        </p:txBody>
      </p:sp>
      <p:sp>
        <p:nvSpPr>
          <p:cNvPr id="7189" name="Line 17"/>
          <p:cNvSpPr>
            <a:spLocks noChangeShapeType="1"/>
          </p:cNvSpPr>
          <p:nvPr/>
        </p:nvSpPr>
        <p:spPr bwMode="auto">
          <a:xfrm flipV="1">
            <a:off x="3897313" y="3500438"/>
            <a:ext cx="358775" cy="144462"/>
          </a:xfrm>
          <a:prstGeom prst="line">
            <a:avLst/>
          </a:prstGeom>
          <a:noFill/>
          <a:ln w="9525">
            <a:solidFill>
              <a:schemeClr val="tx1"/>
            </a:solidFill>
            <a:round/>
            <a:headEnd/>
            <a:tailEnd type="triangle" w="med" len="med"/>
          </a:ln>
        </p:spPr>
        <p:txBody>
          <a:bodyPr/>
          <a:lstStyle/>
          <a:p>
            <a:endParaRPr lang="en-US"/>
          </a:p>
        </p:txBody>
      </p:sp>
      <p:sp>
        <p:nvSpPr>
          <p:cNvPr id="7190" name="Line 18"/>
          <p:cNvSpPr>
            <a:spLocks noChangeShapeType="1"/>
          </p:cNvSpPr>
          <p:nvPr/>
        </p:nvSpPr>
        <p:spPr bwMode="auto">
          <a:xfrm flipV="1">
            <a:off x="5048250" y="3284538"/>
            <a:ext cx="360363" cy="71437"/>
          </a:xfrm>
          <a:prstGeom prst="line">
            <a:avLst/>
          </a:prstGeom>
          <a:noFill/>
          <a:ln w="9525">
            <a:solidFill>
              <a:schemeClr val="tx1"/>
            </a:solidFill>
            <a:round/>
            <a:headEnd/>
            <a:tailEnd type="triangle" w="med" len="med"/>
          </a:ln>
        </p:spPr>
        <p:txBody>
          <a:bodyPr/>
          <a:lstStyle/>
          <a:p>
            <a:endParaRPr lang="en-US"/>
          </a:p>
        </p:txBody>
      </p:sp>
      <p:sp>
        <p:nvSpPr>
          <p:cNvPr id="7191" name="Line 19"/>
          <p:cNvSpPr>
            <a:spLocks noChangeShapeType="1"/>
          </p:cNvSpPr>
          <p:nvPr/>
        </p:nvSpPr>
        <p:spPr bwMode="auto">
          <a:xfrm flipH="1" flipV="1">
            <a:off x="4545013" y="3644900"/>
            <a:ext cx="141287" cy="215900"/>
          </a:xfrm>
          <a:prstGeom prst="line">
            <a:avLst/>
          </a:prstGeom>
          <a:noFill/>
          <a:ln w="9525">
            <a:solidFill>
              <a:schemeClr val="tx1"/>
            </a:solidFill>
            <a:round/>
            <a:headEnd/>
            <a:tailEnd type="triangle" w="med" len="med"/>
          </a:ln>
        </p:spPr>
        <p:txBody>
          <a:bodyPr/>
          <a:lstStyle/>
          <a:p>
            <a:endParaRPr lang="en-US"/>
          </a:p>
        </p:txBody>
      </p:sp>
      <p:sp>
        <p:nvSpPr>
          <p:cNvPr id="7192" name="Line 20"/>
          <p:cNvSpPr>
            <a:spLocks noChangeShapeType="1"/>
          </p:cNvSpPr>
          <p:nvPr/>
        </p:nvSpPr>
        <p:spPr bwMode="auto">
          <a:xfrm flipH="1" flipV="1">
            <a:off x="3895725" y="2852738"/>
            <a:ext cx="215900" cy="215900"/>
          </a:xfrm>
          <a:prstGeom prst="line">
            <a:avLst/>
          </a:prstGeom>
          <a:noFill/>
          <a:ln w="9525">
            <a:solidFill>
              <a:schemeClr val="tx1"/>
            </a:solidFill>
            <a:round/>
            <a:headEnd/>
            <a:tailEnd type="triangle" w="med" len="med"/>
          </a:ln>
        </p:spPr>
        <p:txBody>
          <a:bodyPr/>
          <a:lstStyle/>
          <a:p>
            <a:endParaRPr lang="en-US"/>
          </a:p>
        </p:txBody>
      </p:sp>
      <p:sp>
        <p:nvSpPr>
          <p:cNvPr id="7193" name="Line 21"/>
          <p:cNvSpPr>
            <a:spLocks noChangeShapeType="1"/>
          </p:cNvSpPr>
          <p:nvPr/>
        </p:nvSpPr>
        <p:spPr bwMode="auto">
          <a:xfrm flipV="1">
            <a:off x="6848475" y="2997200"/>
            <a:ext cx="431800" cy="144463"/>
          </a:xfrm>
          <a:prstGeom prst="line">
            <a:avLst/>
          </a:prstGeom>
          <a:noFill/>
          <a:ln w="9525">
            <a:solidFill>
              <a:schemeClr val="tx1"/>
            </a:solidFill>
            <a:round/>
            <a:headEnd/>
            <a:tailEnd type="triangle" w="med" len="med"/>
          </a:ln>
        </p:spPr>
        <p:txBody>
          <a:bodyPr/>
          <a:lstStyle/>
          <a:p>
            <a:endParaRPr lang="en-US"/>
          </a:p>
        </p:txBody>
      </p:sp>
      <p:sp>
        <p:nvSpPr>
          <p:cNvPr id="7194" name="Text Box 22"/>
          <p:cNvSpPr txBox="1">
            <a:spLocks noChangeArrowheads="1"/>
          </p:cNvSpPr>
          <p:nvPr/>
        </p:nvSpPr>
        <p:spPr bwMode="auto">
          <a:xfrm>
            <a:off x="7332663" y="2917825"/>
            <a:ext cx="1106487" cy="366713"/>
          </a:xfrm>
          <a:prstGeom prst="rect">
            <a:avLst/>
          </a:prstGeom>
          <a:noFill/>
          <a:ln w="9525">
            <a:noFill/>
            <a:miter lim="800000"/>
            <a:headEnd/>
            <a:tailEnd/>
          </a:ln>
        </p:spPr>
        <p:txBody>
          <a:bodyPr wrap="none">
            <a:spAutoFit/>
          </a:bodyPr>
          <a:lstStyle/>
          <a:p>
            <a:r>
              <a:rPr lang="nl-BE" i="1"/>
              <a:t>o</a:t>
            </a:r>
            <a:r>
              <a:rPr lang="nl-BE" i="1" baseline="-25000"/>
              <a:t>u</a:t>
            </a:r>
            <a:r>
              <a:rPr lang="nl-BE"/>
              <a:t> and </a:t>
            </a:r>
            <a:r>
              <a:rPr lang="nl-BE" i="1"/>
              <a:t>o</a:t>
            </a:r>
            <a:r>
              <a:rPr lang="nl-BE" i="1" baseline="-25000"/>
              <a:t>v</a:t>
            </a:r>
          </a:p>
        </p:txBody>
      </p:sp>
      <p:sp>
        <p:nvSpPr>
          <p:cNvPr id="7195" name="Line 23"/>
          <p:cNvSpPr>
            <a:spLocks noChangeShapeType="1"/>
          </p:cNvSpPr>
          <p:nvPr/>
        </p:nvSpPr>
        <p:spPr bwMode="auto">
          <a:xfrm flipV="1">
            <a:off x="3895725" y="3500438"/>
            <a:ext cx="215900" cy="144462"/>
          </a:xfrm>
          <a:prstGeom prst="line">
            <a:avLst/>
          </a:prstGeom>
          <a:noFill/>
          <a:ln w="9525">
            <a:solidFill>
              <a:schemeClr val="tx1"/>
            </a:solidFill>
            <a:round/>
            <a:headEnd/>
            <a:tailEnd type="arrow" w="med" len="med"/>
          </a:ln>
        </p:spPr>
        <p:txBody>
          <a:bodyPr/>
          <a:lstStyle/>
          <a:p>
            <a:endParaRPr lang="en-US"/>
          </a:p>
        </p:txBody>
      </p:sp>
      <p:sp>
        <p:nvSpPr>
          <p:cNvPr id="7196" name="Line 24"/>
          <p:cNvSpPr>
            <a:spLocks noChangeShapeType="1"/>
          </p:cNvSpPr>
          <p:nvPr/>
        </p:nvSpPr>
        <p:spPr bwMode="auto">
          <a:xfrm flipV="1">
            <a:off x="5048250" y="3213100"/>
            <a:ext cx="288925" cy="142875"/>
          </a:xfrm>
          <a:prstGeom prst="line">
            <a:avLst/>
          </a:prstGeom>
          <a:noFill/>
          <a:ln w="9525">
            <a:solidFill>
              <a:schemeClr val="tx1"/>
            </a:solidFill>
            <a:round/>
            <a:headEnd/>
            <a:tailEnd type="arrow" w="med" len="med"/>
          </a:ln>
        </p:spPr>
        <p:txBody>
          <a:bodyPr/>
          <a:lstStyle/>
          <a:p>
            <a:endParaRPr lang="en-US"/>
          </a:p>
        </p:txBody>
      </p:sp>
      <p:sp>
        <p:nvSpPr>
          <p:cNvPr id="7197" name="Line 25"/>
          <p:cNvSpPr>
            <a:spLocks noChangeShapeType="1"/>
          </p:cNvSpPr>
          <p:nvPr/>
        </p:nvSpPr>
        <p:spPr bwMode="auto">
          <a:xfrm flipH="1" flipV="1">
            <a:off x="4616450" y="3644900"/>
            <a:ext cx="71438" cy="214313"/>
          </a:xfrm>
          <a:prstGeom prst="line">
            <a:avLst/>
          </a:prstGeom>
          <a:noFill/>
          <a:ln w="9525">
            <a:solidFill>
              <a:schemeClr val="tx1"/>
            </a:solidFill>
            <a:round/>
            <a:headEnd/>
            <a:tailEnd type="arrow" w="med" len="med"/>
          </a:ln>
        </p:spPr>
        <p:txBody>
          <a:bodyPr/>
          <a:lstStyle/>
          <a:p>
            <a:endParaRPr lang="en-US"/>
          </a:p>
        </p:txBody>
      </p:sp>
      <p:sp>
        <p:nvSpPr>
          <p:cNvPr id="7198" name="Line 26"/>
          <p:cNvSpPr>
            <a:spLocks noChangeShapeType="1"/>
          </p:cNvSpPr>
          <p:nvPr/>
        </p:nvSpPr>
        <p:spPr bwMode="auto">
          <a:xfrm flipH="1" flipV="1">
            <a:off x="3895725" y="2779713"/>
            <a:ext cx="215900" cy="288925"/>
          </a:xfrm>
          <a:prstGeom prst="line">
            <a:avLst/>
          </a:prstGeom>
          <a:noFill/>
          <a:ln w="9525">
            <a:solidFill>
              <a:schemeClr val="tx1"/>
            </a:solidFill>
            <a:round/>
            <a:headEnd/>
            <a:tailEnd type="arrow" w="med" len="med"/>
          </a:ln>
        </p:spPr>
        <p:txBody>
          <a:bodyPr/>
          <a:lstStyle/>
          <a:p>
            <a:endParaRPr lang="en-US"/>
          </a:p>
        </p:txBody>
      </p:sp>
      <p:sp>
        <p:nvSpPr>
          <p:cNvPr id="7199" name="Line 27"/>
          <p:cNvSpPr>
            <a:spLocks noChangeShapeType="1"/>
          </p:cNvSpPr>
          <p:nvPr/>
        </p:nvSpPr>
        <p:spPr bwMode="auto">
          <a:xfrm flipV="1">
            <a:off x="6919913" y="3429000"/>
            <a:ext cx="288925" cy="142875"/>
          </a:xfrm>
          <a:prstGeom prst="line">
            <a:avLst/>
          </a:prstGeom>
          <a:noFill/>
          <a:ln w="9525">
            <a:solidFill>
              <a:schemeClr val="tx1"/>
            </a:solidFill>
            <a:round/>
            <a:headEnd/>
            <a:tailEnd type="arrow" w="med" len="med"/>
          </a:ln>
        </p:spPr>
        <p:txBody>
          <a:bodyPr/>
          <a:lstStyle/>
          <a:p>
            <a:endParaRPr lang="en-US"/>
          </a:p>
        </p:txBody>
      </p:sp>
      <p:sp>
        <p:nvSpPr>
          <p:cNvPr id="7200" name="Text Box 28"/>
          <p:cNvSpPr txBox="1">
            <a:spLocks noChangeArrowheads="1"/>
          </p:cNvSpPr>
          <p:nvPr/>
        </p:nvSpPr>
        <p:spPr bwMode="auto">
          <a:xfrm>
            <a:off x="7353300" y="3349625"/>
            <a:ext cx="1106488" cy="366713"/>
          </a:xfrm>
          <a:prstGeom prst="rect">
            <a:avLst/>
          </a:prstGeom>
          <a:noFill/>
          <a:ln w="9525">
            <a:noFill/>
            <a:miter lim="800000"/>
            <a:headEnd/>
            <a:tailEnd/>
          </a:ln>
        </p:spPr>
        <p:txBody>
          <a:bodyPr wrap="none">
            <a:spAutoFit/>
          </a:bodyPr>
          <a:lstStyle/>
          <a:p>
            <a:r>
              <a:rPr lang="nl-BE" i="1"/>
              <a:t>o</a:t>
            </a:r>
            <a:r>
              <a:rPr lang="nl-BE" i="1" baseline="30000"/>
              <a:t>u</a:t>
            </a:r>
            <a:r>
              <a:rPr lang="nl-BE"/>
              <a:t> and </a:t>
            </a:r>
            <a:r>
              <a:rPr lang="nl-BE" i="1"/>
              <a:t>o</a:t>
            </a:r>
            <a:r>
              <a:rPr lang="nl-BE" i="1" baseline="30000"/>
              <a:t>v</a:t>
            </a:r>
          </a:p>
        </p:txBody>
      </p:sp>
      <p:graphicFrame>
        <p:nvGraphicFramePr>
          <p:cNvPr id="7170" name="Object 29"/>
          <p:cNvGraphicFramePr>
            <a:graphicFrameLocks noGrp="1" noChangeAspect="1"/>
          </p:cNvGraphicFramePr>
          <p:nvPr>
            <p:ph sz="half" idx="4294967295"/>
          </p:nvPr>
        </p:nvGraphicFramePr>
        <p:xfrm>
          <a:off x="2787650" y="5081588"/>
          <a:ext cx="3871913" cy="363537"/>
        </p:xfrm>
        <a:graphic>
          <a:graphicData uri="http://schemas.openxmlformats.org/presentationml/2006/ole">
            <mc:AlternateContent xmlns:mc="http://schemas.openxmlformats.org/markup-compatibility/2006">
              <mc:Choice xmlns:v="urn:schemas-microsoft-com:vml" Requires="v">
                <p:oleObj spid="_x0000_s7192" name="Equation" r:id="rId4" imgW="2577960" imgH="241200" progId="Equation.3">
                  <p:embed/>
                </p:oleObj>
              </mc:Choice>
              <mc:Fallback>
                <p:oleObj name="Equation" r:id="rId4" imgW="2577960" imgH="241200" progId="Equation.3">
                  <p:embed/>
                  <p:pic>
                    <p:nvPicPr>
                      <p:cNvPr id="0" name="Object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87650" y="5081588"/>
                        <a:ext cx="3871913" cy="363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1" name="Object 31"/>
          <p:cNvGraphicFramePr>
            <a:graphicFrameLocks noChangeAspect="1"/>
          </p:cNvGraphicFramePr>
          <p:nvPr/>
        </p:nvGraphicFramePr>
        <p:xfrm>
          <a:off x="2771775" y="5942013"/>
          <a:ext cx="2644775" cy="511175"/>
        </p:xfrm>
        <a:graphic>
          <a:graphicData uri="http://schemas.openxmlformats.org/presentationml/2006/ole">
            <mc:AlternateContent xmlns:mc="http://schemas.openxmlformats.org/markup-compatibility/2006">
              <mc:Choice xmlns:v="urn:schemas-microsoft-com:vml" Requires="v">
                <p:oleObj spid="_x0000_s7193" name="Equation" r:id="rId6" imgW="1777680" imgH="342720" progId="Equation.3">
                  <p:embed/>
                </p:oleObj>
              </mc:Choice>
              <mc:Fallback>
                <p:oleObj name="Equation" r:id="rId6" imgW="1777680" imgH="342720" progId="Equation.3">
                  <p:embed/>
                  <p:pic>
                    <p:nvPicPr>
                      <p:cNvPr id="0" name="Object 3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71775" y="5942013"/>
                        <a:ext cx="2644775" cy="51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201" name="Line 32"/>
          <p:cNvSpPr>
            <a:spLocks noChangeShapeType="1"/>
          </p:cNvSpPr>
          <p:nvPr/>
        </p:nvSpPr>
        <p:spPr bwMode="auto">
          <a:xfrm>
            <a:off x="6804025" y="5876925"/>
            <a:ext cx="1439863" cy="0"/>
          </a:xfrm>
          <a:prstGeom prst="line">
            <a:avLst/>
          </a:prstGeom>
          <a:noFill/>
          <a:ln w="9525">
            <a:solidFill>
              <a:schemeClr val="tx1"/>
            </a:solidFill>
            <a:round/>
            <a:headEnd/>
            <a:tailEnd/>
          </a:ln>
        </p:spPr>
        <p:txBody>
          <a:bodyP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Footer Placeholder 3"/>
          <p:cNvSpPr>
            <a:spLocks noGrp="1"/>
          </p:cNvSpPr>
          <p:nvPr>
            <p:ph type="ftr" sz="quarter" idx="10"/>
          </p:nvPr>
        </p:nvSpPr>
        <p:spPr>
          <a:noFill/>
        </p:spPr>
        <p:txBody>
          <a:bodyPr/>
          <a:lstStyle/>
          <a:p>
            <a:r>
              <a:rPr lang="en-US">
                <a:latin typeface="Arial" pitchFamily="34" charset="0"/>
              </a:rPr>
              <a:t>Computational: time domain / volume discretisation</a:t>
            </a:r>
            <a:endParaRPr lang="nl-BE">
              <a:latin typeface="Arial" pitchFamily="34" charset="0"/>
            </a:endParaRPr>
          </a:p>
        </p:txBody>
      </p:sp>
      <p:sp>
        <p:nvSpPr>
          <p:cNvPr id="8197" name="Slide Number Placeholder 4"/>
          <p:cNvSpPr>
            <a:spLocks noGrp="1"/>
          </p:cNvSpPr>
          <p:nvPr>
            <p:ph type="sldNum" sz="quarter" idx="11"/>
          </p:nvPr>
        </p:nvSpPr>
        <p:spPr>
          <a:noFill/>
        </p:spPr>
        <p:txBody>
          <a:bodyPr/>
          <a:lstStyle/>
          <a:p>
            <a:fld id="{185802EE-4B33-49C7-8BCA-545B6054FD91}" type="slidenum">
              <a:rPr lang="nl-BE" smtClean="0">
                <a:latin typeface="Arial" pitchFamily="34" charset="0"/>
              </a:rPr>
              <a:pPr/>
              <a:t>13</a:t>
            </a:fld>
            <a:endParaRPr lang="nl-BE">
              <a:latin typeface="Arial" pitchFamily="34" charset="0"/>
            </a:endParaRPr>
          </a:p>
        </p:txBody>
      </p:sp>
      <p:sp>
        <p:nvSpPr>
          <p:cNvPr id="8198" name="Rectangle 2"/>
          <p:cNvSpPr>
            <a:spLocks noGrp="1" noChangeArrowheads="1"/>
          </p:cNvSpPr>
          <p:nvPr>
            <p:ph type="title"/>
          </p:nvPr>
        </p:nvSpPr>
        <p:spPr/>
        <p:txBody>
          <a:bodyPr/>
          <a:lstStyle/>
          <a:p>
            <a:pPr eaLnBrk="1" hangingPunct="1"/>
            <a:r>
              <a:rPr lang="en-US"/>
              <a:t>1.c) Non-Cartesian structured grids</a:t>
            </a:r>
            <a:endParaRPr lang="nl-BE"/>
          </a:p>
        </p:txBody>
      </p:sp>
      <p:sp>
        <p:nvSpPr>
          <p:cNvPr id="8199" name="Rectangle 3"/>
          <p:cNvSpPr>
            <a:spLocks noGrp="1" noChangeArrowheads="1"/>
          </p:cNvSpPr>
          <p:nvPr>
            <p:ph type="body" idx="1"/>
          </p:nvPr>
        </p:nvSpPr>
        <p:spPr/>
        <p:txBody>
          <a:bodyPr/>
          <a:lstStyle/>
          <a:p>
            <a:pPr eaLnBrk="1" hangingPunct="1"/>
            <a:r>
              <a:rPr lang="nl-BE" sz="2400"/>
              <a:t>Curvilinear grids (continued)</a:t>
            </a:r>
          </a:p>
          <a:p>
            <a:pPr lvl="1" eaLnBrk="1" hangingPunct="1"/>
            <a:r>
              <a:rPr lang="nl-BE" sz="2000"/>
              <a:t>Covariant components are naturally derived from</a:t>
            </a:r>
          </a:p>
          <a:p>
            <a:pPr lvl="1" eaLnBrk="1" hangingPunct="1"/>
            <a:endParaRPr lang="nl-BE" sz="2000"/>
          </a:p>
          <a:p>
            <a:pPr lvl="1" eaLnBrk="1" hangingPunct="1"/>
            <a:endParaRPr lang="nl-BE" sz="2000"/>
          </a:p>
          <a:p>
            <a:pPr lvl="1" eaLnBrk="1" hangingPunct="1"/>
            <a:r>
              <a:rPr lang="nl-BE" sz="2000"/>
              <a:t>Contravariant components (orthogonal to grid planes) are needed to calculate </a:t>
            </a:r>
          </a:p>
          <a:p>
            <a:pPr lvl="1" eaLnBrk="1" hangingPunct="1"/>
            <a:endParaRPr lang="nl-BE" sz="2000"/>
          </a:p>
          <a:p>
            <a:pPr lvl="1" eaLnBrk="1" hangingPunct="1"/>
            <a:endParaRPr lang="nl-BE" sz="2000"/>
          </a:p>
          <a:p>
            <a:pPr lvl="1" eaLnBrk="1" hangingPunct="1"/>
            <a:r>
              <a:rPr lang="nl-BE" sz="2000"/>
              <a:t>Simplest approach:</a:t>
            </a:r>
          </a:p>
          <a:p>
            <a:pPr lvl="2" eaLnBrk="1" hangingPunct="1"/>
            <a:r>
              <a:rPr lang="nl-BE" sz="1800"/>
              <a:t>Calculate covariant components of </a:t>
            </a:r>
            <a:r>
              <a:rPr lang="nl-BE" sz="1800" b="1"/>
              <a:t>o</a:t>
            </a:r>
            <a:r>
              <a:rPr lang="nl-BE" sz="1800"/>
              <a:t> using a first order finite difference discretisation of spatial derivatives</a:t>
            </a:r>
          </a:p>
          <a:p>
            <a:pPr lvl="2" eaLnBrk="1" hangingPunct="1"/>
            <a:r>
              <a:rPr lang="nl-BE" sz="1800"/>
              <a:t>Transform to contravariant</a:t>
            </a:r>
          </a:p>
          <a:p>
            <a:pPr lvl="2" eaLnBrk="1" hangingPunct="1"/>
            <a:r>
              <a:rPr lang="nl-BE" sz="1800"/>
              <a:t>Calculate </a:t>
            </a:r>
            <a:r>
              <a:rPr lang="nl-BE" sz="1800" i="1"/>
              <a:t>p</a:t>
            </a:r>
          </a:p>
          <a:p>
            <a:pPr lvl="1" eaLnBrk="1" hangingPunct="1"/>
            <a:r>
              <a:rPr lang="nl-BE" sz="2000"/>
              <a:t>Several variants were developed</a:t>
            </a:r>
          </a:p>
        </p:txBody>
      </p:sp>
      <p:graphicFrame>
        <p:nvGraphicFramePr>
          <p:cNvPr id="8194" name="Object 6"/>
          <p:cNvGraphicFramePr>
            <a:graphicFrameLocks noGrp="1" noChangeAspect="1"/>
          </p:cNvGraphicFramePr>
          <p:nvPr>
            <p:ph sz="half" idx="4294967295"/>
          </p:nvPr>
        </p:nvGraphicFramePr>
        <p:xfrm>
          <a:off x="2771775" y="1989138"/>
          <a:ext cx="1087438" cy="592137"/>
        </p:xfrm>
        <a:graphic>
          <a:graphicData uri="http://schemas.openxmlformats.org/presentationml/2006/ole">
            <mc:AlternateContent xmlns:mc="http://schemas.openxmlformats.org/markup-compatibility/2006">
              <mc:Choice xmlns:v="urn:schemas-microsoft-com:vml" Requires="v">
                <p:oleObj spid="_x0000_s8216" name="Equation" r:id="rId4" imgW="723600" imgH="393480" progId="Equation.3">
                  <p:embed/>
                </p:oleObj>
              </mc:Choice>
              <mc:Fallback>
                <p:oleObj name="Equation" r:id="rId4" imgW="723600" imgH="39348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71775" y="1989138"/>
                        <a:ext cx="1087438" cy="592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5" name="Object 8"/>
          <p:cNvGraphicFramePr>
            <a:graphicFrameLocks noChangeAspect="1"/>
          </p:cNvGraphicFramePr>
          <p:nvPr/>
        </p:nvGraphicFramePr>
        <p:xfrm>
          <a:off x="2566988" y="3141663"/>
          <a:ext cx="2652712" cy="727075"/>
        </p:xfrm>
        <a:graphic>
          <a:graphicData uri="http://schemas.openxmlformats.org/presentationml/2006/ole">
            <mc:AlternateContent xmlns:mc="http://schemas.openxmlformats.org/markup-compatibility/2006">
              <mc:Choice xmlns:v="urn:schemas-microsoft-com:vml" Requires="v">
                <p:oleObj spid="_x0000_s8217" name="Equation" r:id="rId6" imgW="1765080" imgH="482400" progId="Equation.3">
                  <p:embed/>
                </p:oleObj>
              </mc:Choice>
              <mc:Fallback>
                <p:oleObj name="Equation" r:id="rId6" imgW="1765080" imgH="48240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66988" y="3141663"/>
                        <a:ext cx="2652712" cy="727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Footer Placeholder 3"/>
          <p:cNvSpPr>
            <a:spLocks noGrp="1"/>
          </p:cNvSpPr>
          <p:nvPr>
            <p:ph type="ftr" sz="quarter" idx="10"/>
          </p:nvPr>
        </p:nvSpPr>
        <p:spPr>
          <a:noFill/>
        </p:spPr>
        <p:txBody>
          <a:bodyPr/>
          <a:lstStyle/>
          <a:p>
            <a:r>
              <a:rPr lang="en-US">
                <a:latin typeface="Arial" pitchFamily="34" charset="0"/>
              </a:rPr>
              <a:t>Computational: time domain / volume discretisation</a:t>
            </a:r>
            <a:endParaRPr lang="nl-BE">
              <a:latin typeface="Arial" pitchFamily="34" charset="0"/>
            </a:endParaRPr>
          </a:p>
        </p:txBody>
      </p:sp>
      <p:sp>
        <p:nvSpPr>
          <p:cNvPr id="9220" name="Slide Number Placeholder 4"/>
          <p:cNvSpPr>
            <a:spLocks noGrp="1"/>
          </p:cNvSpPr>
          <p:nvPr>
            <p:ph type="sldNum" sz="quarter" idx="11"/>
          </p:nvPr>
        </p:nvSpPr>
        <p:spPr>
          <a:noFill/>
        </p:spPr>
        <p:txBody>
          <a:bodyPr/>
          <a:lstStyle/>
          <a:p>
            <a:fld id="{1412773D-B1A2-420C-8A9D-54E82B63E73D}" type="slidenum">
              <a:rPr lang="nl-BE" smtClean="0">
                <a:latin typeface="Arial" pitchFamily="34" charset="0"/>
              </a:rPr>
              <a:pPr/>
              <a:t>14</a:t>
            </a:fld>
            <a:endParaRPr lang="nl-BE">
              <a:latin typeface="Arial" pitchFamily="34" charset="0"/>
            </a:endParaRPr>
          </a:p>
        </p:txBody>
      </p:sp>
      <p:sp>
        <p:nvSpPr>
          <p:cNvPr id="9221" name="Rectangle 2"/>
          <p:cNvSpPr>
            <a:spLocks noGrp="1" noChangeArrowheads="1"/>
          </p:cNvSpPr>
          <p:nvPr>
            <p:ph type="title"/>
          </p:nvPr>
        </p:nvSpPr>
        <p:spPr/>
        <p:txBody>
          <a:bodyPr/>
          <a:lstStyle/>
          <a:p>
            <a:pPr eaLnBrk="1" hangingPunct="1"/>
            <a:r>
              <a:rPr lang="en-US"/>
              <a:t>1.c) Non-Cartesian structured grids</a:t>
            </a:r>
            <a:endParaRPr lang="nl-BE"/>
          </a:p>
        </p:txBody>
      </p:sp>
      <p:sp>
        <p:nvSpPr>
          <p:cNvPr id="9222" name="Rectangle 3"/>
          <p:cNvSpPr>
            <a:spLocks noGrp="1" noChangeArrowheads="1"/>
          </p:cNvSpPr>
          <p:nvPr>
            <p:ph type="body" idx="1"/>
          </p:nvPr>
        </p:nvSpPr>
        <p:spPr/>
        <p:txBody>
          <a:bodyPr/>
          <a:lstStyle/>
          <a:p>
            <a:pPr eaLnBrk="1" hangingPunct="1"/>
            <a:r>
              <a:rPr lang="nl-BE" sz="2400"/>
              <a:t>Curvilinear grid for </a:t>
            </a:r>
            <a:r>
              <a:rPr lang="nl-BE" sz="2400" b="1"/>
              <a:t>E</a:t>
            </a:r>
            <a:r>
              <a:rPr lang="nl-BE" sz="2400"/>
              <a:t> and </a:t>
            </a:r>
            <a:r>
              <a:rPr lang="nl-BE" sz="2400" b="1"/>
              <a:t>H</a:t>
            </a:r>
            <a:r>
              <a:rPr lang="nl-BE" sz="2400"/>
              <a:t> fields</a:t>
            </a:r>
          </a:p>
          <a:p>
            <a:pPr lvl="1" eaLnBrk="1" hangingPunct="1"/>
            <a:r>
              <a:rPr lang="nl-BE" sz="2000"/>
              <a:t>Looking at the Maxwell’s equations</a:t>
            </a:r>
          </a:p>
          <a:p>
            <a:pPr lvl="2" eaLnBrk="1" hangingPunct="1"/>
            <a:r>
              <a:rPr lang="nl-BE" sz="1800"/>
              <a:t>if components of </a:t>
            </a:r>
            <a:r>
              <a:rPr lang="nl-BE" sz="1800" b="1"/>
              <a:t>E</a:t>
            </a:r>
            <a:r>
              <a:rPr lang="nl-BE" sz="1800"/>
              <a:t> and </a:t>
            </a:r>
            <a:r>
              <a:rPr lang="nl-BE" sz="1800" b="1"/>
              <a:t>H</a:t>
            </a:r>
            <a:r>
              <a:rPr lang="nl-BE" sz="1800"/>
              <a:t> are chosen along covariant</a:t>
            </a:r>
          </a:p>
          <a:p>
            <a:pPr lvl="2" eaLnBrk="1" hangingPunct="1"/>
            <a:r>
              <a:rPr lang="nl-BE" sz="1800" b="1"/>
              <a:t>D</a:t>
            </a:r>
            <a:r>
              <a:rPr lang="nl-BE" sz="1800"/>
              <a:t> and </a:t>
            </a:r>
            <a:r>
              <a:rPr lang="nl-BE" sz="1800" b="1"/>
              <a:t>B</a:t>
            </a:r>
            <a:r>
              <a:rPr lang="nl-BE" sz="1800"/>
              <a:t> components along contravariant is </a:t>
            </a:r>
            <a:br>
              <a:rPr lang="nl-BE" sz="1800"/>
            </a:br>
            <a:r>
              <a:rPr lang="nl-BE" sz="1800"/>
              <a:t>natural choice</a:t>
            </a:r>
          </a:p>
        </p:txBody>
      </p:sp>
      <p:graphicFrame>
        <p:nvGraphicFramePr>
          <p:cNvPr id="9218" name="Object 4"/>
          <p:cNvGraphicFramePr>
            <a:graphicFrameLocks noGrp="1" noChangeAspect="1"/>
          </p:cNvGraphicFramePr>
          <p:nvPr>
            <p:ph sz="half" idx="4294967295"/>
          </p:nvPr>
        </p:nvGraphicFramePr>
        <p:xfrm>
          <a:off x="7302500" y="1341438"/>
          <a:ext cx="1446213" cy="1827212"/>
        </p:xfrm>
        <a:graphic>
          <a:graphicData uri="http://schemas.openxmlformats.org/presentationml/2006/ole">
            <mc:AlternateContent xmlns:mc="http://schemas.openxmlformats.org/markup-compatibility/2006">
              <mc:Choice xmlns:v="urn:schemas-microsoft-com:vml" Requires="v">
                <p:oleObj spid="_x0000_s9229" name="Equation" r:id="rId4" imgW="965160" imgH="1218960" progId="Equation.3">
                  <p:embed/>
                </p:oleObj>
              </mc:Choice>
              <mc:Fallback>
                <p:oleObj name="Equation" r:id="rId4" imgW="965160" imgH="121896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02500" y="1341438"/>
                        <a:ext cx="1446213" cy="1827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Footer Placeholder 3"/>
          <p:cNvSpPr>
            <a:spLocks noGrp="1"/>
          </p:cNvSpPr>
          <p:nvPr>
            <p:ph type="ftr" sz="quarter" idx="10"/>
          </p:nvPr>
        </p:nvSpPr>
        <p:spPr>
          <a:noFill/>
        </p:spPr>
        <p:txBody>
          <a:bodyPr/>
          <a:lstStyle/>
          <a:p>
            <a:r>
              <a:rPr lang="en-US">
                <a:latin typeface="Arial" pitchFamily="34" charset="0"/>
              </a:rPr>
              <a:t>Computational: time domain / volume discretisation</a:t>
            </a:r>
            <a:endParaRPr lang="nl-BE">
              <a:latin typeface="Arial" pitchFamily="34" charset="0"/>
            </a:endParaRPr>
          </a:p>
        </p:txBody>
      </p:sp>
      <p:sp>
        <p:nvSpPr>
          <p:cNvPr id="10245" name="Slide Number Placeholder 4"/>
          <p:cNvSpPr>
            <a:spLocks noGrp="1"/>
          </p:cNvSpPr>
          <p:nvPr>
            <p:ph type="sldNum" sz="quarter" idx="11"/>
          </p:nvPr>
        </p:nvSpPr>
        <p:spPr>
          <a:noFill/>
        </p:spPr>
        <p:txBody>
          <a:bodyPr/>
          <a:lstStyle/>
          <a:p>
            <a:fld id="{D8AE26DF-4AD4-4780-A386-3FF6682ABFDD}" type="slidenum">
              <a:rPr lang="nl-BE" smtClean="0">
                <a:latin typeface="Arial" pitchFamily="34" charset="0"/>
              </a:rPr>
              <a:pPr/>
              <a:t>15</a:t>
            </a:fld>
            <a:endParaRPr lang="nl-BE">
              <a:latin typeface="Arial" pitchFamily="34" charset="0"/>
            </a:endParaRPr>
          </a:p>
        </p:txBody>
      </p:sp>
      <p:sp>
        <p:nvSpPr>
          <p:cNvPr id="10246" name="Rectangle 2"/>
          <p:cNvSpPr>
            <a:spLocks noGrp="1" noChangeArrowheads="1"/>
          </p:cNvSpPr>
          <p:nvPr>
            <p:ph type="title"/>
          </p:nvPr>
        </p:nvSpPr>
        <p:spPr/>
        <p:txBody>
          <a:bodyPr/>
          <a:lstStyle/>
          <a:p>
            <a:pPr eaLnBrk="1" hangingPunct="1"/>
            <a:r>
              <a:rPr lang="en-US"/>
              <a:t>1.d) Non-structured grids</a:t>
            </a:r>
          </a:p>
        </p:txBody>
      </p:sp>
      <p:sp>
        <p:nvSpPr>
          <p:cNvPr id="10247" name="Rectangle 3"/>
          <p:cNvSpPr>
            <a:spLocks noGrp="1" noChangeArrowheads="1"/>
          </p:cNvSpPr>
          <p:nvPr>
            <p:ph type="body" idx="1"/>
          </p:nvPr>
        </p:nvSpPr>
        <p:spPr/>
        <p:txBody>
          <a:bodyPr/>
          <a:lstStyle/>
          <a:p>
            <a:pPr eaLnBrk="1" hangingPunct="1"/>
            <a:r>
              <a:rPr lang="en-US" sz="2400"/>
              <a:t>Problem: objects with complicated form</a:t>
            </a:r>
          </a:p>
          <a:p>
            <a:pPr eaLnBrk="1" hangingPunct="1"/>
            <a:endParaRPr lang="en-US" sz="2400"/>
          </a:p>
          <a:p>
            <a:pPr eaLnBrk="1" hangingPunct="1"/>
            <a:endParaRPr lang="en-US" sz="2400"/>
          </a:p>
          <a:p>
            <a:pPr eaLnBrk="1" hangingPunct="1"/>
            <a:endParaRPr lang="en-US" sz="2400"/>
          </a:p>
          <a:p>
            <a:pPr eaLnBrk="1" hangingPunct="1"/>
            <a:endParaRPr lang="en-US" sz="2400"/>
          </a:p>
          <a:p>
            <a:pPr eaLnBrk="1" hangingPunct="1"/>
            <a:r>
              <a:rPr lang="en-US" sz="2400"/>
              <a:t>Proposed approach: finite volume</a:t>
            </a:r>
          </a:p>
          <a:p>
            <a:pPr lvl="1" eaLnBrk="1" hangingPunct="1"/>
            <a:r>
              <a:rPr lang="en-US" sz="2000"/>
              <a:t>Resolve one of the two equations by definition of unknowns</a:t>
            </a:r>
          </a:p>
          <a:p>
            <a:pPr lvl="1" eaLnBrk="1" hangingPunct="1"/>
            <a:r>
              <a:rPr lang="en-US" sz="2000"/>
              <a:t>Conservation form by integrating                         over one cell</a:t>
            </a:r>
          </a:p>
          <a:p>
            <a:pPr lvl="1" eaLnBrk="1" hangingPunct="1"/>
            <a:endParaRPr lang="en-US" sz="2000"/>
          </a:p>
          <a:p>
            <a:pPr lvl="1" eaLnBrk="1" hangingPunct="1"/>
            <a:endParaRPr lang="en-US" sz="2000"/>
          </a:p>
          <a:p>
            <a:pPr lvl="1" eaLnBrk="1" hangingPunct="1"/>
            <a:r>
              <a:rPr lang="en-US" sz="2000"/>
              <a:t>With new unknowns</a:t>
            </a:r>
          </a:p>
          <a:p>
            <a:pPr eaLnBrk="1" hangingPunct="1"/>
            <a:endParaRPr lang="en-US" sz="2400"/>
          </a:p>
        </p:txBody>
      </p:sp>
      <p:pic>
        <p:nvPicPr>
          <p:cNvPr id="10248" name="Picture 5"/>
          <p:cNvPicPr>
            <a:picLocks noGrp="1" noChangeAspect="1" noChangeArrowheads="1"/>
          </p:cNvPicPr>
          <p:nvPr>
            <p:ph sz="half" idx="4294967295"/>
          </p:nvPr>
        </p:nvPicPr>
        <p:blipFill>
          <a:blip r:embed="rId4" cstate="print"/>
          <a:srcRect/>
          <a:stretch>
            <a:fillRect/>
          </a:stretch>
        </p:blipFill>
        <p:spPr>
          <a:xfrm>
            <a:off x="4859338" y="4005263"/>
            <a:ext cx="1485900" cy="590550"/>
          </a:xfrm>
          <a:noFill/>
        </p:spPr>
      </p:pic>
      <p:sp>
        <p:nvSpPr>
          <p:cNvPr id="10249" name="Freeform 7"/>
          <p:cNvSpPr>
            <a:spLocks/>
          </p:cNvSpPr>
          <p:nvPr/>
        </p:nvSpPr>
        <p:spPr bwMode="auto">
          <a:xfrm>
            <a:off x="7019925" y="5229225"/>
            <a:ext cx="1223963" cy="936625"/>
          </a:xfrm>
          <a:custGeom>
            <a:avLst/>
            <a:gdLst>
              <a:gd name="T0" fmla="*/ 2147483647 w 771"/>
              <a:gd name="T1" fmla="*/ 0 h 590"/>
              <a:gd name="T2" fmla="*/ 0 w 771"/>
              <a:gd name="T3" fmla="*/ 2147483647 h 590"/>
              <a:gd name="T4" fmla="*/ 2147483647 w 771"/>
              <a:gd name="T5" fmla="*/ 2147483647 h 590"/>
              <a:gd name="T6" fmla="*/ 2147483647 w 771"/>
              <a:gd name="T7" fmla="*/ 2147483647 h 590"/>
              <a:gd name="T8" fmla="*/ 2147483647 w 771"/>
              <a:gd name="T9" fmla="*/ 2147483647 h 590"/>
              <a:gd name="T10" fmla="*/ 2147483647 w 771"/>
              <a:gd name="T11" fmla="*/ 0 h 590"/>
              <a:gd name="T12" fmla="*/ 0 60000 65536"/>
              <a:gd name="T13" fmla="*/ 0 60000 65536"/>
              <a:gd name="T14" fmla="*/ 0 60000 65536"/>
              <a:gd name="T15" fmla="*/ 0 60000 65536"/>
              <a:gd name="T16" fmla="*/ 0 60000 65536"/>
              <a:gd name="T17" fmla="*/ 0 60000 65536"/>
              <a:gd name="T18" fmla="*/ 0 w 771"/>
              <a:gd name="T19" fmla="*/ 0 h 590"/>
              <a:gd name="T20" fmla="*/ 771 w 771"/>
              <a:gd name="T21" fmla="*/ 590 h 590"/>
            </a:gdLst>
            <a:ahLst/>
            <a:cxnLst>
              <a:cxn ang="T12">
                <a:pos x="T0" y="T1"/>
              </a:cxn>
              <a:cxn ang="T13">
                <a:pos x="T2" y="T3"/>
              </a:cxn>
              <a:cxn ang="T14">
                <a:pos x="T4" y="T5"/>
              </a:cxn>
              <a:cxn ang="T15">
                <a:pos x="T6" y="T7"/>
              </a:cxn>
              <a:cxn ang="T16">
                <a:pos x="T8" y="T9"/>
              </a:cxn>
              <a:cxn ang="T17">
                <a:pos x="T10" y="T11"/>
              </a:cxn>
            </a:cxnLst>
            <a:rect l="T18" t="T19" r="T20" b="T21"/>
            <a:pathLst>
              <a:path w="771" h="590">
                <a:moveTo>
                  <a:pt x="272" y="0"/>
                </a:moveTo>
                <a:lnTo>
                  <a:pt x="0" y="181"/>
                </a:lnTo>
                <a:lnTo>
                  <a:pt x="136" y="590"/>
                </a:lnTo>
                <a:lnTo>
                  <a:pt x="726" y="544"/>
                </a:lnTo>
                <a:lnTo>
                  <a:pt x="771" y="136"/>
                </a:lnTo>
                <a:lnTo>
                  <a:pt x="272" y="0"/>
                </a:lnTo>
                <a:close/>
              </a:path>
            </a:pathLst>
          </a:custGeom>
          <a:noFill/>
          <a:ln w="9525">
            <a:solidFill>
              <a:schemeClr val="tx1"/>
            </a:solidFill>
            <a:round/>
            <a:headEnd/>
            <a:tailEnd/>
          </a:ln>
        </p:spPr>
        <p:txBody>
          <a:bodyPr/>
          <a:lstStyle/>
          <a:p>
            <a:endParaRPr lang="en-US"/>
          </a:p>
        </p:txBody>
      </p:sp>
      <p:sp>
        <p:nvSpPr>
          <p:cNvPr id="10250" name="Line 8"/>
          <p:cNvSpPr>
            <a:spLocks noChangeShapeType="1"/>
          </p:cNvSpPr>
          <p:nvPr/>
        </p:nvSpPr>
        <p:spPr bwMode="auto">
          <a:xfrm>
            <a:off x="8101013" y="5734050"/>
            <a:ext cx="574675" cy="71438"/>
          </a:xfrm>
          <a:prstGeom prst="line">
            <a:avLst/>
          </a:prstGeom>
          <a:noFill/>
          <a:ln w="9525">
            <a:solidFill>
              <a:schemeClr val="tx1"/>
            </a:solidFill>
            <a:round/>
            <a:headEnd/>
            <a:tailEnd type="triangle" w="med" len="med"/>
          </a:ln>
        </p:spPr>
        <p:txBody>
          <a:bodyPr/>
          <a:lstStyle/>
          <a:p>
            <a:endParaRPr lang="en-US"/>
          </a:p>
        </p:txBody>
      </p:sp>
      <p:sp>
        <p:nvSpPr>
          <p:cNvPr id="10251" name="Text Box 9"/>
          <p:cNvSpPr txBox="1">
            <a:spLocks noChangeArrowheads="1"/>
          </p:cNvSpPr>
          <p:nvPr/>
        </p:nvSpPr>
        <p:spPr bwMode="auto">
          <a:xfrm>
            <a:off x="8175625" y="5661025"/>
            <a:ext cx="433388" cy="366713"/>
          </a:xfrm>
          <a:prstGeom prst="rect">
            <a:avLst/>
          </a:prstGeom>
          <a:noFill/>
          <a:ln w="9525">
            <a:noFill/>
            <a:miter lim="800000"/>
            <a:headEnd/>
            <a:tailEnd/>
          </a:ln>
        </p:spPr>
        <p:txBody>
          <a:bodyPr wrap="none">
            <a:spAutoFit/>
          </a:bodyPr>
          <a:lstStyle/>
          <a:p>
            <a:r>
              <a:rPr lang="nl-BE" b="1"/>
              <a:t>n</a:t>
            </a:r>
            <a:r>
              <a:rPr lang="nl-BE" baseline="-25000"/>
              <a:t>ik</a:t>
            </a:r>
          </a:p>
        </p:txBody>
      </p:sp>
      <p:sp>
        <p:nvSpPr>
          <p:cNvPr id="10252" name="Line 10"/>
          <p:cNvSpPr>
            <a:spLocks noChangeShapeType="1"/>
          </p:cNvSpPr>
          <p:nvPr/>
        </p:nvSpPr>
        <p:spPr bwMode="auto">
          <a:xfrm flipV="1">
            <a:off x="8243888" y="5229225"/>
            <a:ext cx="360362" cy="215900"/>
          </a:xfrm>
          <a:prstGeom prst="line">
            <a:avLst/>
          </a:prstGeom>
          <a:noFill/>
          <a:ln w="9525">
            <a:solidFill>
              <a:schemeClr val="tx1"/>
            </a:solidFill>
            <a:round/>
            <a:headEnd/>
            <a:tailEnd/>
          </a:ln>
        </p:spPr>
        <p:txBody>
          <a:bodyPr/>
          <a:lstStyle/>
          <a:p>
            <a:endParaRPr lang="en-US"/>
          </a:p>
        </p:txBody>
      </p:sp>
      <p:sp>
        <p:nvSpPr>
          <p:cNvPr id="10253" name="Line 11"/>
          <p:cNvSpPr>
            <a:spLocks noChangeShapeType="1"/>
          </p:cNvSpPr>
          <p:nvPr/>
        </p:nvSpPr>
        <p:spPr bwMode="auto">
          <a:xfrm flipV="1">
            <a:off x="7451725" y="5013325"/>
            <a:ext cx="0" cy="215900"/>
          </a:xfrm>
          <a:prstGeom prst="line">
            <a:avLst/>
          </a:prstGeom>
          <a:noFill/>
          <a:ln w="9525">
            <a:solidFill>
              <a:schemeClr val="tx1"/>
            </a:solidFill>
            <a:round/>
            <a:headEnd/>
            <a:tailEnd/>
          </a:ln>
        </p:spPr>
        <p:txBody>
          <a:bodyPr/>
          <a:lstStyle/>
          <a:p>
            <a:endParaRPr lang="en-US"/>
          </a:p>
        </p:txBody>
      </p:sp>
      <p:sp>
        <p:nvSpPr>
          <p:cNvPr id="10254" name="Line 12"/>
          <p:cNvSpPr>
            <a:spLocks noChangeShapeType="1"/>
          </p:cNvSpPr>
          <p:nvPr/>
        </p:nvSpPr>
        <p:spPr bwMode="auto">
          <a:xfrm flipH="1" flipV="1">
            <a:off x="6804025" y="5445125"/>
            <a:ext cx="215900" cy="71438"/>
          </a:xfrm>
          <a:prstGeom prst="line">
            <a:avLst/>
          </a:prstGeom>
          <a:noFill/>
          <a:ln w="9525">
            <a:solidFill>
              <a:schemeClr val="tx1"/>
            </a:solidFill>
            <a:round/>
            <a:headEnd/>
            <a:tailEnd/>
          </a:ln>
        </p:spPr>
        <p:txBody>
          <a:bodyPr/>
          <a:lstStyle/>
          <a:p>
            <a:endParaRPr lang="en-US"/>
          </a:p>
        </p:txBody>
      </p:sp>
      <p:sp>
        <p:nvSpPr>
          <p:cNvPr id="10255" name="Line 13"/>
          <p:cNvSpPr>
            <a:spLocks noChangeShapeType="1"/>
          </p:cNvSpPr>
          <p:nvPr/>
        </p:nvSpPr>
        <p:spPr bwMode="auto">
          <a:xfrm flipH="1">
            <a:off x="7019925" y="6165850"/>
            <a:ext cx="215900" cy="215900"/>
          </a:xfrm>
          <a:prstGeom prst="line">
            <a:avLst/>
          </a:prstGeom>
          <a:noFill/>
          <a:ln w="9525">
            <a:solidFill>
              <a:schemeClr val="tx1"/>
            </a:solidFill>
            <a:round/>
            <a:headEnd/>
            <a:tailEnd/>
          </a:ln>
        </p:spPr>
        <p:txBody>
          <a:bodyPr/>
          <a:lstStyle/>
          <a:p>
            <a:endParaRPr lang="en-US"/>
          </a:p>
        </p:txBody>
      </p:sp>
      <p:sp>
        <p:nvSpPr>
          <p:cNvPr id="10256" name="Line 14"/>
          <p:cNvSpPr>
            <a:spLocks noChangeShapeType="1"/>
          </p:cNvSpPr>
          <p:nvPr/>
        </p:nvSpPr>
        <p:spPr bwMode="auto">
          <a:xfrm>
            <a:off x="8172450" y="6092825"/>
            <a:ext cx="287338" cy="215900"/>
          </a:xfrm>
          <a:prstGeom prst="line">
            <a:avLst/>
          </a:prstGeom>
          <a:noFill/>
          <a:ln w="9525">
            <a:solidFill>
              <a:schemeClr val="tx1"/>
            </a:solidFill>
            <a:round/>
            <a:headEnd/>
            <a:tailEnd/>
          </a:ln>
        </p:spPr>
        <p:txBody>
          <a:bodyPr/>
          <a:lstStyle/>
          <a:p>
            <a:endParaRPr lang="en-US"/>
          </a:p>
        </p:txBody>
      </p:sp>
      <p:sp>
        <p:nvSpPr>
          <p:cNvPr id="10257" name="Text Box 15"/>
          <p:cNvSpPr txBox="1">
            <a:spLocks noChangeArrowheads="1"/>
          </p:cNvSpPr>
          <p:nvPr/>
        </p:nvSpPr>
        <p:spPr bwMode="auto">
          <a:xfrm>
            <a:off x="7467600" y="5537200"/>
            <a:ext cx="344488" cy="366713"/>
          </a:xfrm>
          <a:prstGeom prst="rect">
            <a:avLst/>
          </a:prstGeom>
          <a:noFill/>
          <a:ln w="9525">
            <a:noFill/>
            <a:miter lim="800000"/>
            <a:headEnd/>
            <a:tailEnd/>
          </a:ln>
        </p:spPr>
        <p:txBody>
          <a:bodyPr wrap="none">
            <a:spAutoFit/>
          </a:bodyPr>
          <a:lstStyle/>
          <a:p>
            <a:r>
              <a:rPr lang="nl-BE" i="1"/>
              <a:t>p</a:t>
            </a:r>
            <a:r>
              <a:rPr lang="nl-BE" i="1" baseline="-25000"/>
              <a:t>i</a:t>
            </a:r>
          </a:p>
        </p:txBody>
      </p:sp>
      <p:graphicFrame>
        <p:nvGraphicFramePr>
          <p:cNvPr id="10242" name="Object 16"/>
          <p:cNvGraphicFramePr>
            <a:graphicFrameLocks noGrp="1" noChangeAspect="1"/>
          </p:cNvGraphicFramePr>
          <p:nvPr>
            <p:ph sz="half" idx="4294967295"/>
          </p:nvPr>
        </p:nvGraphicFramePr>
        <p:xfrm>
          <a:off x="1619250" y="4452938"/>
          <a:ext cx="3587750" cy="684212"/>
        </p:xfrm>
        <a:graphic>
          <a:graphicData uri="http://schemas.openxmlformats.org/presentationml/2006/ole">
            <mc:AlternateContent xmlns:mc="http://schemas.openxmlformats.org/markup-compatibility/2006">
              <mc:Choice xmlns:v="urn:schemas-microsoft-com:vml" Requires="v">
                <p:oleObj spid="_x0000_s10264" name="Equation" r:id="rId5" imgW="2400120" imgH="457200" progId="Equation.3">
                  <p:embed/>
                </p:oleObj>
              </mc:Choice>
              <mc:Fallback>
                <p:oleObj name="Equation" r:id="rId5" imgW="2400120" imgH="457200" progId="Equation.3">
                  <p:embed/>
                  <p:pic>
                    <p:nvPicPr>
                      <p:cNvPr id="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9250" y="4452938"/>
                        <a:ext cx="3587750" cy="684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3" name="Object 18"/>
          <p:cNvGraphicFramePr>
            <a:graphicFrameLocks noChangeAspect="1"/>
          </p:cNvGraphicFramePr>
          <p:nvPr>
            <p:extLst>
              <p:ext uri="{D42A27DB-BD31-4B8C-83A1-F6EECF244321}">
                <p14:modId xmlns:p14="http://schemas.microsoft.com/office/powerpoint/2010/main" val="2398368940"/>
              </p:ext>
            </p:extLst>
          </p:nvPr>
        </p:nvGraphicFramePr>
        <p:xfrm>
          <a:off x="1279525" y="5424488"/>
          <a:ext cx="5295900" cy="684212"/>
        </p:xfrm>
        <a:graphic>
          <a:graphicData uri="http://schemas.openxmlformats.org/presentationml/2006/ole">
            <mc:AlternateContent xmlns:mc="http://schemas.openxmlformats.org/markup-compatibility/2006">
              <mc:Choice xmlns:v="urn:schemas-microsoft-com:vml" Requires="v">
                <p:oleObj spid="_x0000_s10265" name="Equation" r:id="rId7" imgW="3543120" imgH="457200" progId="Equation.3">
                  <p:embed/>
                </p:oleObj>
              </mc:Choice>
              <mc:Fallback>
                <p:oleObj name="Equation" r:id="rId7" imgW="3543120" imgH="457200" progId="Equation.3">
                  <p:embed/>
                  <p:pic>
                    <p:nvPicPr>
                      <p:cNvPr id="0" name="Object 18"/>
                      <p:cNvPicPr>
                        <a:picLocks noChangeAspect="1" noChangeArrowheads="1"/>
                      </p:cNvPicPr>
                      <p:nvPr/>
                    </p:nvPicPr>
                    <p:blipFill>
                      <a:blip r:embed="rId8"/>
                      <a:srcRect/>
                      <a:stretch>
                        <a:fillRect/>
                      </a:stretch>
                    </p:blipFill>
                    <p:spPr bwMode="auto">
                      <a:xfrm>
                        <a:off x="1279525" y="5424488"/>
                        <a:ext cx="5295900" cy="684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58" name="Rectangle 19"/>
          <p:cNvSpPr>
            <a:spLocks noChangeArrowheads="1"/>
          </p:cNvSpPr>
          <p:nvPr/>
        </p:nvSpPr>
        <p:spPr bwMode="auto">
          <a:xfrm>
            <a:off x="4932363" y="5387975"/>
            <a:ext cx="1511300" cy="720725"/>
          </a:xfrm>
          <a:prstGeom prst="rect">
            <a:avLst/>
          </a:prstGeom>
          <a:noFill/>
          <a:ln w="9525">
            <a:solidFill>
              <a:srgbClr val="FF0000"/>
            </a:solidFill>
            <a:miter lim="800000"/>
            <a:headEnd/>
            <a:tailEnd/>
          </a:ln>
        </p:spPr>
        <p:txBody>
          <a:bodyPr wrap="none" anchor="ctr"/>
          <a:lstStyle/>
          <a:p>
            <a:endParaRPr lang="en-US"/>
          </a:p>
        </p:txBody>
      </p:sp>
      <p:sp>
        <p:nvSpPr>
          <p:cNvPr id="10259" name="Freeform 21"/>
          <p:cNvSpPr>
            <a:spLocks/>
          </p:cNvSpPr>
          <p:nvPr/>
        </p:nvSpPr>
        <p:spPr bwMode="auto">
          <a:xfrm>
            <a:off x="3851275" y="1639888"/>
            <a:ext cx="2689225" cy="1428750"/>
          </a:xfrm>
          <a:custGeom>
            <a:avLst/>
            <a:gdLst>
              <a:gd name="T0" fmla="*/ 0 w 1694"/>
              <a:gd name="T1" fmla="*/ 2147483647 h 900"/>
              <a:gd name="T2" fmla="*/ 2147483647 w 1694"/>
              <a:gd name="T3" fmla="*/ 2147483647 h 900"/>
              <a:gd name="T4" fmla="*/ 2147483647 w 1694"/>
              <a:gd name="T5" fmla="*/ 2147483647 h 900"/>
              <a:gd name="T6" fmla="*/ 2147483647 w 1694"/>
              <a:gd name="T7" fmla="*/ 2147483647 h 900"/>
              <a:gd name="T8" fmla="*/ 2147483647 w 1694"/>
              <a:gd name="T9" fmla="*/ 2147483647 h 900"/>
              <a:gd name="T10" fmla="*/ 2147483647 w 1694"/>
              <a:gd name="T11" fmla="*/ 2147483647 h 900"/>
              <a:gd name="T12" fmla="*/ 0 w 1694"/>
              <a:gd name="T13" fmla="*/ 2147483647 h 900"/>
              <a:gd name="T14" fmla="*/ 0 60000 65536"/>
              <a:gd name="T15" fmla="*/ 0 60000 65536"/>
              <a:gd name="T16" fmla="*/ 0 60000 65536"/>
              <a:gd name="T17" fmla="*/ 0 60000 65536"/>
              <a:gd name="T18" fmla="*/ 0 60000 65536"/>
              <a:gd name="T19" fmla="*/ 0 60000 65536"/>
              <a:gd name="T20" fmla="*/ 0 60000 65536"/>
              <a:gd name="T21" fmla="*/ 0 w 1694"/>
              <a:gd name="T22" fmla="*/ 0 h 900"/>
              <a:gd name="T23" fmla="*/ 1694 w 1694"/>
              <a:gd name="T24" fmla="*/ 900 h 9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94" h="900">
                <a:moveTo>
                  <a:pt x="0" y="265"/>
                </a:moveTo>
                <a:cubicBezTo>
                  <a:pt x="0" y="265"/>
                  <a:pt x="1089" y="900"/>
                  <a:pt x="1089" y="900"/>
                </a:cubicBezTo>
                <a:cubicBezTo>
                  <a:pt x="1089" y="900"/>
                  <a:pt x="1505" y="704"/>
                  <a:pt x="1588" y="583"/>
                </a:cubicBezTo>
                <a:cubicBezTo>
                  <a:pt x="1671" y="462"/>
                  <a:pt x="1694" y="265"/>
                  <a:pt x="1588" y="174"/>
                </a:cubicBezTo>
                <a:cubicBezTo>
                  <a:pt x="1482" y="83"/>
                  <a:pt x="1149" y="0"/>
                  <a:pt x="953" y="38"/>
                </a:cubicBezTo>
                <a:cubicBezTo>
                  <a:pt x="757" y="76"/>
                  <a:pt x="568" y="363"/>
                  <a:pt x="409" y="401"/>
                </a:cubicBezTo>
                <a:lnTo>
                  <a:pt x="0" y="265"/>
                </a:lnTo>
                <a:close/>
              </a:path>
            </a:pathLst>
          </a:custGeom>
          <a:solidFill>
            <a:schemeClr val="accent1"/>
          </a:solidFill>
          <a:ln w="9525">
            <a:solidFill>
              <a:schemeClr val="tx1"/>
            </a:solidFill>
            <a:round/>
            <a:headEnd/>
            <a:tailEnd/>
          </a:ln>
        </p:spPr>
        <p:txBody>
          <a:bodyP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Footer Placeholder 3"/>
          <p:cNvSpPr>
            <a:spLocks noGrp="1"/>
          </p:cNvSpPr>
          <p:nvPr>
            <p:ph type="ftr" sz="quarter" idx="10"/>
          </p:nvPr>
        </p:nvSpPr>
        <p:spPr>
          <a:noFill/>
        </p:spPr>
        <p:txBody>
          <a:bodyPr/>
          <a:lstStyle/>
          <a:p>
            <a:r>
              <a:rPr lang="en-US">
                <a:latin typeface="Arial" pitchFamily="34" charset="0"/>
              </a:rPr>
              <a:t>Computational: time domain / volume discretisation</a:t>
            </a:r>
            <a:endParaRPr lang="nl-BE">
              <a:latin typeface="Arial" pitchFamily="34" charset="0"/>
            </a:endParaRPr>
          </a:p>
        </p:txBody>
      </p:sp>
      <p:sp>
        <p:nvSpPr>
          <p:cNvPr id="11269" name="Slide Number Placeholder 4"/>
          <p:cNvSpPr>
            <a:spLocks noGrp="1"/>
          </p:cNvSpPr>
          <p:nvPr>
            <p:ph type="sldNum" sz="quarter" idx="11"/>
          </p:nvPr>
        </p:nvSpPr>
        <p:spPr>
          <a:noFill/>
        </p:spPr>
        <p:txBody>
          <a:bodyPr/>
          <a:lstStyle/>
          <a:p>
            <a:fld id="{DD86AE46-95EA-40F6-8888-B400CDC8A513}" type="slidenum">
              <a:rPr lang="nl-BE" smtClean="0">
                <a:latin typeface="Arial" pitchFamily="34" charset="0"/>
              </a:rPr>
              <a:pPr/>
              <a:t>16</a:t>
            </a:fld>
            <a:endParaRPr lang="nl-BE">
              <a:latin typeface="Arial" pitchFamily="34" charset="0"/>
            </a:endParaRPr>
          </a:p>
        </p:txBody>
      </p:sp>
      <p:sp>
        <p:nvSpPr>
          <p:cNvPr id="11270" name="Rectangle 2"/>
          <p:cNvSpPr>
            <a:spLocks noGrp="1" noChangeArrowheads="1"/>
          </p:cNvSpPr>
          <p:nvPr>
            <p:ph type="title"/>
          </p:nvPr>
        </p:nvSpPr>
        <p:spPr/>
        <p:txBody>
          <a:bodyPr/>
          <a:lstStyle/>
          <a:p>
            <a:pPr eaLnBrk="1" hangingPunct="1"/>
            <a:r>
              <a:rPr lang="en-US"/>
              <a:t>1.d) Non-structured grids</a:t>
            </a:r>
          </a:p>
        </p:txBody>
      </p:sp>
      <p:sp>
        <p:nvSpPr>
          <p:cNvPr id="11271" name="Rectangle 3"/>
          <p:cNvSpPr>
            <a:spLocks noGrp="1" noChangeArrowheads="1"/>
          </p:cNvSpPr>
          <p:nvPr>
            <p:ph type="body" idx="1"/>
          </p:nvPr>
        </p:nvSpPr>
        <p:spPr/>
        <p:txBody>
          <a:bodyPr/>
          <a:lstStyle/>
          <a:p>
            <a:pPr eaLnBrk="1" hangingPunct="1"/>
            <a:r>
              <a:rPr lang="en-US" sz="2400"/>
              <a:t>Proposed approach (continued)</a:t>
            </a:r>
          </a:p>
          <a:p>
            <a:pPr lvl="1" eaLnBrk="1" hangingPunct="1"/>
            <a:r>
              <a:rPr lang="en-US" sz="2000"/>
              <a:t>Integrate orthogonal component of</a:t>
            </a:r>
            <a:br>
              <a:rPr lang="en-US" sz="2000"/>
            </a:br>
            <a:r>
              <a:rPr lang="en-US" sz="2000"/>
              <a:t>over surface </a:t>
            </a:r>
            <a:r>
              <a:rPr lang="en-US" sz="2000" i="1"/>
              <a:t>S</a:t>
            </a:r>
            <a:r>
              <a:rPr lang="en-US" sz="2000" i="1" baseline="-25000"/>
              <a:t>im</a:t>
            </a:r>
            <a:r>
              <a:rPr lang="en-US" sz="2000"/>
              <a:t> </a:t>
            </a:r>
          </a:p>
          <a:p>
            <a:pPr lvl="1" eaLnBrk="1" hangingPunct="1"/>
            <a:endParaRPr lang="en-US" sz="2000"/>
          </a:p>
          <a:p>
            <a:pPr lvl="1" eaLnBrk="1" hangingPunct="1"/>
            <a:endParaRPr lang="en-US" sz="2000"/>
          </a:p>
          <a:p>
            <a:pPr lvl="1" eaLnBrk="1" hangingPunct="1"/>
            <a:endParaRPr lang="en-US" sz="2000"/>
          </a:p>
          <a:p>
            <a:pPr lvl="1" eaLnBrk="1" hangingPunct="1"/>
            <a:r>
              <a:rPr lang="en-US" sz="2000"/>
              <a:t>Which reduces the problem to approximating the </a:t>
            </a:r>
            <a:r>
              <a:rPr lang="en-US" sz="2000" i="1"/>
              <a:t>p</a:t>
            </a:r>
            <a:r>
              <a:rPr lang="en-US" sz="2000"/>
              <a:t> field locally by an analytical function and calculating the normal derivative.</a:t>
            </a:r>
          </a:p>
          <a:p>
            <a:pPr lvl="1" eaLnBrk="1" hangingPunct="1"/>
            <a:r>
              <a:rPr lang="en-US" sz="2000"/>
              <a:t>The lowest order approximation = linear gradient in the direction </a:t>
            </a:r>
            <a:r>
              <a:rPr lang="en-US" sz="2000" b="1"/>
              <a:t>n</a:t>
            </a:r>
            <a:r>
              <a:rPr lang="en-US" sz="2000" baseline="-25000"/>
              <a:t>im</a:t>
            </a:r>
          </a:p>
          <a:p>
            <a:pPr lvl="1" eaLnBrk="1" hangingPunct="1"/>
            <a:r>
              <a:rPr lang="en-US" sz="2000"/>
              <a:t>This results in</a:t>
            </a:r>
          </a:p>
          <a:p>
            <a:pPr lvl="1" eaLnBrk="1" hangingPunct="1"/>
            <a:endParaRPr lang="en-US" sz="2000"/>
          </a:p>
          <a:p>
            <a:pPr lvl="1" eaLnBrk="1" hangingPunct="1"/>
            <a:r>
              <a:rPr lang="en-US" sz="2000"/>
              <a:t>With </a:t>
            </a:r>
            <a:r>
              <a:rPr lang="en-US" sz="2000" i="1"/>
              <a:t>d</a:t>
            </a:r>
            <a:r>
              <a:rPr lang="en-US" sz="2000" i="1" baseline="-25000"/>
              <a:t>i</a:t>
            </a:r>
            <a:r>
              <a:rPr lang="en-US" sz="2000"/>
              <a:t> and </a:t>
            </a:r>
            <a:r>
              <a:rPr lang="en-US" sz="2000" i="1"/>
              <a:t>d</a:t>
            </a:r>
            <a:r>
              <a:rPr lang="en-US" sz="2000" i="1" baseline="-25000"/>
              <a:t>m</a:t>
            </a:r>
            <a:r>
              <a:rPr lang="en-US" sz="2000"/>
              <a:t> the distance between the center of gravity of cell </a:t>
            </a:r>
            <a:r>
              <a:rPr lang="en-US" sz="2000" i="1"/>
              <a:t>i</a:t>
            </a:r>
            <a:r>
              <a:rPr lang="en-US" sz="2000"/>
              <a:t> and </a:t>
            </a:r>
            <a:r>
              <a:rPr lang="en-US" sz="2000" i="1"/>
              <a:t>m</a:t>
            </a:r>
            <a:r>
              <a:rPr lang="en-US" sz="2000"/>
              <a:t> and the plane of </a:t>
            </a:r>
            <a:r>
              <a:rPr lang="en-US" sz="2000" i="1"/>
              <a:t>S</a:t>
            </a:r>
            <a:r>
              <a:rPr lang="en-US" sz="2000" i="1" baseline="-25000"/>
              <a:t>im</a:t>
            </a:r>
          </a:p>
          <a:p>
            <a:pPr lvl="1" eaLnBrk="1" hangingPunct="1"/>
            <a:endParaRPr lang="en-US" sz="2000"/>
          </a:p>
        </p:txBody>
      </p:sp>
      <p:sp>
        <p:nvSpPr>
          <p:cNvPr id="11272" name="Freeform 4"/>
          <p:cNvSpPr>
            <a:spLocks/>
          </p:cNvSpPr>
          <p:nvPr/>
        </p:nvSpPr>
        <p:spPr bwMode="auto">
          <a:xfrm>
            <a:off x="6443663" y="1628775"/>
            <a:ext cx="1223962" cy="936625"/>
          </a:xfrm>
          <a:custGeom>
            <a:avLst/>
            <a:gdLst>
              <a:gd name="T0" fmla="*/ 2147483647 w 771"/>
              <a:gd name="T1" fmla="*/ 0 h 590"/>
              <a:gd name="T2" fmla="*/ 0 w 771"/>
              <a:gd name="T3" fmla="*/ 2147483647 h 590"/>
              <a:gd name="T4" fmla="*/ 2147483647 w 771"/>
              <a:gd name="T5" fmla="*/ 2147483647 h 590"/>
              <a:gd name="T6" fmla="*/ 2147483647 w 771"/>
              <a:gd name="T7" fmla="*/ 2147483647 h 590"/>
              <a:gd name="T8" fmla="*/ 2147483647 w 771"/>
              <a:gd name="T9" fmla="*/ 2147483647 h 590"/>
              <a:gd name="T10" fmla="*/ 2147483647 w 771"/>
              <a:gd name="T11" fmla="*/ 0 h 590"/>
              <a:gd name="T12" fmla="*/ 0 60000 65536"/>
              <a:gd name="T13" fmla="*/ 0 60000 65536"/>
              <a:gd name="T14" fmla="*/ 0 60000 65536"/>
              <a:gd name="T15" fmla="*/ 0 60000 65536"/>
              <a:gd name="T16" fmla="*/ 0 60000 65536"/>
              <a:gd name="T17" fmla="*/ 0 60000 65536"/>
              <a:gd name="T18" fmla="*/ 0 w 771"/>
              <a:gd name="T19" fmla="*/ 0 h 590"/>
              <a:gd name="T20" fmla="*/ 771 w 771"/>
              <a:gd name="T21" fmla="*/ 590 h 590"/>
            </a:gdLst>
            <a:ahLst/>
            <a:cxnLst>
              <a:cxn ang="T12">
                <a:pos x="T0" y="T1"/>
              </a:cxn>
              <a:cxn ang="T13">
                <a:pos x="T2" y="T3"/>
              </a:cxn>
              <a:cxn ang="T14">
                <a:pos x="T4" y="T5"/>
              </a:cxn>
              <a:cxn ang="T15">
                <a:pos x="T6" y="T7"/>
              </a:cxn>
              <a:cxn ang="T16">
                <a:pos x="T8" y="T9"/>
              </a:cxn>
              <a:cxn ang="T17">
                <a:pos x="T10" y="T11"/>
              </a:cxn>
            </a:cxnLst>
            <a:rect l="T18" t="T19" r="T20" b="T21"/>
            <a:pathLst>
              <a:path w="771" h="590">
                <a:moveTo>
                  <a:pt x="272" y="0"/>
                </a:moveTo>
                <a:lnTo>
                  <a:pt x="0" y="181"/>
                </a:lnTo>
                <a:lnTo>
                  <a:pt x="136" y="590"/>
                </a:lnTo>
                <a:lnTo>
                  <a:pt x="726" y="544"/>
                </a:lnTo>
                <a:lnTo>
                  <a:pt x="771" y="136"/>
                </a:lnTo>
                <a:lnTo>
                  <a:pt x="272" y="0"/>
                </a:lnTo>
                <a:close/>
              </a:path>
            </a:pathLst>
          </a:custGeom>
          <a:noFill/>
          <a:ln w="9525">
            <a:solidFill>
              <a:schemeClr val="tx1"/>
            </a:solidFill>
            <a:round/>
            <a:headEnd/>
            <a:tailEnd/>
          </a:ln>
        </p:spPr>
        <p:txBody>
          <a:bodyPr/>
          <a:lstStyle/>
          <a:p>
            <a:endParaRPr lang="en-US"/>
          </a:p>
        </p:txBody>
      </p:sp>
      <p:sp>
        <p:nvSpPr>
          <p:cNvPr id="11273" name="Line 5"/>
          <p:cNvSpPr>
            <a:spLocks noChangeShapeType="1"/>
          </p:cNvSpPr>
          <p:nvPr/>
        </p:nvSpPr>
        <p:spPr bwMode="auto">
          <a:xfrm>
            <a:off x="7524750" y="2133600"/>
            <a:ext cx="574675" cy="71438"/>
          </a:xfrm>
          <a:prstGeom prst="line">
            <a:avLst/>
          </a:prstGeom>
          <a:noFill/>
          <a:ln w="9525">
            <a:solidFill>
              <a:schemeClr val="tx1"/>
            </a:solidFill>
            <a:round/>
            <a:headEnd/>
            <a:tailEnd type="triangle" w="med" len="med"/>
          </a:ln>
        </p:spPr>
        <p:txBody>
          <a:bodyPr/>
          <a:lstStyle/>
          <a:p>
            <a:endParaRPr lang="en-US"/>
          </a:p>
        </p:txBody>
      </p:sp>
      <p:sp>
        <p:nvSpPr>
          <p:cNvPr id="11274" name="Text Box 6"/>
          <p:cNvSpPr txBox="1">
            <a:spLocks noChangeArrowheads="1"/>
          </p:cNvSpPr>
          <p:nvPr/>
        </p:nvSpPr>
        <p:spPr bwMode="auto">
          <a:xfrm>
            <a:off x="7599363" y="2060575"/>
            <a:ext cx="471487" cy="366713"/>
          </a:xfrm>
          <a:prstGeom prst="rect">
            <a:avLst/>
          </a:prstGeom>
          <a:noFill/>
          <a:ln w="9525">
            <a:noFill/>
            <a:miter lim="800000"/>
            <a:headEnd/>
            <a:tailEnd/>
          </a:ln>
        </p:spPr>
        <p:txBody>
          <a:bodyPr wrap="none">
            <a:spAutoFit/>
          </a:bodyPr>
          <a:lstStyle/>
          <a:p>
            <a:r>
              <a:rPr lang="nl-BE" i="1"/>
              <a:t>o</a:t>
            </a:r>
            <a:r>
              <a:rPr lang="nl-BE" i="1" baseline="-25000"/>
              <a:t>im</a:t>
            </a:r>
          </a:p>
        </p:txBody>
      </p:sp>
      <p:sp>
        <p:nvSpPr>
          <p:cNvPr id="11275" name="Line 7"/>
          <p:cNvSpPr>
            <a:spLocks noChangeShapeType="1"/>
          </p:cNvSpPr>
          <p:nvPr/>
        </p:nvSpPr>
        <p:spPr bwMode="auto">
          <a:xfrm flipV="1">
            <a:off x="7667625" y="1628775"/>
            <a:ext cx="360363" cy="215900"/>
          </a:xfrm>
          <a:prstGeom prst="line">
            <a:avLst/>
          </a:prstGeom>
          <a:noFill/>
          <a:ln w="9525">
            <a:solidFill>
              <a:schemeClr val="tx1"/>
            </a:solidFill>
            <a:round/>
            <a:headEnd/>
            <a:tailEnd/>
          </a:ln>
        </p:spPr>
        <p:txBody>
          <a:bodyPr/>
          <a:lstStyle/>
          <a:p>
            <a:endParaRPr lang="en-US"/>
          </a:p>
        </p:txBody>
      </p:sp>
      <p:sp>
        <p:nvSpPr>
          <p:cNvPr id="11276" name="Line 8"/>
          <p:cNvSpPr>
            <a:spLocks noChangeShapeType="1"/>
          </p:cNvSpPr>
          <p:nvPr/>
        </p:nvSpPr>
        <p:spPr bwMode="auto">
          <a:xfrm flipV="1">
            <a:off x="6875463" y="1412875"/>
            <a:ext cx="0" cy="215900"/>
          </a:xfrm>
          <a:prstGeom prst="line">
            <a:avLst/>
          </a:prstGeom>
          <a:noFill/>
          <a:ln w="9525">
            <a:solidFill>
              <a:schemeClr val="tx1"/>
            </a:solidFill>
            <a:round/>
            <a:headEnd/>
            <a:tailEnd/>
          </a:ln>
        </p:spPr>
        <p:txBody>
          <a:bodyPr/>
          <a:lstStyle/>
          <a:p>
            <a:endParaRPr lang="en-US"/>
          </a:p>
        </p:txBody>
      </p:sp>
      <p:sp>
        <p:nvSpPr>
          <p:cNvPr id="11277" name="Line 9"/>
          <p:cNvSpPr>
            <a:spLocks noChangeShapeType="1"/>
          </p:cNvSpPr>
          <p:nvPr/>
        </p:nvSpPr>
        <p:spPr bwMode="auto">
          <a:xfrm flipH="1" flipV="1">
            <a:off x="6227763" y="1844675"/>
            <a:ext cx="215900" cy="71438"/>
          </a:xfrm>
          <a:prstGeom prst="line">
            <a:avLst/>
          </a:prstGeom>
          <a:noFill/>
          <a:ln w="9525">
            <a:solidFill>
              <a:schemeClr val="tx1"/>
            </a:solidFill>
            <a:round/>
            <a:headEnd/>
            <a:tailEnd/>
          </a:ln>
        </p:spPr>
        <p:txBody>
          <a:bodyPr/>
          <a:lstStyle/>
          <a:p>
            <a:endParaRPr lang="en-US"/>
          </a:p>
        </p:txBody>
      </p:sp>
      <p:sp>
        <p:nvSpPr>
          <p:cNvPr id="11278" name="Line 10"/>
          <p:cNvSpPr>
            <a:spLocks noChangeShapeType="1"/>
          </p:cNvSpPr>
          <p:nvPr/>
        </p:nvSpPr>
        <p:spPr bwMode="auto">
          <a:xfrm flipH="1">
            <a:off x="6443663" y="2565400"/>
            <a:ext cx="215900" cy="215900"/>
          </a:xfrm>
          <a:prstGeom prst="line">
            <a:avLst/>
          </a:prstGeom>
          <a:noFill/>
          <a:ln w="9525">
            <a:solidFill>
              <a:schemeClr val="tx1"/>
            </a:solidFill>
            <a:round/>
            <a:headEnd/>
            <a:tailEnd/>
          </a:ln>
        </p:spPr>
        <p:txBody>
          <a:bodyPr/>
          <a:lstStyle/>
          <a:p>
            <a:endParaRPr lang="en-US"/>
          </a:p>
        </p:txBody>
      </p:sp>
      <p:sp>
        <p:nvSpPr>
          <p:cNvPr id="11279" name="Line 11"/>
          <p:cNvSpPr>
            <a:spLocks noChangeShapeType="1"/>
          </p:cNvSpPr>
          <p:nvPr/>
        </p:nvSpPr>
        <p:spPr bwMode="auto">
          <a:xfrm>
            <a:off x="7596188" y="2492375"/>
            <a:ext cx="287337" cy="215900"/>
          </a:xfrm>
          <a:prstGeom prst="line">
            <a:avLst/>
          </a:prstGeom>
          <a:noFill/>
          <a:ln w="9525">
            <a:solidFill>
              <a:schemeClr val="tx1"/>
            </a:solidFill>
            <a:round/>
            <a:headEnd/>
            <a:tailEnd/>
          </a:ln>
        </p:spPr>
        <p:txBody>
          <a:bodyPr/>
          <a:lstStyle/>
          <a:p>
            <a:endParaRPr lang="en-US"/>
          </a:p>
        </p:txBody>
      </p:sp>
      <p:sp>
        <p:nvSpPr>
          <p:cNvPr id="11280" name="Text Box 12"/>
          <p:cNvSpPr txBox="1">
            <a:spLocks noChangeArrowheads="1"/>
          </p:cNvSpPr>
          <p:nvPr/>
        </p:nvSpPr>
        <p:spPr bwMode="auto">
          <a:xfrm>
            <a:off x="6891338" y="1936750"/>
            <a:ext cx="344487" cy="366713"/>
          </a:xfrm>
          <a:prstGeom prst="rect">
            <a:avLst/>
          </a:prstGeom>
          <a:noFill/>
          <a:ln w="9525">
            <a:noFill/>
            <a:miter lim="800000"/>
            <a:headEnd/>
            <a:tailEnd/>
          </a:ln>
        </p:spPr>
        <p:txBody>
          <a:bodyPr wrap="none">
            <a:spAutoFit/>
          </a:bodyPr>
          <a:lstStyle/>
          <a:p>
            <a:r>
              <a:rPr lang="nl-BE" i="1"/>
              <a:t>p</a:t>
            </a:r>
            <a:r>
              <a:rPr lang="nl-BE" i="1" baseline="-25000"/>
              <a:t>i</a:t>
            </a:r>
          </a:p>
        </p:txBody>
      </p:sp>
      <p:sp>
        <p:nvSpPr>
          <p:cNvPr id="11281" name="Line 13"/>
          <p:cNvSpPr>
            <a:spLocks noChangeShapeType="1"/>
          </p:cNvSpPr>
          <p:nvPr/>
        </p:nvSpPr>
        <p:spPr bwMode="auto">
          <a:xfrm>
            <a:off x="8027988" y="1628775"/>
            <a:ext cx="936625" cy="215900"/>
          </a:xfrm>
          <a:prstGeom prst="line">
            <a:avLst/>
          </a:prstGeom>
          <a:noFill/>
          <a:ln w="9525">
            <a:solidFill>
              <a:schemeClr val="tx1"/>
            </a:solidFill>
            <a:round/>
            <a:headEnd/>
            <a:tailEnd/>
          </a:ln>
        </p:spPr>
        <p:txBody>
          <a:bodyPr/>
          <a:lstStyle/>
          <a:p>
            <a:endParaRPr lang="en-US"/>
          </a:p>
        </p:txBody>
      </p:sp>
      <p:sp>
        <p:nvSpPr>
          <p:cNvPr id="11282" name="Line 14"/>
          <p:cNvSpPr>
            <a:spLocks noChangeShapeType="1"/>
          </p:cNvSpPr>
          <p:nvPr/>
        </p:nvSpPr>
        <p:spPr bwMode="auto">
          <a:xfrm flipH="1">
            <a:off x="8893175" y="1844675"/>
            <a:ext cx="71438" cy="792163"/>
          </a:xfrm>
          <a:prstGeom prst="line">
            <a:avLst/>
          </a:prstGeom>
          <a:noFill/>
          <a:ln w="9525">
            <a:solidFill>
              <a:schemeClr val="tx1"/>
            </a:solidFill>
            <a:round/>
            <a:headEnd/>
            <a:tailEnd/>
          </a:ln>
        </p:spPr>
        <p:txBody>
          <a:bodyPr/>
          <a:lstStyle/>
          <a:p>
            <a:endParaRPr lang="en-US"/>
          </a:p>
        </p:txBody>
      </p:sp>
      <p:sp>
        <p:nvSpPr>
          <p:cNvPr id="11283" name="Line 15"/>
          <p:cNvSpPr>
            <a:spLocks noChangeShapeType="1"/>
          </p:cNvSpPr>
          <p:nvPr/>
        </p:nvSpPr>
        <p:spPr bwMode="auto">
          <a:xfrm flipH="1">
            <a:off x="7885113" y="2636838"/>
            <a:ext cx="1008062" cy="71437"/>
          </a:xfrm>
          <a:prstGeom prst="line">
            <a:avLst/>
          </a:prstGeom>
          <a:noFill/>
          <a:ln w="9525">
            <a:solidFill>
              <a:schemeClr val="tx1"/>
            </a:solidFill>
            <a:round/>
            <a:headEnd/>
            <a:tailEnd/>
          </a:ln>
        </p:spPr>
        <p:txBody>
          <a:bodyPr/>
          <a:lstStyle/>
          <a:p>
            <a:endParaRPr lang="en-US"/>
          </a:p>
        </p:txBody>
      </p:sp>
      <p:sp>
        <p:nvSpPr>
          <p:cNvPr id="11284" name="Line 16"/>
          <p:cNvSpPr>
            <a:spLocks noChangeShapeType="1"/>
          </p:cNvSpPr>
          <p:nvPr/>
        </p:nvSpPr>
        <p:spPr bwMode="auto">
          <a:xfrm flipH="1">
            <a:off x="7740650" y="2708275"/>
            <a:ext cx="144463" cy="360363"/>
          </a:xfrm>
          <a:prstGeom prst="line">
            <a:avLst/>
          </a:prstGeom>
          <a:noFill/>
          <a:ln w="9525">
            <a:solidFill>
              <a:schemeClr val="tx1"/>
            </a:solidFill>
            <a:round/>
            <a:headEnd/>
            <a:tailEnd/>
          </a:ln>
        </p:spPr>
        <p:txBody>
          <a:bodyPr/>
          <a:lstStyle/>
          <a:p>
            <a:endParaRPr lang="en-US"/>
          </a:p>
        </p:txBody>
      </p:sp>
      <p:sp>
        <p:nvSpPr>
          <p:cNvPr id="11285" name="Line 17"/>
          <p:cNvSpPr>
            <a:spLocks noChangeShapeType="1"/>
          </p:cNvSpPr>
          <p:nvPr/>
        </p:nvSpPr>
        <p:spPr bwMode="auto">
          <a:xfrm flipH="1" flipV="1">
            <a:off x="7956550" y="1196975"/>
            <a:ext cx="71438" cy="431800"/>
          </a:xfrm>
          <a:prstGeom prst="line">
            <a:avLst/>
          </a:prstGeom>
          <a:noFill/>
          <a:ln w="9525">
            <a:solidFill>
              <a:schemeClr val="tx1"/>
            </a:solidFill>
            <a:round/>
            <a:headEnd/>
            <a:tailEnd/>
          </a:ln>
        </p:spPr>
        <p:txBody>
          <a:bodyPr/>
          <a:lstStyle/>
          <a:p>
            <a:endParaRPr lang="en-US"/>
          </a:p>
        </p:txBody>
      </p:sp>
      <p:sp>
        <p:nvSpPr>
          <p:cNvPr id="11286" name="Line 18"/>
          <p:cNvSpPr>
            <a:spLocks noChangeShapeType="1"/>
          </p:cNvSpPr>
          <p:nvPr/>
        </p:nvSpPr>
        <p:spPr bwMode="auto">
          <a:xfrm>
            <a:off x="8893175" y="2636838"/>
            <a:ext cx="250825" cy="287337"/>
          </a:xfrm>
          <a:prstGeom prst="line">
            <a:avLst/>
          </a:prstGeom>
          <a:noFill/>
          <a:ln w="9525">
            <a:solidFill>
              <a:schemeClr val="tx1"/>
            </a:solidFill>
            <a:round/>
            <a:headEnd/>
            <a:tailEnd/>
          </a:ln>
        </p:spPr>
        <p:txBody>
          <a:bodyPr/>
          <a:lstStyle/>
          <a:p>
            <a:endParaRPr lang="en-US"/>
          </a:p>
        </p:txBody>
      </p:sp>
      <p:sp>
        <p:nvSpPr>
          <p:cNvPr id="11287" name="Line 19"/>
          <p:cNvSpPr>
            <a:spLocks noChangeShapeType="1"/>
          </p:cNvSpPr>
          <p:nvPr/>
        </p:nvSpPr>
        <p:spPr bwMode="auto">
          <a:xfrm flipV="1">
            <a:off x="8964613" y="1700213"/>
            <a:ext cx="179387" cy="144462"/>
          </a:xfrm>
          <a:prstGeom prst="line">
            <a:avLst/>
          </a:prstGeom>
          <a:noFill/>
          <a:ln w="9525">
            <a:solidFill>
              <a:schemeClr val="tx1"/>
            </a:solidFill>
            <a:round/>
            <a:headEnd/>
            <a:tailEnd/>
          </a:ln>
        </p:spPr>
        <p:txBody>
          <a:bodyPr/>
          <a:lstStyle/>
          <a:p>
            <a:endParaRPr lang="en-US"/>
          </a:p>
        </p:txBody>
      </p:sp>
      <p:sp>
        <p:nvSpPr>
          <p:cNvPr id="11288" name="Text Box 20"/>
          <p:cNvSpPr txBox="1">
            <a:spLocks noChangeArrowheads="1"/>
          </p:cNvSpPr>
          <p:nvPr/>
        </p:nvSpPr>
        <p:spPr bwMode="auto">
          <a:xfrm>
            <a:off x="8259763" y="1982788"/>
            <a:ext cx="438150" cy="366712"/>
          </a:xfrm>
          <a:prstGeom prst="rect">
            <a:avLst/>
          </a:prstGeom>
          <a:noFill/>
          <a:ln w="9525">
            <a:noFill/>
            <a:miter lim="800000"/>
            <a:headEnd/>
            <a:tailEnd/>
          </a:ln>
        </p:spPr>
        <p:txBody>
          <a:bodyPr wrap="none">
            <a:spAutoFit/>
          </a:bodyPr>
          <a:lstStyle/>
          <a:p>
            <a:r>
              <a:rPr lang="nl-BE" i="1"/>
              <a:t>p</a:t>
            </a:r>
            <a:r>
              <a:rPr lang="nl-BE" i="1" baseline="-25000"/>
              <a:t>m</a:t>
            </a:r>
          </a:p>
        </p:txBody>
      </p:sp>
      <p:pic>
        <p:nvPicPr>
          <p:cNvPr id="11289" name="Picture 21"/>
          <p:cNvPicPr>
            <a:picLocks noGrp="1" noChangeAspect="1" noChangeArrowheads="1"/>
          </p:cNvPicPr>
          <p:nvPr>
            <p:ph sz="half" idx="4294967295"/>
          </p:nvPr>
        </p:nvPicPr>
        <p:blipFill>
          <a:blip r:embed="rId4" cstate="print"/>
          <a:srcRect/>
          <a:stretch>
            <a:fillRect/>
          </a:stretch>
        </p:blipFill>
        <p:spPr>
          <a:xfrm>
            <a:off x="4859338" y="1484313"/>
            <a:ext cx="1169987" cy="588962"/>
          </a:xfrm>
          <a:noFill/>
        </p:spPr>
      </p:pic>
      <p:graphicFrame>
        <p:nvGraphicFramePr>
          <p:cNvPr id="11266" name="Object 23"/>
          <p:cNvGraphicFramePr>
            <a:graphicFrameLocks noGrp="1" noChangeAspect="1"/>
          </p:cNvGraphicFramePr>
          <p:nvPr>
            <p:ph sz="half" idx="4294967295"/>
          </p:nvPr>
        </p:nvGraphicFramePr>
        <p:xfrm>
          <a:off x="1547813" y="2454275"/>
          <a:ext cx="3854450" cy="687388"/>
        </p:xfrm>
        <a:graphic>
          <a:graphicData uri="http://schemas.openxmlformats.org/presentationml/2006/ole">
            <mc:AlternateContent xmlns:mc="http://schemas.openxmlformats.org/markup-compatibility/2006">
              <mc:Choice xmlns:v="urn:schemas-microsoft-com:vml" Requires="v">
                <p:oleObj spid="_x0000_s11288" name="Equation" r:id="rId5" imgW="2565360" imgH="457200" progId="Equation.3">
                  <p:embed/>
                </p:oleObj>
              </mc:Choice>
              <mc:Fallback>
                <p:oleObj name="Equation" r:id="rId5" imgW="2565360" imgH="457200" progId="Equation.3">
                  <p:embed/>
                  <p:pic>
                    <p:nvPicPr>
                      <p:cNvPr id="0" name="Object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7813" y="2454275"/>
                        <a:ext cx="3854450" cy="687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67" name="Object 25"/>
          <p:cNvGraphicFramePr>
            <a:graphicFrameLocks noChangeAspect="1"/>
          </p:cNvGraphicFramePr>
          <p:nvPr/>
        </p:nvGraphicFramePr>
        <p:xfrm>
          <a:off x="2590800" y="4456113"/>
          <a:ext cx="2406650" cy="649287"/>
        </p:xfrm>
        <a:graphic>
          <a:graphicData uri="http://schemas.openxmlformats.org/presentationml/2006/ole">
            <mc:AlternateContent xmlns:mc="http://schemas.openxmlformats.org/markup-compatibility/2006">
              <mc:Choice xmlns:v="urn:schemas-microsoft-com:vml" Requires="v">
                <p:oleObj spid="_x0000_s11289" name="Equation" r:id="rId7" imgW="1600200" imgH="431640" progId="Equation.3">
                  <p:embed/>
                </p:oleObj>
              </mc:Choice>
              <mc:Fallback>
                <p:oleObj name="Equation" r:id="rId7" imgW="1600200" imgH="431640" progId="Equation.3">
                  <p:embed/>
                  <p:pic>
                    <p:nvPicPr>
                      <p:cNvPr id="0" name="Object 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90800" y="4456113"/>
                        <a:ext cx="2406650" cy="649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90" name="Rectangle 26"/>
          <p:cNvSpPr>
            <a:spLocks noChangeArrowheads="1"/>
          </p:cNvSpPr>
          <p:nvPr/>
        </p:nvSpPr>
        <p:spPr bwMode="auto">
          <a:xfrm>
            <a:off x="2627313" y="4437063"/>
            <a:ext cx="2449512" cy="647700"/>
          </a:xfrm>
          <a:prstGeom prst="rect">
            <a:avLst/>
          </a:prstGeom>
          <a:noFill/>
          <a:ln w="9525">
            <a:solidFill>
              <a:srgbClr val="FF0000"/>
            </a:solidFill>
            <a:miter lim="800000"/>
            <a:headEnd/>
            <a:tailEnd/>
          </a:ln>
        </p:spPr>
        <p:txBody>
          <a:bodyPr wrap="none" anchor="ct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3"/>
          <p:cNvSpPr>
            <a:spLocks noGrp="1"/>
          </p:cNvSpPr>
          <p:nvPr>
            <p:ph type="ftr" sz="quarter" idx="10"/>
          </p:nvPr>
        </p:nvSpPr>
        <p:spPr>
          <a:noFill/>
        </p:spPr>
        <p:txBody>
          <a:bodyPr/>
          <a:lstStyle/>
          <a:p>
            <a:r>
              <a:rPr lang="en-US">
                <a:latin typeface="Arial" pitchFamily="34" charset="0"/>
              </a:rPr>
              <a:t>Computational: time domain / volume discretisation</a:t>
            </a:r>
            <a:endParaRPr lang="nl-BE">
              <a:latin typeface="Arial" pitchFamily="34" charset="0"/>
            </a:endParaRPr>
          </a:p>
        </p:txBody>
      </p:sp>
      <p:sp>
        <p:nvSpPr>
          <p:cNvPr id="48131" name="Slide Number Placeholder 4"/>
          <p:cNvSpPr>
            <a:spLocks noGrp="1"/>
          </p:cNvSpPr>
          <p:nvPr>
            <p:ph type="sldNum" sz="quarter" idx="11"/>
          </p:nvPr>
        </p:nvSpPr>
        <p:spPr>
          <a:noFill/>
        </p:spPr>
        <p:txBody>
          <a:bodyPr/>
          <a:lstStyle/>
          <a:p>
            <a:fld id="{E428740C-1990-45CC-A1D4-DBAE9E35D430}" type="slidenum">
              <a:rPr lang="nl-BE" smtClean="0">
                <a:latin typeface="Arial" pitchFamily="34" charset="0"/>
              </a:rPr>
              <a:pPr/>
              <a:t>17</a:t>
            </a:fld>
            <a:endParaRPr lang="nl-BE">
              <a:latin typeface="Arial" pitchFamily="34" charset="0"/>
            </a:endParaRPr>
          </a:p>
        </p:txBody>
      </p:sp>
      <p:sp>
        <p:nvSpPr>
          <p:cNvPr id="48132" name="Rectangle 2"/>
          <p:cNvSpPr>
            <a:spLocks noGrp="1" noChangeArrowheads="1"/>
          </p:cNvSpPr>
          <p:nvPr>
            <p:ph type="title"/>
          </p:nvPr>
        </p:nvSpPr>
        <p:spPr/>
        <p:txBody>
          <a:bodyPr/>
          <a:lstStyle/>
          <a:p>
            <a:pPr eaLnBrk="1" hangingPunct="1"/>
            <a:r>
              <a:rPr lang="en-US"/>
              <a:t>1.d) Non-structured grids</a:t>
            </a:r>
          </a:p>
        </p:txBody>
      </p:sp>
      <p:sp>
        <p:nvSpPr>
          <p:cNvPr id="48133" name="Rectangle 3"/>
          <p:cNvSpPr>
            <a:spLocks noGrp="1" noChangeArrowheads="1"/>
          </p:cNvSpPr>
          <p:nvPr>
            <p:ph type="body" idx="1"/>
          </p:nvPr>
        </p:nvSpPr>
        <p:spPr/>
        <p:txBody>
          <a:bodyPr/>
          <a:lstStyle/>
          <a:p>
            <a:pPr eaLnBrk="1" hangingPunct="1"/>
            <a:r>
              <a:rPr lang="en-US" sz="2400"/>
              <a:t>Proposed approach (continued)</a:t>
            </a:r>
          </a:p>
          <a:p>
            <a:pPr lvl="1" eaLnBrk="1" hangingPunct="1"/>
            <a:r>
              <a:rPr lang="en-US" sz="2000"/>
              <a:t>Higher order approximations expand </a:t>
            </a:r>
            <a:r>
              <a:rPr lang="en-US" sz="2000" i="1"/>
              <a:t>p</a:t>
            </a:r>
            <a:r>
              <a:rPr lang="en-US" sz="2000"/>
              <a:t> in polynomial around S</a:t>
            </a:r>
            <a:r>
              <a:rPr lang="en-US" sz="2000" baseline="-25000"/>
              <a:t>im</a:t>
            </a:r>
          </a:p>
          <a:p>
            <a:pPr lvl="1" eaLnBrk="1" hangingPunct="1"/>
            <a:r>
              <a:rPr lang="en-US" sz="2000"/>
              <a:t>Match with suitable neighboring cells = stencil</a:t>
            </a:r>
          </a:p>
          <a:p>
            <a:pPr lvl="1" eaLnBrk="1" hangingPunct="1"/>
            <a:r>
              <a:rPr lang="en-US" sz="2000"/>
              <a:t>E.g.</a:t>
            </a:r>
          </a:p>
          <a:p>
            <a:pPr lvl="1" eaLnBrk="1" hangingPunct="1"/>
            <a:endParaRPr lang="en-US" sz="2000"/>
          </a:p>
          <a:p>
            <a:pPr lvl="1" eaLnBrk="1" hangingPunct="1"/>
            <a:endParaRPr lang="en-US" sz="2000"/>
          </a:p>
          <a:p>
            <a:pPr lvl="1" eaLnBrk="1" hangingPunct="1"/>
            <a:endParaRPr lang="en-US" sz="2000"/>
          </a:p>
          <a:p>
            <a:pPr lvl="1" eaLnBrk="1" hangingPunct="1"/>
            <a:endParaRPr lang="en-US" sz="2000"/>
          </a:p>
          <a:p>
            <a:pPr lvl="1" eaLnBrk="1" hangingPunct="1"/>
            <a:endParaRPr lang="en-US" sz="2000"/>
          </a:p>
          <a:p>
            <a:pPr lvl="1" eaLnBrk="1" hangingPunct="1"/>
            <a:endParaRPr lang="en-US" sz="2000"/>
          </a:p>
          <a:p>
            <a:pPr lvl="1" eaLnBrk="1" hangingPunct="1"/>
            <a:endParaRPr lang="en-US" sz="2000"/>
          </a:p>
          <a:p>
            <a:pPr lvl="1" eaLnBrk="1" hangingPunct="1"/>
            <a:r>
              <a:rPr lang="en-US" sz="2000"/>
              <a:t>This leads to ENO (Essentially Non-Oscillating) and WENO (Weighted ...) schemes. Very popular when shock needs to be captured </a:t>
            </a:r>
          </a:p>
          <a:p>
            <a:pPr lvl="1" eaLnBrk="1" hangingPunct="1"/>
            <a:endParaRPr lang="en-US" sz="2000"/>
          </a:p>
        </p:txBody>
      </p:sp>
      <p:pic>
        <p:nvPicPr>
          <p:cNvPr id="48134" name="Picture 4"/>
          <p:cNvPicPr>
            <a:picLocks noGrp="1" noChangeAspect="1" noChangeArrowheads="1"/>
          </p:cNvPicPr>
          <p:nvPr>
            <p:ph sz="half" idx="4294967295"/>
          </p:nvPr>
        </p:nvPicPr>
        <p:blipFill>
          <a:blip r:embed="rId3" cstate="print"/>
          <a:srcRect/>
          <a:stretch>
            <a:fillRect/>
          </a:stretch>
        </p:blipFill>
        <p:spPr>
          <a:xfrm>
            <a:off x="2698750" y="2401888"/>
            <a:ext cx="2881313" cy="2827337"/>
          </a:xfr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oter Placeholder 3"/>
          <p:cNvSpPr>
            <a:spLocks noGrp="1"/>
          </p:cNvSpPr>
          <p:nvPr>
            <p:ph type="ftr" sz="quarter" idx="10"/>
          </p:nvPr>
        </p:nvSpPr>
        <p:spPr>
          <a:noFill/>
        </p:spPr>
        <p:txBody>
          <a:bodyPr/>
          <a:lstStyle/>
          <a:p>
            <a:r>
              <a:rPr lang="en-US">
                <a:latin typeface="Arial" pitchFamily="34" charset="0"/>
              </a:rPr>
              <a:t>Computational: time domain / volume discretisation</a:t>
            </a:r>
            <a:endParaRPr lang="nl-BE">
              <a:latin typeface="Arial" pitchFamily="34" charset="0"/>
            </a:endParaRPr>
          </a:p>
        </p:txBody>
      </p:sp>
      <p:sp>
        <p:nvSpPr>
          <p:cNvPr id="49155" name="Slide Number Placeholder 4"/>
          <p:cNvSpPr>
            <a:spLocks noGrp="1"/>
          </p:cNvSpPr>
          <p:nvPr>
            <p:ph type="sldNum" sz="quarter" idx="11"/>
          </p:nvPr>
        </p:nvSpPr>
        <p:spPr>
          <a:noFill/>
        </p:spPr>
        <p:txBody>
          <a:bodyPr/>
          <a:lstStyle/>
          <a:p>
            <a:fld id="{B1E4067E-8E83-4FD3-8643-103647C5AEA7}" type="slidenum">
              <a:rPr lang="nl-BE" smtClean="0">
                <a:latin typeface="Arial" pitchFamily="34" charset="0"/>
              </a:rPr>
              <a:pPr/>
              <a:t>18</a:t>
            </a:fld>
            <a:endParaRPr lang="nl-BE">
              <a:latin typeface="Arial" pitchFamily="34" charset="0"/>
            </a:endParaRPr>
          </a:p>
        </p:txBody>
      </p:sp>
      <p:sp>
        <p:nvSpPr>
          <p:cNvPr id="49156" name="Rectangle 2"/>
          <p:cNvSpPr>
            <a:spLocks noGrp="1" noChangeArrowheads="1"/>
          </p:cNvSpPr>
          <p:nvPr>
            <p:ph type="title"/>
          </p:nvPr>
        </p:nvSpPr>
        <p:spPr/>
        <p:txBody>
          <a:bodyPr/>
          <a:lstStyle/>
          <a:p>
            <a:pPr eaLnBrk="1" hangingPunct="1"/>
            <a:r>
              <a:rPr lang="en-US"/>
              <a:t>2. Explicit, implicit, and stability</a:t>
            </a:r>
          </a:p>
        </p:txBody>
      </p:sp>
      <p:sp>
        <p:nvSpPr>
          <p:cNvPr id="49157" name="Rectangle 3"/>
          <p:cNvSpPr>
            <a:spLocks noGrp="1" noChangeArrowheads="1"/>
          </p:cNvSpPr>
          <p:nvPr>
            <p:ph type="body" idx="1"/>
          </p:nvPr>
        </p:nvSpPr>
        <p:spPr/>
        <p:txBody>
          <a:bodyPr/>
          <a:lstStyle/>
          <a:p>
            <a:pPr marL="533400" indent="-533400" eaLnBrk="1" hangingPunct="1">
              <a:buFontTx/>
              <a:buAutoNum type="alphaLcParenR"/>
            </a:pPr>
            <a:r>
              <a:rPr lang="en-US"/>
              <a:t>Explicit, leap-frog, staggered in time</a:t>
            </a:r>
          </a:p>
          <a:p>
            <a:pPr marL="533400" indent="-533400" eaLnBrk="1" hangingPunct="1">
              <a:buFontTx/>
              <a:buAutoNum type="alphaLcParenR"/>
            </a:pPr>
            <a:r>
              <a:rPr lang="en-US"/>
              <a:t>Stability, Courant limit</a:t>
            </a:r>
          </a:p>
          <a:p>
            <a:pPr marL="533400" indent="-533400" eaLnBrk="1" hangingPunct="1">
              <a:buFontTx/>
              <a:buAutoNum type="alphaLcParenR"/>
            </a:pPr>
            <a:r>
              <a:rPr lang="en-US"/>
              <a:t>Explicit Runge Kutta</a:t>
            </a:r>
          </a:p>
          <a:p>
            <a:pPr marL="533400" indent="-533400" eaLnBrk="1" hangingPunct="1">
              <a:buFontTx/>
              <a:buAutoNum type="alphaLcParenR"/>
            </a:pPr>
            <a:r>
              <a:rPr lang="en-US"/>
              <a:t>Implicit time stepping, Crank Nicolson</a:t>
            </a:r>
          </a:p>
          <a:p>
            <a:pPr marL="533400" indent="-533400" eaLnBrk="1" hangingPunct="1">
              <a:buFontTx/>
              <a:buAutoNum type="alphaLcParenR"/>
            </a:pPr>
            <a:r>
              <a:rPr lang="en-US"/>
              <a:t>Closure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Footer Placeholder 3"/>
          <p:cNvSpPr>
            <a:spLocks noGrp="1"/>
          </p:cNvSpPr>
          <p:nvPr>
            <p:ph type="ftr" sz="quarter" idx="10"/>
          </p:nvPr>
        </p:nvSpPr>
        <p:spPr>
          <a:noFill/>
        </p:spPr>
        <p:txBody>
          <a:bodyPr/>
          <a:lstStyle/>
          <a:p>
            <a:r>
              <a:rPr lang="en-US">
                <a:latin typeface="Arial" pitchFamily="34" charset="0"/>
              </a:rPr>
              <a:t>Computational: time domain / volume discretisation</a:t>
            </a:r>
            <a:endParaRPr lang="nl-BE">
              <a:latin typeface="Arial" pitchFamily="34" charset="0"/>
            </a:endParaRPr>
          </a:p>
        </p:txBody>
      </p:sp>
      <p:sp>
        <p:nvSpPr>
          <p:cNvPr id="12295" name="Slide Number Placeholder 4"/>
          <p:cNvSpPr>
            <a:spLocks noGrp="1"/>
          </p:cNvSpPr>
          <p:nvPr>
            <p:ph type="sldNum" sz="quarter" idx="11"/>
          </p:nvPr>
        </p:nvSpPr>
        <p:spPr>
          <a:noFill/>
        </p:spPr>
        <p:txBody>
          <a:bodyPr/>
          <a:lstStyle/>
          <a:p>
            <a:fld id="{CB9E82ED-1635-4C64-926E-FE1F21E69558}" type="slidenum">
              <a:rPr lang="nl-BE" smtClean="0">
                <a:latin typeface="Arial" pitchFamily="34" charset="0"/>
              </a:rPr>
              <a:pPr/>
              <a:t>19</a:t>
            </a:fld>
            <a:endParaRPr lang="nl-BE">
              <a:latin typeface="Arial" pitchFamily="34" charset="0"/>
            </a:endParaRPr>
          </a:p>
        </p:txBody>
      </p:sp>
      <p:sp>
        <p:nvSpPr>
          <p:cNvPr id="12296" name="Rectangle 2"/>
          <p:cNvSpPr>
            <a:spLocks noGrp="1" noChangeArrowheads="1"/>
          </p:cNvSpPr>
          <p:nvPr>
            <p:ph type="title"/>
          </p:nvPr>
        </p:nvSpPr>
        <p:spPr/>
        <p:txBody>
          <a:bodyPr/>
          <a:lstStyle/>
          <a:p>
            <a:pPr eaLnBrk="1" hangingPunct="1"/>
            <a:r>
              <a:rPr lang="en-US"/>
              <a:t>2.a) Explicit, leap-frog, staggered in time</a:t>
            </a:r>
          </a:p>
        </p:txBody>
      </p:sp>
      <p:sp>
        <p:nvSpPr>
          <p:cNvPr id="12297" name="Rectangle 3"/>
          <p:cNvSpPr>
            <a:spLocks noGrp="1" noChangeArrowheads="1"/>
          </p:cNvSpPr>
          <p:nvPr>
            <p:ph type="body" idx="1"/>
          </p:nvPr>
        </p:nvSpPr>
        <p:spPr/>
        <p:txBody>
          <a:bodyPr/>
          <a:lstStyle/>
          <a:p>
            <a:pPr eaLnBrk="1" hangingPunct="1"/>
            <a:r>
              <a:rPr lang="en-US" sz="2400"/>
              <a:t>The time dimension is investigated for Cartesian grid and staggered in space discretisation</a:t>
            </a:r>
          </a:p>
          <a:p>
            <a:pPr eaLnBrk="1" hangingPunct="1"/>
            <a:r>
              <a:rPr lang="en-US" sz="2400"/>
              <a:t>Time discretisation</a:t>
            </a:r>
          </a:p>
          <a:p>
            <a:pPr lvl="1" eaLnBrk="1" hangingPunct="1"/>
            <a:r>
              <a:rPr lang="en-US" sz="2000"/>
              <a:t>Collocated in time: </a:t>
            </a:r>
            <a:r>
              <a:rPr lang="en-US" sz="2000" i="1"/>
              <a:t>p</a:t>
            </a:r>
            <a:r>
              <a:rPr lang="en-US" sz="2000"/>
              <a:t> and </a:t>
            </a:r>
            <a:r>
              <a:rPr lang="en-US" sz="2000" b="1"/>
              <a:t>o</a:t>
            </a:r>
            <a:r>
              <a:rPr lang="en-US" sz="2000"/>
              <a:t> are discretised at </a:t>
            </a:r>
            <a:r>
              <a:rPr lang="en-US" sz="2000" i="1"/>
              <a:t>t=l dt</a:t>
            </a:r>
          </a:p>
          <a:p>
            <a:pPr lvl="1" eaLnBrk="1" hangingPunct="1"/>
            <a:r>
              <a:rPr lang="en-US" sz="2000"/>
              <a:t>Staggered in time: </a:t>
            </a:r>
            <a:r>
              <a:rPr lang="en-US" sz="2000" i="1"/>
              <a:t>p</a:t>
            </a:r>
            <a:r>
              <a:rPr lang="en-US" sz="2000"/>
              <a:t> is discretised at </a:t>
            </a:r>
            <a:r>
              <a:rPr lang="en-US" sz="2000" i="1"/>
              <a:t>t=l dt</a:t>
            </a:r>
            <a:r>
              <a:rPr lang="en-US" sz="2000"/>
              <a:t> and </a:t>
            </a:r>
            <a:r>
              <a:rPr lang="en-US" sz="2000" b="1"/>
              <a:t>o</a:t>
            </a:r>
            <a:r>
              <a:rPr lang="en-US" sz="2000"/>
              <a:t> at </a:t>
            </a:r>
            <a:r>
              <a:rPr lang="en-US" sz="2000" i="1"/>
              <a:t>t</a:t>
            </a:r>
            <a:r>
              <a:rPr lang="en-US" sz="2000"/>
              <a:t>=(</a:t>
            </a:r>
            <a:r>
              <a:rPr lang="en-US" sz="2000" i="1"/>
              <a:t>l</a:t>
            </a:r>
            <a:r>
              <a:rPr lang="en-US" sz="2000"/>
              <a:t>+1/2) </a:t>
            </a:r>
            <a:r>
              <a:rPr lang="en-US" sz="2000" i="1"/>
              <a:t>dt</a:t>
            </a:r>
          </a:p>
          <a:p>
            <a:pPr lvl="1" eaLnBrk="1" hangingPunct="1"/>
            <a:r>
              <a:rPr lang="en-US" sz="2000"/>
              <a:t>As for spatial derivatives, approximating time derivatives by central differences based on a staggered grid is advantageous</a:t>
            </a:r>
          </a:p>
          <a:p>
            <a:pPr lvl="1" eaLnBrk="1" hangingPunct="1"/>
            <a:endParaRPr lang="en-US" sz="2000"/>
          </a:p>
          <a:p>
            <a:pPr lvl="1" eaLnBrk="1" hangingPunct="1"/>
            <a:endParaRPr lang="en-US" sz="2000"/>
          </a:p>
          <a:p>
            <a:pPr lvl="1" eaLnBrk="1" hangingPunct="1"/>
            <a:endParaRPr lang="en-US" sz="2000"/>
          </a:p>
          <a:p>
            <a:pPr eaLnBrk="1" hangingPunct="1"/>
            <a:r>
              <a:rPr lang="en-US" sz="2400"/>
              <a:t>Solution mechanism: explicit, leap-frog</a:t>
            </a:r>
          </a:p>
        </p:txBody>
      </p:sp>
      <p:graphicFrame>
        <p:nvGraphicFramePr>
          <p:cNvPr id="12290" name="Object 4"/>
          <p:cNvGraphicFramePr>
            <a:graphicFrameLocks noGrp="1" noChangeAspect="1"/>
          </p:cNvGraphicFramePr>
          <p:nvPr>
            <p:ph sz="half" idx="4294967295"/>
          </p:nvPr>
        </p:nvGraphicFramePr>
        <p:xfrm>
          <a:off x="2339975" y="3716338"/>
          <a:ext cx="3768725" cy="590550"/>
        </p:xfrm>
        <a:graphic>
          <a:graphicData uri="http://schemas.openxmlformats.org/presentationml/2006/ole">
            <mc:AlternateContent xmlns:mc="http://schemas.openxmlformats.org/markup-compatibility/2006">
              <mc:Choice xmlns:v="urn:schemas-microsoft-com:vml" Requires="v">
                <p:oleObj spid="_x0000_s12334" name="Equation" r:id="rId4" imgW="2514600" imgH="393480" progId="Equation.3">
                  <p:embed/>
                </p:oleObj>
              </mc:Choice>
              <mc:Fallback>
                <p:oleObj name="Equation" r:id="rId4" imgW="2514600" imgH="39348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975" y="3716338"/>
                        <a:ext cx="3768725" cy="590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1" name="Object 6"/>
          <p:cNvGraphicFramePr>
            <a:graphicFrameLocks noChangeAspect="1"/>
          </p:cNvGraphicFramePr>
          <p:nvPr/>
        </p:nvGraphicFramePr>
        <p:xfrm>
          <a:off x="2339975" y="4292600"/>
          <a:ext cx="4087813" cy="665163"/>
        </p:xfrm>
        <a:graphic>
          <a:graphicData uri="http://schemas.openxmlformats.org/presentationml/2006/ole">
            <mc:AlternateContent xmlns:mc="http://schemas.openxmlformats.org/markup-compatibility/2006">
              <mc:Choice xmlns:v="urn:schemas-microsoft-com:vml" Requires="v">
                <p:oleObj spid="_x0000_s12335" name="Equation" r:id="rId6" imgW="2730240" imgH="444240" progId="Equation.3">
                  <p:embed/>
                </p:oleObj>
              </mc:Choice>
              <mc:Fallback>
                <p:oleObj name="Equation" r:id="rId6" imgW="2730240" imgH="44424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39975" y="4292600"/>
                        <a:ext cx="4087813" cy="665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2" name="Object 7"/>
          <p:cNvGraphicFramePr>
            <a:graphicFrameLocks noChangeAspect="1"/>
          </p:cNvGraphicFramePr>
          <p:nvPr/>
        </p:nvGraphicFramePr>
        <p:xfrm>
          <a:off x="2411413" y="5300663"/>
          <a:ext cx="3425825" cy="419100"/>
        </p:xfrm>
        <a:graphic>
          <a:graphicData uri="http://schemas.openxmlformats.org/presentationml/2006/ole">
            <mc:AlternateContent xmlns:mc="http://schemas.openxmlformats.org/markup-compatibility/2006">
              <mc:Choice xmlns:v="urn:schemas-microsoft-com:vml" Requires="v">
                <p:oleObj spid="_x0000_s12336" name="Equation" r:id="rId8" imgW="2286000" imgH="279360" progId="Equation.3">
                  <p:embed/>
                </p:oleObj>
              </mc:Choice>
              <mc:Fallback>
                <p:oleObj name="Equation" r:id="rId8" imgW="2286000" imgH="279360"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11413" y="5300663"/>
                        <a:ext cx="3425825"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3" name="Object 8"/>
          <p:cNvGraphicFramePr>
            <a:graphicFrameLocks noChangeAspect="1"/>
          </p:cNvGraphicFramePr>
          <p:nvPr/>
        </p:nvGraphicFramePr>
        <p:xfrm>
          <a:off x="2390775" y="5716588"/>
          <a:ext cx="3765550" cy="665162"/>
        </p:xfrm>
        <a:graphic>
          <a:graphicData uri="http://schemas.openxmlformats.org/presentationml/2006/ole">
            <mc:AlternateContent xmlns:mc="http://schemas.openxmlformats.org/markup-compatibility/2006">
              <mc:Choice xmlns:v="urn:schemas-microsoft-com:vml" Requires="v">
                <p:oleObj spid="_x0000_s12337" name="Equation" r:id="rId10" imgW="2514600" imgH="444240" progId="Equation.3">
                  <p:embed/>
                </p:oleObj>
              </mc:Choice>
              <mc:Fallback>
                <p:oleObj name="Equation" r:id="rId10" imgW="2514600" imgH="444240" progId="Equation.3">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90775" y="5716588"/>
                        <a:ext cx="3765550"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3"/>
          <p:cNvSpPr>
            <a:spLocks noGrp="1"/>
          </p:cNvSpPr>
          <p:nvPr>
            <p:ph type="ftr" sz="quarter" idx="10"/>
          </p:nvPr>
        </p:nvSpPr>
        <p:spPr>
          <a:noFill/>
        </p:spPr>
        <p:txBody>
          <a:bodyPr/>
          <a:lstStyle/>
          <a:p>
            <a:r>
              <a:rPr lang="en-US">
                <a:latin typeface="Arial" pitchFamily="34" charset="0"/>
              </a:rPr>
              <a:t>Computational: time domain / volume discretisation</a:t>
            </a:r>
            <a:endParaRPr lang="nl-BE">
              <a:latin typeface="Arial" pitchFamily="34" charset="0"/>
            </a:endParaRPr>
          </a:p>
        </p:txBody>
      </p:sp>
      <p:sp>
        <p:nvSpPr>
          <p:cNvPr id="44035" name="Slide Number Placeholder 4"/>
          <p:cNvSpPr>
            <a:spLocks noGrp="1"/>
          </p:cNvSpPr>
          <p:nvPr>
            <p:ph type="sldNum" sz="quarter" idx="11"/>
          </p:nvPr>
        </p:nvSpPr>
        <p:spPr>
          <a:noFill/>
        </p:spPr>
        <p:txBody>
          <a:bodyPr/>
          <a:lstStyle/>
          <a:p>
            <a:fld id="{A00175C7-0C24-4BD1-9633-8D2A29788C6D}" type="slidenum">
              <a:rPr lang="nl-BE" smtClean="0">
                <a:latin typeface="Arial" pitchFamily="34" charset="0"/>
              </a:rPr>
              <a:pPr/>
              <a:t>2</a:t>
            </a:fld>
            <a:endParaRPr lang="nl-BE">
              <a:latin typeface="Arial" pitchFamily="34" charset="0"/>
            </a:endParaRPr>
          </a:p>
        </p:txBody>
      </p:sp>
      <p:sp>
        <p:nvSpPr>
          <p:cNvPr id="44036" name="Rectangle 2"/>
          <p:cNvSpPr>
            <a:spLocks noGrp="1" noChangeArrowheads="1"/>
          </p:cNvSpPr>
          <p:nvPr>
            <p:ph type="title"/>
          </p:nvPr>
        </p:nvSpPr>
        <p:spPr/>
        <p:txBody>
          <a:bodyPr/>
          <a:lstStyle/>
          <a:p>
            <a:pPr eaLnBrk="1" hangingPunct="1"/>
            <a:r>
              <a:rPr lang="en-US"/>
              <a:t>1. Discretisation schemes</a:t>
            </a:r>
          </a:p>
        </p:txBody>
      </p:sp>
      <p:sp>
        <p:nvSpPr>
          <p:cNvPr id="44037" name="Rectangle 3"/>
          <p:cNvSpPr>
            <a:spLocks noGrp="1" noChangeArrowheads="1"/>
          </p:cNvSpPr>
          <p:nvPr>
            <p:ph type="body" idx="1"/>
          </p:nvPr>
        </p:nvSpPr>
        <p:spPr/>
        <p:txBody>
          <a:bodyPr/>
          <a:lstStyle/>
          <a:p>
            <a:pPr marL="533400" indent="-533400" eaLnBrk="1" hangingPunct="1">
              <a:buFontTx/>
              <a:buAutoNum type="alphaLcParenR"/>
            </a:pPr>
            <a:r>
              <a:rPr lang="en-US"/>
              <a:t>Cartesian grids, collocated and staggered</a:t>
            </a:r>
          </a:p>
          <a:p>
            <a:pPr marL="533400" indent="-533400" eaLnBrk="1" hangingPunct="1">
              <a:buFontTx/>
              <a:buAutoNum type="alphaLcParenR"/>
            </a:pPr>
            <a:r>
              <a:rPr lang="en-US"/>
              <a:t>Extended stencils</a:t>
            </a:r>
          </a:p>
          <a:p>
            <a:pPr marL="533400" indent="-533400" eaLnBrk="1" hangingPunct="1">
              <a:buFontTx/>
              <a:buAutoNum type="alphaLcParenR"/>
            </a:pPr>
            <a:r>
              <a:rPr lang="en-US"/>
              <a:t>Non-Cartesian structured grids</a:t>
            </a:r>
          </a:p>
          <a:p>
            <a:pPr marL="533400" indent="-533400" eaLnBrk="1" hangingPunct="1">
              <a:buFontTx/>
              <a:buAutoNum type="alphaLcParenR"/>
            </a:pPr>
            <a:r>
              <a:rPr lang="en-US"/>
              <a:t>Non-structured grids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3"/>
          <p:cNvSpPr>
            <a:spLocks noGrp="1"/>
          </p:cNvSpPr>
          <p:nvPr>
            <p:ph type="ftr" sz="quarter" idx="10"/>
          </p:nvPr>
        </p:nvSpPr>
        <p:spPr>
          <a:noFill/>
        </p:spPr>
        <p:txBody>
          <a:bodyPr/>
          <a:lstStyle/>
          <a:p>
            <a:r>
              <a:rPr lang="en-US">
                <a:latin typeface="Arial" pitchFamily="34" charset="0"/>
              </a:rPr>
              <a:t>Computational: time domain / volume discretisation</a:t>
            </a:r>
            <a:endParaRPr lang="nl-BE">
              <a:latin typeface="Arial" pitchFamily="34" charset="0"/>
            </a:endParaRPr>
          </a:p>
        </p:txBody>
      </p:sp>
      <p:sp>
        <p:nvSpPr>
          <p:cNvPr id="50179" name="Slide Number Placeholder 4"/>
          <p:cNvSpPr>
            <a:spLocks noGrp="1"/>
          </p:cNvSpPr>
          <p:nvPr>
            <p:ph type="sldNum" sz="quarter" idx="11"/>
          </p:nvPr>
        </p:nvSpPr>
        <p:spPr>
          <a:noFill/>
        </p:spPr>
        <p:txBody>
          <a:bodyPr/>
          <a:lstStyle/>
          <a:p>
            <a:fld id="{42666C28-2356-4913-98E8-3BA06967F6B7}" type="slidenum">
              <a:rPr lang="nl-BE" smtClean="0">
                <a:latin typeface="Arial" pitchFamily="34" charset="0"/>
              </a:rPr>
              <a:pPr/>
              <a:t>20</a:t>
            </a:fld>
            <a:endParaRPr lang="nl-BE">
              <a:latin typeface="Arial" pitchFamily="34" charset="0"/>
            </a:endParaRPr>
          </a:p>
        </p:txBody>
      </p:sp>
      <p:sp>
        <p:nvSpPr>
          <p:cNvPr id="50180" name="Rectangle 2"/>
          <p:cNvSpPr>
            <a:spLocks noGrp="1" noChangeArrowheads="1"/>
          </p:cNvSpPr>
          <p:nvPr>
            <p:ph type="title"/>
          </p:nvPr>
        </p:nvSpPr>
        <p:spPr/>
        <p:txBody>
          <a:bodyPr/>
          <a:lstStyle/>
          <a:p>
            <a:pPr eaLnBrk="1" hangingPunct="1"/>
            <a:r>
              <a:rPr lang="en-US"/>
              <a:t>2.a) Explicit, leap-frog, staggered in time</a:t>
            </a:r>
          </a:p>
        </p:txBody>
      </p:sp>
      <p:sp>
        <p:nvSpPr>
          <p:cNvPr id="50181" name="Rectangle 3"/>
          <p:cNvSpPr>
            <a:spLocks noGrp="1" noChangeArrowheads="1"/>
          </p:cNvSpPr>
          <p:nvPr>
            <p:ph type="body" idx="1"/>
          </p:nvPr>
        </p:nvSpPr>
        <p:spPr/>
        <p:txBody>
          <a:bodyPr/>
          <a:lstStyle/>
          <a:p>
            <a:pPr eaLnBrk="1" hangingPunct="1"/>
            <a:r>
              <a:rPr lang="en-US" sz="2400"/>
              <a:t>Solution mechanism: explicit, leap-frog (continued)</a:t>
            </a:r>
          </a:p>
          <a:p>
            <a:pPr lvl="1" eaLnBrk="1" hangingPunct="1"/>
            <a:r>
              <a:rPr lang="en-US" sz="2000"/>
              <a:t>The algorithm results in in-place computation = new values can replace old ones in computer memory. Huge advantage!</a:t>
            </a:r>
          </a:p>
          <a:p>
            <a:pPr lvl="1" eaLnBrk="1" hangingPunct="1"/>
            <a:r>
              <a:rPr lang="en-US" sz="2000"/>
              <a:t>In natural way, left hand side is known (occurs earlier in time) before new values are calculated.</a:t>
            </a:r>
          </a:p>
          <a:p>
            <a:pPr lvl="1" eaLnBrk="1" hangingPunct="1"/>
            <a:r>
              <a:rPr lang="en-US" sz="2000"/>
              <a:t>Additional terms in the equation may cause problem.</a:t>
            </a:r>
          </a:p>
          <a:p>
            <a:pPr lvl="1" eaLnBrk="1" hangingPunct="1"/>
            <a:r>
              <a:rPr lang="en-US" sz="2000"/>
              <a:t>Stability not automatically guaranteed!</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Footer Placeholder 3"/>
          <p:cNvSpPr>
            <a:spLocks noGrp="1"/>
          </p:cNvSpPr>
          <p:nvPr>
            <p:ph type="ftr" sz="quarter" idx="10"/>
          </p:nvPr>
        </p:nvSpPr>
        <p:spPr>
          <a:noFill/>
        </p:spPr>
        <p:txBody>
          <a:bodyPr/>
          <a:lstStyle/>
          <a:p>
            <a:r>
              <a:rPr lang="en-US">
                <a:latin typeface="Arial" pitchFamily="34" charset="0"/>
              </a:rPr>
              <a:t>Computational: time domain / volume discretisation</a:t>
            </a:r>
            <a:endParaRPr lang="nl-BE">
              <a:latin typeface="Arial" pitchFamily="34" charset="0"/>
            </a:endParaRPr>
          </a:p>
        </p:txBody>
      </p:sp>
      <p:sp>
        <p:nvSpPr>
          <p:cNvPr id="13317" name="Slide Number Placeholder 4"/>
          <p:cNvSpPr>
            <a:spLocks noGrp="1"/>
          </p:cNvSpPr>
          <p:nvPr>
            <p:ph type="sldNum" sz="quarter" idx="11"/>
          </p:nvPr>
        </p:nvSpPr>
        <p:spPr>
          <a:noFill/>
        </p:spPr>
        <p:txBody>
          <a:bodyPr/>
          <a:lstStyle/>
          <a:p>
            <a:fld id="{83E3A285-FD4A-4E5D-8340-00836D0D178C}" type="slidenum">
              <a:rPr lang="nl-BE" smtClean="0">
                <a:latin typeface="Arial" pitchFamily="34" charset="0"/>
              </a:rPr>
              <a:pPr/>
              <a:t>21</a:t>
            </a:fld>
            <a:endParaRPr lang="nl-BE">
              <a:latin typeface="Arial" pitchFamily="34" charset="0"/>
            </a:endParaRPr>
          </a:p>
        </p:txBody>
      </p:sp>
      <p:sp>
        <p:nvSpPr>
          <p:cNvPr id="13318" name="Rectangle 2"/>
          <p:cNvSpPr>
            <a:spLocks noGrp="1" noChangeArrowheads="1"/>
          </p:cNvSpPr>
          <p:nvPr>
            <p:ph type="title"/>
          </p:nvPr>
        </p:nvSpPr>
        <p:spPr/>
        <p:txBody>
          <a:bodyPr/>
          <a:lstStyle/>
          <a:p>
            <a:pPr eaLnBrk="1" hangingPunct="1"/>
            <a:r>
              <a:rPr lang="en-US"/>
              <a:t>2.b) Stability, Courant limit</a:t>
            </a:r>
          </a:p>
        </p:txBody>
      </p:sp>
      <p:sp>
        <p:nvSpPr>
          <p:cNvPr id="13319" name="Rectangle 3"/>
          <p:cNvSpPr>
            <a:spLocks noGrp="1" noChangeArrowheads="1"/>
          </p:cNvSpPr>
          <p:nvPr>
            <p:ph type="body" idx="1"/>
          </p:nvPr>
        </p:nvSpPr>
        <p:spPr/>
        <p:txBody>
          <a:bodyPr/>
          <a:lstStyle/>
          <a:p>
            <a:pPr eaLnBrk="1" hangingPunct="1">
              <a:lnSpc>
                <a:spcPct val="90000"/>
              </a:lnSpc>
            </a:pPr>
            <a:r>
              <a:rPr lang="en-US" sz="2400" dirty="0"/>
              <a:t>The equations derived above are a special case of a Linear Time Invariant (LTI) system in discrete time</a:t>
            </a:r>
          </a:p>
          <a:p>
            <a:pPr lvl="1" eaLnBrk="1" hangingPunct="1">
              <a:lnSpc>
                <a:spcPct val="90000"/>
              </a:lnSpc>
            </a:pPr>
            <a:r>
              <a:rPr lang="en-US" sz="2000" dirty="0"/>
              <a:t>Assume only one time step delay</a:t>
            </a:r>
          </a:p>
          <a:p>
            <a:pPr lvl="1" eaLnBrk="1" hangingPunct="1">
              <a:lnSpc>
                <a:spcPct val="90000"/>
              </a:lnSpc>
            </a:pPr>
            <a:r>
              <a:rPr lang="en-US" sz="2000" dirty="0"/>
              <a:t>Or after Z-transform</a:t>
            </a:r>
          </a:p>
          <a:p>
            <a:pPr lvl="1" eaLnBrk="1" hangingPunct="1">
              <a:lnSpc>
                <a:spcPct val="90000"/>
              </a:lnSpc>
            </a:pPr>
            <a:endParaRPr lang="en-US" sz="2000" dirty="0"/>
          </a:p>
          <a:p>
            <a:pPr lvl="1" eaLnBrk="1" hangingPunct="1">
              <a:lnSpc>
                <a:spcPct val="90000"/>
              </a:lnSpc>
            </a:pPr>
            <a:endParaRPr lang="en-US" sz="2000" dirty="0"/>
          </a:p>
          <a:p>
            <a:pPr lvl="1" eaLnBrk="1" hangingPunct="1">
              <a:lnSpc>
                <a:spcPct val="90000"/>
              </a:lnSpc>
            </a:pPr>
            <a:r>
              <a:rPr lang="en-US" sz="2000" dirty="0"/>
              <a:t>This system is stable if the poles fall inside the unit circle or equivalently if all eigenvalues, </a:t>
            </a:r>
            <a:r>
              <a:rPr lang="en-US" sz="2000" dirty="0">
                <a:latin typeface="Symbol" pitchFamily="18" charset="2"/>
              </a:rPr>
              <a:t>l</a:t>
            </a:r>
            <a:r>
              <a:rPr lang="en-US" sz="2000" baseline="-25000" dirty="0"/>
              <a:t>i</a:t>
            </a:r>
            <a:r>
              <a:rPr lang="en-US" sz="2000" dirty="0"/>
              <a:t>, of </a:t>
            </a:r>
            <a:r>
              <a:rPr lang="en-US" sz="2000" b="1" dirty="0"/>
              <a:t>A</a:t>
            </a:r>
            <a:r>
              <a:rPr lang="en-US" sz="2000" dirty="0"/>
              <a:t> fulfill |</a:t>
            </a:r>
            <a:r>
              <a:rPr lang="en-US" sz="2000" dirty="0">
                <a:latin typeface="Symbol" pitchFamily="18" charset="2"/>
              </a:rPr>
              <a:t>l</a:t>
            </a:r>
            <a:r>
              <a:rPr lang="en-US" sz="2000" baseline="-25000" dirty="0"/>
              <a:t>i</a:t>
            </a:r>
            <a:r>
              <a:rPr lang="en-US" sz="2000" dirty="0"/>
              <a:t>|</a:t>
            </a:r>
            <a:r>
              <a:rPr lang="en-US" sz="2000" dirty="0">
                <a:cs typeface="Arial" pitchFamily="34" charset="0"/>
              </a:rPr>
              <a:t>≤1</a:t>
            </a:r>
          </a:p>
          <a:p>
            <a:pPr eaLnBrk="1" hangingPunct="1">
              <a:lnSpc>
                <a:spcPct val="90000"/>
              </a:lnSpc>
            </a:pPr>
            <a:r>
              <a:rPr lang="en-US" sz="2400" dirty="0">
                <a:cs typeface="Arial" pitchFamily="34" charset="0"/>
              </a:rPr>
              <a:t>For explicit (FDTD) scheme the matrix </a:t>
            </a:r>
            <a:r>
              <a:rPr lang="en-US" sz="2400" b="1" dirty="0">
                <a:cs typeface="Arial" pitchFamily="34" charset="0"/>
              </a:rPr>
              <a:t>A</a:t>
            </a:r>
            <a:r>
              <a:rPr lang="en-US" sz="2400" dirty="0">
                <a:cs typeface="Arial" pitchFamily="34" charset="0"/>
              </a:rPr>
              <a:t> can be constructed, and stability analyzed</a:t>
            </a:r>
          </a:p>
          <a:p>
            <a:pPr lvl="1" eaLnBrk="1" hangingPunct="1">
              <a:lnSpc>
                <a:spcPct val="90000"/>
              </a:lnSpc>
            </a:pPr>
            <a:r>
              <a:rPr lang="en-US" sz="2000" b="1" dirty="0">
                <a:cs typeface="Arial" pitchFamily="34" charset="0"/>
              </a:rPr>
              <a:t>Y</a:t>
            </a:r>
            <a:r>
              <a:rPr lang="en-US" sz="2000" dirty="0">
                <a:cs typeface="Arial" pitchFamily="34" charset="0"/>
              </a:rPr>
              <a:t> is the vector of </a:t>
            </a:r>
            <a:r>
              <a:rPr lang="en-US" sz="2000" i="1" dirty="0">
                <a:cs typeface="Arial" pitchFamily="34" charset="0"/>
              </a:rPr>
              <a:t>p</a:t>
            </a:r>
            <a:r>
              <a:rPr lang="en-US" sz="2000" dirty="0">
                <a:cs typeface="Arial" pitchFamily="34" charset="0"/>
              </a:rPr>
              <a:t> and components of </a:t>
            </a:r>
            <a:r>
              <a:rPr lang="en-US" sz="2000" b="1" dirty="0">
                <a:cs typeface="Arial" pitchFamily="34" charset="0"/>
              </a:rPr>
              <a:t>o</a:t>
            </a:r>
            <a:r>
              <a:rPr lang="en-US" sz="2000" dirty="0">
                <a:cs typeface="Arial" pitchFamily="34" charset="0"/>
              </a:rPr>
              <a:t> at each </a:t>
            </a:r>
            <a:r>
              <a:rPr lang="en-US" sz="2000" dirty="0" err="1">
                <a:cs typeface="Arial" pitchFamily="34" charset="0"/>
              </a:rPr>
              <a:t>discretisation</a:t>
            </a:r>
            <a:r>
              <a:rPr lang="en-US" sz="2000" dirty="0">
                <a:cs typeface="Arial" pitchFamily="34" charset="0"/>
              </a:rPr>
              <a:t> point.</a:t>
            </a:r>
          </a:p>
          <a:p>
            <a:pPr lvl="1" eaLnBrk="1" hangingPunct="1">
              <a:lnSpc>
                <a:spcPct val="90000"/>
              </a:lnSpc>
            </a:pPr>
            <a:r>
              <a:rPr lang="en-US" sz="2000" dirty="0">
                <a:cs typeface="Arial" pitchFamily="34" charset="0"/>
              </a:rPr>
              <a:t>It is possible to include boundaries and additional terms</a:t>
            </a:r>
          </a:p>
          <a:p>
            <a:pPr lvl="1" eaLnBrk="1" hangingPunct="1">
              <a:lnSpc>
                <a:spcPct val="90000"/>
              </a:lnSpc>
              <a:buFontTx/>
              <a:buNone/>
            </a:pPr>
            <a:endParaRPr lang="en-US" sz="2000" dirty="0">
              <a:cs typeface="Arial" pitchFamily="34" charset="0"/>
            </a:endParaRPr>
          </a:p>
        </p:txBody>
      </p:sp>
      <p:graphicFrame>
        <p:nvGraphicFramePr>
          <p:cNvPr id="13314" name="Object 4"/>
          <p:cNvGraphicFramePr>
            <a:graphicFrameLocks noGrp="1" noChangeAspect="1"/>
          </p:cNvGraphicFramePr>
          <p:nvPr>
            <p:ph sz="half" idx="4294967295"/>
          </p:nvPr>
        </p:nvGraphicFramePr>
        <p:xfrm>
          <a:off x="4832350" y="1903413"/>
          <a:ext cx="2106613" cy="301625"/>
        </p:xfrm>
        <a:graphic>
          <a:graphicData uri="http://schemas.openxmlformats.org/presentationml/2006/ole">
            <mc:AlternateContent xmlns:mc="http://schemas.openxmlformats.org/markup-compatibility/2006">
              <mc:Choice xmlns:v="urn:schemas-microsoft-com:vml" Requires="v">
                <p:oleObj spid="_x0000_s13336" name="Equation" r:id="rId4" imgW="1422360" imgH="203040" progId="Equation.3">
                  <p:embed/>
                </p:oleObj>
              </mc:Choice>
              <mc:Fallback>
                <p:oleObj name="Equation" r:id="rId4" imgW="1422360" imgH="20304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32350" y="1903413"/>
                        <a:ext cx="2106613" cy="301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15" name="Object 6"/>
          <p:cNvGraphicFramePr>
            <a:graphicFrameLocks noChangeAspect="1"/>
          </p:cNvGraphicFramePr>
          <p:nvPr/>
        </p:nvGraphicFramePr>
        <p:xfrm>
          <a:off x="3419475" y="2349500"/>
          <a:ext cx="2184400" cy="766763"/>
        </p:xfrm>
        <a:graphic>
          <a:graphicData uri="http://schemas.openxmlformats.org/presentationml/2006/ole">
            <mc:AlternateContent xmlns:mc="http://schemas.openxmlformats.org/markup-compatibility/2006">
              <mc:Choice xmlns:v="urn:schemas-microsoft-com:vml" Requires="v">
                <p:oleObj spid="_x0000_s13337" name="Equation" r:id="rId6" imgW="1447560" imgH="507960" progId="Equation.3">
                  <p:embed/>
                </p:oleObj>
              </mc:Choice>
              <mc:Fallback>
                <p:oleObj name="Equation" r:id="rId6" imgW="1447560" imgH="50796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19475" y="2349500"/>
                        <a:ext cx="2184400" cy="766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2" name="Footer Placeholder 3"/>
          <p:cNvSpPr>
            <a:spLocks noGrp="1"/>
          </p:cNvSpPr>
          <p:nvPr>
            <p:ph type="ftr" sz="quarter" idx="10"/>
          </p:nvPr>
        </p:nvSpPr>
        <p:spPr>
          <a:noFill/>
        </p:spPr>
        <p:txBody>
          <a:bodyPr/>
          <a:lstStyle/>
          <a:p>
            <a:r>
              <a:rPr lang="en-US">
                <a:latin typeface="Arial" pitchFamily="34" charset="0"/>
              </a:rPr>
              <a:t>Computational: time domain / volume discretisation</a:t>
            </a:r>
            <a:endParaRPr lang="nl-BE">
              <a:latin typeface="Arial" pitchFamily="34" charset="0"/>
            </a:endParaRPr>
          </a:p>
        </p:txBody>
      </p:sp>
      <p:sp>
        <p:nvSpPr>
          <p:cNvPr id="14343" name="Slide Number Placeholder 4"/>
          <p:cNvSpPr>
            <a:spLocks noGrp="1"/>
          </p:cNvSpPr>
          <p:nvPr>
            <p:ph type="sldNum" sz="quarter" idx="11"/>
          </p:nvPr>
        </p:nvSpPr>
        <p:spPr>
          <a:noFill/>
        </p:spPr>
        <p:txBody>
          <a:bodyPr/>
          <a:lstStyle/>
          <a:p>
            <a:fld id="{9538B268-F39D-44D5-8DE0-FB4634856B78}" type="slidenum">
              <a:rPr lang="nl-BE" smtClean="0">
                <a:latin typeface="Arial" pitchFamily="34" charset="0"/>
              </a:rPr>
              <a:pPr/>
              <a:t>22</a:t>
            </a:fld>
            <a:endParaRPr lang="nl-BE">
              <a:latin typeface="Arial" pitchFamily="34" charset="0"/>
            </a:endParaRPr>
          </a:p>
        </p:txBody>
      </p:sp>
      <p:sp>
        <p:nvSpPr>
          <p:cNvPr id="14344" name="Rectangle 2"/>
          <p:cNvSpPr>
            <a:spLocks noGrp="1" noChangeArrowheads="1"/>
          </p:cNvSpPr>
          <p:nvPr>
            <p:ph type="title"/>
          </p:nvPr>
        </p:nvSpPr>
        <p:spPr/>
        <p:txBody>
          <a:bodyPr/>
          <a:lstStyle/>
          <a:p>
            <a:pPr eaLnBrk="1" hangingPunct="1"/>
            <a:r>
              <a:rPr lang="en-US"/>
              <a:t>2.b) Stability, Courant limit</a:t>
            </a:r>
          </a:p>
        </p:txBody>
      </p:sp>
      <p:sp>
        <p:nvSpPr>
          <p:cNvPr id="14345" name="Rectangle 3"/>
          <p:cNvSpPr>
            <a:spLocks noGrp="1" noChangeArrowheads="1"/>
          </p:cNvSpPr>
          <p:nvPr>
            <p:ph type="body" idx="1"/>
          </p:nvPr>
        </p:nvSpPr>
        <p:spPr/>
        <p:txBody>
          <a:bodyPr/>
          <a:lstStyle/>
          <a:p>
            <a:pPr eaLnBrk="1" hangingPunct="1"/>
            <a:r>
              <a:rPr lang="en-US" sz="2400"/>
              <a:t>Basic stability requirement for infinitely extended simulation area</a:t>
            </a:r>
          </a:p>
          <a:p>
            <a:pPr lvl="1" eaLnBrk="1" hangingPunct="1"/>
            <a:r>
              <a:rPr lang="en-US" sz="2000"/>
              <a:t>Solve matrix with periodic extension</a:t>
            </a:r>
          </a:p>
          <a:p>
            <a:pPr lvl="1" eaLnBrk="1" hangingPunct="1"/>
            <a:r>
              <a:rPr lang="en-US" sz="2000"/>
              <a:t>Analytical expression for stability condition can be derived easier based on spatial Fourier transform.</a:t>
            </a:r>
          </a:p>
          <a:p>
            <a:pPr lvl="1" eaLnBrk="1" hangingPunct="1"/>
            <a:endParaRPr lang="en-US" sz="2000"/>
          </a:p>
          <a:p>
            <a:pPr lvl="1" eaLnBrk="1" hangingPunct="1"/>
            <a:endParaRPr lang="en-US" sz="2000"/>
          </a:p>
          <a:p>
            <a:pPr lvl="1" eaLnBrk="1" hangingPunct="1"/>
            <a:r>
              <a:rPr lang="en-US" sz="2000"/>
              <a:t>Stability can be guaranteed by guaranteeing it for the integrand (every </a:t>
            </a:r>
            <a:r>
              <a:rPr lang="en-US" sz="2000" b="1"/>
              <a:t>k</a:t>
            </a:r>
            <a:r>
              <a:rPr lang="en-US" sz="2000"/>
              <a:t>)</a:t>
            </a:r>
          </a:p>
          <a:p>
            <a:pPr lvl="1" eaLnBrk="1" hangingPunct="1"/>
            <a:r>
              <a:rPr lang="en-US" sz="2000"/>
              <a:t>Substitute in FDTD equations (Cartesian, staggered)</a:t>
            </a:r>
          </a:p>
          <a:p>
            <a:pPr lvl="1" eaLnBrk="1" hangingPunct="1"/>
            <a:endParaRPr lang="en-US" sz="2000"/>
          </a:p>
          <a:p>
            <a:pPr lvl="1" eaLnBrk="1" hangingPunct="1"/>
            <a:endParaRPr lang="en-US" sz="2000"/>
          </a:p>
          <a:p>
            <a:pPr lvl="1" eaLnBrk="1" hangingPunct="1"/>
            <a:r>
              <a:rPr lang="en-US" sz="2000"/>
              <a:t>After reduction</a:t>
            </a:r>
          </a:p>
          <a:p>
            <a:pPr lvl="1" eaLnBrk="1" hangingPunct="1"/>
            <a:endParaRPr lang="en-US" sz="2000"/>
          </a:p>
        </p:txBody>
      </p:sp>
      <p:graphicFrame>
        <p:nvGraphicFramePr>
          <p:cNvPr id="14338" name="Object 4"/>
          <p:cNvGraphicFramePr>
            <a:graphicFrameLocks noGrp="1" noChangeAspect="1"/>
          </p:cNvGraphicFramePr>
          <p:nvPr>
            <p:ph sz="half" idx="4294967295"/>
          </p:nvPr>
        </p:nvGraphicFramePr>
        <p:xfrm>
          <a:off x="2051050" y="2997200"/>
          <a:ext cx="2103438" cy="420688"/>
        </p:xfrm>
        <a:graphic>
          <a:graphicData uri="http://schemas.openxmlformats.org/presentationml/2006/ole">
            <mc:AlternateContent xmlns:mc="http://schemas.openxmlformats.org/markup-compatibility/2006">
              <mc:Choice xmlns:v="urn:schemas-microsoft-com:vml" Requires="v">
                <p:oleObj spid="_x0000_s14382" name="Equation" r:id="rId4" imgW="1396800" imgH="279360" progId="Equation.3">
                  <p:embed/>
                </p:oleObj>
              </mc:Choice>
              <mc:Fallback>
                <p:oleObj name="Equation" r:id="rId4" imgW="1396800" imgH="27936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1050" y="2997200"/>
                        <a:ext cx="2103438" cy="420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339" name="Object 6"/>
          <p:cNvGraphicFramePr>
            <a:graphicFrameLocks noChangeAspect="1"/>
          </p:cNvGraphicFramePr>
          <p:nvPr/>
        </p:nvGraphicFramePr>
        <p:xfrm>
          <a:off x="4859338" y="2997200"/>
          <a:ext cx="2027237" cy="420688"/>
        </p:xfrm>
        <a:graphic>
          <a:graphicData uri="http://schemas.openxmlformats.org/presentationml/2006/ole">
            <mc:AlternateContent xmlns:mc="http://schemas.openxmlformats.org/markup-compatibility/2006">
              <mc:Choice xmlns:v="urn:schemas-microsoft-com:vml" Requires="v">
                <p:oleObj spid="_x0000_s14383" name="Equation" r:id="rId6" imgW="1346040" imgH="279360" progId="Equation.3">
                  <p:embed/>
                </p:oleObj>
              </mc:Choice>
              <mc:Fallback>
                <p:oleObj name="Equation" r:id="rId6" imgW="1346040" imgH="27936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59338" y="2997200"/>
                        <a:ext cx="2027237" cy="420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340" name="Object 7"/>
          <p:cNvGraphicFramePr>
            <a:graphicFrameLocks noChangeAspect="1"/>
          </p:cNvGraphicFramePr>
          <p:nvPr/>
        </p:nvGraphicFramePr>
        <p:xfrm>
          <a:off x="528638" y="4670425"/>
          <a:ext cx="8220075" cy="630238"/>
        </p:xfrm>
        <a:graphic>
          <a:graphicData uri="http://schemas.openxmlformats.org/presentationml/2006/ole">
            <mc:AlternateContent xmlns:mc="http://schemas.openxmlformats.org/markup-compatibility/2006">
              <mc:Choice xmlns:v="urn:schemas-microsoft-com:vml" Requires="v">
                <p:oleObj spid="_x0000_s14384" name="Equation" r:id="rId8" imgW="5460840" imgH="419040" progId="Equation.3">
                  <p:embed/>
                </p:oleObj>
              </mc:Choice>
              <mc:Fallback>
                <p:oleObj name="Equation" r:id="rId8" imgW="5460840" imgH="419040"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8638" y="4670425"/>
                        <a:ext cx="8220075" cy="630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341" name="Object 8"/>
          <p:cNvGraphicFramePr>
            <a:graphicFrameLocks noChangeAspect="1"/>
          </p:cNvGraphicFramePr>
          <p:nvPr/>
        </p:nvGraphicFramePr>
        <p:xfrm>
          <a:off x="2066925" y="5751513"/>
          <a:ext cx="5143500" cy="630237"/>
        </p:xfrm>
        <a:graphic>
          <a:graphicData uri="http://schemas.openxmlformats.org/presentationml/2006/ole">
            <mc:AlternateContent xmlns:mc="http://schemas.openxmlformats.org/markup-compatibility/2006">
              <mc:Choice xmlns:v="urn:schemas-microsoft-com:vml" Requires="v">
                <p:oleObj spid="_x0000_s14385" name="Equation" r:id="rId10" imgW="3416040" imgH="419040" progId="Equation.3">
                  <p:embed/>
                </p:oleObj>
              </mc:Choice>
              <mc:Fallback>
                <p:oleObj name="Equation" r:id="rId10" imgW="3416040" imgH="419040" progId="Equation.3">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66925" y="5751513"/>
                        <a:ext cx="5143500" cy="630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Footer Placeholder 3"/>
          <p:cNvSpPr>
            <a:spLocks noGrp="1"/>
          </p:cNvSpPr>
          <p:nvPr>
            <p:ph type="ftr" sz="quarter" idx="10"/>
          </p:nvPr>
        </p:nvSpPr>
        <p:spPr>
          <a:noFill/>
        </p:spPr>
        <p:txBody>
          <a:bodyPr/>
          <a:lstStyle/>
          <a:p>
            <a:r>
              <a:rPr lang="en-US">
                <a:latin typeface="Arial" pitchFamily="34" charset="0"/>
              </a:rPr>
              <a:t>Computational: time domain / volume discretisation</a:t>
            </a:r>
            <a:endParaRPr lang="nl-BE">
              <a:latin typeface="Arial" pitchFamily="34" charset="0"/>
            </a:endParaRPr>
          </a:p>
        </p:txBody>
      </p:sp>
      <p:sp>
        <p:nvSpPr>
          <p:cNvPr id="15366" name="Slide Number Placeholder 4"/>
          <p:cNvSpPr>
            <a:spLocks noGrp="1"/>
          </p:cNvSpPr>
          <p:nvPr>
            <p:ph type="sldNum" sz="quarter" idx="11"/>
          </p:nvPr>
        </p:nvSpPr>
        <p:spPr>
          <a:noFill/>
        </p:spPr>
        <p:txBody>
          <a:bodyPr/>
          <a:lstStyle/>
          <a:p>
            <a:fld id="{918C3F1A-A08F-408A-BD48-7902F65B2408}" type="slidenum">
              <a:rPr lang="nl-BE" smtClean="0">
                <a:latin typeface="Arial" pitchFamily="34" charset="0"/>
              </a:rPr>
              <a:pPr/>
              <a:t>23</a:t>
            </a:fld>
            <a:endParaRPr lang="nl-BE">
              <a:latin typeface="Arial" pitchFamily="34" charset="0"/>
            </a:endParaRPr>
          </a:p>
        </p:txBody>
      </p:sp>
      <p:sp>
        <p:nvSpPr>
          <p:cNvPr id="15367" name="Rectangle 2"/>
          <p:cNvSpPr>
            <a:spLocks noGrp="1" noChangeArrowheads="1"/>
          </p:cNvSpPr>
          <p:nvPr>
            <p:ph type="title"/>
          </p:nvPr>
        </p:nvSpPr>
        <p:spPr/>
        <p:txBody>
          <a:bodyPr/>
          <a:lstStyle/>
          <a:p>
            <a:pPr eaLnBrk="1" hangingPunct="1"/>
            <a:r>
              <a:rPr lang="en-US"/>
              <a:t>2.b) Stability, Courant limit</a:t>
            </a:r>
          </a:p>
        </p:txBody>
      </p:sp>
      <p:sp>
        <p:nvSpPr>
          <p:cNvPr id="15368" name="Rectangle 3"/>
          <p:cNvSpPr>
            <a:spLocks noGrp="1" noChangeArrowheads="1"/>
          </p:cNvSpPr>
          <p:nvPr>
            <p:ph type="body" idx="1"/>
          </p:nvPr>
        </p:nvSpPr>
        <p:spPr/>
        <p:txBody>
          <a:bodyPr/>
          <a:lstStyle/>
          <a:p>
            <a:pPr eaLnBrk="1" hangingPunct="1"/>
            <a:r>
              <a:rPr lang="en-US" sz="2400"/>
              <a:t>Basic stability requirement (continued)</a:t>
            </a:r>
          </a:p>
          <a:p>
            <a:pPr lvl="1" eaLnBrk="1" hangingPunct="1"/>
            <a:r>
              <a:rPr lang="en-US" sz="2000"/>
              <a:t>Similarly for </a:t>
            </a:r>
            <a:r>
              <a:rPr lang="en-US" sz="2000" i="1"/>
              <a:t>o</a:t>
            </a:r>
            <a:r>
              <a:rPr lang="en-US" sz="2000" i="1" baseline="-25000"/>
              <a:t>x</a:t>
            </a:r>
            <a:r>
              <a:rPr lang="en-US" sz="2000"/>
              <a:t>, </a:t>
            </a:r>
            <a:r>
              <a:rPr lang="en-US" sz="2000" i="1"/>
              <a:t>o</a:t>
            </a:r>
            <a:r>
              <a:rPr lang="en-US" sz="2000" i="1" baseline="-25000"/>
              <a:t>y</a:t>
            </a:r>
            <a:r>
              <a:rPr lang="en-US" sz="2000"/>
              <a:t>, ...</a:t>
            </a:r>
          </a:p>
          <a:p>
            <a:pPr lvl="1" eaLnBrk="1" hangingPunct="1"/>
            <a:endParaRPr lang="en-US" sz="2000"/>
          </a:p>
          <a:p>
            <a:pPr lvl="1" eaLnBrk="1" hangingPunct="1"/>
            <a:endParaRPr lang="en-US" sz="2000"/>
          </a:p>
          <a:p>
            <a:pPr lvl="1" eaLnBrk="1" hangingPunct="1"/>
            <a:r>
              <a:rPr lang="en-US" sz="2000"/>
              <a:t>We define the vector of discrete variables as</a:t>
            </a:r>
          </a:p>
          <a:p>
            <a:pPr lvl="1" eaLnBrk="1" hangingPunct="1"/>
            <a:endParaRPr lang="en-US" sz="2000"/>
          </a:p>
          <a:p>
            <a:pPr lvl="1" eaLnBrk="1" hangingPunct="1"/>
            <a:r>
              <a:rPr lang="en-US" sz="2000"/>
              <a:t>Resulting in the system matrix</a:t>
            </a:r>
          </a:p>
        </p:txBody>
      </p:sp>
      <p:graphicFrame>
        <p:nvGraphicFramePr>
          <p:cNvPr id="15362" name="Object 4"/>
          <p:cNvGraphicFramePr>
            <a:graphicFrameLocks noGrp="1" noChangeAspect="1"/>
          </p:cNvGraphicFramePr>
          <p:nvPr>
            <p:ph sz="half" idx="4294967295"/>
          </p:nvPr>
        </p:nvGraphicFramePr>
        <p:xfrm>
          <a:off x="1331913" y="1916113"/>
          <a:ext cx="4908550" cy="590550"/>
        </p:xfrm>
        <a:graphic>
          <a:graphicData uri="http://schemas.openxmlformats.org/presentationml/2006/ole">
            <mc:AlternateContent xmlns:mc="http://schemas.openxmlformats.org/markup-compatibility/2006">
              <mc:Choice xmlns:v="urn:schemas-microsoft-com:vml" Requires="v">
                <p:oleObj spid="_x0000_s15395" name="Equation" r:id="rId4" imgW="3276360" imgH="393480" progId="Equation.3">
                  <p:embed/>
                </p:oleObj>
              </mc:Choice>
              <mc:Fallback>
                <p:oleObj name="Equation" r:id="rId4" imgW="3276360" imgH="39348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1913" y="1916113"/>
                        <a:ext cx="4908550" cy="590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63" name="Object 6"/>
          <p:cNvGraphicFramePr>
            <a:graphicFrameLocks noChangeAspect="1"/>
          </p:cNvGraphicFramePr>
          <p:nvPr/>
        </p:nvGraphicFramePr>
        <p:xfrm>
          <a:off x="6372225" y="2163763"/>
          <a:ext cx="2055813" cy="1409700"/>
        </p:xfrm>
        <a:graphic>
          <a:graphicData uri="http://schemas.openxmlformats.org/presentationml/2006/ole">
            <mc:AlternateContent xmlns:mc="http://schemas.openxmlformats.org/markup-compatibility/2006">
              <mc:Choice xmlns:v="urn:schemas-microsoft-com:vml" Requires="v">
                <p:oleObj spid="_x0000_s15396" name="Equation" r:id="rId6" imgW="1371600" imgH="939600" progId="Equation.3">
                  <p:embed/>
                </p:oleObj>
              </mc:Choice>
              <mc:Fallback>
                <p:oleObj name="Equation" r:id="rId6" imgW="1371600" imgH="9396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72225" y="2163763"/>
                        <a:ext cx="2055813" cy="1409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64" name="Object 7"/>
          <p:cNvGraphicFramePr>
            <a:graphicFrameLocks noChangeAspect="1"/>
          </p:cNvGraphicFramePr>
          <p:nvPr/>
        </p:nvGraphicFramePr>
        <p:xfrm>
          <a:off x="34925" y="3775075"/>
          <a:ext cx="9117013" cy="2590800"/>
        </p:xfrm>
        <a:graphic>
          <a:graphicData uri="http://schemas.openxmlformats.org/presentationml/2006/ole">
            <mc:AlternateContent xmlns:mc="http://schemas.openxmlformats.org/markup-compatibility/2006">
              <mc:Choice xmlns:v="urn:schemas-microsoft-com:vml" Requires="v">
                <p:oleObj spid="_x0000_s15397" name="Equation" r:id="rId8" imgW="6083280" imgH="1726920" progId="Equation.3">
                  <p:embed/>
                </p:oleObj>
              </mc:Choice>
              <mc:Fallback>
                <p:oleObj name="Equation" r:id="rId8" imgW="6083280" imgH="1726920"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925" y="3775075"/>
                        <a:ext cx="9117013" cy="2590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2" name="Footer Placeholder 3"/>
          <p:cNvSpPr>
            <a:spLocks noGrp="1"/>
          </p:cNvSpPr>
          <p:nvPr>
            <p:ph type="ftr" sz="quarter" idx="10"/>
          </p:nvPr>
        </p:nvSpPr>
        <p:spPr>
          <a:noFill/>
        </p:spPr>
        <p:txBody>
          <a:bodyPr/>
          <a:lstStyle/>
          <a:p>
            <a:r>
              <a:rPr lang="en-US">
                <a:latin typeface="Arial" pitchFamily="34" charset="0"/>
              </a:rPr>
              <a:t>Computational: time domain / volume discretisation</a:t>
            </a:r>
            <a:endParaRPr lang="nl-BE">
              <a:latin typeface="Arial" pitchFamily="34" charset="0"/>
            </a:endParaRPr>
          </a:p>
        </p:txBody>
      </p:sp>
      <p:sp>
        <p:nvSpPr>
          <p:cNvPr id="16393" name="Slide Number Placeholder 4"/>
          <p:cNvSpPr>
            <a:spLocks noGrp="1"/>
          </p:cNvSpPr>
          <p:nvPr>
            <p:ph type="sldNum" sz="quarter" idx="11"/>
          </p:nvPr>
        </p:nvSpPr>
        <p:spPr>
          <a:noFill/>
        </p:spPr>
        <p:txBody>
          <a:bodyPr/>
          <a:lstStyle/>
          <a:p>
            <a:fld id="{BD24CA00-A6FD-415A-97EA-055C129C9F47}" type="slidenum">
              <a:rPr lang="nl-BE" smtClean="0">
                <a:latin typeface="Arial" pitchFamily="34" charset="0"/>
              </a:rPr>
              <a:pPr/>
              <a:t>24</a:t>
            </a:fld>
            <a:endParaRPr lang="nl-BE">
              <a:latin typeface="Arial" pitchFamily="34" charset="0"/>
            </a:endParaRPr>
          </a:p>
        </p:txBody>
      </p:sp>
      <p:sp>
        <p:nvSpPr>
          <p:cNvPr id="16394" name="Rectangle 2"/>
          <p:cNvSpPr>
            <a:spLocks noGrp="1" noChangeArrowheads="1"/>
          </p:cNvSpPr>
          <p:nvPr>
            <p:ph type="title"/>
          </p:nvPr>
        </p:nvSpPr>
        <p:spPr/>
        <p:txBody>
          <a:bodyPr/>
          <a:lstStyle/>
          <a:p>
            <a:pPr eaLnBrk="1" hangingPunct="1"/>
            <a:r>
              <a:rPr lang="en-US"/>
              <a:t>2.b) Stability, Courant limit</a:t>
            </a:r>
          </a:p>
        </p:txBody>
      </p:sp>
      <p:sp>
        <p:nvSpPr>
          <p:cNvPr id="16395" name="Rectangle 3"/>
          <p:cNvSpPr>
            <a:spLocks noGrp="1" noChangeArrowheads="1"/>
          </p:cNvSpPr>
          <p:nvPr>
            <p:ph type="body" idx="1"/>
          </p:nvPr>
        </p:nvSpPr>
        <p:spPr>
          <a:xfrm>
            <a:off x="179388" y="1125538"/>
            <a:ext cx="8785225" cy="5399087"/>
          </a:xfrm>
        </p:spPr>
        <p:txBody>
          <a:bodyPr/>
          <a:lstStyle/>
          <a:p>
            <a:pPr eaLnBrk="1" hangingPunct="1"/>
            <a:r>
              <a:rPr lang="en-US" sz="2400"/>
              <a:t>Basic stability requirement (continued)</a:t>
            </a:r>
          </a:p>
          <a:p>
            <a:pPr lvl="1" eaLnBrk="1" hangingPunct="1"/>
            <a:r>
              <a:rPr lang="en-US" sz="2000"/>
              <a:t>One easily verifies that the eigenvalues of </a:t>
            </a:r>
            <a:r>
              <a:rPr lang="en-US" sz="2000" b="1"/>
              <a:t>A</a:t>
            </a:r>
            <a:r>
              <a:rPr lang="en-US" sz="2000"/>
              <a:t> are 1 or solution of</a:t>
            </a:r>
          </a:p>
          <a:p>
            <a:pPr lvl="1" eaLnBrk="1" hangingPunct="1"/>
            <a:endParaRPr lang="en-US" sz="2000"/>
          </a:p>
          <a:p>
            <a:pPr lvl="1" eaLnBrk="1" hangingPunct="1"/>
            <a:endParaRPr lang="en-US" sz="2000"/>
          </a:p>
          <a:p>
            <a:pPr lvl="1" eaLnBrk="1" hangingPunct="1"/>
            <a:endParaRPr lang="en-US" sz="2000"/>
          </a:p>
          <a:p>
            <a:pPr lvl="1" eaLnBrk="1" hangingPunct="1"/>
            <a:r>
              <a:rPr lang="en-US" sz="2000"/>
              <a:t>These solutions are</a:t>
            </a:r>
          </a:p>
          <a:p>
            <a:pPr lvl="1" eaLnBrk="1" hangingPunct="1"/>
            <a:endParaRPr lang="en-US" sz="2000"/>
          </a:p>
          <a:p>
            <a:pPr lvl="1" eaLnBrk="1" hangingPunct="1"/>
            <a:endParaRPr lang="en-US" sz="2000"/>
          </a:p>
          <a:p>
            <a:pPr lvl="2" eaLnBrk="1" hangingPunct="1"/>
            <a:r>
              <a:rPr lang="en-US" sz="1800"/>
              <a:t>If                           , the eigenvalues are real and one of them is smaller than -1 so the system is unstable</a:t>
            </a:r>
          </a:p>
          <a:p>
            <a:pPr lvl="2" eaLnBrk="1" hangingPunct="1"/>
            <a:r>
              <a:rPr lang="en-US" sz="1800"/>
              <a:t>If                            , the eigenvalues are complex conjugate with product equal to 1 so the system is stable</a:t>
            </a:r>
          </a:p>
          <a:p>
            <a:pPr lvl="2" eaLnBrk="1" hangingPunct="1"/>
            <a:r>
              <a:rPr lang="en-US" sz="1800"/>
              <a:t>For the equality both eigenvalues are -1 also resulting in a stable system</a:t>
            </a:r>
          </a:p>
          <a:p>
            <a:pPr lvl="1" eaLnBrk="1" hangingPunct="1"/>
            <a:r>
              <a:rPr lang="en-US" sz="2000"/>
              <a:t>Since                          should hold for all k,</a:t>
            </a:r>
          </a:p>
          <a:p>
            <a:pPr lvl="1" eaLnBrk="1" hangingPunct="1"/>
            <a:r>
              <a:rPr lang="en-US" sz="2000"/>
              <a:t>This is Courant stability condition </a:t>
            </a:r>
          </a:p>
        </p:txBody>
      </p:sp>
      <p:graphicFrame>
        <p:nvGraphicFramePr>
          <p:cNvPr id="16386" name="Object 4"/>
          <p:cNvGraphicFramePr>
            <a:graphicFrameLocks noGrp="1" noChangeAspect="1"/>
          </p:cNvGraphicFramePr>
          <p:nvPr>
            <p:ph sz="half" idx="4294967295"/>
          </p:nvPr>
        </p:nvGraphicFramePr>
        <p:xfrm>
          <a:off x="3816350" y="2060575"/>
          <a:ext cx="2843213" cy="1068388"/>
        </p:xfrm>
        <a:graphic>
          <a:graphicData uri="http://schemas.openxmlformats.org/presentationml/2006/ole">
            <mc:AlternateContent xmlns:mc="http://schemas.openxmlformats.org/markup-compatibility/2006">
              <mc:Choice xmlns:v="urn:schemas-microsoft-com:vml" Requires="v">
                <p:oleObj spid="_x0000_s16452" name="Equation" r:id="rId4" imgW="1892160" imgH="711000" progId="Equation.3">
                  <p:embed/>
                </p:oleObj>
              </mc:Choice>
              <mc:Fallback>
                <p:oleObj name="Equation" r:id="rId4" imgW="1892160" imgH="7110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6350" y="2060575"/>
                        <a:ext cx="2843213" cy="1068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87" name="Object 6"/>
          <p:cNvGraphicFramePr>
            <a:graphicFrameLocks noChangeAspect="1"/>
          </p:cNvGraphicFramePr>
          <p:nvPr/>
        </p:nvGraphicFramePr>
        <p:xfrm>
          <a:off x="2230438" y="3429000"/>
          <a:ext cx="5421312" cy="685800"/>
        </p:xfrm>
        <a:graphic>
          <a:graphicData uri="http://schemas.openxmlformats.org/presentationml/2006/ole">
            <mc:AlternateContent xmlns:mc="http://schemas.openxmlformats.org/markup-compatibility/2006">
              <mc:Choice xmlns:v="urn:schemas-microsoft-com:vml" Requires="v">
                <p:oleObj spid="_x0000_s16453" name="Equation" r:id="rId6" imgW="3606480" imgH="457200" progId="Equation.3">
                  <p:embed/>
                </p:oleObj>
              </mc:Choice>
              <mc:Fallback>
                <p:oleObj name="Equation" r:id="rId6" imgW="3606480" imgH="4572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30438" y="3429000"/>
                        <a:ext cx="5421312"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88" name="Object 7"/>
          <p:cNvGraphicFramePr>
            <a:graphicFrameLocks noChangeAspect="1"/>
          </p:cNvGraphicFramePr>
          <p:nvPr/>
        </p:nvGraphicFramePr>
        <p:xfrm>
          <a:off x="1547813" y="4146550"/>
          <a:ext cx="1698625" cy="361950"/>
        </p:xfrm>
        <a:graphic>
          <a:graphicData uri="http://schemas.openxmlformats.org/presentationml/2006/ole">
            <mc:AlternateContent xmlns:mc="http://schemas.openxmlformats.org/markup-compatibility/2006">
              <mc:Choice xmlns:v="urn:schemas-microsoft-com:vml" Requires="v">
                <p:oleObj spid="_x0000_s16454" name="Equation" r:id="rId8" imgW="1130040" imgH="241200" progId="Equation.3">
                  <p:embed/>
                </p:oleObj>
              </mc:Choice>
              <mc:Fallback>
                <p:oleObj name="Equation" r:id="rId8" imgW="1130040" imgH="241200"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47813" y="4146550"/>
                        <a:ext cx="1698625" cy="361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89" name="Object 8"/>
          <p:cNvGraphicFramePr>
            <a:graphicFrameLocks noChangeAspect="1"/>
          </p:cNvGraphicFramePr>
          <p:nvPr/>
        </p:nvGraphicFramePr>
        <p:xfrm>
          <a:off x="1547813" y="4724400"/>
          <a:ext cx="1698625" cy="361950"/>
        </p:xfrm>
        <a:graphic>
          <a:graphicData uri="http://schemas.openxmlformats.org/presentationml/2006/ole">
            <mc:AlternateContent xmlns:mc="http://schemas.openxmlformats.org/markup-compatibility/2006">
              <mc:Choice xmlns:v="urn:schemas-microsoft-com:vml" Requires="v">
                <p:oleObj spid="_x0000_s16455" name="Equation" r:id="rId10" imgW="1130040" imgH="241200" progId="Equation.3">
                  <p:embed/>
                </p:oleObj>
              </mc:Choice>
              <mc:Fallback>
                <p:oleObj name="Equation" r:id="rId10" imgW="1130040" imgH="241200" progId="Equation.3">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47813" y="4724400"/>
                        <a:ext cx="1698625" cy="361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90" name="Object 9"/>
          <p:cNvGraphicFramePr>
            <a:graphicFrameLocks noChangeAspect="1"/>
          </p:cNvGraphicFramePr>
          <p:nvPr/>
        </p:nvGraphicFramePr>
        <p:xfrm>
          <a:off x="1692275" y="5661025"/>
          <a:ext cx="1698625" cy="361950"/>
        </p:xfrm>
        <a:graphic>
          <a:graphicData uri="http://schemas.openxmlformats.org/presentationml/2006/ole">
            <mc:AlternateContent xmlns:mc="http://schemas.openxmlformats.org/markup-compatibility/2006">
              <mc:Choice xmlns:v="urn:schemas-microsoft-com:vml" Requires="v">
                <p:oleObj spid="_x0000_s16456" name="Equation" r:id="rId12" imgW="1130040" imgH="241200" progId="Equation.3">
                  <p:embed/>
                </p:oleObj>
              </mc:Choice>
              <mc:Fallback>
                <p:oleObj name="Equation" r:id="rId12" imgW="1130040" imgH="241200" progId="Equation.3">
                  <p:embed/>
                  <p:pic>
                    <p:nvPicPr>
                      <p:cNvPr id="0" name="Object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692275" y="5661025"/>
                        <a:ext cx="1698625" cy="361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91" name="Object 12"/>
          <p:cNvGraphicFramePr>
            <a:graphicFrameLocks noChangeAspect="1"/>
          </p:cNvGraphicFramePr>
          <p:nvPr/>
        </p:nvGraphicFramePr>
        <p:xfrm>
          <a:off x="5830888" y="5695950"/>
          <a:ext cx="2557462" cy="685800"/>
        </p:xfrm>
        <a:graphic>
          <a:graphicData uri="http://schemas.openxmlformats.org/presentationml/2006/ole">
            <mc:AlternateContent xmlns:mc="http://schemas.openxmlformats.org/markup-compatibility/2006">
              <mc:Choice xmlns:v="urn:schemas-microsoft-com:vml" Requires="v">
                <p:oleObj spid="_x0000_s16457" name="Equation" r:id="rId14" imgW="1701720" imgH="457200" progId="Equation.3">
                  <p:embed/>
                </p:oleObj>
              </mc:Choice>
              <mc:Fallback>
                <p:oleObj name="Equation" r:id="rId14" imgW="1701720" imgH="457200" progId="Equation.3">
                  <p:embed/>
                  <p:pic>
                    <p:nvPicPr>
                      <p:cNvPr id="0" name="Object 1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830888" y="5695950"/>
                        <a:ext cx="2557462"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96" name="Rectangle 13"/>
          <p:cNvSpPr>
            <a:spLocks noChangeArrowheads="1"/>
          </p:cNvSpPr>
          <p:nvPr/>
        </p:nvSpPr>
        <p:spPr bwMode="auto">
          <a:xfrm>
            <a:off x="5795963" y="5661025"/>
            <a:ext cx="2663825" cy="720725"/>
          </a:xfrm>
          <a:prstGeom prst="rect">
            <a:avLst/>
          </a:prstGeom>
          <a:noFill/>
          <a:ln w="9525">
            <a:solidFill>
              <a:srgbClr val="FF0000"/>
            </a:solidFill>
            <a:miter lim="800000"/>
            <a:headEnd/>
            <a:tailEnd/>
          </a:ln>
        </p:spPr>
        <p:txBody>
          <a:bodyPr wrap="none" anchor="ctr"/>
          <a:lstStyle/>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Footer Placeholder 5"/>
          <p:cNvSpPr>
            <a:spLocks noGrp="1"/>
          </p:cNvSpPr>
          <p:nvPr>
            <p:ph type="ftr" sz="quarter" idx="10"/>
          </p:nvPr>
        </p:nvSpPr>
        <p:spPr>
          <a:noFill/>
        </p:spPr>
        <p:txBody>
          <a:bodyPr/>
          <a:lstStyle/>
          <a:p>
            <a:r>
              <a:rPr lang="en-US">
                <a:latin typeface="Arial" pitchFamily="34" charset="0"/>
              </a:rPr>
              <a:t>Computational: time domain / volume discretisation</a:t>
            </a:r>
            <a:endParaRPr lang="nl-BE">
              <a:latin typeface="Arial" pitchFamily="34" charset="0"/>
            </a:endParaRPr>
          </a:p>
        </p:txBody>
      </p:sp>
      <p:sp>
        <p:nvSpPr>
          <p:cNvPr id="51203" name="Slide Number Placeholder 6"/>
          <p:cNvSpPr>
            <a:spLocks noGrp="1"/>
          </p:cNvSpPr>
          <p:nvPr>
            <p:ph type="sldNum" sz="quarter" idx="11"/>
          </p:nvPr>
        </p:nvSpPr>
        <p:spPr>
          <a:noFill/>
        </p:spPr>
        <p:txBody>
          <a:bodyPr/>
          <a:lstStyle/>
          <a:p>
            <a:fld id="{1B79C92B-D502-4880-B0AC-2F3122F012B1}" type="slidenum">
              <a:rPr lang="nl-BE" smtClean="0">
                <a:latin typeface="Arial" pitchFamily="34" charset="0"/>
              </a:rPr>
              <a:pPr/>
              <a:t>25</a:t>
            </a:fld>
            <a:endParaRPr lang="nl-BE">
              <a:latin typeface="Arial" pitchFamily="34" charset="0"/>
            </a:endParaRPr>
          </a:p>
        </p:txBody>
      </p:sp>
      <p:sp>
        <p:nvSpPr>
          <p:cNvPr id="51204" name="Rectangle 2"/>
          <p:cNvSpPr>
            <a:spLocks noGrp="1" noChangeArrowheads="1"/>
          </p:cNvSpPr>
          <p:nvPr>
            <p:ph type="title"/>
          </p:nvPr>
        </p:nvSpPr>
        <p:spPr/>
        <p:txBody>
          <a:bodyPr/>
          <a:lstStyle/>
          <a:p>
            <a:pPr eaLnBrk="1" hangingPunct="1"/>
            <a:r>
              <a:rPr lang="en-US"/>
              <a:t>2.b) Stability, Courant limit</a:t>
            </a:r>
          </a:p>
        </p:txBody>
      </p:sp>
      <p:sp>
        <p:nvSpPr>
          <p:cNvPr id="51205" name="Rectangle 3"/>
          <p:cNvSpPr>
            <a:spLocks noGrp="1" noChangeArrowheads="1"/>
          </p:cNvSpPr>
          <p:nvPr>
            <p:ph type="body" sz="half" idx="1"/>
          </p:nvPr>
        </p:nvSpPr>
        <p:spPr>
          <a:xfrm>
            <a:off x="179388" y="1125538"/>
            <a:ext cx="8640762" cy="5183187"/>
          </a:xfrm>
        </p:spPr>
        <p:txBody>
          <a:bodyPr/>
          <a:lstStyle/>
          <a:p>
            <a:pPr eaLnBrk="1" hangingPunct="1"/>
            <a:r>
              <a:rPr lang="en-US" sz="2400"/>
              <a:t>Example of application of stability analyses </a:t>
            </a:r>
          </a:p>
        </p:txBody>
      </p:sp>
      <p:pic>
        <p:nvPicPr>
          <p:cNvPr id="51206" name="Picture 4" descr="stag_CFL1_v10"/>
          <p:cNvPicPr>
            <a:picLocks noGrp="1" noChangeArrowheads="1"/>
          </p:cNvPicPr>
          <p:nvPr>
            <p:ph sz="quarter" idx="2"/>
          </p:nvPr>
        </p:nvPicPr>
        <p:blipFill>
          <a:blip r:embed="rId3" cstate="print">
            <a:grayscl/>
            <a:biLevel thresh="50000"/>
          </a:blip>
          <a:srcRect l="12338" t="6563" r="12944"/>
          <a:stretch>
            <a:fillRect/>
          </a:stretch>
        </p:blipFill>
        <p:spPr>
          <a:xfrm>
            <a:off x="395288" y="2420938"/>
            <a:ext cx="3990975" cy="3752850"/>
          </a:xfrm>
          <a:noFill/>
        </p:spPr>
      </p:pic>
      <p:pic>
        <p:nvPicPr>
          <p:cNvPr id="51207" name="Picture 6" descr="stag_CFL05_v10"/>
          <p:cNvPicPr>
            <a:picLocks noGrp="1" noChangeArrowheads="1"/>
          </p:cNvPicPr>
          <p:nvPr>
            <p:ph sz="quarter" idx="3"/>
          </p:nvPr>
        </p:nvPicPr>
        <p:blipFill>
          <a:blip r:embed="rId4" cstate="print">
            <a:grayscl/>
            <a:biLevel thresh="50000"/>
          </a:blip>
          <a:srcRect l="12338" t="6293" r="12944"/>
          <a:stretch>
            <a:fillRect/>
          </a:stretch>
        </p:blipFill>
        <p:spPr>
          <a:xfrm>
            <a:off x="4859338" y="2420938"/>
            <a:ext cx="3994150" cy="3757612"/>
          </a:xfrm>
          <a:noFill/>
        </p:spPr>
      </p:pic>
      <p:sp>
        <p:nvSpPr>
          <p:cNvPr id="51208" name="Text Box 8"/>
          <p:cNvSpPr txBox="1">
            <a:spLocks noChangeArrowheads="1"/>
          </p:cNvSpPr>
          <p:nvPr/>
        </p:nvSpPr>
        <p:spPr bwMode="auto">
          <a:xfrm>
            <a:off x="755650" y="1708150"/>
            <a:ext cx="3600450" cy="641350"/>
          </a:xfrm>
          <a:prstGeom prst="rect">
            <a:avLst/>
          </a:prstGeom>
          <a:noFill/>
          <a:ln w="9525">
            <a:noFill/>
            <a:miter lim="800000"/>
            <a:headEnd/>
            <a:tailEnd/>
          </a:ln>
        </p:spPr>
        <p:txBody>
          <a:bodyPr>
            <a:spAutoFit/>
          </a:bodyPr>
          <a:lstStyle/>
          <a:p>
            <a:r>
              <a:rPr lang="nl-BE"/>
              <a:t>Slightly unstable due to moving system, M=0.05, CN=1</a:t>
            </a:r>
          </a:p>
        </p:txBody>
      </p:sp>
      <p:sp>
        <p:nvSpPr>
          <p:cNvPr id="51209" name="Text Box 9"/>
          <p:cNvSpPr txBox="1">
            <a:spLocks noChangeArrowheads="1"/>
          </p:cNvSpPr>
          <p:nvPr/>
        </p:nvSpPr>
        <p:spPr bwMode="auto">
          <a:xfrm>
            <a:off x="5292725" y="1700213"/>
            <a:ext cx="3600450" cy="641350"/>
          </a:xfrm>
          <a:prstGeom prst="rect">
            <a:avLst/>
          </a:prstGeom>
          <a:noFill/>
          <a:ln w="9525">
            <a:noFill/>
            <a:miter lim="800000"/>
            <a:headEnd/>
            <a:tailEnd/>
          </a:ln>
        </p:spPr>
        <p:txBody>
          <a:bodyPr>
            <a:spAutoFit/>
          </a:bodyPr>
          <a:lstStyle/>
          <a:p>
            <a:r>
              <a:rPr lang="nl-BE"/>
              <a:t>Improved stability by reducing CN, M=0.05, CN=0.5</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Footer Placeholder 3"/>
          <p:cNvSpPr>
            <a:spLocks noGrp="1"/>
          </p:cNvSpPr>
          <p:nvPr>
            <p:ph type="ftr" sz="quarter" idx="10"/>
          </p:nvPr>
        </p:nvSpPr>
        <p:spPr>
          <a:noFill/>
        </p:spPr>
        <p:txBody>
          <a:bodyPr/>
          <a:lstStyle/>
          <a:p>
            <a:r>
              <a:rPr lang="en-US">
                <a:latin typeface="Arial" pitchFamily="34" charset="0"/>
              </a:rPr>
              <a:t>Computational: time domain / volume discretisation</a:t>
            </a:r>
            <a:endParaRPr lang="nl-BE">
              <a:latin typeface="Arial" pitchFamily="34" charset="0"/>
            </a:endParaRPr>
          </a:p>
        </p:txBody>
      </p:sp>
      <p:sp>
        <p:nvSpPr>
          <p:cNvPr id="17413" name="Slide Number Placeholder 4"/>
          <p:cNvSpPr>
            <a:spLocks noGrp="1"/>
          </p:cNvSpPr>
          <p:nvPr>
            <p:ph type="sldNum" sz="quarter" idx="11"/>
          </p:nvPr>
        </p:nvSpPr>
        <p:spPr>
          <a:noFill/>
        </p:spPr>
        <p:txBody>
          <a:bodyPr/>
          <a:lstStyle/>
          <a:p>
            <a:fld id="{80177157-424B-4994-BC2C-17B7C1AD8E2A}" type="slidenum">
              <a:rPr lang="nl-BE" smtClean="0">
                <a:latin typeface="Arial" pitchFamily="34" charset="0"/>
              </a:rPr>
              <a:pPr/>
              <a:t>26</a:t>
            </a:fld>
            <a:endParaRPr lang="nl-BE">
              <a:latin typeface="Arial" pitchFamily="34" charset="0"/>
            </a:endParaRPr>
          </a:p>
        </p:txBody>
      </p:sp>
      <p:grpSp>
        <p:nvGrpSpPr>
          <p:cNvPr id="17414" name="Group 7"/>
          <p:cNvGrpSpPr>
            <a:grpSpLocks/>
          </p:cNvGrpSpPr>
          <p:nvPr/>
        </p:nvGrpSpPr>
        <p:grpSpPr bwMode="auto">
          <a:xfrm>
            <a:off x="4859338" y="3284538"/>
            <a:ext cx="4686300" cy="3213100"/>
            <a:chOff x="3041" y="2024"/>
            <a:chExt cx="2719" cy="2042"/>
          </a:xfrm>
        </p:grpSpPr>
        <p:pic>
          <p:nvPicPr>
            <p:cNvPr id="17417" name="Picture 4" descr="rcoll_coll_RK_CFL1_v10"/>
            <p:cNvPicPr>
              <a:picLocks noChangeAspect="1" noChangeArrowheads="1"/>
            </p:cNvPicPr>
            <p:nvPr/>
          </p:nvPicPr>
          <p:blipFill>
            <a:blip r:embed="rId4" cstate="print"/>
            <a:srcRect/>
            <a:stretch>
              <a:fillRect/>
            </a:stretch>
          </p:blipFill>
          <p:spPr bwMode="auto">
            <a:xfrm>
              <a:off x="3041" y="2024"/>
              <a:ext cx="2719" cy="2042"/>
            </a:xfrm>
            <a:prstGeom prst="rect">
              <a:avLst/>
            </a:prstGeom>
            <a:noFill/>
            <a:ln w="9525">
              <a:noFill/>
              <a:miter lim="800000"/>
              <a:headEnd/>
              <a:tailEnd/>
            </a:ln>
          </p:spPr>
        </p:pic>
        <p:sp>
          <p:nvSpPr>
            <p:cNvPr id="17418" name="Rectangle 6"/>
            <p:cNvSpPr>
              <a:spLocks noChangeArrowheads="1"/>
            </p:cNvSpPr>
            <p:nvPr/>
          </p:nvSpPr>
          <p:spPr bwMode="auto">
            <a:xfrm>
              <a:off x="3742" y="2024"/>
              <a:ext cx="1406" cy="136"/>
            </a:xfrm>
            <a:prstGeom prst="rect">
              <a:avLst/>
            </a:prstGeom>
            <a:solidFill>
              <a:schemeClr val="bg1"/>
            </a:solidFill>
            <a:ln w="9525">
              <a:noFill/>
              <a:miter lim="800000"/>
              <a:headEnd/>
              <a:tailEnd/>
            </a:ln>
          </p:spPr>
          <p:txBody>
            <a:bodyPr wrap="none" anchor="ctr"/>
            <a:lstStyle/>
            <a:p>
              <a:endParaRPr lang="en-US"/>
            </a:p>
          </p:txBody>
        </p:sp>
      </p:grpSp>
      <p:sp>
        <p:nvSpPr>
          <p:cNvPr id="17415" name="Rectangle 2"/>
          <p:cNvSpPr>
            <a:spLocks noGrp="1" noChangeArrowheads="1"/>
          </p:cNvSpPr>
          <p:nvPr>
            <p:ph type="title"/>
          </p:nvPr>
        </p:nvSpPr>
        <p:spPr/>
        <p:txBody>
          <a:bodyPr/>
          <a:lstStyle/>
          <a:p>
            <a:pPr eaLnBrk="1" hangingPunct="1"/>
            <a:r>
              <a:rPr lang="en-US"/>
              <a:t>2.c) Explicit Runge Kutta</a:t>
            </a:r>
          </a:p>
        </p:txBody>
      </p:sp>
      <p:sp>
        <p:nvSpPr>
          <p:cNvPr id="17416" name="Rectangle 3"/>
          <p:cNvSpPr>
            <a:spLocks noGrp="1" noChangeArrowheads="1"/>
          </p:cNvSpPr>
          <p:nvPr>
            <p:ph type="body" idx="1"/>
          </p:nvPr>
        </p:nvSpPr>
        <p:spPr>
          <a:xfrm>
            <a:off x="179388" y="1125538"/>
            <a:ext cx="8785225" cy="5327650"/>
          </a:xfrm>
        </p:spPr>
        <p:txBody>
          <a:bodyPr/>
          <a:lstStyle/>
          <a:p>
            <a:pPr eaLnBrk="1" hangingPunct="1"/>
            <a:r>
              <a:rPr lang="en-US" sz="2400"/>
              <a:t>Higher order approximation to time integration</a:t>
            </a:r>
          </a:p>
          <a:p>
            <a:pPr lvl="1" eaLnBrk="1" hangingPunct="1"/>
            <a:r>
              <a:rPr lang="en-US" sz="2000"/>
              <a:t>Dual to higher order approximation to spatial derivative</a:t>
            </a:r>
          </a:p>
          <a:p>
            <a:pPr lvl="1" eaLnBrk="1" hangingPunct="1"/>
            <a:r>
              <a:rPr lang="en-US" sz="2000"/>
              <a:t>After spatial discretisation, equations can be written as</a:t>
            </a:r>
          </a:p>
          <a:p>
            <a:pPr lvl="1" eaLnBrk="1" hangingPunct="1"/>
            <a:endParaRPr lang="en-US" sz="2000"/>
          </a:p>
          <a:p>
            <a:pPr lvl="1" eaLnBrk="1" hangingPunct="1"/>
            <a:endParaRPr lang="en-US" sz="2000"/>
          </a:p>
          <a:p>
            <a:pPr lvl="1" eaLnBrk="1" hangingPunct="1"/>
            <a:r>
              <a:rPr lang="en-US" sz="2000"/>
              <a:t>Runge-Kutta introduces several intermediate steps in one step </a:t>
            </a:r>
            <a:r>
              <a:rPr lang="en-US" sz="2000" i="1"/>
              <a:t>dt</a:t>
            </a:r>
          </a:p>
          <a:p>
            <a:pPr lvl="1" eaLnBrk="1" hangingPunct="1"/>
            <a:r>
              <a:rPr lang="en-US" sz="2000"/>
              <a:t>RK of order three (for example)</a:t>
            </a:r>
          </a:p>
          <a:p>
            <a:pPr lvl="1" eaLnBrk="1" hangingPunct="1"/>
            <a:endParaRPr lang="en-US" sz="2000"/>
          </a:p>
          <a:p>
            <a:pPr lvl="1" eaLnBrk="1" hangingPunct="1"/>
            <a:endParaRPr lang="en-US" sz="2000"/>
          </a:p>
          <a:p>
            <a:pPr lvl="1" eaLnBrk="1" hangingPunct="1"/>
            <a:endParaRPr lang="en-US" sz="2000"/>
          </a:p>
          <a:p>
            <a:pPr lvl="1" eaLnBrk="1" hangingPunct="1"/>
            <a:endParaRPr lang="en-US" sz="2000"/>
          </a:p>
          <a:p>
            <a:pPr lvl="1" eaLnBrk="1" hangingPunct="1"/>
            <a:endParaRPr lang="en-US" sz="2000"/>
          </a:p>
          <a:p>
            <a:pPr lvl="1" eaLnBrk="1" hangingPunct="1"/>
            <a:r>
              <a:rPr lang="en-US" sz="2000"/>
              <a:t>Time step is usually small enough</a:t>
            </a:r>
          </a:p>
          <a:p>
            <a:pPr lvl="1" eaLnBrk="1" hangingPunct="1"/>
            <a:r>
              <a:rPr lang="en-US" sz="2000"/>
              <a:t>Stability slightly better in some cases</a:t>
            </a:r>
          </a:p>
        </p:txBody>
      </p:sp>
      <p:graphicFrame>
        <p:nvGraphicFramePr>
          <p:cNvPr id="17410" name="Object 8"/>
          <p:cNvGraphicFramePr>
            <a:graphicFrameLocks noGrp="1" noChangeAspect="1"/>
          </p:cNvGraphicFramePr>
          <p:nvPr>
            <p:ph sz="half" idx="4294967295"/>
          </p:nvPr>
        </p:nvGraphicFramePr>
        <p:xfrm>
          <a:off x="2124075" y="2349500"/>
          <a:ext cx="2112963" cy="590550"/>
        </p:xfrm>
        <a:graphic>
          <a:graphicData uri="http://schemas.openxmlformats.org/presentationml/2006/ole">
            <mc:AlternateContent xmlns:mc="http://schemas.openxmlformats.org/markup-compatibility/2006">
              <mc:Choice xmlns:v="urn:schemas-microsoft-com:vml" Requires="v">
                <p:oleObj spid="_x0000_s17432" name="Equation" r:id="rId5" imgW="1409400" imgH="393480" progId="Equation.3">
                  <p:embed/>
                </p:oleObj>
              </mc:Choice>
              <mc:Fallback>
                <p:oleObj name="Equation" r:id="rId5" imgW="1409400" imgH="39348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24075" y="2349500"/>
                        <a:ext cx="2112963" cy="590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11" name="Object 10"/>
          <p:cNvGraphicFramePr>
            <a:graphicFrameLocks noChangeAspect="1"/>
          </p:cNvGraphicFramePr>
          <p:nvPr/>
        </p:nvGraphicFramePr>
        <p:xfrm>
          <a:off x="715963" y="3935413"/>
          <a:ext cx="4930775" cy="1581150"/>
        </p:xfrm>
        <a:graphic>
          <a:graphicData uri="http://schemas.openxmlformats.org/presentationml/2006/ole">
            <mc:AlternateContent xmlns:mc="http://schemas.openxmlformats.org/markup-compatibility/2006">
              <mc:Choice xmlns:v="urn:schemas-microsoft-com:vml" Requires="v">
                <p:oleObj spid="_x0000_s17433" name="Equation" r:id="rId7" imgW="3288960" imgH="1054080" progId="Equation.3">
                  <p:embed/>
                </p:oleObj>
              </mc:Choice>
              <mc:Fallback>
                <p:oleObj name="Equation" r:id="rId7" imgW="3288960" imgH="105408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5963" y="3935413"/>
                        <a:ext cx="4930775" cy="1581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Footer Placeholder 3"/>
          <p:cNvSpPr>
            <a:spLocks noGrp="1"/>
          </p:cNvSpPr>
          <p:nvPr>
            <p:ph type="ftr" sz="quarter" idx="10"/>
          </p:nvPr>
        </p:nvSpPr>
        <p:spPr>
          <a:noFill/>
        </p:spPr>
        <p:txBody>
          <a:bodyPr/>
          <a:lstStyle/>
          <a:p>
            <a:r>
              <a:rPr lang="en-US">
                <a:latin typeface="Arial" pitchFamily="34" charset="0"/>
              </a:rPr>
              <a:t>Computational: time domain / volume discretisation</a:t>
            </a:r>
            <a:endParaRPr lang="nl-BE">
              <a:latin typeface="Arial" pitchFamily="34" charset="0"/>
            </a:endParaRPr>
          </a:p>
        </p:txBody>
      </p:sp>
      <p:sp>
        <p:nvSpPr>
          <p:cNvPr id="18438" name="Slide Number Placeholder 4"/>
          <p:cNvSpPr>
            <a:spLocks noGrp="1"/>
          </p:cNvSpPr>
          <p:nvPr>
            <p:ph type="sldNum" sz="quarter" idx="11"/>
          </p:nvPr>
        </p:nvSpPr>
        <p:spPr>
          <a:noFill/>
        </p:spPr>
        <p:txBody>
          <a:bodyPr/>
          <a:lstStyle/>
          <a:p>
            <a:fld id="{2733FE39-B548-42A6-A3A0-B697A9005BFA}" type="slidenum">
              <a:rPr lang="nl-BE" smtClean="0">
                <a:latin typeface="Arial" pitchFamily="34" charset="0"/>
              </a:rPr>
              <a:pPr/>
              <a:t>27</a:t>
            </a:fld>
            <a:endParaRPr lang="nl-BE">
              <a:latin typeface="Arial" pitchFamily="34" charset="0"/>
            </a:endParaRPr>
          </a:p>
        </p:txBody>
      </p:sp>
      <p:sp>
        <p:nvSpPr>
          <p:cNvPr id="18439" name="Rectangle 2"/>
          <p:cNvSpPr>
            <a:spLocks noGrp="1" noChangeArrowheads="1"/>
          </p:cNvSpPr>
          <p:nvPr>
            <p:ph type="title"/>
          </p:nvPr>
        </p:nvSpPr>
        <p:spPr/>
        <p:txBody>
          <a:bodyPr/>
          <a:lstStyle/>
          <a:p>
            <a:pPr eaLnBrk="1" hangingPunct="1"/>
            <a:r>
              <a:rPr lang="en-US"/>
              <a:t>2.d) Implicit time stepping, Crank Nicolson</a:t>
            </a:r>
          </a:p>
        </p:txBody>
      </p:sp>
      <p:sp>
        <p:nvSpPr>
          <p:cNvPr id="18440" name="Rectangle 3"/>
          <p:cNvSpPr>
            <a:spLocks noGrp="1" noChangeArrowheads="1"/>
          </p:cNvSpPr>
          <p:nvPr>
            <p:ph type="body" idx="1"/>
          </p:nvPr>
        </p:nvSpPr>
        <p:spPr/>
        <p:txBody>
          <a:bodyPr/>
          <a:lstStyle/>
          <a:p>
            <a:pPr eaLnBrk="1" hangingPunct="1"/>
            <a:r>
              <a:rPr lang="en-US" sz="2400"/>
              <a:t>Crank Nicolson time discretisation</a:t>
            </a:r>
          </a:p>
          <a:p>
            <a:pPr lvl="1" eaLnBrk="1" hangingPunct="1"/>
            <a:r>
              <a:rPr lang="en-US" sz="2000"/>
              <a:t>After spatial discretisation of the wave equations, the continuous time system can be written as</a:t>
            </a:r>
          </a:p>
          <a:p>
            <a:pPr lvl="1" eaLnBrk="1" hangingPunct="1"/>
            <a:endParaRPr lang="en-US" sz="2000"/>
          </a:p>
          <a:p>
            <a:pPr lvl="1" eaLnBrk="1" hangingPunct="1"/>
            <a:endParaRPr lang="en-US" sz="2000"/>
          </a:p>
          <a:p>
            <a:pPr lvl="1" eaLnBrk="1" hangingPunct="1"/>
            <a:r>
              <a:rPr lang="en-US" sz="2000"/>
              <a:t>In Laplace domain the system is described by </a:t>
            </a:r>
          </a:p>
          <a:p>
            <a:pPr lvl="1" eaLnBrk="1" hangingPunct="1"/>
            <a:endParaRPr lang="en-US" sz="2000"/>
          </a:p>
          <a:p>
            <a:pPr lvl="1" eaLnBrk="1" hangingPunct="1"/>
            <a:endParaRPr lang="en-US" sz="2000"/>
          </a:p>
          <a:p>
            <a:pPr lvl="1" eaLnBrk="1" hangingPunct="1"/>
            <a:r>
              <a:rPr lang="en-US" sz="2000"/>
              <a:t>This system is stable (since it is a physical system) thus the poles of</a:t>
            </a:r>
          </a:p>
          <a:p>
            <a:pPr lvl="1" eaLnBrk="1" hangingPunct="1">
              <a:buFontTx/>
              <a:buNone/>
            </a:pPr>
            <a:r>
              <a:rPr lang="en-US" sz="2000"/>
              <a:t>               are located left of the imaginary axes or on it</a:t>
            </a:r>
          </a:p>
          <a:p>
            <a:pPr lvl="1" eaLnBrk="1" hangingPunct="1"/>
            <a:r>
              <a:rPr lang="en-US" sz="2000"/>
              <a:t>Could one find a time sampling of this system that maps the left of the imaginary axes inside the unit circle and thus results in an unconditionally stable system? </a:t>
            </a:r>
          </a:p>
        </p:txBody>
      </p:sp>
      <p:graphicFrame>
        <p:nvGraphicFramePr>
          <p:cNvPr id="18434" name="Object 4"/>
          <p:cNvGraphicFramePr>
            <a:graphicFrameLocks noGrp="1" noChangeAspect="1"/>
          </p:cNvGraphicFramePr>
          <p:nvPr>
            <p:ph sz="half" idx="4294967295"/>
          </p:nvPr>
        </p:nvGraphicFramePr>
        <p:xfrm>
          <a:off x="3203575" y="2276475"/>
          <a:ext cx="2116138" cy="590550"/>
        </p:xfrm>
        <a:graphic>
          <a:graphicData uri="http://schemas.openxmlformats.org/presentationml/2006/ole">
            <mc:AlternateContent xmlns:mc="http://schemas.openxmlformats.org/markup-compatibility/2006">
              <mc:Choice xmlns:v="urn:schemas-microsoft-com:vml" Requires="v">
                <p:oleObj spid="_x0000_s18467" name="Equation" r:id="rId4" imgW="1409400" imgH="393480" progId="Equation.3">
                  <p:embed/>
                </p:oleObj>
              </mc:Choice>
              <mc:Fallback>
                <p:oleObj name="Equation" r:id="rId4" imgW="1409400" imgH="39348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3575" y="2276475"/>
                        <a:ext cx="2116138" cy="590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35" name="Object 6"/>
          <p:cNvGraphicFramePr>
            <a:graphicFrameLocks noChangeAspect="1"/>
          </p:cNvGraphicFramePr>
          <p:nvPr/>
        </p:nvGraphicFramePr>
        <p:xfrm>
          <a:off x="3184525" y="3429000"/>
          <a:ext cx="2154238" cy="647700"/>
        </p:xfrm>
        <a:graphic>
          <a:graphicData uri="http://schemas.openxmlformats.org/presentationml/2006/ole">
            <mc:AlternateContent xmlns:mc="http://schemas.openxmlformats.org/markup-compatibility/2006">
              <mc:Choice xmlns:v="urn:schemas-microsoft-com:vml" Requires="v">
                <p:oleObj spid="_x0000_s18468" name="Equation" r:id="rId6" imgW="1434960" imgH="431640" progId="Equation.DSMT4">
                  <p:embed/>
                </p:oleObj>
              </mc:Choice>
              <mc:Fallback>
                <p:oleObj name="Equation" r:id="rId6" imgW="1434960" imgH="431640" progId="Equation.DSMT4">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84525" y="3429000"/>
                        <a:ext cx="2154238"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36" name="Object 7"/>
          <p:cNvGraphicFramePr>
            <a:graphicFrameLocks noChangeAspect="1"/>
          </p:cNvGraphicFramePr>
          <p:nvPr/>
        </p:nvGraphicFramePr>
        <p:xfrm>
          <a:off x="971550" y="4492625"/>
          <a:ext cx="762000" cy="304800"/>
        </p:xfrm>
        <a:graphic>
          <a:graphicData uri="http://schemas.openxmlformats.org/presentationml/2006/ole">
            <mc:AlternateContent xmlns:mc="http://schemas.openxmlformats.org/markup-compatibility/2006">
              <mc:Choice xmlns:v="urn:schemas-microsoft-com:vml" Requires="v">
                <p:oleObj spid="_x0000_s18469" name="Equation" r:id="rId8" imgW="507960" imgH="203040" progId="Equation.3">
                  <p:embed/>
                </p:oleObj>
              </mc:Choice>
              <mc:Fallback>
                <p:oleObj name="Equation" r:id="rId8" imgW="507960" imgH="203040"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71550" y="4492625"/>
                        <a:ext cx="762000"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2" name="Footer Placeholder 3"/>
          <p:cNvSpPr>
            <a:spLocks noGrp="1"/>
          </p:cNvSpPr>
          <p:nvPr>
            <p:ph type="ftr" sz="quarter" idx="10"/>
          </p:nvPr>
        </p:nvSpPr>
        <p:spPr>
          <a:noFill/>
        </p:spPr>
        <p:txBody>
          <a:bodyPr/>
          <a:lstStyle/>
          <a:p>
            <a:r>
              <a:rPr lang="en-US">
                <a:latin typeface="Arial" pitchFamily="34" charset="0"/>
              </a:rPr>
              <a:t>Computational: time domain / volume discretisation</a:t>
            </a:r>
            <a:endParaRPr lang="nl-BE">
              <a:latin typeface="Arial" pitchFamily="34" charset="0"/>
            </a:endParaRPr>
          </a:p>
        </p:txBody>
      </p:sp>
      <p:sp>
        <p:nvSpPr>
          <p:cNvPr id="19463" name="Slide Number Placeholder 4"/>
          <p:cNvSpPr>
            <a:spLocks noGrp="1"/>
          </p:cNvSpPr>
          <p:nvPr>
            <p:ph type="sldNum" sz="quarter" idx="11"/>
          </p:nvPr>
        </p:nvSpPr>
        <p:spPr>
          <a:noFill/>
        </p:spPr>
        <p:txBody>
          <a:bodyPr/>
          <a:lstStyle/>
          <a:p>
            <a:fld id="{DDC5BDB8-E09C-43BB-A01B-7A27ADD3FC59}" type="slidenum">
              <a:rPr lang="nl-BE" smtClean="0">
                <a:latin typeface="Arial" pitchFamily="34" charset="0"/>
              </a:rPr>
              <a:pPr/>
              <a:t>28</a:t>
            </a:fld>
            <a:endParaRPr lang="nl-BE">
              <a:latin typeface="Arial" pitchFamily="34" charset="0"/>
            </a:endParaRPr>
          </a:p>
        </p:txBody>
      </p:sp>
      <p:sp>
        <p:nvSpPr>
          <p:cNvPr id="19464" name="Rectangle 2"/>
          <p:cNvSpPr>
            <a:spLocks noGrp="1" noChangeArrowheads="1"/>
          </p:cNvSpPr>
          <p:nvPr>
            <p:ph type="title"/>
          </p:nvPr>
        </p:nvSpPr>
        <p:spPr/>
        <p:txBody>
          <a:bodyPr/>
          <a:lstStyle/>
          <a:p>
            <a:pPr eaLnBrk="1" hangingPunct="1"/>
            <a:r>
              <a:rPr lang="en-US"/>
              <a:t>2.d) Implicit time stepping, Crank Nicolson</a:t>
            </a:r>
          </a:p>
        </p:txBody>
      </p:sp>
      <p:sp>
        <p:nvSpPr>
          <p:cNvPr id="19465" name="Rectangle 3"/>
          <p:cNvSpPr>
            <a:spLocks noGrp="1" noChangeArrowheads="1"/>
          </p:cNvSpPr>
          <p:nvPr>
            <p:ph type="body" idx="1"/>
          </p:nvPr>
        </p:nvSpPr>
        <p:spPr/>
        <p:txBody>
          <a:bodyPr/>
          <a:lstStyle/>
          <a:p>
            <a:pPr eaLnBrk="1" hangingPunct="1"/>
            <a:r>
              <a:rPr lang="en-US" sz="2400"/>
              <a:t>Crank Nicolson time discretisation (continued)</a:t>
            </a:r>
          </a:p>
          <a:p>
            <a:pPr lvl="1" eaLnBrk="1" hangingPunct="1"/>
            <a:r>
              <a:rPr lang="en-US" sz="2000"/>
              <a:t>Suggested transform to Z-domain</a:t>
            </a:r>
          </a:p>
          <a:p>
            <a:pPr lvl="1" eaLnBrk="1" hangingPunct="1"/>
            <a:endParaRPr lang="en-US" sz="2000"/>
          </a:p>
          <a:p>
            <a:pPr lvl="1" eaLnBrk="1" hangingPunct="1"/>
            <a:endParaRPr lang="en-US" sz="2000"/>
          </a:p>
          <a:p>
            <a:pPr lvl="1" eaLnBrk="1" hangingPunct="1"/>
            <a:endParaRPr lang="en-US" sz="2000"/>
          </a:p>
          <a:p>
            <a:pPr lvl="1" eaLnBrk="1" hangingPunct="1"/>
            <a:r>
              <a:rPr lang="en-US" sz="2000"/>
              <a:t>Check that pole at </a:t>
            </a:r>
            <a:r>
              <a:rPr lang="en-US" sz="2000" i="1"/>
              <a:t>s</a:t>
            </a:r>
            <a:r>
              <a:rPr lang="en-US" sz="2000"/>
              <a:t>=-|</a:t>
            </a:r>
            <a:r>
              <a:rPr lang="en-US" sz="2000" i="1"/>
              <a:t>r</a:t>
            </a:r>
            <a:r>
              <a:rPr lang="en-US" sz="2000"/>
              <a:t>|+</a:t>
            </a:r>
            <a:r>
              <a:rPr lang="en-US" sz="2000" i="1"/>
              <a:t>j</a:t>
            </a:r>
            <a:r>
              <a:rPr lang="en-US" sz="2000" i="1">
                <a:latin typeface="Symbol" pitchFamily="18" charset="2"/>
              </a:rPr>
              <a:t>w</a:t>
            </a:r>
            <a:r>
              <a:rPr lang="en-US" sz="2000"/>
              <a:t> corresponds to point inside unit circle in Z-domain after this transform!</a:t>
            </a:r>
          </a:p>
          <a:p>
            <a:pPr lvl="1" eaLnBrk="1" hangingPunct="1"/>
            <a:r>
              <a:rPr lang="en-US" sz="2000"/>
              <a:t>Time discretisation (using this technique) of wave equation results in</a:t>
            </a:r>
          </a:p>
          <a:p>
            <a:pPr lvl="1" eaLnBrk="1" hangingPunct="1"/>
            <a:endParaRPr lang="en-US" sz="2000"/>
          </a:p>
          <a:p>
            <a:pPr lvl="1" eaLnBrk="1" hangingPunct="1"/>
            <a:endParaRPr lang="en-US" sz="2000"/>
          </a:p>
          <a:p>
            <a:pPr lvl="1" eaLnBrk="1" hangingPunct="1">
              <a:buFontTx/>
              <a:buNone/>
            </a:pPr>
            <a:r>
              <a:rPr lang="en-US" sz="2000"/>
              <a:t>		         or</a:t>
            </a:r>
          </a:p>
          <a:p>
            <a:pPr lvl="1" eaLnBrk="1" hangingPunct="1"/>
            <a:r>
              <a:rPr lang="en-US" sz="2000"/>
              <a:t>And in discrete time</a:t>
            </a:r>
          </a:p>
        </p:txBody>
      </p:sp>
      <p:graphicFrame>
        <p:nvGraphicFramePr>
          <p:cNvPr id="19458" name="Object 4"/>
          <p:cNvGraphicFramePr>
            <a:graphicFrameLocks noGrp="1" noChangeAspect="1"/>
          </p:cNvGraphicFramePr>
          <p:nvPr>
            <p:ph sz="half" idx="4294967295"/>
          </p:nvPr>
        </p:nvGraphicFramePr>
        <p:xfrm>
          <a:off x="4918075" y="1628775"/>
          <a:ext cx="1238250" cy="1295400"/>
        </p:xfrm>
        <a:graphic>
          <a:graphicData uri="http://schemas.openxmlformats.org/presentationml/2006/ole">
            <mc:AlternateContent xmlns:mc="http://schemas.openxmlformats.org/markup-compatibility/2006">
              <mc:Choice xmlns:v="urn:schemas-microsoft-com:vml" Requires="v">
                <p:oleObj spid="_x0000_s19502" name="Equation" r:id="rId4" imgW="825480" imgH="863280" progId="Equation.3">
                  <p:embed/>
                </p:oleObj>
              </mc:Choice>
              <mc:Fallback>
                <p:oleObj name="Equation" r:id="rId4" imgW="825480" imgH="86328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18075" y="1628775"/>
                        <a:ext cx="1238250" cy="1295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459" name="Object 6"/>
          <p:cNvGraphicFramePr>
            <a:graphicFrameLocks noGrp="1" noChangeAspect="1"/>
          </p:cNvGraphicFramePr>
          <p:nvPr>
            <p:ph sz="half" idx="4294967295"/>
          </p:nvPr>
        </p:nvGraphicFramePr>
        <p:xfrm>
          <a:off x="2339975" y="4065588"/>
          <a:ext cx="4692650" cy="587375"/>
        </p:xfrm>
        <a:graphic>
          <a:graphicData uri="http://schemas.openxmlformats.org/presentationml/2006/ole">
            <mc:AlternateContent xmlns:mc="http://schemas.openxmlformats.org/markup-compatibility/2006">
              <mc:Choice xmlns:v="urn:schemas-microsoft-com:vml" Requires="v">
                <p:oleObj spid="_x0000_s19503" name="Equation" r:id="rId6" imgW="3149280" imgH="393480" progId="Equation.3">
                  <p:embed/>
                </p:oleObj>
              </mc:Choice>
              <mc:Fallback>
                <p:oleObj name="Equation" r:id="rId6" imgW="3149280" imgH="39348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39975" y="4065588"/>
                        <a:ext cx="4692650" cy="587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460" name="Object 8"/>
          <p:cNvGraphicFramePr>
            <a:graphicFrameLocks noChangeAspect="1"/>
          </p:cNvGraphicFramePr>
          <p:nvPr/>
        </p:nvGraphicFramePr>
        <p:xfrm>
          <a:off x="2274888" y="4652963"/>
          <a:ext cx="4824412" cy="644525"/>
        </p:xfrm>
        <a:graphic>
          <a:graphicData uri="http://schemas.openxmlformats.org/presentationml/2006/ole">
            <mc:AlternateContent xmlns:mc="http://schemas.openxmlformats.org/markup-compatibility/2006">
              <mc:Choice xmlns:v="urn:schemas-microsoft-com:vml" Requires="v">
                <p:oleObj spid="_x0000_s19504" name="Equation" r:id="rId8" imgW="3238200" imgH="431640" progId="Equation.3">
                  <p:embed/>
                </p:oleObj>
              </mc:Choice>
              <mc:Fallback>
                <p:oleObj name="Equation" r:id="rId8" imgW="3238200" imgH="431640"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74888" y="4652963"/>
                        <a:ext cx="4824412" cy="644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461" name="Object 9"/>
          <p:cNvGraphicFramePr>
            <a:graphicFrameLocks noChangeAspect="1"/>
          </p:cNvGraphicFramePr>
          <p:nvPr/>
        </p:nvGraphicFramePr>
        <p:xfrm>
          <a:off x="2312988" y="5521325"/>
          <a:ext cx="4995862" cy="644525"/>
        </p:xfrm>
        <a:graphic>
          <a:graphicData uri="http://schemas.openxmlformats.org/presentationml/2006/ole">
            <mc:AlternateContent xmlns:mc="http://schemas.openxmlformats.org/markup-compatibility/2006">
              <mc:Choice xmlns:v="urn:schemas-microsoft-com:vml" Requires="v">
                <p:oleObj spid="_x0000_s19505" name="Equation" r:id="rId10" imgW="3352680" imgH="431640" progId="Equation.3">
                  <p:embed/>
                </p:oleObj>
              </mc:Choice>
              <mc:Fallback>
                <p:oleObj name="Equation" r:id="rId10" imgW="3352680" imgH="431640" progId="Equation.3">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12988" y="5521325"/>
                        <a:ext cx="4995862" cy="644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Footer Placeholder 3"/>
          <p:cNvSpPr>
            <a:spLocks noGrp="1"/>
          </p:cNvSpPr>
          <p:nvPr>
            <p:ph type="ftr" sz="quarter" idx="10"/>
          </p:nvPr>
        </p:nvSpPr>
        <p:spPr>
          <a:noFill/>
        </p:spPr>
        <p:txBody>
          <a:bodyPr/>
          <a:lstStyle/>
          <a:p>
            <a:r>
              <a:rPr lang="en-US">
                <a:latin typeface="Arial" pitchFamily="34" charset="0"/>
              </a:rPr>
              <a:t>Computational: time domain / volume discretisation</a:t>
            </a:r>
            <a:endParaRPr lang="nl-BE">
              <a:latin typeface="Arial" pitchFamily="34" charset="0"/>
            </a:endParaRPr>
          </a:p>
        </p:txBody>
      </p:sp>
      <p:sp>
        <p:nvSpPr>
          <p:cNvPr id="20484" name="Slide Number Placeholder 4"/>
          <p:cNvSpPr>
            <a:spLocks noGrp="1"/>
          </p:cNvSpPr>
          <p:nvPr>
            <p:ph type="sldNum" sz="quarter" idx="11"/>
          </p:nvPr>
        </p:nvSpPr>
        <p:spPr>
          <a:noFill/>
        </p:spPr>
        <p:txBody>
          <a:bodyPr/>
          <a:lstStyle/>
          <a:p>
            <a:fld id="{061E6490-6456-4FBA-8B57-39F088320569}" type="slidenum">
              <a:rPr lang="nl-BE" smtClean="0">
                <a:latin typeface="Arial" pitchFamily="34" charset="0"/>
              </a:rPr>
              <a:pPr/>
              <a:t>29</a:t>
            </a:fld>
            <a:endParaRPr lang="nl-BE">
              <a:latin typeface="Arial" pitchFamily="34" charset="0"/>
            </a:endParaRPr>
          </a:p>
        </p:txBody>
      </p:sp>
      <p:sp>
        <p:nvSpPr>
          <p:cNvPr id="20485" name="Rectangle 7"/>
          <p:cNvSpPr>
            <a:spLocks noGrp="1" noChangeArrowheads="1"/>
          </p:cNvSpPr>
          <p:nvPr>
            <p:ph type="title"/>
          </p:nvPr>
        </p:nvSpPr>
        <p:spPr/>
        <p:txBody>
          <a:bodyPr/>
          <a:lstStyle/>
          <a:p>
            <a:pPr eaLnBrk="1" hangingPunct="1"/>
            <a:r>
              <a:rPr lang="en-US"/>
              <a:t>2.d) Implicit time stepping, Crank Nicolson</a:t>
            </a:r>
          </a:p>
        </p:txBody>
      </p:sp>
      <p:sp>
        <p:nvSpPr>
          <p:cNvPr id="20486" name="Rectangle 8"/>
          <p:cNvSpPr>
            <a:spLocks noGrp="1" noChangeArrowheads="1"/>
          </p:cNvSpPr>
          <p:nvPr>
            <p:ph type="body" idx="1"/>
          </p:nvPr>
        </p:nvSpPr>
        <p:spPr/>
        <p:txBody>
          <a:bodyPr/>
          <a:lstStyle/>
          <a:p>
            <a:pPr eaLnBrk="1" hangingPunct="1"/>
            <a:r>
              <a:rPr lang="en-US" sz="2400"/>
              <a:t>Implicit scheme</a:t>
            </a:r>
          </a:p>
          <a:p>
            <a:pPr eaLnBrk="1" hangingPunct="1"/>
            <a:endParaRPr lang="en-US" sz="2400"/>
          </a:p>
          <a:p>
            <a:pPr eaLnBrk="1" hangingPunct="1"/>
            <a:endParaRPr lang="en-US" sz="2400"/>
          </a:p>
          <a:p>
            <a:pPr lvl="1" eaLnBrk="1" hangingPunct="1"/>
            <a:r>
              <a:rPr lang="en-US" sz="2000"/>
              <a:t>The matrix preceding </a:t>
            </a:r>
            <a:r>
              <a:rPr lang="en-US" sz="2000" b="1"/>
              <a:t>Y</a:t>
            </a:r>
            <a:r>
              <a:rPr lang="en-US" sz="2000"/>
              <a:t> is sparse and therefore the set of equations can be solved efficiently</a:t>
            </a:r>
          </a:p>
          <a:p>
            <a:pPr lvl="1" eaLnBrk="1" hangingPunct="1"/>
            <a:r>
              <a:rPr lang="en-US" sz="2000"/>
              <a:t>Slightly more memory than explicit scheme</a:t>
            </a:r>
          </a:p>
          <a:p>
            <a:pPr lvl="1" eaLnBrk="1" hangingPunct="1"/>
            <a:r>
              <a:rPr lang="en-US" sz="2000"/>
              <a:t>CPU-time comparison depends on various factors</a:t>
            </a:r>
          </a:p>
          <a:p>
            <a:pPr lvl="2" eaLnBrk="1" hangingPunct="1"/>
            <a:r>
              <a:rPr lang="en-US" sz="1800"/>
              <a:t>Structure</a:t>
            </a:r>
          </a:p>
          <a:p>
            <a:pPr lvl="2" eaLnBrk="1" hangingPunct="1"/>
            <a:r>
              <a:rPr lang="en-US" sz="1800"/>
              <a:t>Required accuracy</a:t>
            </a:r>
          </a:p>
        </p:txBody>
      </p:sp>
      <p:graphicFrame>
        <p:nvGraphicFramePr>
          <p:cNvPr id="20482" name="Object 4"/>
          <p:cNvGraphicFramePr>
            <a:graphicFrameLocks noGrp="1" noChangeAspect="1"/>
          </p:cNvGraphicFramePr>
          <p:nvPr>
            <p:ph idx="4294967295"/>
          </p:nvPr>
        </p:nvGraphicFramePr>
        <p:xfrm>
          <a:off x="1989138" y="1701800"/>
          <a:ext cx="5030787" cy="647700"/>
        </p:xfrm>
        <a:graphic>
          <a:graphicData uri="http://schemas.openxmlformats.org/presentationml/2006/ole">
            <mc:AlternateContent xmlns:mc="http://schemas.openxmlformats.org/markup-compatibility/2006">
              <mc:Choice xmlns:v="urn:schemas-microsoft-com:vml" Requires="v">
                <p:oleObj spid="_x0000_s20493" name="Equation" r:id="rId4" imgW="3352680" imgH="431640" progId="Equation.3">
                  <p:embed/>
                </p:oleObj>
              </mc:Choice>
              <mc:Fallback>
                <p:oleObj name="Equation" r:id="rId4" imgW="3352680" imgH="43164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9138" y="1701800"/>
                        <a:ext cx="5030787"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Footer Placeholder 3"/>
          <p:cNvSpPr>
            <a:spLocks noGrp="1"/>
          </p:cNvSpPr>
          <p:nvPr>
            <p:ph type="ftr" sz="quarter" idx="10"/>
          </p:nvPr>
        </p:nvSpPr>
        <p:spPr>
          <a:noFill/>
        </p:spPr>
        <p:txBody>
          <a:bodyPr/>
          <a:lstStyle/>
          <a:p>
            <a:r>
              <a:rPr lang="en-US">
                <a:latin typeface="Arial" pitchFamily="34" charset="0"/>
              </a:rPr>
              <a:t>Computational: time domain / volume discretisation</a:t>
            </a:r>
            <a:endParaRPr lang="nl-BE">
              <a:latin typeface="Arial" pitchFamily="34" charset="0"/>
            </a:endParaRPr>
          </a:p>
        </p:txBody>
      </p:sp>
      <p:sp>
        <p:nvSpPr>
          <p:cNvPr id="1029" name="Slide Number Placeholder 4"/>
          <p:cNvSpPr>
            <a:spLocks noGrp="1"/>
          </p:cNvSpPr>
          <p:nvPr>
            <p:ph type="sldNum" sz="quarter" idx="11"/>
          </p:nvPr>
        </p:nvSpPr>
        <p:spPr>
          <a:noFill/>
        </p:spPr>
        <p:txBody>
          <a:bodyPr/>
          <a:lstStyle/>
          <a:p>
            <a:fld id="{079137C5-A42C-4AFA-98C4-8F07C249DDB7}" type="slidenum">
              <a:rPr lang="nl-BE" smtClean="0">
                <a:latin typeface="Arial" pitchFamily="34" charset="0"/>
              </a:rPr>
              <a:pPr/>
              <a:t>3</a:t>
            </a:fld>
            <a:endParaRPr lang="nl-BE">
              <a:latin typeface="Arial" pitchFamily="34" charset="0"/>
            </a:endParaRPr>
          </a:p>
        </p:txBody>
      </p:sp>
      <p:sp>
        <p:nvSpPr>
          <p:cNvPr id="1030" name="Rectangle 2"/>
          <p:cNvSpPr>
            <a:spLocks noGrp="1" noChangeArrowheads="1"/>
          </p:cNvSpPr>
          <p:nvPr>
            <p:ph type="title"/>
          </p:nvPr>
        </p:nvSpPr>
        <p:spPr/>
        <p:txBody>
          <a:bodyPr/>
          <a:lstStyle/>
          <a:p>
            <a:pPr eaLnBrk="1" hangingPunct="1"/>
            <a:r>
              <a:rPr lang="en-US"/>
              <a:t>1.a) Cartesian grids</a:t>
            </a:r>
          </a:p>
        </p:txBody>
      </p:sp>
      <p:sp>
        <p:nvSpPr>
          <p:cNvPr id="1031" name="Rectangle 3"/>
          <p:cNvSpPr>
            <a:spLocks noGrp="1" noChangeArrowheads="1"/>
          </p:cNvSpPr>
          <p:nvPr>
            <p:ph type="body" idx="1"/>
          </p:nvPr>
        </p:nvSpPr>
        <p:spPr/>
        <p:txBody>
          <a:bodyPr/>
          <a:lstStyle/>
          <a:p>
            <a:pPr eaLnBrk="1" hangingPunct="1"/>
            <a:r>
              <a:rPr lang="en-US" sz="2400"/>
              <a:t>Collocated grids = all field variables discretised at same location (</a:t>
            </a:r>
            <a:r>
              <a:rPr lang="en-US" sz="2400" i="1"/>
              <a:t>i</a:t>
            </a:r>
            <a:r>
              <a:rPr lang="en-US" sz="2400"/>
              <a:t>,</a:t>
            </a:r>
            <a:r>
              <a:rPr lang="en-US" sz="2400" i="1"/>
              <a:t>j</a:t>
            </a:r>
            <a:r>
              <a:rPr lang="en-US" sz="2400"/>
              <a:t>,</a:t>
            </a:r>
            <a:r>
              <a:rPr lang="en-US" sz="2400" i="1"/>
              <a:t>k</a:t>
            </a:r>
            <a:r>
              <a:rPr lang="en-US" sz="2400"/>
              <a:t>) -&gt; </a:t>
            </a:r>
            <a:r>
              <a:rPr lang="en-US" sz="2400" i="1"/>
              <a:t>x</a:t>
            </a:r>
            <a:r>
              <a:rPr lang="en-US" sz="2400"/>
              <a:t>=</a:t>
            </a:r>
            <a:r>
              <a:rPr lang="en-US" sz="2400" i="1"/>
              <a:t>i</a:t>
            </a:r>
            <a:r>
              <a:rPr lang="en-US" sz="2400"/>
              <a:t> </a:t>
            </a:r>
            <a:r>
              <a:rPr lang="en-US" sz="2400" i="1"/>
              <a:t>dx</a:t>
            </a:r>
            <a:r>
              <a:rPr lang="en-US" sz="2400"/>
              <a:t>, </a:t>
            </a:r>
            <a:r>
              <a:rPr lang="en-US" sz="2400" i="1"/>
              <a:t>y</a:t>
            </a:r>
            <a:r>
              <a:rPr lang="en-US" sz="2400"/>
              <a:t>=</a:t>
            </a:r>
            <a:r>
              <a:rPr lang="en-US" sz="2400" i="1"/>
              <a:t>j</a:t>
            </a:r>
            <a:r>
              <a:rPr lang="en-US" sz="2400"/>
              <a:t> </a:t>
            </a:r>
            <a:r>
              <a:rPr lang="en-US" sz="2400" i="1"/>
              <a:t>dy</a:t>
            </a:r>
            <a:r>
              <a:rPr lang="en-US" sz="2400"/>
              <a:t>, </a:t>
            </a:r>
            <a:r>
              <a:rPr lang="en-US" sz="2400" i="1"/>
              <a:t>z</a:t>
            </a:r>
            <a:r>
              <a:rPr lang="en-US" sz="2400"/>
              <a:t>=</a:t>
            </a:r>
            <a:r>
              <a:rPr lang="en-US" sz="2400" i="1"/>
              <a:t>k</a:t>
            </a:r>
            <a:r>
              <a:rPr lang="en-US" sz="2400"/>
              <a:t> </a:t>
            </a:r>
            <a:r>
              <a:rPr lang="en-US" sz="2400" i="1"/>
              <a:t>dz</a:t>
            </a:r>
          </a:p>
          <a:p>
            <a:pPr lvl="1" eaLnBrk="1" hangingPunct="1"/>
            <a:r>
              <a:rPr lang="en-US" sz="2000"/>
              <a:t>Popular in for example CFD (computational fluid dynamics)</a:t>
            </a:r>
          </a:p>
          <a:p>
            <a:pPr lvl="1" eaLnBrk="1" hangingPunct="1"/>
            <a:r>
              <a:rPr lang="en-US" sz="2000"/>
              <a:t>Consider the spatial derivatives in</a:t>
            </a:r>
          </a:p>
          <a:p>
            <a:pPr lvl="1" eaLnBrk="1" hangingPunct="1"/>
            <a:endParaRPr lang="en-US" sz="2000"/>
          </a:p>
          <a:p>
            <a:pPr lvl="1" eaLnBrk="1" hangingPunct="1"/>
            <a:endParaRPr lang="en-US" sz="2000"/>
          </a:p>
          <a:p>
            <a:pPr lvl="1" eaLnBrk="1" hangingPunct="1"/>
            <a:endParaRPr lang="en-US" sz="2000"/>
          </a:p>
          <a:p>
            <a:pPr lvl="1" eaLnBrk="1" hangingPunct="1"/>
            <a:r>
              <a:rPr lang="en-US" sz="2000"/>
              <a:t>Without loss of generality we can limit the discussion to one dimension (</a:t>
            </a:r>
            <a:r>
              <a:rPr lang="en-US" sz="2000" i="1"/>
              <a:t>x</a:t>
            </a:r>
            <a:r>
              <a:rPr lang="en-US" sz="2000"/>
              <a:t>)</a:t>
            </a:r>
          </a:p>
          <a:p>
            <a:pPr lvl="1" eaLnBrk="1" hangingPunct="1"/>
            <a:r>
              <a:rPr lang="en-US" sz="2000"/>
              <a:t>Expand around (</a:t>
            </a:r>
            <a:r>
              <a:rPr lang="en-US" sz="2000" i="1"/>
              <a:t>i</a:t>
            </a:r>
            <a:r>
              <a:rPr lang="en-US" sz="2000"/>
              <a:t>,</a:t>
            </a:r>
            <a:r>
              <a:rPr lang="en-US" sz="2000" i="1"/>
              <a:t>j</a:t>
            </a:r>
            <a:r>
              <a:rPr lang="en-US" sz="2000"/>
              <a:t>,</a:t>
            </a:r>
            <a:r>
              <a:rPr lang="en-US" sz="2000" i="1"/>
              <a:t>k</a:t>
            </a:r>
            <a:r>
              <a:rPr lang="en-US" sz="2000"/>
              <a:t>), </a:t>
            </a:r>
            <a:r>
              <a:rPr lang="en-US" sz="2000" i="1"/>
              <a:t>x</a:t>
            </a:r>
            <a:r>
              <a:rPr lang="en-US" sz="2000" i="1" baseline="-25000"/>
              <a:t>0</a:t>
            </a:r>
            <a:r>
              <a:rPr lang="en-US" sz="2000"/>
              <a:t>=</a:t>
            </a:r>
            <a:r>
              <a:rPr lang="en-US" sz="2000" i="1"/>
              <a:t>i</a:t>
            </a:r>
            <a:r>
              <a:rPr lang="en-US" sz="2000"/>
              <a:t> </a:t>
            </a:r>
            <a:r>
              <a:rPr lang="en-US" sz="2000" i="1"/>
              <a:t>dx, </a:t>
            </a:r>
            <a:r>
              <a:rPr lang="en-US" sz="2000"/>
              <a:t>in the x direction</a:t>
            </a:r>
          </a:p>
        </p:txBody>
      </p:sp>
      <p:pic>
        <p:nvPicPr>
          <p:cNvPr id="1032" name="Picture 4"/>
          <p:cNvPicPr>
            <a:picLocks noChangeAspect="1" noChangeArrowheads="1"/>
          </p:cNvPicPr>
          <p:nvPr/>
        </p:nvPicPr>
        <p:blipFill>
          <a:blip r:embed="rId4" cstate="print"/>
          <a:srcRect/>
          <a:stretch>
            <a:fillRect/>
          </a:stretch>
        </p:blipFill>
        <p:spPr bwMode="auto">
          <a:xfrm>
            <a:off x="2339975" y="2924175"/>
            <a:ext cx="1169988" cy="588963"/>
          </a:xfrm>
          <a:prstGeom prst="rect">
            <a:avLst/>
          </a:prstGeom>
          <a:noFill/>
          <a:ln w="9525">
            <a:noFill/>
            <a:miter lim="800000"/>
            <a:headEnd/>
            <a:tailEnd/>
          </a:ln>
        </p:spPr>
      </p:pic>
      <p:pic>
        <p:nvPicPr>
          <p:cNvPr id="1033" name="Picture 5"/>
          <p:cNvPicPr>
            <a:picLocks noChangeAspect="1" noChangeArrowheads="1"/>
          </p:cNvPicPr>
          <p:nvPr/>
        </p:nvPicPr>
        <p:blipFill>
          <a:blip r:embed="rId5" cstate="print"/>
          <a:srcRect/>
          <a:stretch>
            <a:fillRect/>
          </a:stretch>
        </p:blipFill>
        <p:spPr bwMode="auto">
          <a:xfrm>
            <a:off x="4427538" y="2924175"/>
            <a:ext cx="1485900" cy="590550"/>
          </a:xfrm>
          <a:prstGeom prst="rect">
            <a:avLst/>
          </a:prstGeom>
          <a:noFill/>
          <a:ln w="9525">
            <a:noFill/>
            <a:miter lim="800000"/>
            <a:headEnd/>
            <a:tailEnd/>
          </a:ln>
        </p:spPr>
      </p:pic>
      <p:graphicFrame>
        <p:nvGraphicFramePr>
          <p:cNvPr id="1026" name="Object 7"/>
          <p:cNvGraphicFramePr>
            <a:graphicFrameLocks noGrp="1" noChangeAspect="1"/>
          </p:cNvGraphicFramePr>
          <p:nvPr>
            <p:ph sz="half" idx="4294967295"/>
          </p:nvPr>
        </p:nvGraphicFramePr>
        <p:xfrm>
          <a:off x="2195513" y="4797425"/>
          <a:ext cx="5391150" cy="758825"/>
        </p:xfrm>
        <a:graphic>
          <a:graphicData uri="http://schemas.openxmlformats.org/presentationml/2006/ole">
            <mc:AlternateContent xmlns:mc="http://schemas.openxmlformats.org/markup-compatibility/2006">
              <mc:Choice xmlns:v="urn:schemas-microsoft-com:vml" Requires="v">
                <p:oleObj spid="_x0000_s1048" name="Equation" r:id="rId6" imgW="3606480" imgH="507960" progId="Equation.3">
                  <p:embed/>
                </p:oleObj>
              </mc:Choice>
              <mc:Fallback>
                <p:oleObj name="Equation" r:id="rId6" imgW="3606480" imgH="50796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95513" y="4797425"/>
                        <a:ext cx="5391150" cy="758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7" name="Object 9"/>
          <p:cNvGraphicFramePr>
            <a:graphicFrameLocks noChangeAspect="1"/>
          </p:cNvGraphicFramePr>
          <p:nvPr/>
        </p:nvGraphicFramePr>
        <p:xfrm>
          <a:off x="2205038" y="5661025"/>
          <a:ext cx="5372100" cy="758825"/>
        </p:xfrm>
        <a:graphic>
          <a:graphicData uri="http://schemas.openxmlformats.org/presentationml/2006/ole">
            <mc:AlternateContent xmlns:mc="http://schemas.openxmlformats.org/markup-compatibility/2006">
              <mc:Choice xmlns:v="urn:schemas-microsoft-com:vml" Requires="v">
                <p:oleObj spid="_x0000_s1049" name="Equation" r:id="rId8" imgW="3593880" imgH="507960" progId="Equation.3">
                  <p:embed/>
                </p:oleObj>
              </mc:Choice>
              <mc:Fallback>
                <p:oleObj name="Equation" r:id="rId8" imgW="3593880" imgH="507960" progId="Equation.3">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05038" y="5661025"/>
                        <a:ext cx="5372100" cy="758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ooter Placeholder 3"/>
          <p:cNvSpPr>
            <a:spLocks noGrp="1"/>
          </p:cNvSpPr>
          <p:nvPr>
            <p:ph type="ftr" sz="quarter" idx="10"/>
          </p:nvPr>
        </p:nvSpPr>
        <p:spPr>
          <a:noFill/>
        </p:spPr>
        <p:txBody>
          <a:bodyPr/>
          <a:lstStyle/>
          <a:p>
            <a:r>
              <a:rPr lang="en-US">
                <a:latin typeface="Arial" pitchFamily="34" charset="0"/>
              </a:rPr>
              <a:t>Computational: time domain / volume discretisation</a:t>
            </a:r>
            <a:endParaRPr lang="nl-BE">
              <a:latin typeface="Arial" pitchFamily="34" charset="0"/>
            </a:endParaRPr>
          </a:p>
        </p:txBody>
      </p:sp>
      <p:sp>
        <p:nvSpPr>
          <p:cNvPr id="52227" name="Slide Number Placeholder 4"/>
          <p:cNvSpPr>
            <a:spLocks noGrp="1"/>
          </p:cNvSpPr>
          <p:nvPr>
            <p:ph type="sldNum" sz="quarter" idx="11"/>
          </p:nvPr>
        </p:nvSpPr>
        <p:spPr>
          <a:noFill/>
        </p:spPr>
        <p:txBody>
          <a:bodyPr/>
          <a:lstStyle/>
          <a:p>
            <a:fld id="{1CFCDBF3-5C46-4624-A294-819AFC49796A}" type="slidenum">
              <a:rPr lang="nl-BE" smtClean="0">
                <a:latin typeface="Arial" pitchFamily="34" charset="0"/>
              </a:rPr>
              <a:pPr/>
              <a:t>30</a:t>
            </a:fld>
            <a:endParaRPr lang="nl-BE">
              <a:latin typeface="Arial" pitchFamily="34" charset="0"/>
            </a:endParaRPr>
          </a:p>
        </p:txBody>
      </p:sp>
      <p:sp>
        <p:nvSpPr>
          <p:cNvPr id="52228" name="Rectangle 2"/>
          <p:cNvSpPr>
            <a:spLocks noGrp="1" noChangeArrowheads="1"/>
          </p:cNvSpPr>
          <p:nvPr>
            <p:ph type="title"/>
          </p:nvPr>
        </p:nvSpPr>
        <p:spPr/>
        <p:txBody>
          <a:bodyPr/>
          <a:lstStyle/>
          <a:p>
            <a:pPr eaLnBrk="1" hangingPunct="1"/>
            <a:r>
              <a:rPr lang="en-US"/>
              <a:t>2.e) Closure</a:t>
            </a:r>
          </a:p>
        </p:txBody>
      </p:sp>
      <p:sp>
        <p:nvSpPr>
          <p:cNvPr id="52229" name="Rectangle 3"/>
          <p:cNvSpPr>
            <a:spLocks noGrp="1" noChangeArrowheads="1"/>
          </p:cNvSpPr>
          <p:nvPr>
            <p:ph type="body" idx="1"/>
          </p:nvPr>
        </p:nvSpPr>
        <p:spPr/>
        <p:txBody>
          <a:bodyPr/>
          <a:lstStyle/>
          <a:p>
            <a:pPr eaLnBrk="1" hangingPunct="1"/>
            <a:r>
              <a:rPr lang="en-US" dirty="0"/>
              <a:t>Staggered Cartesian grid with first order finite-difference in space and time </a:t>
            </a:r>
          </a:p>
          <a:p>
            <a:pPr lvl="1" eaLnBrk="1" hangingPunct="1"/>
            <a:r>
              <a:rPr lang="en-US" dirty="0"/>
              <a:t>Is in many aspects an optimal point</a:t>
            </a:r>
          </a:p>
          <a:p>
            <a:pPr lvl="1" eaLnBrk="1" hangingPunct="1"/>
            <a:r>
              <a:rPr lang="en-US" dirty="0"/>
              <a:t>Is very popular because of the beauty that lies in its simplicity</a:t>
            </a:r>
          </a:p>
          <a:p>
            <a:pPr eaLnBrk="1" hangingPunct="1"/>
            <a:r>
              <a:rPr lang="en-US" dirty="0"/>
              <a:t>Other schemes should be investigated for specific purposes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Footer Placeholder 3"/>
          <p:cNvSpPr>
            <a:spLocks noGrp="1"/>
          </p:cNvSpPr>
          <p:nvPr>
            <p:ph type="ftr" sz="quarter" idx="10"/>
          </p:nvPr>
        </p:nvSpPr>
        <p:spPr>
          <a:noFill/>
        </p:spPr>
        <p:txBody>
          <a:bodyPr/>
          <a:lstStyle/>
          <a:p>
            <a:r>
              <a:rPr lang="en-US">
                <a:latin typeface="Arial" pitchFamily="34" charset="0"/>
              </a:rPr>
              <a:t>Computational: time domain / volume discretisation</a:t>
            </a:r>
            <a:endParaRPr lang="nl-BE">
              <a:latin typeface="Arial" pitchFamily="34" charset="0"/>
            </a:endParaRPr>
          </a:p>
        </p:txBody>
      </p:sp>
      <p:sp>
        <p:nvSpPr>
          <p:cNvPr id="53251" name="Slide Number Placeholder 4"/>
          <p:cNvSpPr>
            <a:spLocks noGrp="1"/>
          </p:cNvSpPr>
          <p:nvPr>
            <p:ph type="sldNum" sz="quarter" idx="11"/>
          </p:nvPr>
        </p:nvSpPr>
        <p:spPr>
          <a:noFill/>
        </p:spPr>
        <p:txBody>
          <a:bodyPr/>
          <a:lstStyle/>
          <a:p>
            <a:fld id="{5D7E920B-E613-499A-8F3D-604453CA3B56}" type="slidenum">
              <a:rPr lang="nl-BE" smtClean="0">
                <a:latin typeface="Arial" pitchFamily="34" charset="0"/>
              </a:rPr>
              <a:pPr/>
              <a:t>31</a:t>
            </a:fld>
            <a:endParaRPr lang="nl-BE">
              <a:latin typeface="Arial" pitchFamily="34" charset="0"/>
            </a:endParaRPr>
          </a:p>
        </p:txBody>
      </p:sp>
      <p:sp>
        <p:nvSpPr>
          <p:cNvPr id="53252" name="Rectangle 2"/>
          <p:cNvSpPr>
            <a:spLocks noGrp="1" noChangeArrowheads="1"/>
          </p:cNvSpPr>
          <p:nvPr>
            <p:ph type="title"/>
          </p:nvPr>
        </p:nvSpPr>
        <p:spPr/>
        <p:txBody>
          <a:bodyPr/>
          <a:lstStyle/>
          <a:p>
            <a:pPr eaLnBrk="1" hangingPunct="1"/>
            <a:r>
              <a:rPr lang="en-US"/>
              <a:t>3. Numerical accuracy</a:t>
            </a:r>
          </a:p>
        </p:txBody>
      </p:sp>
      <p:sp>
        <p:nvSpPr>
          <p:cNvPr id="53253" name="Rectangle 3"/>
          <p:cNvSpPr>
            <a:spLocks noGrp="1" noChangeArrowheads="1"/>
          </p:cNvSpPr>
          <p:nvPr>
            <p:ph type="body" idx="1"/>
          </p:nvPr>
        </p:nvSpPr>
        <p:spPr/>
        <p:txBody>
          <a:bodyPr/>
          <a:lstStyle/>
          <a:p>
            <a:pPr marL="533400" indent="-533400" eaLnBrk="1" hangingPunct="1">
              <a:buFontTx/>
              <a:buAutoNum type="alphaLcParenR"/>
            </a:pPr>
            <a:r>
              <a:rPr lang="en-US"/>
              <a:t>Accuracy of basic FDTD scheme</a:t>
            </a:r>
          </a:p>
          <a:p>
            <a:pPr marL="533400" indent="-533400" eaLnBrk="1" hangingPunct="1">
              <a:buFontTx/>
              <a:buAutoNum type="alphaLcParenR"/>
            </a:pPr>
            <a:r>
              <a:rPr lang="en-US"/>
              <a:t>DRP schemes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0" name="Footer Placeholder 3"/>
          <p:cNvSpPr>
            <a:spLocks noGrp="1"/>
          </p:cNvSpPr>
          <p:nvPr>
            <p:ph type="ftr" sz="quarter" idx="10"/>
          </p:nvPr>
        </p:nvSpPr>
        <p:spPr>
          <a:noFill/>
        </p:spPr>
        <p:txBody>
          <a:bodyPr/>
          <a:lstStyle/>
          <a:p>
            <a:r>
              <a:rPr lang="en-US">
                <a:latin typeface="Arial" pitchFamily="34" charset="0"/>
              </a:rPr>
              <a:t>Computational: time domain / volume discretisation</a:t>
            </a:r>
            <a:endParaRPr lang="nl-BE">
              <a:latin typeface="Arial" pitchFamily="34" charset="0"/>
            </a:endParaRPr>
          </a:p>
        </p:txBody>
      </p:sp>
      <p:sp>
        <p:nvSpPr>
          <p:cNvPr id="21511" name="Slide Number Placeholder 4"/>
          <p:cNvSpPr>
            <a:spLocks noGrp="1"/>
          </p:cNvSpPr>
          <p:nvPr>
            <p:ph type="sldNum" sz="quarter" idx="11"/>
          </p:nvPr>
        </p:nvSpPr>
        <p:spPr>
          <a:noFill/>
        </p:spPr>
        <p:txBody>
          <a:bodyPr/>
          <a:lstStyle/>
          <a:p>
            <a:fld id="{E44E7E69-EB3F-44B7-9794-3DF977266915}" type="slidenum">
              <a:rPr lang="nl-BE" smtClean="0">
                <a:latin typeface="Arial" pitchFamily="34" charset="0"/>
              </a:rPr>
              <a:pPr/>
              <a:t>32</a:t>
            </a:fld>
            <a:endParaRPr lang="nl-BE">
              <a:latin typeface="Arial" pitchFamily="34" charset="0"/>
            </a:endParaRPr>
          </a:p>
        </p:txBody>
      </p:sp>
      <p:sp>
        <p:nvSpPr>
          <p:cNvPr id="21512" name="Rectangle 2"/>
          <p:cNvSpPr>
            <a:spLocks noGrp="1" noChangeArrowheads="1"/>
          </p:cNvSpPr>
          <p:nvPr>
            <p:ph type="title"/>
          </p:nvPr>
        </p:nvSpPr>
        <p:spPr/>
        <p:txBody>
          <a:bodyPr/>
          <a:lstStyle/>
          <a:p>
            <a:pPr eaLnBrk="1" hangingPunct="1"/>
            <a:r>
              <a:rPr lang="en-US"/>
              <a:t>3.a) accuracy of basic FDTD scheme</a:t>
            </a:r>
          </a:p>
        </p:txBody>
      </p:sp>
      <p:sp>
        <p:nvSpPr>
          <p:cNvPr id="21513" name="Rectangle 3"/>
          <p:cNvSpPr>
            <a:spLocks noGrp="1" noChangeArrowheads="1"/>
          </p:cNvSpPr>
          <p:nvPr>
            <p:ph type="body" idx="1"/>
          </p:nvPr>
        </p:nvSpPr>
        <p:spPr/>
        <p:txBody>
          <a:bodyPr/>
          <a:lstStyle/>
          <a:p>
            <a:pPr eaLnBrk="1" hangingPunct="1"/>
            <a:r>
              <a:rPr lang="en-US" sz="2400"/>
              <a:t>Analytical expression for FDTD in staggered Cartesian grid</a:t>
            </a:r>
          </a:p>
          <a:p>
            <a:pPr lvl="1" eaLnBrk="1" hangingPunct="1"/>
            <a:r>
              <a:rPr lang="en-US" sz="2000"/>
              <a:t>Amplitude and phase error for plane wave</a:t>
            </a:r>
          </a:p>
          <a:p>
            <a:pPr lvl="1" eaLnBrk="1" hangingPunct="1"/>
            <a:r>
              <a:rPr lang="en-US" sz="2000"/>
              <a:t>Since poles of </a:t>
            </a:r>
            <a:r>
              <a:rPr lang="en-US" sz="2000" b="1"/>
              <a:t>A</a:t>
            </a:r>
            <a:r>
              <a:rPr lang="en-US" sz="2000"/>
              <a:t> are located on the unit circle, the system is all-pass, so amplitude is conserved.</a:t>
            </a:r>
          </a:p>
          <a:p>
            <a:pPr lvl="1" eaLnBrk="1" hangingPunct="1"/>
            <a:r>
              <a:rPr lang="en-US" sz="2000"/>
              <a:t>This is easily verified by proposing</a:t>
            </a:r>
          </a:p>
          <a:p>
            <a:pPr lvl="1" eaLnBrk="1" hangingPunct="1"/>
            <a:endParaRPr lang="en-US" sz="2000"/>
          </a:p>
          <a:p>
            <a:pPr lvl="1" eaLnBrk="1" hangingPunct="1"/>
            <a:endParaRPr lang="en-US" sz="2000"/>
          </a:p>
          <a:p>
            <a:pPr lvl="1" eaLnBrk="1" hangingPunct="1"/>
            <a:endParaRPr lang="en-US" sz="2000"/>
          </a:p>
          <a:p>
            <a:pPr lvl="1" eaLnBrk="1" hangingPunct="1"/>
            <a:r>
              <a:rPr lang="en-US" sz="2000"/>
              <a:t>Note that </a:t>
            </a:r>
            <a:r>
              <a:rPr lang="en-US" sz="2000" i="1">
                <a:latin typeface="Symbol" pitchFamily="18" charset="2"/>
              </a:rPr>
              <a:t>j</a:t>
            </a:r>
            <a:r>
              <a:rPr lang="en-US" sz="2000" i="1"/>
              <a:t>(t)=</a:t>
            </a:r>
            <a:r>
              <a:rPr lang="en-US" sz="2000" i="1">
                <a:latin typeface="Symbol" pitchFamily="18" charset="2"/>
              </a:rPr>
              <a:t>w</a:t>
            </a:r>
            <a:r>
              <a:rPr lang="en-US" sz="2000" i="1"/>
              <a:t>t</a:t>
            </a:r>
            <a:r>
              <a:rPr lang="en-US" sz="2000"/>
              <a:t> if no phase error would occur</a:t>
            </a:r>
          </a:p>
          <a:p>
            <a:pPr lvl="1" eaLnBrk="1" hangingPunct="1"/>
            <a:r>
              <a:rPr lang="en-US" sz="2000"/>
              <a:t>Substitution in the general system equation results in</a:t>
            </a:r>
          </a:p>
          <a:p>
            <a:pPr lvl="1" eaLnBrk="1" hangingPunct="1"/>
            <a:r>
              <a:rPr lang="en-US" sz="2000"/>
              <a:t>With </a:t>
            </a:r>
            <a:r>
              <a:rPr lang="en-US" sz="2000">
                <a:latin typeface="Symbol" pitchFamily="18" charset="2"/>
              </a:rPr>
              <a:t>Dj</a:t>
            </a:r>
            <a:r>
              <a:rPr lang="en-US" sz="2000"/>
              <a:t> the change in phase during one time step</a:t>
            </a:r>
          </a:p>
          <a:p>
            <a:pPr lvl="1" eaLnBrk="1" hangingPunct="1"/>
            <a:r>
              <a:rPr lang="en-US" sz="2000"/>
              <a:t>This homogeneous equation has a solution if  </a:t>
            </a:r>
          </a:p>
          <a:p>
            <a:pPr lvl="1" eaLnBrk="1" hangingPunct="1"/>
            <a:r>
              <a:rPr lang="en-US" sz="2000"/>
              <a:t>Precisely the eigenvalue equation, thus</a:t>
            </a:r>
          </a:p>
          <a:p>
            <a:pPr lvl="1" eaLnBrk="1" hangingPunct="1"/>
            <a:endParaRPr lang="en-US" sz="2000"/>
          </a:p>
        </p:txBody>
      </p:sp>
      <p:graphicFrame>
        <p:nvGraphicFramePr>
          <p:cNvPr id="21506" name="Object 4"/>
          <p:cNvGraphicFramePr>
            <a:graphicFrameLocks noGrp="1" noChangeAspect="1"/>
          </p:cNvGraphicFramePr>
          <p:nvPr>
            <p:ph sz="half" idx="4294967295"/>
          </p:nvPr>
        </p:nvGraphicFramePr>
        <p:xfrm>
          <a:off x="5003800" y="2606675"/>
          <a:ext cx="2516188" cy="1365250"/>
        </p:xfrm>
        <a:graphic>
          <a:graphicData uri="http://schemas.openxmlformats.org/presentationml/2006/ole">
            <mc:AlternateContent xmlns:mc="http://schemas.openxmlformats.org/markup-compatibility/2006">
              <mc:Choice xmlns:v="urn:schemas-microsoft-com:vml" Requires="v">
                <p:oleObj spid="_x0000_s21550" name="Equation" r:id="rId4" imgW="1777680" imgH="965160" progId="Equation.3">
                  <p:embed/>
                </p:oleObj>
              </mc:Choice>
              <mc:Fallback>
                <p:oleObj name="Equation" r:id="rId4" imgW="1777680" imgH="96516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3800" y="2606675"/>
                        <a:ext cx="2516188" cy="1365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07" name="Object 6"/>
          <p:cNvGraphicFramePr>
            <a:graphicFrameLocks noChangeAspect="1"/>
          </p:cNvGraphicFramePr>
          <p:nvPr/>
        </p:nvGraphicFramePr>
        <p:xfrm>
          <a:off x="7135813" y="4437063"/>
          <a:ext cx="1524000" cy="342900"/>
        </p:xfrm>
        <a:graphic>
          <a:graphicData uri="http://schemas.openxmlformats.org/presentationml/2006/ole">
            <mc:AlternateContent xmlns:mc="http://schemas.openxmlformats.org/markup-compatibility/2006">
              <mc:Choice xmlns:v="urn:schemas-microsoft-com:vml" Requires="v">
                <p:oleObj spid="_x0000_s21551" name="Equation" r:id="rId6" imgW="1015920" imgH="228600" progId="Equation.3">
                  <p:embed/>
                </p:oleObj>
              </mc:Choice>
              <mc:Fallback>
                <p:oleObj name="Equation" r:id="rId6" imgW="1015920" imgH="2286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35813" y="4437063"/>
                        <a:ext cx="1524000"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08" name="Object 7"/>
          <p:cNvGraphicFramePr>
            <a:graphicFrameLocks noChangeAspect="1"/>
          </p:cNvGraphicFramePr>
          <p:nvPr/>
        </p:nvGraphicFramePr>
        <p:xfrm>
          <a:off x="6127750" y="5157788"/>
          <a:ext cx="1638300" cy="342900"/>
        </p:xfrm>
        <a:graphic>
          <a:graphicData uri="http://schemas.openxmlformats.org/presentationml/2006/ole">
            <mc:AlternateContent xmlns:mc="http://schemas.openxmlformats.org/markup-compatibility/2006">
              <mc:Choice xmlns:v="urn:schemas-microsoft-com:vml" Requires="v">
                <p:oleObj spid="_x0000_s21552" name="Equation" r:id="rId8" imgW="1091880" imgH="228600" progId="Equation.3">
                  <p:embed/>
                </p:oleObj>
              </mc:Choice>
              <mc:Fallback>
                <p:oleObj name="Equation" r:id="rId8" imgW="1091880" imgH="228600"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27750" y="5157788"/>
                        <a:ext cx="1638300"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09" name="Object 8"/>
          <p:cNvGraphicFramePr>
            <a:graphicFrameLocks noGrp="1" noChangeAspect="1"/>
          </p:cNvGraphicFramePr>
          <p:nvPr>
            <p:ph sz="half" idx="4294967295"/>
          </p:nvPr>
        </p:nvGraphicFramePr>
        <p:xfrm>
          <a:off x="2484438" y="5884863"/>
          <a:ext cx="5422900" cy="668337"/>
        </p:xfrm>
        <a:graphic>
          <a:graphicData uri="http://schemas.openxmlformats.org/presentationml/2006/ole">
            <mc:AlternateContent xmlns:mc="http://schemas.openxmlformats.org/markup-compatibility/2006">
              <mc:Choice xmlns:v="urn:schemas-microsoft-com:vml" Requires="v">
                <p:oleObj spid="_x0000_s21553" name="Equation" r:id="rId10" imgW="3708360" imgH="457200" progId="Equation.3">
                  <p:embed/>
                </p:oleObj>
              </mc:Choice>
              <mc:Fallback>
                <p:oleObj name="Equation" r:id="rId10" imgW="3708360" imgH="457200" progId="Equation.3">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84438" y="5884863"/>
                        <a:ext cx="5422900" cy="668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Footer Placeholder 3"/>
          <p:cNvSpPr>
            <a:spLocks noGrp="1"/>
          </p:cNvSpPr>
          <p:nvPr>
            <p:ph type="ftr" sz="quarter" idx="10"/>
          </p:nvPr>
        </p:nvSpPr>
        <p:spPr>
          <a:noFill/>
        </p:spPr>
        <p:txBody>
          <a:bodyPr/>
          <a:lstStyle/>
          <a:p>
            <a:r>
              <a:rPr lang="en-US">
                <a:latin typeface="Arial" pitchFamily="34" charset="0"/>
              </a:rPr>
              <a:t>Computational: time domain / volume discretisation</a:t>
            </a:r>
            <a:endParaRPr lang="nl-BE">
              <a:latin typeface="Arial" pitchFamily="34" charset="0"/>
            </a:endParaRPr>
          </a:p>
        </p:txBody>
      </p:sp>
      <p:sp>
        <p:nvSpPr>
          <p:cNvPr id="22534" name="Slide Number Placeholder 4"/>
          <p:cNvSpPr>
            <a:spLocks noGrp="1"/>
          </p:cNvSpPr>
          <p:nvPr>
            <p:ph type="sldNum" sz="quarter" idx="11"/>
          </p:nvPr>
        </p:nvSpPr>
        <p:spPr>
          <a:noFill/>
        </p:spPr>
        <p:txBody>
          <a:bodyPr/>
          <a:lstStyle/>
          <a:p>
            <a:fld id="{EDF5CAC3-B686-4668-847D-170FCF5F02DB}" type="slidenum">
              <a:rPr lang="nl-BE" smtClean="0">
                <a:latin typeface="Arial" pitchFamily="34" charset="0"/>
              </a:rPr>
              <a:pPr/>
              <a:t>33</a:t>
            </a:fld>
            <a:endParaRPr lang="nl-BE">
              <a:latin typeface="Arial" pitchFamily="34" charset="0"/>
            </a:endParaRPr>
          </a:p>
        </p:txBody>
      </p:sp>
      <p:sp>
        <p:nvSpPr>
          <p:cNvPr id="22535" name="Rectangle 2"/>
          <p:cNvSpPr>
            <a:spLocks noGrp="1" noChangeArrowheads="1"/>
          </p:cNvSpPr>
          <p:nvPr>
            <p:ph type="title"/>
          </p:nvPr>
        </p:nvSpPr>
        <p:spPr/>
        <p:txBody>
          <a:bodyPr/>
          <a:lstStyle/>
          <a:p>
            <a:pPr eaLnBrk="1" hangingPunct="1"/>
            <a:r>
              <a:rPr lang="en-US"/>
              <a:t>3.a) accuracy of basic FDTD scheme</a:t>
            </a:r>
          </a:p>
        </p:txBody>
      </p:sp>
      <p:sp>
        <p:nvSpPr>
          <p:cNvPr id="22536" name="Rectangle 3"/>
          <p:cNvSpPr>
            <a:spLocks noGrp="1" noChangeArrowheads="1"/>
          </p:cNvSpPr>
          <p:nvPr>
            <p:ph type="body" idx="1"/>
          </p:nvPr>
        </p:nvSpPr>
        <p:spPr/>
        <p:txBody>
          <a:bodyPr/>
          <a:lstStyle/>
          <a:p>
            <a:pPr eaLnBrk="1" hangingPunct="1">
              <a:lnSpc>
                <a:spcPct val="90000"/>
              </a:lnSpc>
            </a:pPr>
            <a:r>
              <a:rPr lang="en-US" sz="2400" dirty="0"/>
              <a:t>Analytical expression (continued)</a:t>
            </a:r>
          </a:p>
          <a:p>
            <a:pPr lvl="1" eaLnBrk="1" hangingPunct="1">
              <a:lnSpc>
                <a:spcPct val="90000"/>
              </a:lnSpc>
            </a:pPr>
            <a:r>
              <a:rPr lang="en-US" sz="2000" dirty="0"/>
              <a:t>To extract phase, add complex conjugate</a:t>
            </a:r>
          </a:p>
          <a:p>
            <a:pPr lvl="1" eaLnBrk="1" hangingPunct="1">
              <a:lnSpc>
                <a:spcPct val="90000"/>
              </a:lnSpc>
            </a:pPr>
            <a:endParaRPr lang="en-US" sz="2000" dirty="0"/>
          </a:p>
          <a:p>
            <a:pPr lvl="1" eaLnBrk="1" hangingPunct="1">
              <a:lnSpc>
                <a:spcPct val="90000"/>
              </a:lnSpc>
            </a:pPr>
            <a:endParaRPr lang="en-US" sz="2000" dirty="0"/>
          </a:p>
          <a:p>
            <a:pPr lvl="1" eaLnBrk="1" hangingPunct="1">
              <a:lnSpc>
                <a:spcPct val="90000"/>
              </a:lnSpc>
            </a:pPr>
            <a:endParaRPr lang="en-US" sz="2000" dirty="0"/>
          </a:p>
          <a:p>
            <a:pPr lvl="1" eaLnBrk="1" hangingPunct="1">
              <a:lnSpc>
                <a:spcPct val="90000"/>
              </a:lnSpc>
            </a:pPr>
            <a:endParaRPr lang="en-US" sz="2000" dirty="0"/>
          </a:p>
          <a:p>
            <a:pPr lvl="1" eaLnBrk="1" hangingPunct="1">
              <a:lnSpc>
                <a:spcPct val="90000"/>
              </a:lnSpc>
            </a:pPr>
            <a:endParaRPr lang="en-US" sz="2000" dirty="0"/>
          </a:p>
          <a:p>
            <a:pPr lvl="1" eaLnBrk="1" hangingPunct="1">
              <a:lnSpc>
                <a:spcPct val="90000"/>
              </a:lnSpc>
            </a:pPr>
            <a:endParaRPr lang="en-US" sz="2000" dirty="0"/>
          </a:p>
          <a:p>
            <a:pPr lvl="1" eaLnBrk="1" hangingPunct="1">
              <a:lnSpc>
                <a:spcPct val="90000"/>
              </a:lnSpc>
            </a:pPr>
            <a:endParaRPr lang="en-US" sz="2000" dirty="0"/>
          </a:p>
          <a:p>
            <a:pPr lvl="1" eaLnBrk="1" hangingPunct="1">
              <a:lnSpc>
                <a:spcPct val="90000"/>
              </a:lnSpc>
            </a:pPr>
            <a:endParaRPr lang="en-US" sz="2000" dirty="0"/>
          </a:p>
          <a:p>
            <a:pPr lvl="1" eaLnBrk="1" hangingPunct="1">
              <a:lnSpc>
                <a:spcPct val="90000"/>
              </a:lnSpc>
            </a:pPr>
            <a:r>
              <a:rPr lang="en-US" sz="2000" dirty="0"/>
              <a:t>Note that the phase is exactly </a:t>
            </a:r>
            <a:r>
              <a:rPr lang="en-US" sz="2000" i="1" dirty="0" err="1">
                <a:latin typeface="Symbol" pitchFamily="18" charset="2"/>
              </a:rPr>
              <a:t>w</a:t>
            </a:r>
            <a:r>
              <a:rPr lang="en-US" sz="2000" i="1" dirty="0" err="1"/>
              <a:t>dt</a:t>
            </a:r>
            <a:r>
              <a:rPr lang="en-US" sz="2000" dirty="0"/>
              <a:t> for CN=1 and diagonal propagation</a:t>
            </a:r>
          </a:p>
          <a:p>
            <a:pPr eaLnBrk="1" hangingPunct="1">
              <a:lnSpc>
                <a:spcPct val="90000"/>
              </a:lnSpc>
            </a:pPr>
            <a:r>
              <a:rPr lang="en-US" sz="2400" dirty="0"/>
              <a:t>In general: compare to amplitude and phase of known solution</a:t>
            </a:r>
          </a:p>
        </p:txBody>
      </p:sp>
      <p:graphicFrame>
        <p:nvGraphicFramePr>
          <p:cNvPr id="22530" name="Object 4"/>
          <p:cNvGraphicFramePr>
            <a:graphicFrameLocks noGrp="1" noChangeAspect="1"/>
          </p:cNvGraphicFramePr>
          <p:nvPr>
            <p:ph sz="half" idx="4294967295"/>
          </p:nvPr>
        </p:nvGraphicFramePr>
        <p:xfrm>
          <a:off x="2339975" y="2041525"/>
          <a:ext cx="4044950" cy="379413"/>
        </p:xfrm>
        <a:graphic>
          <a:graphicData uri="http://schemas.openxmlformats.org/presentationml/2006/ole">
            <mc:AlternateContent xmlns:mc="http://schemas.openxmlformats.org/markup-compatibility/2006">
              <mc:Choice xmlns:v="urn:schemas-microsoft-com:vml" Requires="v">
                <p:oleObj spid="_x0000_s22563" name="Equation" r:id="rId4" imgW="2705040" imgH="253800" progId="Equation.3">
                  <p:embed/>
                </p:oleObj>
              </mc:Choice>
              <mc:Fallback>
                <p:oleObj name="Equation" r:id="rId4" imgW="2705040" imgH="2538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975" y="2041525"/>
                        <a:ext cx="4044950" cy="379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31" name="Object 6"/>
          <p:cNvGraphicFramePr>
            <a:graphicFrameLocks noChangeAspect="1"/>
          </p:cNvGraphicFramePr>
          <p:nvPr/>
        </p:nvGraphicFramePr>
        <p:xfrm>
          <a:off x="2987675" y="2511425"/>
          <a:ext cx="2498725" cy="630238"/>
        </p:xfrm>
        <a:graphic>
          <a:graphicData uri="http://schemas.openxmlformats.org/presentationml/2006/ole">
            <mc:AlternateContent xmlns:mc="http://schemas.openxmlformats.org/markup-compatibility/2006">
              <mc:Choice xmlns:v="urn:schemas-microsoft-com:vml" Requires="v">
                <p:oleObj spid="_x0000_s22564" name="Equation" r:id="rId6" imgW="1663560" imgH="419040" progId="Equation.3">
                  <p:embed/>
                </p:oleObj>
              </mc:Choice>
              <mc:Fallback>
                <p:oleObj name="Equation" r:id="rId6" imgW="1663560" imgH="41904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87675" y="2511425"/>
                        <a:ext cx="2498725" cy="630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32" name="Object 7"/>
          <p:cNvGraphicFramePr>
            <a:graphicFrameLocks noChangeAspect="1"/>
          </p:cNvGraphicFramePr>
          <p:nvPr/>
        </p:nvGraphicFramePr>
        <p:xfrm>
          <a:off x="1241425" y="3487738"/>
          <a:ext cx="6138863" cy="877887"/>
        </p:xfrm>
        <a:graphic>
          <a:graphicData uri="http://schemas.openxmlformats.org/presentationml/2006/ole">
            <mc:AlternateContent xmlns:mc="http://schemas.openxmlformats.org/markup-compatibility/2006">
              <mc:Choice xmlns:v="urn:schemas-microsoft-com:vml" Requires="v">
                <p:oleObj spid="_x0000_s22565" name="Equation" r:id="rId8" imgW="4089240" imgH="583920" progId="Equation.3">
                  <p:embed/>
                </p:oleObj>
              </mc:Choice>
              <mc:Fallback>
                <p:oleObj name="Equation" r:id="rId8" imgW="4089240" imgH="583920"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41425" y="3487738"/>
                        <a:ext cx="6138863" cy="877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8" name="Footer Placeholder 3"/>
          <p:cNvSpPr>
            <a:spLocks noGrp="1"/>
          </p:cNvSpPr>
          <p:nvPr>
            <p:ph type="ftr" sz="quarter" idx="10"/>
          </p:nvPr>
        </p:nvSpPr>
        <p:spPr>
          <a:noFill/>
        </p:spPr>
        <p:txBody>
          <a:bodyPr/>
          <a:lstStyle/>
          <a:p>
            <a:r>
              <a:rPr lang="en-US">
                <a:latin typeface="Arial" pitchFamily="34" charset="0"/>
              </a:rPr>
              <a:t>Computational: time domain / volume discretisation</a:t>
            </a:r>
            <a:endParaRPr lang="nl-BE">
              <a:latin typeface="Arial" pitchFamily="34" charset="0"/>
            </a:endParaRPr>
          </a:p>
        </p:txBody>
      </p:sp>
      <p:sp>
        <p:nvSpPr>
          <p:cNvPr id="23559" name="Slide Number Placeholder 4"/>
          <p:cNvSpPr>
            <a:spLocks noGrp="1"/>
          </p:cNvSpPr>
          <p:nvPr>
            <p:ph type="sldNum" sz="quarter" idx="11"/>
          </p:nvPr>
        </p:nvSpPr>
        <p:spPr>
          <a:noFill/>
        </p:spPr>
        <p:txBody>
          <a:bodyPr/>
          <a:lstStyle/>
          <a:p>
            <a:fld id="{7CC36805-1455-4690-9DF8-ABEF27B96872}" type="slidenum">
              <a:rPr lang="nl-BE" smtClean="0">
                <a:latin typeface="Arial" pitchFamily="34" charset="0"/>
              </a:rPr>
              <a:pPr/>
              <a:t>34</a:t>
            </a:fld>
            <a:endParaRPr lang="nl-BE">
              <a:latin typeface="Arial" pitchFamily="34" charset="0"/>
            </a:endParaRPr>
          </a:p>
        </p:txBody>
      </p:sp>
      <p:sp>
        <p:nvSpPr>
          <p:cNvPr id="23560" name="Rectangle 2"/>
          <p:cNvSpPr>
            <a:spLocks noGrp="1" noChangeArrowheads="1"/>
          </p:cNvSpPr>
          <p:nvPr>
            <p:ph type="title"/>
          </p:nvPr>
        </p:nvSpPr>
        <p:spPr/>
        <p:txBody>
          <a:bodyPr/>
          <a:lstStyle/>
          <a:p>
            <a:pPr eaLnBrk="1" hangingPunct="1"/>
            <a:r>
              <a:rPr lang="en-US"/>
              <a:t>3.b) DRP scheme</a:t>
            </a:r>
          </a:p>
        </p:txBody>
      </p:sp>
      <p:sp>
        <p:nvSpPr>
          <p:cNvPr id="23561" name="Rectangle 3"/>
          <p:cNvSpPr>
            <a:spLocks noGrp="1" noChangeArrowheads="1"/>
          </p:cNvSpPr>
          <p:nvPr>
            <p:ph type="body" idx="1"/>
          </p:nvPr>
        </p:nvSpPr>
        <p:spPr/>
        <p:txBody>
          <a:bodyPr/>
          <a:lstStyle/>
          <a:p>
            <a:pPr lvl="1" eaLnBrk="1" hangingPunct="1"/>
            <a:r>
              <a:rPr lang="en-US" sz="2000"/>
              <a:t>Consider again the extended stencil for spatial discretisation</a:t>
            </a:r>
          </a:p>
          <a:p>
            <a:pPr lvl="1" eaLnBrk="1" hangingPunct="1"/>
            <a:endParaRPr lang="en-US" sz="2000"/>
          </a:p>
          <a:p>
            <a:pPr lvl="1" eaLnBrk="1" hangingPunct="1"/>
            <a:endParaRPr lang="en-US" sz="2000"/>
          </a:p>
          <a:p>
            <a:pPr lvl="1" eaLnBrk="1" hangingPunct="1"/>
            <a:r>
              <a:rPr lang="en-US" sz="2000"/>
              <a:t>Apply spatial Fourier transform to both sides</a:t>
            </a:r>
          </a:p>
          <a:p>
            <a:pPr lvl="1" eaLnBrk="1" hangingPunct="1"/>
            <a:endParaRPr lang="en-US" sz="2000"/>
          </a:p>
          <a:p>
            <a:pPr lvl="1" eaLnBrk="1" hangingPunct="1"/>
            <a:endParaRPr lang="en-US" sz="2000"/>
          </a:p>
          <a:p>
            <a:pPr lvl="1" eaLnBrk="1" hangingPunct="1"/>
            <a:r>
              <a:rPr lang="en-US" sz="2000"/>
              <a:t>Call </a:t>
            </a:r>
            <a:r>
              <a:rPr lang="en-US" sz="2000" i="1">
                <a:latin typeface="Symbol" pitchFamily="18" charset="2"/>
              </a:rPr>
              <a:t>a</a:t>
            </a:r>
            <a:r>
              <a:rPr lang="en-US" sz="2000"/>
              <a:t> the FDTD approximation to the wave number </a:t>
            </a:r>
            <a:r>
              <a:rPr lang="en-US" sz="2000" i="1"/>
              <a:t>k</a:t>
            </a:r>
          </a:p>
          <a:p>
            <a:pPr lvl="1" eaLnBrk="1" hangingPunct="1"/>
            <a:endParaRPr lang="en-US" sz="2000"/>
          </a:p>
          <a:p>
            <a:pPr lvl="1" eaLnBrk="1" hangingPunct="1"/>
            <a:endParaRPr lang="en-US" sz="2000"/>
          </a:p>
          <a:p>
            <a:pPr lvl="1" eaLnBrk="1" hangingPunct="1"/>
            <a:r>
              <a:rPr lang="en-US" sz="2000"/>
              <a:t>We can now minimize the difference between </a:t>
            </a:r>
            <a:r>
              <a:rPr lang="en-US" sz="2000" i="1"/>
              <a:t>k</a:t>
            </a:r>
            <a:r>
              <a:rPr lang="en-US" sz="2000"/>
              <a:t> and </a:t>
            </a:r>
            <a:r>
              <a:rPr lang="en-US" sz="2000" i="1">
                <a:latin typeface="Symbol" pitchFamily="18" charset="2"/>
              </a:rPr>
              <a:t>a</a:t>
            </a:r>
            <a:r>
              <a:rPr lang="en-US" sz="2000"/>
              <a:t> in a given interval</a:t>
            </a:r>
          </a:p>
          <a:p>
            <a:pPr lvl="1" eaLnBrk="1" hangingPunct="1"/>
            <a:endParaRPr lang="en-US" sz="2000"/>
          </a:p>
          <a:p>
            <a:pPr lvl="1" eaLnBrk="1" hangingPunct="1"/>
            <a:endParaRPr lang="en-US" sz="2000"/>
          </a:p>
          <a:p>
            <a:pPr lvl="1" eaLnBrk="1" hangingPunct="1"/>
            <a:r>
              <a:rPr lang="en-US" sz="2000"/>
              <a:t>This gives a set of equations that can be solved for a</a:t>
            </a:r>
            <a:r>
              <a:rPr lang="en-US" sz="2000" baseline="-25000"/>
              <a:t>i</a:t>
            </a:r>
            <a:r>
              <a:rPr lang="en-US" sz="2000"/>
              <a:t> (assume </a:t>
            </a:r>
            <a:r>
              <a:rPr lang="en-US" sz="2000" i="1"/>
              <a:t>a</a:t>
            </a:r>
            <a:r>
              <a:rPr lang="en-US" sz="2000" i="1" baseline="-25000"/>
              <a:t>i</a:t>
            </a:r>
            <a:r>
              <a:rPr lang="en-US" sz="2000"/>
              <a:t>=-</a:t>
            </a:r>
            <a:r>
              <a:rPr lang="en-US" sz="2000" i="1"/>
              <a:t>a</a:t>
            </a:r>
            <a:r>
              <a:rPr lang="en-US" sz="2000" i="1" baseline="-25000"/>
              <a:t>-i</a:t>
            </a:r>
            <a:r>
              <a:rPr lang="en-US" sz="2000"/>
              <a:t>)</a:t>
            </a:r>
          </a:p>
        </p:txBody>
      </p:sp>
      <p:graphicFrame>
        <p:nvGraphicFramePr>
          <p:cNvPr id="23554" name="Object 4"/>
          <p:cNvGraphicFramePr>
            <a:graphicFrameLocks noGrp="1" noChangeAspect="1"/>
          </p:cNvGraphicFramePr>
          <p:nvPr>
            <p:ph sz="half" idx="4294967295"/>
          </p:nvPr>
        </p:nvGraphicFramePr>
        <p:xfrm>
          <a:off x="2124075" y="1557338"/>
          <a:ext cx="2516188" cy="704850"/>
        </p:xfrm>
        <a:graphic>
          <a:graphicData uri="http://schemas.openxmlformats.org/presentationml/2006/ole">
            <mc:AlternateContent xmlns:mc="http://schemas.openxmlformats.org/markup-compatibility/2006">
              <mc:Choice xmlns:v="urn:schemas-microsoft-com:vml" Requires="v">
                <p:oleObj spid="_x0000_s23598" name="Equation" r:id="rId4" imgW="1676160" imgH="469800" progId="Equation.3">
                  <p:embed/>
                </p:oleObj>
              </mc:Choice>
              <mc:Fallback>
                <p:oleObj name="Equation" r:id="rId4" imgW="1676160" imgH="4698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4075" y="1557338"/>
                        <a:ext cx="2516188" cy="704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55" name="Object 6"/>
          <p:cNvGraphicFramePr>
            <a:graphicFrameLocks noChangeAspect="1"/>
          </p:cNvGraphicFramePr>
          <p:nvPr/>
        </p:nvGraphicFramePr>
        <p:xfrm>
          <a:off x="2371725" y="2665413"/>
          <a:ext cx="2020888" cy="647700"/>
        </p:xfrm>
        <a:graphic>
          <a:graphicData uri="http://schemas.openxmlformats.org/presentationml/2006/ole">
            <mc:AlternateContent xmlns:mc="http://schemas.openxmlformats.org/markup-compatibility/2006">
              <mc:Choice xmlns:v="urn:schemas-microsoft-com:vml" Requires="v">
                <p:oleObj spid="_x0000_s23599" name="Equation" r:id="rId6" imgW="1346040" imgH="431640" progId="Equation.3">
                  <p:embed/>
                </p:oleObj>
              </mc:Choice>
              <mc:Fallback>
                <p:oleObj name="Equation" r:id="rId6" imgW="1346040" imgH="43164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71725" y="2665413"/>
                        <a:ext cx="2020888"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56" name="Object 7"/>
          <p:cNvGraphicFramePr>
            <a:graphicFrameLocks noChangeAspect="1"/>
          </p:cNvGraphicFramePr>
          <p:nvPr/>
        </p:nvGraphicFramePr>
        <p:xfrm>
          <a:off x="2501900" y="3717925"/>
          <a:ext cx="1695450" cy="647700"/>
        </p:xfrm>
        <a:graphic>
          <a:graphicData uri="http://schemas.openxmlformats.org/presentationml/2006/ole">
            <mc:AlternateContent xmlns:mc="http://schemas.openxmlformats.org/markup-compatibility/2006">
              <mc:Choice xmlns:v="urn:schemas-microsoft-com:vml" Requires="v">
                <p:oleObj spid="_x0000_s23600" name="Equation" r:id="rId8" imgW="1130040" imgH="431640" progId="Equation.3">
                  <p:embed/>
                </p:oleObj>
              </mc:Choice>
              <mc:Fallback>
                <p:oleObj name="Equation" r:id="rId8" imgW="1130040" imgH="431640"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01900" y="3717925"/>
                        <a:ext cx="1695450"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57" name="Object 8"/>
          <p:cNvGraphicFramePr>
            <a:graphicFrameLocks noChangeAspect="1"/>
          </p:cNvGraphicFramePr>
          <p:nvPr/>
        </p:nvGraphicFramePr>
        <p:xfrm>
          <a:off x="2173288" y="4759325"/>
          <a:ext cx="2381250" cy="723900"/>
        </p:xfrm>
        <a:graphic>
          <a:graphicData uri="http://schemas.openxmlformats.org/presentationml/2006/ole">
            <mc:AlternateContent xmlns:mc="http://schemas.openxmlformats.org/markup-compatibility/2006">
              <mc:Choice xmlns:v="urn:schemas-microsoft-com:vml" Requires="v">
                <p:oleObj spid="_x0000_s23601" name="Equation" r:id="rId10" imgW="1587240" imgH="482400" progId="Equation.3">
                  <p:embed/>
                </p:oleObj>
              </mc:Choice>
              <mc:Fallback>
                <p:oleObj name="Equation" r:id="rId10" imgW="1587240" imgH="482400" progId="Equation.3">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73288" y="4759325"/>
                        <a:ext cx="2381250" cy="723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Footer Placeholder 4"/>
          <p:cNvSpPr>
            <a:spLocks noGrp="1"/>
          </p:cNvSpPr>
          <p:nvPr>
            <p:ph type="ftr" sz="quarter" idx="10"/>
          </p:nvPr>
        </p:nvSpPr>
        <p:spPr>
          <a:noFill/>
        </p:spPr>
        <p:txBody>
          <a:bodyPr/>
          <a:lstStyle/>
          <a:p>
            <a:r>
              <a:rPr lang="en-US">
                <a:latin typeface="Arial" pitchFamily="34" charset="0"/>
              </a:rPr>
              <a:t>Computational: time domain / volume discretisation</a:t>
            </a:r>
            <a:endParaRPr lang="nl-BE">
              <a:latin typeface="Arial" pitchFamily="34" charset="0"/>
            </a:endParaRPr>
          </a:p>
        </p:txBody>
      </p:sp>
      <p:sp>
        <p:nvSpPr>
          <p:cNvPr id="24580" name="Slide Number Placeholder 5"/>
          <p:cNvSpPr>
            <a:spLocks noGrp="1"/>
          </p:cNvSpPr>
          <p:nvPr>
            <p:ph type="sldNum" sz="quarter" idx="11"/>
          </p:nvPr>
        </p:nvSpPr>
        <p:spPr>
          <a:noFill/>
        </p:spPr>
        <p:txBody>
          <a:bodyPr/>
          <a:lstStyle/>
          <a:p>
            <a:fld id="{48AECF4F-1F9E-4EC7-9CAD-C9D4615DD4F2}" type="slidenum">
              <a:rPr lang="nl-BE" smtClean="0">
                <a:latin typeface="Arial" pitchFamily="34" charset="0"/>
              </a:rPr>
              <a:pPr/>
              <a:t>35</a:t>
            </a:fld>
            <a:endParaRPr lang="nl-BE">
              <a:latin typeface="Arial" pitchFamily="34" charset="0"/>
            </a:endParaRPr>
          </a:p>
        </p:txBody>
      </p:sp>
      <p:sp>
        <p:nvSpPr>
          <p:cNvPr id="24581" name="Rectangle 2"/>
          <p:cNvSpPr>
            <a:spLocks noGrp="1" noChangeArrowheads="1"/>
          </p:cNvSpPr>
          <p:nvPr>
            <p:ph type="title"/>
          </p:nvPr>
        </p:nvSpPr>
        <p:spPr/>
        <p:txBody>
          <a:bodyPr/>
          <a:lstStyle/>
          <a:p>
            <a:pPr eaLnBrk="1" hangingPunct="1"/>
            <a:r>
              <a:rPr lang="en-US"/>
              <a:t>3.b) DRP scheme</a:t>
            </a:r>
          </a:p>
        </p:txBody>
      </p:sp>
      <p:sp>
        <p:nvSpPr>
          <p:cNvPr id="24582" name="Rectangle 3"/>
          <p:cNvSpPr>
            <a:spLocks noGrp="1" noChangeArrowheads="1"/>
          </p:cNvSpPr>
          <p:nvPr>
            <p:ph type="body" sz="half" idx="1"/>
          </p:nvPr>
        </p:nvSpPr>
        <p:spPr/>
        <p:txBody>
          <a:bodyPr/>
          <a:lstStyle/>
          <a:p>
            <a:pPr lvl="1" eaLnBrk="1" hangingPunct="1"/>
            <a:r>
              <a:rPr lang="en-US" sz="2000"/>
              <a:t>Example: n=3, 7-point stencil in collocated grid</a:t>
            </a:r>
          </a:p>
          <a:p>
            <a:pPr lvl="2" eaLnBrk="1" hangingPunct="1">
              <a:buFontTx/>
              <a:buNone/>
            </a:pPr>
            <a:endParaRPr lang="en-US" sz="1800"/>
          </a:p>
        </p:txBody>
      </p:sp>
      <p:graphicFrame>
        <p:nvGraphicFramePr>
          <p:cNvPr id="24578" name="Object 4"/>
          <p:cNvGraphicFramePr>
            <a:graphicFrameLocks noGrp="1" noChangeAspect="1"/>
          </p:cNvGraphicFramePr>
          <p:nvPr>
            <p:ph sz="half" idx="4294967295"/>
          </p:nvPr>
        </p:nvGraphicFramePr>
        <p:xfrm>
          <a:off x="2195513" y="1773238"/>
          <a:ext cx="4491037" cy="690562"/>
        </p:xfrm>
        <a:graphic>
          <a:graphicData uri="http://schemas.openxmlformats.org/presentationml/2006/ole">
            <mc:AlternateContent xmlns:mc="http://schemas.openxmlformats.org/markup-compatibility/2006">
              <mc:Choice xmlns:v="urn:schemas-microsoft-com:vml" Requires="v">
                <p:oleObj spid="_x0000_s24589" name="Equation" r:id="rId4" imgW="2984400" imgH="457200" progId="Equation.3">
                  <p:embed/>
                </p:oleObj>
              </mc:Choice>
              <mc:Fallback>
                <p:oleObj name="Equation" r:id="rId4" imgW="2984400" imgH="4572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5513" y="1773238"/>
                        <a:ext cx="4491037" cy="690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4583" name="Picture 6" descr="kdx_adx_COL1_COL7_DRP7"/>
          <p:cNvPicPr>
            <a:picLocks noGrp="1" noChangeAspect="1" noChangeArrowheads="1"/>
          </p:cNvPicPr>
          <p:nvPr>
            <p:ph sz="half" idx="2"/>
          </p:nvPr>
        </p:nvPicPr>
        <p:blipFill>
          <a:blip r:embed="rId6" cstate="print"/>
          <a:srcRect/>
          <a:stretch>
            <a:fillRect/>
          </a:stretch>
        </p:blipFill>
        <p:spPr>
          <a:xfrm>
            <a:off x="1547813" y="2420938"/>
            <a:ext cx="5472112" cy="4103687"/>
          </a:xfrm>
          <a:noFill/>
        </p:spPr>
      </p:pic>
      <p:sp>
        <p:nvSpPr>
          <p:cNvPr id="8" name="TextBox 7"/>
          <p:cNvSpPr txBox="1"/>
          <p:nvPr/>
        </p:nvSpPr>
        <p:spPr>
          <a:xfrm>
            <a:off x="4148486" y="6248345"/>
            <a:ext cx="423514" cy="276999"/>
          </a:xfrm>
          <a:prstGeom prst="rect">
            <a:avLst/>
          </a:prstGeom>
          <a:solidFill>
            <a:schemeClr val="bg1"/>
          </a:solidFill>
        </p:spPr>
        <p:txBody>
          <a:bodyPr wrap="none" rtlCol="0">
            <a:spAutoFit/>
          </a:bodyPr>
          <a:lstStyle/>
          <a:p>
            <a:r>
              <a:rPr lang="en-US" sz="1200" dirty="0" err="1"/>
              <a:t>kdx</a:t>
            </a:r>
            <a:endParaRPr lang="en-US" sz="1200" dirty="0"/>
          </a:p>
        </p:txBody>
      </p:sp>
      <p:sp>
        <p:nvSpPr>
          <p:cNvPr id="9" name="TextBox 8"/>
          <p:cNvSpPr txBox="1"/>
          <p:nvPr/>
        </p:nvSpPr>
        <p:spPr>
          <a:xfrm rot="16200000">
            <a:off x="2175251" y="4283643"/>
            <a:ext cx="461986" cy="276999"/>
          </a:xfrm>
          <a:prstGeom prst="rect">
            <a:avLst/>
          </a:prstGeom>
          <a:solidFill>
            <a:schemeClr val="bg1"/>
          </a:solidFill>
        </p:spPr>
        <p:txBody>
          <a:bodyPr wrap="none" rtlCol="0">
            <a:spAutoFit/>
          </a:bodyPr>
          <a:lstStyle/>
          <a:p>
            <a:r>
              <a:rPr lang="en-US" sz="1200" dirty="0">
                <a:sym typeface="Symbol"/>
              </a:rPr>
              <a:t></a:t>
            </a:r>
            <a:r>
              <a:rPr lang="en-US" sz="1200" dirty="0" err="1"/>
              <a:t>dx</a:t>
            </a:r>
            <a:endParaRPr lang="en-US" sz="12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Footer Placeholder 3"/>
          <p:cNvSpPr>
            <a:spLocks noGrp="1"/>
          </p:cNvSpPr>
          <p:nvPr>
            <p:ph type="ftr" sz="quarter" idx="10"/>
          </p:nvPr>
        </p:nvSpPr>
        <p:spPr>
          <a:noFill/>
        </p:spPr>
        <p:txBody>
          <a:bodyPr/>
          <a:lstStyle/>
          <a:p>
            <a:r>
              <a:rPr lang="en-US">
                <a:latin typeface="Arial" pitchFamily="34" charset="0"/>
              </a:rPr>
              <a:t>Computational: time domain / volume discretisation</a:t>
            </a:r>
            <a:endParaRPr lang="nl-BE">
              <a:latin typeface="Arial" pitchFamily="34" charset="0"/>
            </a:endParaRPr>
          </a:p>
        </p:txBody>
      </p:sp>
      <p:sp>
        <p:nvSpPr>
          <p:cNvPr id="54275" name="Slide Number Placeholder 4"/>
          <p:cNvSpPr>
            <a:spLocks noGrp="1"/>
          </p:cNvSpPr>
          <p:nvPr>
            <p:ph type="sldNum" sz="quarter" idx="11"/>
          </p:nvPr>
        </p:nvSpPr>
        <p:spPr>
          <a:noFill/>
        </p:spPr>
        <p:txBody>
          <a:bodyPr/>
          <a:lstStyle/>
          <a:p>
            <a:fld id="{F6E128F2-9D98-49DA-9345-9AF0B10F73EB}" type="slidenum">
              <a:rPr lang="nl-BE" smtClean="0">
                <a:latin typeface="Arial" pitchFamily="34" charset="0"/>
              </a:rPr>
              <a:pPr/>
              <a:t>36</a:t>
            </a:fld>
            <a:endParaRPr lang="nl-BE">
              <a:latin typeface="Arial" pitchFamily="34" charset="0"/>
            </a:endParaRPr>
          </a:p>
        </p:txBody>
      </p:sp>
      <p:sp>
        <p:nvSpPr>
          <p:cNvPr id="54276" name="Rectangle 2"/>
          <p:cNvSpPr>
            <a:spLocks noGrp="1" noChangeArrowheads="1"/>
          </p:cNvSpPr>
          <p:nvPr>
            <p:ph type="title"/>
          </p:nvPr>
        </p:nvSpPr>
        <p:spPr/>
        <p:txBody>
          <a:bodyPr/>
          <a:lstStyle/>
          <a:p>
            <a:pPr eaLnBrk="1" hangingPunct="1"/>
            <a:r>
              <a:rPr lang="en-US"/>
              <a:t>4. Sources and boundary conditions</a:t>
            </a:r>
          </a:p>
        </p:txBody>
      </p:sp>
      <p:sp>
        <p:nvSpPr>
          <p:cNvPr id="54277" name="Rectangle 3"/>
          <p:cNvSpPr>
            <a:spLocks noGrp="1" noChangeArrowheads="1"/>
          </p:cNvSpPr>
          <p:nvPr>
            <p:ph type="body" idx="1"/>
          </p:nvPr>
        </p:nvSpPr>
        <p:spPr/>
        <p:txBody>
          <a:bodyPr/>
          <a:lstStyle/>
          <a:p>
            <a:pPr marL="533400" indent="-533400" eaLnBrk="1" hangingPunct="1">
              <a:buFontTx/>
              <a:buAutoNum type="alphaLcParenR"/>
            </a:pPr>
            <a:r>
              <a:rPr lang="en-US"/>
              <a:t>Non-transparent sources</a:t>
            </a:r>
          </a:p>
          <a:p>
            <a:pPr marL="533400" indent="-533400" eaLnBrk="1" hangingPunct="1">
              <a:buFontTx/>
              <a:buAutoNum type="alphaLcParenR"/>
            </a:pPr>
            <a:r>
              <a:rPr lang="en-US"/>
              <a:t>Transparent sources</a:t>
            </a:r>
          </a:p>
          <a:p>
            <a:pPr marL="533400" indent="-533400" eaLnBrk="1" hangingPunct="1">
              <a:buFontTx/>
              <a:buAutoNum type="alphaLcParenR"/>
            </a:pPr>
            <a:r>
              <a:rPr lang="en-US"/>
              <a:t>Impedance boundary conditions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Footer Placeholder 3"/>
          <p:cNvSpPr>
            <a:spLocks noGrp="1"/>
          </p:cNvSpPr>
          <p:nvPr>
            <p:ph type="ftr" sz="quarter" idx="10"/>
          </p:nvPr>
        </p:nvSpPr>
        <p:spPr>
          <a:noFill/>
        </p:spPr>
        <p:txBody>
          <a:bodyPr/>
          <a:lstStyle/>
          <a:p>
            <a:r>
              <a:rPr lang="en-US">
                <a:latin typeface="Arial" pitchFamily="34" charset="0"/>
              </a:rPr>
              <a:t>Computational: time domain / volume discretisation</a:t>
            </a:r>
            <a:endParaRPr lang="nl-BE">
              <a:latin typeface="Arial" pitchFamily="34" charset="0"/>
            </a:endParaRPr>
          </a:p>
        </p:txBody>
      </p:sp>
      <p:sp>
        <p:nvSpPr>
          <p:cNvPr id="25605" name="Slide Number Placeholder 4"/>
          <p:cNvSpPr>
            <a:spLocks noGrp="1"/>
          </p:cNvSpPr>
          <p:nvPr>
            <p:ph type="sldNum" sz="quarter" idx="11"/>
          </p:nvPr>
        </p:nvSpPr>
        <p:spPr>
          <a:noFill/>
        </p:spPr>
        <p:txBody>
          <a:bodyPr/>
          <a:lstStyle/>
          <a:p>
            <a:fld id="{80E24488-982A-4399-935A-11BCDC39706C}" type="slidenum">
              <a:rPr lang="nl-BE" smtClean="0">
                <a:latin typeface="Arial" pitchFamily="34" charset="0"/>
              </a:rPr>
              <a:pPr/>
              <a:t>37</a:t>
            </a:fld>
            <a:endParaRPr lang="nl-BE">
              <a:latin typeface="Arial" pitchFamily="34" charset="0"/>
            </a:endParaRPr>
          </a:p>
        </p:txBody>
      </p:sp>
      <p:sp>
        <p:nvSpPr>
          <p:cNvPr id="25606" name="Freeform 13"/>
          <p:cNvSpPr>
            <a:spLocks/>
          </p:cNvSpPr>
          <p:nvPr/>
        </p:nvSpPr>
        <p:spPr bwMode="auto">
          <a:xfrm>
            <a:off x="7885113" y="4292600"/>
            <a:ext cx="1223962" cy="1152525"/>
          </a:xfrm>
          <a:custGeom>
            <a:avLst/>
            <a:gdLst>
              <a:gd name="T0" fmla="*/ 0 w 725"/>
              <a:gd name="T1" fmla="*/ 2147483647 h 726"/>
              <a:gd name="T2" fmla="*/ 0 w 725"/>
              <a:gd name="T3" fmla="*/ 2147483647 h 726"/>
              <a:gd name="T4" fmla="*/ 2147483647 w 725"/>
              <a:gd name="T5" fmla="*/ 2147483647 h 726"/>
              <a:gd name="T6" fmla="*/ 2147483647 w 725"/>
              <a:gd name="T7" fmla="*/ 0 h 726"/>
              <a:gd name="T8" fmla="*/ 0 w 725"/>
              <a:gd name="T9" fmla="*/ 2147483647 h 726"/>
              <a:gd name="T10" fmla="*/ 0 60000 65536"/>
              <a:gd name="T11" fmla="*/ 0 60000 65536"/>
              <a:gd name="T12" fmla="*/ 0 60000 65536"/>
              <a:gd name="T13" fmla="*/ 0 60000 65536"/>
              <a:gd name="T14" fmla="*/ 0 60000 65536"/>
              <a:gd name="T15" fmla="*/ 0 w 725"/>
              <a:gd name="T16" fmla="*/ 0 h 726"/>
              <a:gd name="T17" fmla="*/ 725 w 725"/>
              <a:gd name="T18" fmla="*/ 726 h 726"/>
            </a:gdLst>
            <a:ahLst/>
            <a:cxnLst>
              <a:cxn ang="T10">
                <a:pos x="T0" y="T1"/>
              </a:cxn>
              <a:cxn ang="T11">
                <a:pos x="T2" y="T3"/>
              </a:cxn>
              <a:cxn ang="T12">
                <a:pos x="T4" y="T5"/>
              </a:cxn>
              <a:cxn ang="T13">
                <a:pos x="T6" y="T7"/>
              </a:cxn>
              <a:cxn ang="T14">
                <a:pos x="T8" y="T9"/>
              </a:cxn>
            </a:cxnLst>
            <a:rect l="T15" t="T16" r="T17" b="T18"/>
            <a:pathLst>
              <a:path w="725" h="726">
                <a:moveTo>
                  <a:pt x="0" y="409"/>
                </a:moveTo>
                <a:lnTo>
                  <a:pt x="0" y="726"/>
                </a:lnTo>
                <a:lnTo>
                  <a:pt x="725" y="318"/>
                </a:lnTo>
                <a:lnTo>
                  <a:pt x="725" y="0"/>
                </a:lnTo>
                <a:lnTo>
                  <a:pt x="0" y="409"/>
                </a:lnTo>
                <a:close/>
              </a:path>
            </a:pathLst>
          </a:custGeom>
          <a:solidFill>
            <a:srgbClr val="E1FD15"/>
          </a:solidFill>
          <a:ln w="9525">
            <a:noFill/>
            <a:round/>
            <a:headEnd/>
            <a:tailEnd/>
          </a:ln>
        </p:spPr>
        <p:txBody>
          <a:bodyPr/>
          <a:lstStyle/>
          <a:p>
            <a:endParaRPr lang="en-US"/>
          </a:p>
        </p:txBody>
      </p:sp>
      <p:sp>
        <p:nvSpPr>
          <p:cNvPr id="25607" name="Freeform 12"/>
          <p:cNvSpPr>
            <a:spLocks/>
          </p:cNvSpPr>
          <p:nvPr/>
        </p:nvSpPr>
        <p:spPr bwMode="auto">
          <a:xfrm>
            <a:off x="5867400" y="4292600"/>
            <a:ext cx="3241675" cy="649288"/>
          </a:xfrm>
          <a:custGeom>
            <a:avLst/>
            <a:gdLst>
              <a:gd name="T0" fmla="*/ 0 w 2042"/>
              <a:gd name="T1" fmla="*/ 2147483647 h 409"/>
              <a:gd name="T2" fmla="*/ 2147483647 w 2042"/>
              <a:gd name="T3" fmla="*/ 2147483647 h 409"/>
              <a:gd name="T4" fmla="*/ 2147483647 w 2042"/>
              <a:gd name="T5" fmla="*/ 0 h 409"/>
              <a:gd name="T6" fmla="*/ 2147483647 w 2042"/>
              <a:gd name="T7" fmla="*/ 0 h 409"/>
              <a:gd name="T8" fmla="*/ 0 w 2042"/>
              <a:gd name="T9" fmla="*/ 2147483647 h 409"/>
              <a:gd name="T10" fmla="*/ 0 60000 65536"/>
              <a:gd name="T11" fmla="*/ 0 60000 65536"/>
              <a:gd name="T12" fmla="*/ 0 60000 65536"/>
              <a:gd name="T13" fmla="*/ 0 60000 65536"/>
              <a:gd name="T14" fmla="*/ 0 60000 65536"/>
              <a:gd name="T15" fmla="*/ 0 w 2042"/>
              <a:gd name="T16" fmla="*/ 0 h 409"/>
              <a:gd name="T17" fmla="*/ 2042 w 2042"/>
              <a:gd name="T18" fmla="*/ 409 h 409"/>
            </a:gdLst>
            <a:ahLst/>
            <a:cxnLst>
              <a:cxn ang="T10">
                <a:pos x="T0" y="T1"/>
              </a:cxn>
              <a:cxn ang="T11">
                <a:pos x="T2" y="T3"/>
              </a:cxn>
              <a:cxn ang="T12">
                <a:pos x="T4" y="T5"/>
              </a:cxn>
              <a:cxn ang="T13">
                <a:pos x="T6" y="T7"/>
              </a:cxn>
              <a:cxn ang="T14">
                <a:pos x="T8" y="T9"/>
              </a:cxn>
            </a:cxnLst>
            <a:rect l="T15" t="T16" r="T17" b="T18"/>
            <a:pathLst>
              <a:path w="2042" h="409">
                <a:moveTo>
                  <a:pt x="0" y="409"/>
                </a:moveTo>
                <a:lnTo>
                  <a:pt x="1271" y="409"/>
                </a:lnTo>
                <a:lnTo>
                  <a:pt x="2042" y="0"/>
                </a:lnTo>
                <a:lnTo>
                  <a:pt x="998" y="0"/>
                </a:lnTo>
                <a:lnTo>
                  <a:pt x="0" y="409"/>
                </a:lnTo>
                <a:close/>
              </a:path>
            </a:pathLst>
          </a:custGeom>
          <a:solidFill>
            <a:srgbClr val="E1FD15"/>
          </a:solidFill>
          <a:ln w="9525">
            <a:solidFill>
              <a:schemeClr val="tx1"/>
            </a:solidFill>
            <a:round/>
            <a:headEnd/>
            <a:tailEnd/>
          </a:ln>
        </p:spPr>
        <p:txBody>
          <a:bodyPr/>
          <a:lstStyle/>
          <a:p>
            <a:endParaRPr lang="en-US"/>
          </a:p>
        </p:txBody>
      </p:sp>
      <p:sp>
        <p:nvSpPr>
          <p:cNvPr id="25608" name="Freeform 9"/>
          <p:cNvSpPr>
            <a:spLocks/>
          </p:cNvSpPr>
          <p:nvPr/>
        </p:nvSpPr>
        <p:spPr bwMode="auto">
          <a:xfrm>
            <a:off x="7451725" y="3860800"/>
            <a:ext cx="1296988" cy="720725"/>
          </a:xfrm>
          <a:custGeom>
            <a:avLst/>
            <a:gdLst>
              <a:gd name="T0" fmla="*/ 0 w 817"/>
              <a:gd name="T1" fmla="*/ 2147483647 h 454"/>
              <a:gd name="T2" fmla="*/ 0 w 817"/>
              <a:gd name="T3" fmla="*/ 2147483647 h 454"/>
              <a:gd name="T4" fmla="*/ 2147483647 w 817"/>
              <a:gd name="T5" fmla="*/ 2147483647 h 454"/>
              <a:gd name="T6" fmla="*/ 2147483647 w 817"/>
              <a:gd name="T7" fmla="*/ 0 h 454"/>
              <a:gd name="T8" fmla="*/ 0 60000 65536"/>
              <a:gd name="T9" fmla="*/ 0 60000 65536"/>
              <a:gd name="T10" fmla="*/ 0 60000 65536"/>
              <a:gd name="T11" fmla="*/ 0 60000 65536"/>
              <a:gd name="T12" fmla="*/ 0 w 817"/>
              <a:gd name="T13" fmla="*/ 0 h 454"/>
              <a:gd name="T14" fmla="*/ 817 w 817"/>
              <a:gd name="T15" fmla="*/ 454 h 454"/>
            </a:gdLst>
            <a:ahLst/>
            <a:cxnLst>
              <a:cxn ang="T8">
                <a:pos x="T0" y="T1"/>
              </a:cxn>
              <a:cxn ang="T9">
                <a:pos x="T2" y="T3"/>
              </a:cxn>
              <a:cxn ang="T10">
                <a:pos x="T4" y="T5"/>
              </a:cxn>
              <a:cxn ang="T11">
                <a:pos x="T6" y="T7"/>
              </a:cxn>
            </a:cxnLst>
            <a:rect l="T12" t="T13" r="T14" b="T15"/>
            <a:pathLst>
              <a:path w="817" h="454">
                <a:moveTo>
                  <a:pt x="0" y="363"/>
                </a:moveTo>
                <a:lnTo>
                  <a:pt x="0" y="454"/>
                </a:lnTo>
                <a:lnTo>
                  <a:pt x="817" y="91"/>
                </a:lnTo>
                <a:lnTo>
                  <a:pt x="817" y="0"/>
                </a:lnTo>
              </a:path>
            </a:pathLst>
          </a:custGeom>
          <a:solidFill>
            <a:schemeClr val="accent1"/>
          </a:solidFill>
          <a:ln w="9525">
            <a:solidFill>
              <a:schemeClr val="tx1"/>
            </a:solidFill>
            <a:round/>
            <a:headEnd/>
            <a:tailEnd/>
          </a:ln>
        </p:spPr>
        <p:txBody>
          <a:bodyPr/>
          <a:lstStyle/>
          <a:p>
            <a:endParaRPr lang="en-US"/>
          </a:p>
        </p:txBody>
      </p:sp>
      <p:sp>
        <p:nvSpPr>
          <p:cNvPr id="25609" name="Rectangle 6"/>
          <p:cNvSpPr>
            <a:spLocks noChangeArrowheads="1"/>
          </p:cNvSpPr>
          <p:nvPr/>
        </p:nvSpPr>
        <p:spPr bwMode="auto">
          <a:xfrm>
            <a:off x="5868988" y="4941888"/>
            <a:ext cx="2016125" cy="504825"/>
          </a:xfrm>
          <a:prstGeom prst="rect">
            <a:avLst/>
          </a:prstGeom>
          <a:solidFill>
            <a:srgbClr val="E1FD15"/>
          </a:solidFill>
          <a:ln w="9525">
            <a:noFill/>
            <a:miter lim="800000"/>
            <a:headEnd/>
            <a:tailEnd/>
          </a:ln>
        </p:spPr>
        <p:txBody>
          <a:bodyPr wrap="none" anchor="ctr"/>
          <a:lstStyle/>
          <a:p>
            <a:endParaRPr lang="en-US"/>
          </a:p>
        </p:txBody>
      </p:sp>
      <p:sp>
        <p:nvSpPr>
          <p:cNvPr id="25610" name="Rectangle 2"/>
          <p:cNvSpPr>
            <a:spLocks noGrp="1" noChangeArrowheads="1"/>
          </p:cNvSpPr>
          <p:nvPr>
            <p:ph type="title"/>
          </p:nvPr>
        </p:nvSpPr>
        <p:spPr/>
        <p:txBody>
          <a:bodyPr/>
          <a:lstStyle/>
          <a:p>
            <a:pPr eaLnBrk="1" hangingPunct="1"/>
            <a:r>
              <a:rPr lang="en-US"/>
              <a:t>4.a) non-transparent sources</a:t>
            </a:r>
          </a:p>
        </p:txBody>
      </p:sp>
      <p:sp>
        <p:nvSpPr>
          <p:cNvPr id="25611" name="Rectangle 3"/>
          <p:cNvSpPr>
            <a:spLocks noGrp="1" noChangeArrowheads="1"/>
          </p:cNvSpPr>
          <p:nvPr>
            <p:ph type="body" idx="1"/>
          </p:nvPr>
        </p:nvSpPr>
        <p:spPr/>
        <p:txBody>
          <a:bodyPr/>
          <a:lstStyle/>
          <a:p>
            <a:pPr eaLnBrk="1" hangingPunct="1"/>
            <a:r>
              <a:rPr lang="en-US" sz="2400"/>
              <a:t>Orthogonal component of </a:t>
            </a:r>
            <a:r>
              <a:rPr lang="en-US" sz="2400" b="1"/>
              <a:t>o</a:t>
            </a:r>
            <a:r>
              <a:rPr lang="en-US" sz="2400"/>
              <a:t> forced</a:t>
            </a:r>
          </a:p>
          <a:p>
            <a:pPr lvl="1" eaLnBrk="1" hangingPunct="1"/>
            <a:r>
              <a:rPr lang="en-US" sz="2000"/>
              <a:t>Example: vibrating surface as acoustic source</a:t>
            </a:r>
          </a:p>
          <a:p>
            <a:pPr lvl="1" eaLnBrk="1" hangingPunct="1"/>
            <a:r>
              <a:rPr lang="en-US" sz="2000"/>
              <a:t>Easy to implement </a:t>
            </a:r>
            <a:r>
              <a:rPr lang="en-US" sz="2000" i="1"/>
              <a:t>o</a:t>
            </a:r>
            <a:r>
              <a:rPr lang="en-US" sz="2000" i="1" baseline="-25000"/>
              <a:t>n</a:t>
            </a:r>
            <a:r>
              <a:rPr lang="en-US" sz="2000"/>
              <a:t>=</a:t>
            </a:r>
            <a:r>
              <a:rPr lang="en-US" sz="2000" i="1"/>
              <a:t>f</a:t>
            </a:r>
            <a:r>
              <a:rPr lang="en-US" sz="2000"/>
              <a:t>(</a:t>
            </a:r>
            <a:r>
              <a:rPr lang="en-US" sz="2000" i="1"/>
              <a:t>t</a:t>
            </a:r>
            <a:r>
              <a:rPr lang="en-US" sz="2000"/>
              <a:t>) if surface is grid plane</a:t>
            </a:r>
          </a:p>
          <a:p>
            <a:pPr lvl="1" eaLnBrk="1" hangingPunct="1"/>
            <a:r>
              <a:rPr lang="en-US" sz="2000"/>
              <a:t>Note that the boundary correspond to hard boundary </a:t>
            </a:r>
            <a:r>
              <a:rPr lang="en-US" sz="2000" i="1"/>
              <a:t>o</a:t>
            </a:r>
            <a:r>
              <a:rPr lang="en-US" sz="2000" i="1" baseline="-25000"/>
              <a:t>n</a:t>
            </a:r>
            <a:r>
              <a:rPr lang="en-US" sz="2000"/>
              <a:t>=0 for incoming wave</a:t>
            </a:r>
          </a:p>
          <a:p>
            <a:pPr eaLnBrk="1" hangingPunct="1"/>
            <a:r>
              <a:rPr lang="en-US" sz="2400"/>
              <a:t>Tangential component of electric field (</a:t>
            </a:r>
            <a:r>
              <a:rPr lang="en-US" sz="2400" b="1"/>
              <a:t>o</a:t>
            </a:r>
            <a:r>
              <a:rPr lang="en-US" sz="2400" baseline="-25000"/>
              <a:t>t</a:t>
            </a:r>
            <a:r>
              <a:rPr lang="en-US" sz="2400"/>
              <a:t> or </a:t>
            </a:r>
            <a:r>
              <a:rPr lang="en-US" sz="2400" i="1"/>
              <a:t>p</a:t>
            </a:r>
            <a:r>
              <a:rPr lang="en-US" sz="2400"/>
              <a:t> in 2D problem)</a:t>
            </a:r>
          </a:p>
          <a:p>
            <a:pPr lvl="1" eaLnBrk="1" hangingPunct="1"/>
            <a:r>
              <a:rPr lang="en-US" sz="2000"/>
              <a:t>Example: electric field in slot or via-hole</a:t>
            </a:r>
          </a:p>
          <a:p>
            <a:pPr lvl="2" eaLnBrk="1" hangingPunct="1"/>
            <a:r>
              <a:rPr lang="en-US" sz="1800"/>
              <a:t>PEC for incoming wave</a:t>
            </a:r>
          </a:p>
          <a:p>
            <a:pPr lvl="1" eaLnBrk="1" hangingPunct="1"/>
            <a:r>
              <a:rPr lang="en-US" sz="2000"/>
              <a:t>Example: voltage at start of interconnect</a:t>
            </a:r>
          </a:p>
          <a:p>
            <a:pPr lvl="2" eaLnBrk="1" hangingPunct="1"/>
            <a:r>
              <a:rPr lang="en-US" sz="1800"/>
              <a:t>Short circuit for incoming wave</a:t>
            </a:r>
          </a:p>
          <a:p>
            <a:pPr eaLnBrk="1" hangingPunct="1"/>
            <a:r>
              <a:rPr lang="en-US" sz="2400"/>
              <a:t>Tangential magnetic field</a:t>
            </a:r>
          </a:p>
          <a:p>
            <a:pPr lvl="1" eaLnBrk="1" hangingPunct="1"/>
            <a:r>
              <a:rPr lang="en-US" sz="2000"/>
              <a:t>Example: current in conductor</a:t>
            </a:r>
          </a:p>
          <a:p>
            <a:pPr lvl="1" eaLnBrk="1" hangingPunct="1"/>
            <a:endParaRPr lang="en-US" sz="2000"/>
          </a:p>
        </p:txBody>
      </p:sp>
      <p:sp>
        <p:nvSpPr>
          <p:cNvPr id="25612" name="Line 5"/>
          <p:cNvSpPr>
            <a:spLocks noChangeShapeType="1"/>
          </p:cNvSpPr>
          <p:nvPr/>
        </p:nvSpPr>
        <p:spPr bwMode="auto">
          <a:xfrm>
            <a:off x="5868988" y="4941888"/>
            <a:ext cx="2016125" cy="0"/>
          </a:xfrm>
          <a:prstGeom prst="line">
            <a:avLst/>
          </a:prstGeom>
          <a:noFill/>
          <a:ln w="9525">
            <a:solidFill>
              <a:schemeClr val="tx1"/>
            </a:solidFill>
            <a:round/>
            <a:headEnd/>
            <a:tailEnd/>
          </a:ln>
        </p:spPr>
        <p:txBody>
          <a:bodyPr/>
          <a:lstStyle/>
          <a:p>
            <a:endParaRPr lang="en-US"/>
          </a:p>
        </p:txBody>
      </p:sp>
      <p:sp>
        <p:nvSpPr>
          <p:cNvPr id="25613" name="Freeform 7"/>
          <p:cNvSpPr>
            <a:spLocks/>
          </p:cNvSpPr>
          <p:nvPr/>
        </p:nvSpPr>
        <p:spPr bwMode="auto">
          <a:xfrm>
            <a:off x="6443663" y="3860800"/>
            <a:ext cx="2305050" cy="576263"/>
          </a:xfrm>
          <a:custGeom>
            <a:avLst/>
            <a:gdLst>
              <a:gd name="T0" fmla="*/ 0 w 1452"/>
              <a:gd name="T1" fmla="*/ 2147483647 h 363"/>
              <a:gd name="T2" fmla="*/ 2147483647 w 1452"/>
              <a:gd name="T3" fmla="*/ 0 h 363"/>
              <a:gd name="T4" fmla="*/ 2147483647 w 1452"/>
              <a:gd name="T5" fmla="*/ 0 h 363"/>
              <a:gd name="T6" fmla="*/ 2147483647 w 1452"/>
              <a:gd name="T7" fmla="*/ 2147483647 h 363"/>
              <a:gd name="T8" fmla="*/ 0 60000 65536"/>
              <a:gd name="T9" fmla="*/ 0 60000 65536"/>
              <a:gd name="T10" fmla="*/ 0 60000 65536"/>
              <a:gd name="T11" fmla="*/ 0 60000 65536"/>
              <a:gd name="T12" fmla="*/ 0 w 1452"/>
              <a:gd name="T13" fmla="*/ 0 h 363"/>
              <a:gd name="T14" fmla="*/ 1452 w 1452"/>
              <a:gd name="T15" fmla="*/ 363 h 363"/>
            </a:gdLst>
            <a:ahLst/>
            <a:cxnLst>
              <a:cxn ang="T8">
                <a:pos x="T0" y="T1"/>
              </a:cxn>
              <a:cxn ang="T9">
                <a:pos x="T2" y="T3"/>
              </a:cxn>
              <a:cxn ang="T10">
                <a:pos x="T4" y="T5"/>
              </a:cxn>
              <a:cxn ang="T11">
                <a:pos x="T6" y="T7"/>
              </a:cxn>
            </a:cxnLst>
            <a:rect l="T12" t="T13" r="T14" b="T15"/>
            <a:pathLst>
              <a:path w="1452" h="363">
                <a:moveTo>
                  <a:pt x="0" y="363"/>
                </a:moveTo>
                <a:lnTo>
                  <a:pt x="953" y="0"/>
                </a:lnTo>
                <a:lnTo>
                  <a:pt x="1452" y="0"/>
                </a:lnTo>
                <a:lnTo>
                  <a:pt x="635" y="363"/>
                </a:lnTo>
              </a:path>
            </a:pathLst>
          </a:custGeom>
          <a:solidFill>
            <a:schemeClr val="accent1"/>
          </a:solidFill>
          <a:ln w="9525">
            <a:solidFill>
              <a:schemeClr val="tx1"/>
            </a:solidFill>
            <a:round/>
            <a:headEnd/>
            <a:tailEnd/>
          </a:ln>
        </p:spPr>
        <p:txBody>
          <a:bodyPr/>
          <a:lstStyle/>
          <a:p>
            <a:endParaRPr lang="en-US"/>
          </a:p>
        </p:txBody>
      </p:sp>
      <p:sp>
        <p:nvSpPr>
          <p:cNvPr id="25614" name="Rectangle 4"/>
          <p:cNvSpPr>
            <a:spLocks noChangeArrowheads="1"/>
          </p:cNvSpPr>
          <p:nvPr/>
        </p:nvSpPr>
        <p:spPr bwMode="auto">
          <a:xfrm>
            <a:off x="6443663" y="4437063"/>
            <a:ext cx="1008062" cy="14446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5615" name="Line 10"/>
          <p:cNvSpPr>
            <a:spLocks noChangeShapeType="1"/>
          </p:cNvSpPr>
          <p:nvPr/>
        </p:nvSpPr>
        <p:spPr bwMode="auto">
          <a:xfrm flipV="1">
            <a:off x="6877050" y="4581525"/>
            <a:ext cx="0" cy="360363"/>
          </a:xfrm>
          <a:prstGeom prst="line">
            <a:avLst/>
          </a:prstGeom>
          <a:noFill/>
          <a:ln w="9525">
            <a:solidFill>
              <a:schemeClr val="tx1"/>
            </a:solidFill>
            <a:round/>
            <a:headEnd/>
            <a:tailEnd type="triangle" w="med" len="med"/>
          </a:ln>
        </p:spPr>
        <p:txBody>
          <a:bodyPr/>
          <a:lstStyle/>
          <a:p>
            <a:endParaRPr lang="en-US"/>
          </a:p>
        </p:txBody>
      </p:sp>
      <p:graphicFrame>
        <p:nvGraphicFramePr>
          <p:cNvPr id="25602" name="Object 14"/>
          <p:cNvGraphicFramePr>
            <a:graphicFrameLocks noGrp="1" noChangeAspect="1"/>
          </p:cNvGraphicFramePr>
          <p:nvPr>
            <p:ph sz="half" idx="4294967295"/>
          </p:nvPr>
        </p:nvGraphicFramePr>
        <p:xfrm>
          <a:off x="6935788" y="5459413"/>
          <a:ext cx="949325" cy="417512"/>
        </p:xfrm>
        <a:graphic>
          <a:graphicData uri="http://schemas.openxmlformats.org/presentationml/2006/ole">
            <mc:AlternateContent xmlns:mc="http://schemas.openxmlformats.org/markup-compatibility/2006">
              <mc:Choice xmlns:v="urn:schemas-microsoft-com:vml" Requires="v">
                <p:oleObj spid="_x0000_s25624" name="Equation" r:id="rId4" imgW="634680" imgH="279360" progId="Equation.3">
                  <p:embed/>
                </p:oleObj>
              </mc:Choice>
              <mc:Fallback>
                <p:oleObj name="Equation" r:id="rId4" imgW="634680" imgH="279360" progId="Equation.3">
                  <p:embed/>
                  <p:pic>
                    <p:nvPicPr>
                      <p:cNvPr id="0"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35788" y="5459413"/>
                        <a:ext cx="949325"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616" name="Text Box 16"/>
          <p:cNvSpPr txBox="1">
            <a:spLocks noChangeArrowheads="1"/>
          </p:cNvSpPr>
          <p:nvPr/>
        </p:nvSpPr>
        <p:spPr bwMode="auto">
          <a:xfrm>
            <a:off x="6827838" y="4575175"/>
            <a:ext cx="336550" cy="366713"/>
          </a:xfrm>
          <a:prstGeom prst="rect">
            <a:avLst/>
          </a:prstGeom>
          <a:noFill/>
          <a:ln w="9525">
            <a:noFill/>
            <a:miter lim="800000"/>
            <a:headEnd/>
            <a:tailEnd/>
          </a:ln>
        </p:spPr>
        <p:txBody>
          <a:bodyPr wrap="none">
            <a:spAutoFit/>
          </a:bodyPr>
          <a:lstStyle/>
          <a:p>
            <a:r>
              <a:rPr lang="nl-BE" i="1"/>
              <a:t>E</a:t>
            </a:r>
          </a:p>
        </p:txBody>
      </p:sp>
      <p:graphicFrame>
        <p:nvGraphicFramePr>
          <p:cNvPr id="25603" name="Object 17"/>
          <p:cNvGraphicFramePr>
            <a:graphicFrameLocks noChangeAspect="1"/>
          </p:cNvGraphicFramePr>
          <p:nvPr/>
        </p:nvGraphicFramePr>
        <p:xfrm>
          <a:off x="2076450" y="5805488"/>
          <a:ext cx="911225" cy="417512"/>
        </p:xfrm>
        <a:graphic>
          <a:graphicData uri="http://schemas.openxmlformats.org/presentationml/2006/ole">
            <mc:AlternateContent xmlns:mc="http://schemas.openxmlformats.org/markup-compatibility/2006">
              <mc:Choice xmlns:v="urn:schemas-microsoft-com:vml" Requires="v">
                <p:oleObj spid="_x0000_s25625" name="Equation" r:id="rId6" imgW="609480" imgH="279360" progId="Equation.3">
                  <p:embed/>
                </p:oleObj>
              </mc:Choice>
              <mc:Fallback>
                <p:oleObj name="Equation" r:id="rId6" imgW="609480" imgH="279360" progId="Equation.3">
                  <p:embed/>
                  <p:pic>
                    <p:nvPicPr>
                      <p:cNvPr id="0" name="Object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76450" y="5805488"/>
                        <a:ext cx="911225"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617" name="Oval 18"/>
          <p:cNvSpPr>
            <a:spLocks noChangeArrowheads="1"/>
          </p:cNvSpPr>
          <p:nvPr/>
        </p:nvSpPr>
        <p:spPr bwMode="auto">
          <a:xfrm>
            <a:off x="3419475" y="5949950"/>
            <a:ext cx="360363" cy="360363"/>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5618" name="Freeform 19"/>
          <p:cNvSpPr>
            <a:spLocks/>
          </p:cNvSpPr>
          <p:nvPr/>
        </p:nvSpPr>
        <p:spPr bwMode="auto">
          <a:xfrm>
            <a:off x="3563938" y="5588000"/>
            <a:ext cx="1160462" cy="361950"/>
          </a:xfrm>
          <a:custGeom>
            <a:avLst/>
            <a:gdLst>
              <a:gd name="T0" fmla="*/ 0 w 731"/>
              <a:gd name="T1" fmla="*/ 2147483647 h 228"/>
              <a:gd name="T2" fmla="*/ 2147483647 w 731"/>
              <a:gd name="T3" fmla="*/ 2147483647 h 228"/>
              <a:gd name="T4" fmla="*/ 2147483647 w 731"/>
              <a:gd name="T5" fmla="*/ 2147483647 h 228"/>
              <a:gd name="T6" fmla="*/ 2147483647 w 731"/>
              <a:gd name="T7" fmla="*/ 2147483647 h 228"/>
              <a:gd name="T8" fmla="*/ 2147483647 w 731"/>
              <a:gd name="T9" fmla="*/ 0 h 228"/>
              <a:gd name="T10" fmla="*/ 0 60000 65536"/>
              <a:gd name="T11" fmla="*/ 0 60000 65536"/>
              <a:gd name="T12" fmla="*/ 0 60000 65536"/>
              <a:gd name="T13" fmla="*/ 0 60000 65536"/>
              <a:gd name="T14" fmla="*/ 0 60000 65536"/>
              <a:gd name="T15" fmla="*/ 0 w 731"/>
              <a:gd name="T16" fmla="*/ 0 h 228"/>
              <a:gd name="T17" fmla="*/ 731 w 731"/>
              <a:gd name="T18" fmla="*/ 228 h 228"/>
            </a:gdLst>
            <a:ahLst/>
            <a:cxnLst>
              <a:cxn ang="T10">
                <a:pos x="T0" y="T1"/>
              </a:cxn>
              <a:cxn ang="T11">
                <a:pos x="T2" y="T3"/>
              </a:cxn>
              <a:cxn ang="T12">
                <a:pos x="T4" y="T5"/>
              </a:cxn>
              <a:cxn ang="T13">
                <a:pos x="T6" y="T7"/>
              </a:cxn>
              <a:cxn ang="T14">
                <a:pos x="T8" y="T9"/>
              </a:cxn>
            </a:cxnLst>
            <a:rect l="T15" t="T16" r="T17" b="T18"/>
            <a:pathLst>
              <a:path w="731" h="228">
                <a:moveTo>
                  <a:pt x="0" y="228"/>
                </a:moveTo>
                <a:cubicBezTo>
                  <a:pt x="55" y="204"/>
                  <a:pt x="120" y="205"/>
                  <a:pt x="179" y="200"/>
                </a:cubicBezTo>
                <a:cubicBezTo>
                  <a:pt x="245" y="183"/>
                  <a:pt x="312" y="165"/>
                  <a:pt x="379" y="152"/>
                </a:cubicBezTo>
                <a:cubicBezTo>
                  <a:pt x="432" y="141"/>
                  <a:pt x="497" y="137"/>
                  <a:pt x="547" y="112"/>
                </a:cubicBezTo>
                <a:cubicBezTo>
                  <a:pt x="611" y="80"/>
                  <a:pt x="666" y="32"/>
                  <a:pt x="731" y="0"/>
                </a:cubicBezTo>
              </a:path>
            </a:pathLst>
          </a:custGeom>
          <a:noFill/>
          <a:ln w="9525">
            <a:solidFill>
              <a:schemeClr val="tx1"/>
            </a:solidFill>
            <a:round/>
            <a:headEnd/>
            <a:tailEnd/>
          </a:ln>
        </p:spPr>
        <p:txBody>
          <a:bodyPr/>
          <a:lstStyle/>
          <a:p>
            <a:endParaRPr lang="en-US"/>
          </a:p>
        </p:txBody>
      </p:sp>
      <p:sp>
        <p:nvSpPr>
          <p:cNvPr id="25619" name="Freeform 20"/>
          <p:cNvSpPr>
            <a:spLocks/>
          </p:cNvSpPr>
          <p:nvPr/>
        </p:nvSpPr>
        <p:spPr bwMode="auto">
          <a:xfrm>
            <a:off x="3635375" y="5946775"/>
            <a:ext cx="1160463" cy="361950"/>
          </a:xfrm>
          <a:custGeom>
            <a:avLst/>
            <a:gdLst>
              <a:gd name="T0" fmla="*/ 0 w 731"/>
              <a:gd name="T1" fmla="*/ 2147483647 h 228"/>
              <a:gd name="T2" fmla="*/ 2147483647 w 731"/>
              <a:gd name="T3" fmla="*/ 2147483647 h 228"/>
              <a:gd name="T4" fmla="*/ 2147483647 w 731"/>
              <a:gd name="T5" fmla="*/ 2147483647 h 228"/>
              <a:gd name="T6" fmla="*/ 2147483647 w 731"/>
              <a:gd name="T7" fmla="*/ 2147483647 h 228"/>
              <a:gd name="T8" fmla="*/ 2147483647 w 731"/>
              <a:gd name="T9" fmla="*/ 0 h 228"/>
              <a:gd name="T10" fmla="*/ 0 60000 65536"/>
              <a:gd name="T11" fmla="*/ 0 60000 65536"/>
              <a:gd name="T12" fmla="*/ 0 60000 65536"/>
              <a:gd name="T13" fmla="*/ 0 60000 65536"/>
              <a:gd name="T14" fmla="*/ 0 60000 65536"/>
              <a:gd name="T15" fmla="*/ 0 w 731"/>
              <a:gd name="T16" fmla="*/ 0 h 228"/>
              <a:gd name="T17" fmla="*/ 731 w 731"/>
              <a:gd name="T18" fmla="*/ 228 h 228"/>
            </a:gdLst>
            <a:ahLst/>
            <a:cxnLst>
              <a:cxn ang="T10">
                <a:pos x="T0" y="T1"/>
              </a:cxn>
              <a:cxn ang="T11">
                <a:pos x="T2" y="T3"/>
              </a:cxn>
              <a:cxn ang="T12">
                <a:pos x="T4" y="T5"/>
              </a:cxn>
              <a:cxn ang="T13">
                <a:pos x="T6" y="T7"/>
              </a:cxn>
              <a:cxn ang="T14">
                <a:pos x="T8" y="T9"/>
              </a:cxn>
            </a:cxnLst>
            <a:rect l="T15" t="T16" r="T17" b="T18"/>
            <a:pathLst>
              <a:path w="731" h="228">
                <a:moveTo>
                  <a:pt x="0" y="228"/>
                </a:moveTo>
                <a:cubicBezTo>
                  <a:pt x="55" y="204"/>
                  <a:pt x="120" y="205"/>
                  <a:pt x="179" y="200"/>
                </a:cubicBezTo>
                <a:cubicBezTo>
                  <a:pt x="245" y="183"/>
                  <a:pt x="312" y="165"/>
                  <a:pt x="379" y="152"/>
                </a:cubicBezTo>
                <a:cubicBezTo>
                  <a:pt x="432" y="141"/>
                  <a:pt x="497" y="137"/>
                  <a:pt x="547" y="112"/>
                </a:cubicBezTo>
                <a:cubicBezTo>
                  <a:pt x="611" y="80"/>
                  <a:pt x="666" y="32"/>
                  <a:pt x="731" y="0"/>
                </a:cubicBezTo>
              </a:path>
            </a:pathLst>
          </a:custGeom>
          <a:noFill/>
          <a:ln w="9525">
            <a:solidFill>
              <a:schemeClr val="tx1"/>
            </a:solidFill>
            <a:round/>
            <a:headEnd/>
            <a:tailEnd/>
          </a:ln>
        </p:spPr>
        <p:txBody>
          <a:bodyPr/>
          <a:lstStyle/>
          <a:p>
            <a:endParaRPr lang="en-US"/>
          </a:p>
        </p:txBody>
      </p:sp>
      <p:sp>
        <p:nvSpPr>
          <p:cNvPr id="25620" name="Freeform 21"/>
          <p:cNvSpPr>
            <a:spLocks/>
          </p:cNvSpPr>
          <p:nvPr/>
        </p:nvSpPr>
        <p:spPr bwMode="auto">
          <a:xfrm>
            <a:off x="3419475" y="5842000"/>
            <a:ext cx="431800" cy="263525"/>
          </a:xfrm>
          <a:custGeom>
            <a:avLst/>
            <a:gdLst>
              <a:gd name="T0" fmla="*/ 2147483647 w 272"/>
              <a:gd name="T1" fmla="*/ 2147483647 h 166"/>
              <a:gd name="T2" fmla="*/ 2147483647 w 272"/>
              <a:gd name="T3" fmla="*/ 2147483647 h 166"/>
              <a:gd name="T4" fmla="*/ 0 w 272"/>
              <a:gd name="T5" fmla="*/ 2147483647 h 166"/>
              <a:gd name="T6" fmla="*/ 0 60000 65536"/>
              <a:gd name="T7" fmla="*/ 0 60000 65536"/>
              <a:gd name="T8" fmla="*/ 0 60000 65536"/>
              <a:gd name="T9" fmla="*/ 0 w 272"/>
              <a:gd name="T10" fmla="*/ 0 h 166"/>
              <a:gd name="T11" fmla="*/ 272 w 272"/>
              <a:gd name="T12" fmla="*/ 166 h 166"/>
            </a:gdLst>
            <a:ahLst/>
            <a:cxnLst>
              <a:cxn ang="T6">
                <a:pos x="T0" y="T1"/>
              </a:cxn>
              <a:cxn ang="T7">
                <a:pos x="T2" y="T3"/>
              </a:cxn>
              <a:cxn ang="T8">
                <a:pos x="T4" y="T5"/>
              </a:cxn>
            </a:cxnLst>
            <a:rect l="T9" t="T10" r="T11" b="T12"/>
            <a:pathLst>
              <a:path w="272" h="166">
                <a:moveTo>
                  <a:pt x="272" y="166"/>
                </a:moveTo>
                <a:cubicBezTo>
                  <a:pt x="253" y="144"/>
                  <a:pt x="258" y="66"/>
                  <a:pt x="160" y="33"/>
                </a:cubicBezTo>
                <a:cubicBezTo>
                  <a:pt x="62" y="0"/>
                  <a:pt x="33" y="84"/>
                  <a:pt x="0" y="97"/>
                </a:cubicBezTo>
              </a:path>
            </a:pathLst>
          </a:custGeom>
          <a:noFill/>
          <a:ln w="9525">
            <a:solidFill>
              <a:schemeClr val="tx1"/>
            </a:solidFill>
            <a:round/>
            <a:headEnd type="triangle" w="med" len="med"/>
            <a:tailEnd/>
          </a:ln>
        </p:spPr>
        <p:txBody>
          <a:bodyPr/>
          <a:lstStyle/>
          <a:p>
            <a:endParaRPr lang="en-US"/>
          </a:p>
        </p:txBody>
      </p:sp>
      <p:sp>
        <p:nvSpPr>
          <p:cNvPr id="25621" name="Text Box 22"/>
          <p:cNvSpPr txBox="1">
            <a:spLocks noChangeArrowheads="1"/>
          </p:cNvSpPr>
          <p:nvPr/>
        </p:nvSpPr>
        <p:spPr bwMode="auto">
          <a:xfrm>
            <a:off x="3419475" y="5583238"/>
            <a:ext cx="349250" cy="366712"/>
          </a:xfrm>
          <a:prstGeom prst="rect">
            <a:avLst/>
          </a:prstGeom>
          <a:noFill/>
          <a:ln w="9525">
            <a:noFill/>
            <a:miter lim="800000"/>
            <a:headEnd/>
            <a:tailEnd/>
          </a:ln>
        </p:spPr>
        <p:txBody>
          <a:bodyPr wrap="none">
            <a:spAutoFit/>
          </a:bodyPr>
          <a:lstStyle/>
          <a:p>
            <a:r>
              <a:rPr lang="nl-BE" i="1"/>
              <a:t>H</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Footer Placeholder 3"/>
          <p:cNvSpPr>
            <a:spLocks noGrp="1"/>
          </p:cNvSpPr>
          <p:nvPr>
            <p:ph type="ftr" sz="quarter" idx="10"/>
          </p:nvPr>
        </p:nvSpPr>
        <p:spPr>
          <a:noFill/>
        </p:spPr>
        <p:txBody>
          <a:bodyPr/>
          <a:lstStyle/>
          <a:p>
            <a:r>
              <a:rPr lang="en-US">
                <a:latin typeface="Arial" pitchFamily="34" charset="0"/>
              </a:rPr>
              <a:t>Computational: time domain / volume discretisation</a:t>
            </a:r>
            <a:endParaRPr lang="nl-BE">
              <a:latin typeface="Arial" pitchFamily="34" charset="0"/>
            </a:endParaRPr>
          </a:p>
        </p:txBody>
      </p:sp>
      <p:sp>
        <p:nvSpPr>
          <p:cNvPr id="55299" name="Slide Number Placeholder 4"/>
          <p:cNvSpPr>
            <a:spLocks noGrp="1"/>
          </p:cNvSpPr>
          <p:nvPr>
            <p:ph type="sldNum" sz="quarter" idx="11"/>
          </p:nvPr>
        </p:nvSpPr>
        <p:spPr>
          <a:noFill/>
        </p:spPr>
        <p:txBody>
          <a:bodyPr/>
          <a:lstStyle/>
          <a:p>
            <a:fld id="{8A991CA6-758E-4493-931C-66BB34A77BE9}" type="slidenum">
              <a:rPr lang="nl-BE" smtClean="0">
                <a:latin typeface="Arial" pitchFamily="34" charset="0"/>
              </a:rPr>
              <a:pPr/>
              <a:t>38</a:t>
            </a:fld>
            <a:endParaRPr lang="nl-BE">
              <a:latin typeface="Arial" pitchFamily="34" charset="0"/>
            </a:endParaRPr>
          </a:p>
        </p:txBody>
      </p:sp>
      <p:sp>
        <p:nvSpPr>
          <p:cNvPr id="55300" name="Rectangle 2"/>
          <p:cNvSpPr>
            <a:spLocks noGrp="1" noChangeArrowheads="1"/>
          </p:cNvSpPr>
          <p:nvPr>
            <p:ph type="title"/>
          </p:nvPr>
        </p:nvSpPr>
        <p:spPr/>
        <p:txBody>
          <a:bodyPr/>
          <a:lstStyle/>
          <a:p>
            <a:pPr eaLnBrk="1" hangingPunct="1"/>
            <a:r>
              <a:rPr lang="en-US"/>
              <a:t>4.b) transparent sources</a:t>
            </a:r>
          </a:p>
        </p:txBody>
      </p:sp>
      <p:sp>
        <p:nvSpPr>
          <p:cNvPr id="55301" name="Rectangle 3"/>
          <p:cNvSpPr>
            <a:spLocks noGrp="1" noChangeArrowheads="1"/>
          </p:cNvSpPr>
          <p:nvPr>
            <p:ph type="body" idx="1"/>
          </p:nvPr>
        </p:nvSpPr>
        <p:spPr/>
        <p:txBody>
          <a:bodyPr/>
          <a:lstStyle/>
          <a:p>
            <a:pPr eaLnBrk="1" hangingPunct="1"/>
            <a:r>
              <a:rPr lang="en-US" sz="2400"/>
              <a:t>Added to </a:t>
            </a:r>
            <a:r>
              <a:rPr lang="en-US" sz="2400" i="1"/>
              <a:t>p</a:t>
            </a:r>
            <a:r>
              <a:rPr lang="en-US" sz="2400"/>
              <a:t> update equation</a:t>
            </a:r>
          </a:p>
          <a:p>
            <a:pPr lvl="1" eaLnBrk="1" hangingPunct="1"/>
            <a:r>
              <a:rPr lang="en-US" sz="2000"/>
              <a:t>Monopole point source</a:t>
            </a:r>
          </a:p>
          <a:p>
            <a:pPr lvl="1" eaLnBrk="1" hangingPunct="1"/>
            <a:r>
              <a:rPr lang="en-US" sz="2000"/>
              <a:t>Note that source size is actually one grid cell volume</a:t>
            </a:r>
          </a:p>
          <a:p>
            <a:pPr eaLnBrk="1" hangingPunct="1"/>
            <a:r>
              <a:rPr lang="en-US" sz="2400"/>
              <a:t>Added to update equation for one of the components of </a:t>
            </a:r>
            <a:r>
              <a:rPr lang="en-US" sz="2400" b="1"/>
              <a:t>o</a:t>
            </a:r>
          </a:p>
          <a:p>
            <a:pPr lvl="1" eaLnBrk="1" hangingPunct="1"/>
            <a:r>
              <a:rPr lang="en-US" sz="2000"/>
              <a:t>Dipole point source</a:t>
            </a:r>
          </a:p>
          <a:p>
            <a:pPr lvl="1" eaLnBrk="1" hangingPunct="1"/>
            <a:r>
              <a:rPr lang="en-US" sz="2000"/>
              <a:t>Note that source size is actually one grid cell surface</a:t>
            </a:r>
          </a:p>
          <a:p>
            <a:pPr eaLnBrk="1" hangingPunct="1"/>
            <a:r>
              <a:rPr lang="en-US" sz="2400"/>
              <a:t>Add current to </a:t>
            </a:r>
            <a:r>
              <a:rPr lang="en-US" sz="2400" i="1"/>
              <a:t>E</a:t>
            </a:r>
            <a:r>
              <a:rPr lang="en-US" sz="2400"/>
              <a:t> update equation</a:t>
            </a:r>
          </a:p>
          <a:p>
            <a:pPr eaLnBrk="1" hangingPunct="1"/>
            <a:r>
              <a:rPr lang="en-US" sz="2400"/>
              <a:t>Initial field</a:t>
            </a:r>
          </a:p>
          <a:p>
            <a:pPr lvl="1" eaLnBrk="1" hangingPunct="1"/>
            <a:r>
              <a:rPr lang="en-US" sz="2000"/>
              <a:t>Example incoming plane wave of finite duration</a:t>
            </a:r>
          </a:p>
          <a:p>
            <a:pPr lvl="1" eaLnBrk="1" hangingPunct="1"/>
            <a:endParaRPr lang="en-US" sz="2000"/>
          </a:p>
          <a:p>
            <a:pPr lvl="1" eaLnBrk="1" hangingPunct="1"/>
            <a:endParaRPr lang="en-US" sz="20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Footer Placeholder 3"/>
          <p:cNvSpPr>
            <a:spLocks noGrp="1"/>
          </p:cNvSpPr>
          <p:nvPr>
            <p:ph type="ftr" sz="quarter" idx="10"/>
          </p:nvPr>
        </p:nvSpPr>
        <p:spPr>
          <a:noFill/>
        </p:spPr>
        <p:txBody>
          <a:bodyPr/>
          <a:lstStyle/>
          <a:p>
            <a:r>
              <a:rPr lang="en-US">
                <a:latin typeface="Arial" pitchFamily="34" charset="0"/>
              </a:rPr>
              <a:t>Computational: time domain / volume discretisation</a:t>
            </a:r>
            <a:endParaRPr lang="nl-BE">
              <a:latin typeface="Arial" pitchFamily="34" charset="0"/>
            </a:endParaRPr>
          </a:p>
        </p:txBody>
      </p:sp>
      <p:sp>
        <p:nvSpPr>
          <p:cNvPr id="26629" name="Slide Number Placeholder 4"/>
          <p:cNvSpPr>
            <a:spLocks noGrp="1"/>
          </p:cNvSpPr>
          <p:nvPr>
            <p:ph type="sldNum" sz="quarter" idx="11"/>
          </p:nvPr>
        </p:nvSpPr>
        <p:spPr>
          <a:noFill/>
        </p:spPr>
        <p:txBody>
          <a:bodyPr/>
          <a:lstStyle/>
          <a:p>
            <a:fld id="{BF71A19F-096D-429F-A334-0919D0CE6BDC}" type="slidenum">
              <a:rPr lang="nl-BE" smtClean="0">
                <a:latin typeface="Arial" pitchFamily="34" charset="0"/>
              </a:rPr>
              <a:pPr/>
              <a:t>39</a:t>
            </a:fld>
            <a:endParaRPr lang="nl-BE">
              <a:latin typeface="Arial" pitchFamily="34" charset="0"/>
            </a:endParaRPr>
          </a:p>
        </p:txBody>
      </p:sp>
      <p:sp>
        <p:nvSpPr>
          <p:cNvPr id="26630" name="Rectangle 2"/>
          <p:cNvSpPr>
            <a:spLocks noGrp="1" noChangeArrowheads="1"/>
          </p:cNvSpPr>
          <p:nvPr>
            <p:ph type="title"/>
          </p:nvPr>
        </p:nvSpPr>
        <p:spPr/>
        <p:txBody>
          <a:bodyPr/>
          <a:lstStyle/>
          <a:p>
            <a:pPr eaLnBrk="1" hangingPunct="1"/>
            <a:r>
              <a:rPr lang="en-US"/>
              <a:t>4. sources</a:t>
            </a:r>
          </a:p>
        </p:txBody>
      </p:sp>
      <p:sp>
        <p:nvSpPr>
          <p:cNvPr id="26631" name="Rectangle 3"/>
          <p:cNvSpPr>
            <a:spLocks noGrp="1" noChangeArrowheads="1"/>
          </p:cNvSpPr>
          <p:nvPr>
            <p:ph type="body" idx="1"/>
          </p:nvPr>
        </p:nvSpPr>
        <p:spPr/>
        <p:txBody>
          <a:bodyPr/>
          <a:lstStyle/>
          <a:p>
            <a:pPr eaLnBrk="1" hangingPunct="1"/>
            <a:r>
              <a:rPr lang="en-US" sz="2400"/>
              <a:t>Which time dependence should be used if interest is in frequency response</a:t>
            </a:r>
          </a:p>
          <a:p>
            <a:pPr lvl="1" eaLnBrk="1" hangingPunct="1"/>
            <a:r>
              <a:rPr lang="en-US" sz="2000"/>
              <a:t>Problem: strong peaks outside area of interest may show side lobes due to finite length of time sequence that is Fourier transformed (FFT)</a:t>
            </a:r>
          </a:p>
          <a:p>
            <a:pPr lvl="1" eaLnBrk="1" hangingPunct="1"/>
            <a:r>
              <a:rPr lang="en-US" sz="2000"/>
              <a:t>Limit stimulus energy outside region of interest</a:t>
            </a:r>
          </a:p>
          <a:p>
            <a:pPr lvl="1" eaLnBrk="1" hangingPunct="1"/>
            <a:r>
              <a:rPr lang="en-US" sz="2000"/>
              <a:t>Example</a:t>
            </a:r>
          </a:p>
          <a:p>
            <a:pPr lvl="1" eaLnBrk="1" hangingPunct="1"/>
            <a:endParaRPr lang="en-US" sz="2000"/>
          </a:p>
          <a:p>
            <a:pPr lvl="2" eaLnBrk="1" hangingPunct="1"/>
            <a:r>
              <a:rPr lang="en-US" sz="1800"/>
              <a:t>No DC</a:t>
            </a:r>
          </a:p>
          <a:p>
            <a:pPr lvl="2" eaLnBrk="1" hangingPunct="1"/>
            <a:r>
              <a:rPr lang="en-US" sz="1800">
                <a:latin typeface="Symbol" pitchFamily="18" charset="2"/>
              </a:rPr>
              <a:t>s</a:t>
            </a:r>
            <a:r>
              <a:rPr lang="en-US" sz="1800" baseline="30000"/>
              <a:t>2</a:t>
            </a:r>
            <a:r>
              <a:rPr lang="en-US" sz="1800"/>
              <a:t> allows to tune bandwidth</a:t>
            </a:r>
          </a:p>
          <a:p>
            <a:pPr lvl="1" eaLnBrk="1" hangingPunct="1"/>
            <a:r>
              <a:rPr lang="en-US" sz="2000"/>
              <a:t>Example</a:t>
            </a:r>
          </a:p>
          <a:p>
            <a:pPr lvl="1" eaLnBrk="1" hangingPunct="1"/>
            <a:endParaRPr lang="en-US" sz="2000"/>
          </a:p>
          <a:p>
            <a:pPr lvl="1" eaLnBrk="1" hangingPunct="1"/>
            <a:endParaRPr lang="en-US" sz="2000"/>
          </a:p>
          <a:p>
            <a:pPr lvl="2" eaLnBrk="1" hangingPunct="1"/>
            <a:r>
              <a:rPr lang="en-US" sz="1800"/>
              <a:t>“narrow” band centered around </a:t>
            </a:r>
            <a:r>
              <a:rPr lang="en-US" sz="1800" i="1"/>
              <a:t>f</a:t>
            </a:r>
            <a:r>
              <a:rPr lang="en-US" sz="1800" i="1" baseline="-25000"/>
              <a:t>0</a:t>
            </a:r>
          </a:p>
        </p:txBody>
      </p:sp>
      <p:graphicFrame>
        <p:nvGraphicFramePr>
          <p:cNvPr id="26626" name="Object 4"/>
          <p:cNvGraphicFramePr>
            <a:graphicFrameLocks noGrp="1" noChangeAspect="1"/>
          </p:cNvGraphicFramePr>
          <p:nvPr>
            <p:ph sz="half" idx="4294967295"/>
          </p:nvPr>
        </p:nvGraphicFramePr>
        <p:xfrm>
          <a:off x="2265363" y="3138488"/>
          <a:ext cx="2738437" cy="722312"/>
        </p:xfrm>
        <a:graphic>
          <a:graphicData uri="http://schemas.openxmlformats.org/presentationml/2006/ole">
            <mc:AlternateContent xmlns:mc="http://schemas.openxmlformats.org/markup-compatibility/2006">
              <mc:Choice xmlns:v="urn:schemas-microsoft-com:vml" Requires="v">
                <p:oleObj spid="_x0000_s26648" name="Equation" r:id="rId4" imgW="1828800" imgH="482400" progId="Equation.3">
                  <p:embed/>
                </p:oleObj>
              </mc:Choice>
              <mc:Fallback>
                <p:oleObj name="Equation" r:id="rId4" imgW="1828800" imgH="4824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65363" y="3138488"/>
                        <a:ext cx="2738437" cy="722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27" name="Object 6"/>
          <p:cNvGraphicFramePr>
            <a:graphicFrameLocks noChangeAspect="1"/>
          </p:cNvGraphicFramePr>
          <p:nvPr/>
        </p:nvGraphicFramePr>
        <p:xfrm>
          <a:off x="1870075" y="4651375"/>
          <a:ext cx="3536950" cy="722313"/>
        </p:xfrm>
        <a:graphic>
          <a:graphicData uri="http://schemas.openxmlformats.org/presentationml/2006/ole">
            <mc:AlternateContent xmlns:mc="http://schemas.openxmlformats.org/markup-compatibility/2006">
              <mc:Choice xmlns:v="urn:schemas-microsoft-com:vml" Requires="v">
                <p:oleObj spid="_x0000_s26649" name="Equation" r:id="rId6" imgW="2361960" imgH="482400" progId="Equation.3">
                  <p:embed/>
                </p:oleObj>
              </mc:Choice>
              <mc:Fallback>
                <p:oleObj name="Equation" r:id="rId6" imgW="2361960" imgH="4824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70075" y="4651375"/>
                        <a:ext cx="3536950" cy="722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Footer Placeholder 3"/>
          <p:cNvSpPr>
            <a:spLocks noGrp="1"/>
          </p:cNvSpPr>
          <p:nvPr>
            <p:ph type="ftr" sz="quarter" idx="10"/>
          </p:nvPr>
        </p:nvSpPr>
        <p:spPr>
          <a:noFill/>
        </p:spPr>
        <p:txBody>
          <a:bodyPr/>
          <a:lstStyle/>
          <a:p>
            <a:r>
              <a:rPr lang="en-US">
                <a:latin typeface="Arial" pitchFamily="34" charset="0"/>
              </a:rPr>
              <a:t>Computational: time domain / volume discretisation</a:t>
            </a:r>
            <a:endParaRPr lang="nl-BE">
              <a:latin typeface="Arial" pitchFamily="34" charset="0"/>
            </a:endParaRPr>
          </a:p>
        </p:txBody>
      </p:sp>
      <p:sp>
        <p:nvSpPr>
          <p:cNvPr id="2052" name="Slide Number Placeholder 4"/>
          <p:cNvSpPr>
            <a:spLocks noGrp="1"/>
          </p:cNvSpPr>
          <p:nvPr>
            <p:ph type="sldNum" sz="quarter" idx="11"/>
          </p:nvPr>
        </p:nvSpPr>
        <p:spPr>
          <a:noFill/>
        </p:spPr>
        <p:txBody>
          <a:bodyPr/>
          <a:lstStyle/>
          <a:p>
            <a:fld id="{D97F4296-1E06-4C0B-A1E8-BD3AE2BD40F7}" type="slidenum">
              <a:rPr lang="nl-BE" smtClean="0">
                <a:latin typeface="Arial" pitchFamily="34" charset="0"/>
              </a:rPr>
              <a:pPr/>
              <a:t>4</a:t>
            </a:fld>
            <a:endParaRPr lang="nl-BE">
              <a:latin typeface="Arial" pitchFamily="34" charset="0"/>
            </a:endParaRPr>
          </a:p>
        </p:txBody>
      </p:sp>
      <p:sp>
        <p:nvSpPr>
          <p:cNvPr id="2053" name="Rectangle 2"/>
          <p:cNvSpPr>
            <a:spLocks noGrp="1" noChangeArrowheads="1"/>
          </p:cNvSpPr>
          <p:nvPr>
            <p:ph type="title"/>
          </p:nvPr>
        </p:nvSpPr>
        <p:spPr/>
        <p:txBody>
          <a:bodyPr/>
          <a:lstStyle/>
          <a:p>
            <a:pPr eaLnBrk="1" hangingPunct="1"/>
            <a:r>
              <a:rPr lang="en-US"/>
              <a:t>1.a) Cartesian grids</a:t>
            </a:r>
          </a:p>
        </p:txBody>
      </p:sp>
      <p:sp>
        <p:nvSpPr>
          <p:cNvPr id="2054" name="Rectangle 3"/>
          <p:cNvSpPr>
            <a:spLocks noGrp="1" noChangeArrowheads="1"/>
          </p:cNvSpPr>
          <p:nvPr>
            <p:ph type="body" idx="1"/>
          </p:nvPr>
        </p:nvSpPr>
        <p:spPr/>
        <p:txBody>
          <a:bodyPr/>
          <a:lstStyle/>
          <a:p>
            <a:pPr eaLnBrk="1" hangingPunct="1"/>
            <a:r>
              <a:rPr lang="en-US" sz="2400"/>
              <a:t>Collocated (continued)</a:t>
            </a:r>
          </a:p>
          <a:p>
            <a:pPr lvl="1" eaLnBrk="1" hangingPunct="1"/>
            <a:r>
              <a:rPr lang="en-US" sz="2000"/>
              <a:t>Subtracting gives</a:t>
            </a:r>
          </a:p>
          <a:p>
            <a:pPr lvl="1" eaLnBrk="1" hangingPunct="1"/>
            <a:endParaRPr lang="en-US" sz="2000"/>
          </a:p>
          <a:p>
            <a:pPr lvl="1" eaLnBrk="1" hangingPunct="1"/>
            <a:endParaRPr lang="en-US" sz="2000"/>
          </a:p>
          <a:p>
            <a:pPr lvl="1" eaLnBrk="1" hangingPunct="1"/>
            <a:r>
              <a:rPr lang="en-US" sz="2000"/>
              <a:t>In this central differences approach, the second order derivative and corresponding first order dependence on </a:t>
            </a:r>
            <a:r>
              <a:rPr lang="en-US" sz="2000" i="1"/>
              <a:t>dx</a:t>
            </a:r>
            <a:r>
              <a:rPr lang="en-US" sz="2000"/>
              <a:t> drops out.</a:t>
            </a:r>
          </a:p>
          <a:p>
            <a:pPr lvl="1" eaLnBrk="1" hangingPunct="1"/>
            <a:r>
              <a:rPr lang="en-US" sz="2000"/>
              <a:t>This scheme is second order accurate.</a:t>
            </a:r>
          </a:p>
          <a:p>
            <a:pPr lvl="1" eaLnBrk="1" hangingPunct="1"/>
            <a:endParaRPr lang="en-US" sz="2000"/>
          </a:p>
          <a:p>
            <a:pPr lvl="1" eaLnBrk="1" hangingPunct="1"/>
            <a:r>
              <a:rPr lang="en-US" sz="2000"/>
              <a:t>The spatial derivative at </a:t>
            </a:r>
            <a:r>
              <a:rPr lang="en-US" sz="2000" i="1"/>
              <a:t>x</a:t>
            </a:r>
            <a:r>
              <a:rPr lang="en-US" sz="2000" i="1" baseline="-25000"/>
              <a:t>0</a:t>
            </a:r>
            <a:r>
              <a:rPr lang="en-US" sz="2000"/>
              <a:t> only depends on values in the next and previous cell.</a:t>
            </a:r>
          </a:p>
          <a:p>
            <a:pPr lvl="1" eaLnBrk="1" hangingPunct="1"/>
            <a:r>
              <a:rPr lang="en-US" sz="2000"/>
              <a:t>It is easy to see that odd index </a:t>
            </a:r>
            <a:r>
              <a:rPr lang="en-US" sz="2000" i="1"/>
              <a:t>p</a:t>
            </a:r>
            <a:r>
              <a:rPr lang="en-US" sz="2000"/>
              <a:t> only depend on even index </a:t>
            </a:r>
            <a:r>
              <a:rPr lang="en-US" sz="2000" b="1"/>
              <a:t>o</a:t>
            </a:r>
            <a:r>
              <a:rPr lang="en-US" sz="2000"/>
              <a:t> values and vice versa. </a:t>
            </a:r>
          </a:p>
          <a:p>
            <a:pPr lvl="1" eaLnBrk="1" hangingPunct="1"/>
            <a:r>
              <a:rPr lang="en-US" sz="2000"/>
              <a:t>Small spatial changes in sources or structure cause problems.</a:t>
            </a:r>
          </a:p>
        </p:txBody>
      </p:sp>
      <p:graphicFrame>
        <p:nvGraphicFramePr>
          <p:cNvPr id="2050" name="Object 4"/>
          <p:cNvGraphicFramePr>
            <a:graphicFrameLocks noGrp="1" noChangeAspect="1"/>
          </p:cNvGraphicFramePr>
          <p:nvPr>
            <p:ph sz="half" idx="4294967295"/>
          </p:nvPr>
        </p:nvGraphicFramePr>
        <p:xfrm>
          <a:off x="1722438" y="1916113"/>
          <a:ext cx="4905375" cy="763587"/>
        </p:xfrm>
        <a:graphic>
          <a:graphicData uri="http://schemas.openxmlformats.org/presentationml/2006/ole">
            <mc:AlternateContent xmlns:mc="http://schemas.openxmlformats.org/markup-compatibility/2006">
              <mc:Choice xmlns:v="urn:schemas-microsoft-com:vml" Requires="v">
                <p:oleObj spid="_x0000_s2061" name="Equation" r:id="rId4" imgW="3263760" imgH="507960" progId="Equation.3">
                  <p:embed/>
                </p:oleObj>
              </mc:Choice>
              <mc:Fallback>
                <p:oleObj name="Equation" r:id="rId4" imgW="3263760" imgH="50796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22438" y="1916113"/>
                        <a:ext cx="4905375" cy="763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5" name="Line 6"/>
          <p:cNvSpPr>
            <a:spLocks noChangeShapeType="1"/>
          </p:cNvSpPr>
          <p:nvPr/>
        </p:nvSpPr>
        <p:spPr bwMode="auto">
          <a:xfrm flipV="1">
            <a:off x="5219700" y="1773238"/>
            <a:ext cx="1081088" cy="863600"/>
          </a:xfrm>
          <a:prstGeom prst="line">
            <a:avLst/>
          </a:prstGeom>
          <a:noFill/>
          <a:ln w="9525">
            <a:solidFill>
              <a:schemeClr val="hlink"/>
            </a:solidFill>
            <a:round/>
            <a:headEnd/>
            <a:tailEnd/>
          </a:ln>
        </p:spPr>
        <p:txBody>
          <a:bodyPr/>
          <a:lstStyle/>
          <a:p>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4" name="Footer Placeholder 3"/>
          <p:cNvSpPr>
            <a:spLocks noGrp="1"/>
          </p:cNvSpPr>
          <p:nvPr>
            <p:ph type="ftr" sz="quarter" idx="10"/>
          </p:nvPr>
        </p:nvSpPr>
        <p:spPr>
          <a:noFill/>
        </p:spPr>
        <p:txBody>
          <a:bodyPr/>
          <a:lstStyle/>
          <a:p>
            <a:r>
              <a:rPr lang="en-US">
                <a:latin typeface="Arial" pitchFamily="34" charset="0"/>
              </a:rPr>
              <a:t>Computational: time domain / volume discretisation</a:t>
            </a:r>
            <a:endParaRPr lang="nl-BE">
              <a:latin typeface="Arial" pitchFamily="34" charset="0"/>
            </a:endParaRPr>
          </a:p>
        </p:txBody>
      </p:sp>
      <p:sp>
        <p:nvSpPr>
          <p:cNvPr id="27655" name="Slide Number Placeholder 4"/>
          <p:cNvSpPr>
            <a:spLocks noGrp="1"/>
          </p:cNvSpPr>
          <p:nvPr>
            <p:ph type="sldNum" sz="quarter" idx="11"/>
          </p:nvPr>
        </p:nvSpPr>
        <p:spPr>
          <a:noFill/>
        </p:spPr>
        <p:txBody>
          <a:bodyPr/>
          <a:lstStyle/>
          <a:p>
            <a:fld id="{725E36D4-42D6-476D-9A40-95AF0B96F3E0}" type="slidenum">
              <a:rPr lang="nl-BE" smtClean="0">
                <a:latin typeface="Arial" pitchFamily="34" charset="0"/>
              </a:rPr>
              <a:pPr/>
              <a:t>40</a:t>
            </a:fld>
            <a:endParaRPr lang="nl-BE">
              <a:latin typeface="Arial" pitchFamily="34" charset="0"/>
            </a:endParaRPr>
          </a:p>
        </p:txBody>
      </p:sp>
      <p:sp>
        <p:nvSpPr>
          <p:cNvPr id="27656" name="Rectangle 2"/>
          <p:cNvSpPr>
            <a:spLocks noGrp="1" noChangeArrowheads="1"/>
          </p:cNvSpPr>
          <p:nvPr>
            <p:ph type="title"/>
          </p:nvPr>
        </p:nvSpPr>
        <p:spPr/>
        <p:txBody>
          <a:bodyPr/>
          <a:lstStyle/>
          <a:p>
            <a:pPr eaLnBrk="1" hangingPunct="1"/>
            <a:r>
              <a:rPr lang="en-US"/>
              <a:t>4.c) impedance boundary</a:t>
            </a:r>
          </a:p>
        </p:txBody>
      </p:sp>
      <p:sp>
        <p:nvSpPr>
          <p:cNvPr id="27657" name="Rectangle 3"/>
          <p:cNvSpPr>
            <a:spLocks noGrp="1" noChangeArrowheads="1"/>
          </p:cNvSpPr>
          <p:nvPr>
            <p:ph type="body" idx="1"/>
          </p:nvPr>
        </p:nvSpPr>
        <p:spPr/>
        <p:txBody>
          <a:bodyPr/>
          <a:lstStyle/>
          <a:p>
            <a:pPr eaLnBrk="1" hangingPunct="1"/>
            <a:r>
              <a:rPr lang="en-US" sz="2400"/>
              <a:t>Real surface impedance</a:t>
            </a:r>
          </a:p>
          <a:p>
            <a:pPr lvl="1" eaLnBrk="1" hangingPunct="1"/>
            <a:r>
              <a:rPr lang="en-US" sz="2000"/>
              <a:t>Implemented at plane where </a:t>
            </a:r>
            <a:r>
              <a:rPr lang="en-US" sz="2000" i="1"/>
              <a:t>o</a:t>
            </a:r>
            <a:r>
              <a:rPr lang="en-US" sz="2000" i="1" baseline="-25000"/>
              <a:t>n</a:t>
            </a:r>
            <a:r>
              <a:rPr lang="en-US" sz="2000"/>
              <a:t> is discretised, assume </a:t>
            </a:r>
            <a:r>
              <a:rPr lang="en-US" sz="2000" i="1"/>
              <a:t>o</a:t>
            </a:r>
            <a:r>
              <a:rPr lang="en-US" sz="2000" i="1" baseline="-25000"/>
              <a:t>x</a:t>
            </a:r>
            <a:r>
              <a:rPr lang="en-US" sz="2000"/>
              <a:t> with impedance for larger </a:t>
            </a:r>
            <a:r>
              <a:rPr lang="en-US" sz="2000" i="1"/>
              <a:t>x, </a:t>
            </a:r>
            <a:r>
              <a:rPr lang="en-US" sz="2000"/>
              <a:t>boundary at</a:t>
            </a:r>
            <a:r>
              <a:rPr lang="en-US" sz="2000" i="1"/>
              <a:t> i</a:t>
            </a:r>
            <a:r>
              <a:rPr lang="en-US" sz="2000" i="1" baseline="-25000"/>
              <a:t>0</a:t>
            </a:r>
            <a:r>
              <a:rPr lang="en-US" sz="2000" i="1"/>
              <a:t>+1/2</a:t>
            </a:r>
            <a:endParaRPr lang="en-US" sz="2000" i="1" baseline="-25000"/>
          </a:p>
          <a:p>
            <a:pPr lvl="1" eaLnBrk="1" hangingPunct="1"/>
            <a:r>
              <a:rPr lang="en-US" sz="2000"/>
              <a:t>Shift unknown </a:t>
            </a:r>
            <a:r>
              <a:rPr lang="en-US" sz="2000" i="1"/>
              <a:t>p</a:t>
            </a:r>
            <a:r>
              <a:rPr lang="en-US" sz="2000"/>
              <a:t> to surface</a:t>
            </a:r>
          </a:p>
          <a:p>
            <a:pPr lvl="1" eaLnBrk="1" hangingPunct="1"/>
            <a:endParaRPr lang="en-US" sz="2000"/>
          </a:p>
          <a:p>
            <a:pPr lvl="1" eaLnBrk="1" hangingPunct="1"/>
            <a:r>
              <a:rPr lang="en-US" sz="2000"/>
              <a:t>Resolve unknown </a:t>
            </a:r>
            <a:r>
              <a:rPr lang="en-US" sz="2000" i="1"/>
              <a:t>p</a:t>
            </a:r>
            <a:r>
              <a:rPr lang="en-US" sz="2000"/>
              <a:t> at half grid step using impedance condition</a:t>
            </a:r>
          </a:p>
          <a:p>
            <a:pPr lvl="1" eaLnBrk="1" hangingPunct="1"/>
            <a:endParaRPr lang="en-US" sz="2000"/>
          </a:p>
          <a:p>
            <a:pPr lvl="1" eaLnBrk="1" hangingPunct="1"/>
            <a:r>
              <a:rPr lang="en-US" sz="2000"/>
              <a:t>Resolve time mismatch for </a:t>
            </a:r>
            <a:r>
              <a:rPr lang="en-US" sz="2000" i="1"/>
              <a:t>o</a:t>
            </a:r>
            <a:r>
              <a:rPr lang="en-US" sz="2000" i="1" baseline="-25000"/>
              <a:t>x</a:t>
            </a:r>
            <a:r>
              <a:rPr lang="en-US" sz="2000"/>
              <a:t> by linear interpolation in time</a:t>
            </a:r>
          </a:p>
          <a:p>
            <a:pPr lvl="1" eaLnBrk="1" hangingPunct="1"/>
            <a:endParaRPr lang="en-US" sz="2000"/>
          </a:p>
          <a:p>
            <a:pPr lvl="1" eaLnBrk="1" hangingPunct="1"/>
            <a:endParaRPr lang="en-US" sz="2000"/>
          </a:p>
          <a:p>
            <a:pPr lvl="1" eaLnBrk="1" hangingPunct="1"/>
            <a:r>
              <a:rPr lang="en-US" sz="2000"/>
              <a:t>This approach does not restrict stability condition (as long as </a:t>
            </a:r>
            <a:r>
              <a:rPr lang="en-US" sz="2000" i="1"/>
              <a:t>Z</a:t>
            </a:r>
            <a:r>
              <a:rPr lang="en-US" sz="2000" i="1" baseline="-25000"/>
              <a:t>R</a:t>
            </a:r>
            <a:r>
              <a:rPr lang="en-US" sz="2000">
                <a:cs typeface="Arial" pitchFamily="34" charset="0"/>
              </a:rPr>
              <a:t>≥0)</a:t>
            </a:r>
            <a:r>
              <a:rPr lang="en-US" sz="2000"/>
              <a:t> </a:t>
            </a:r>
          </a:p>
          <a:p>
            <a:pPr lvl="2" eaLnBrk="1" hangingPunct="1"/>
            <a:r>
              <a:rPr lang="en-US" sz="1800" i="1"/>
              <a:t>Z</a:t>
            </a:r>
            <a:r>
              <a:rPr lang="en-US" sz="1800" i="1" baseline="-25000"/>
              <a:t>R</a:t>
            </a:r>
            <a:r>
              <a:rPr lang="en-US" sz="1800"/>
              <a:t>=0 is equivalent to </a:t>
            </a:r>
            <a:r>
              <a:rPr lang="en-US" sz="1800" i="1"/>
              <a:t>p</a:t>
            </a:r>
            <a:r>
              <a:rPr lang="en-US" sz="1800"/>
              <a:t>=0 and results in perfect reflection</a:t>
            </a:r>
          </a:p>
          <a:p>
            <a:pPr lvl="2" eaLnBrk="1" hangingPunct="1"/>
            <a:r>
              <a:rPr lang="en-US" sz="1800" i="1"/>
              <a:t>Z</a:t>
            </a:r>
            <a:r>
              <a:rPr lang="en-US" sz="1800" i="1" baseline="-25000"/>
              <a:t>R</a:t>
            </a:r>
            <a:r>
              <a:rPr lang="en-US" sz="1800"/>
              <a:t>=</a:t>
            </a:r>
            <a:r>
              <a:rPr lang="en-US" sz="1800">
                <a:cs typeface="Arial" pitchFamily="34" charset="0"/>
              </a:rPr>
              <a:t>∞</a:t>
            </a:r>
            <a:r>
              <a:rPr lang="en-US" sz="1800"/>
              <a:t> is equivalent to </a:t>
            </a:r>
            <a:r>
              <a:rPr lang="en-US" sz="1800" i="1"/>
              <a:t>o</a:t>
            </a:r>
            <a:r>
              <a:rPr lang="en-US" sz="1800" i="1" baseline="-25000"/>
              <a:t>x</a:t>
            </a:r>
            <a:r>
              <a:rPr lang="en-US" sz="1800"/>
              <a:t>=0 and results in perfect reflection</a:t>
            </a:r>
          </a:p>
          <a:p>
            <a:pPr lvl="2" eaLnBrk="1" hangingPunct="1"/>
            <a:r>
              <a:rPr lang="en-US" sz="1800" i="1"/>
              <a:t>Z</a:t>
            </a:r>
            <a:r>
              <a:rPr lang="en-US" sz="1800" i="1" baseline="-25000"/>
              <a:t>R</a:t>
            </a:r>
            <a:r>
              <a:rPr lang="en-US" sz="1800"/>
              <a:t>=</a:t>
            </a:r>
            <a:r>
              <a:rPr lang="en-US" sz="1800">
                <a:cs typeface="Arial" pitchFamily="34" charset="0"/>
              </a:rPr>
              <a:t>characteristic impedance (=c)</a:t>
            </a:r>
            <a:r>
              <a:rPr lang="en-US" sz="1800"/>
              <a:t> absorbs an orthogonal plane wave</a:t>
            </a:r>
          </a:p>
          <a:p>
            <a:pPr lvl="1" eaLnBrk="1" hangingPunct="1">
              <a:buFontTx/>
              <a:buNone/>
            </a:pPr>
            <a:endParaRPr lang="en-US" sz="2000"/>
          </a:p>
        </p:txBody>
      </p:sp>
      <p:graphicFrame>
        <p:nvGraphicFramePr>
          <p:cNvPr id="27650" name="Object 4"/>
          <p:cNvGraphicFramePr>
            <a:graphicFrameLocks noGrp="1" noChangeAspect="1"/>
          </p:cNvGraphicFramePr>
          <p:nvPr>
            <p:ph sz="half" idx="4294967295"/>
          </p:nvPr>
        </p:nvGraphicFramePr>
        <p:xfrm>
          <a:off x="4067175" y="1196975"/>
          <a:ext cx="874713" cy="341313"/>
        </p:xfrm>
        <a:graphic>
          <a:graphicData uri="http://schemas.openxmlformats.org/presentationml/2006/ole">
            <mc:AlternateContent xmlns:mc="http://schemas.openxmlformats.org/markup-compatibility/2006">
              <mc:Choice xmlns:v="urn:schemas-microsoft-com:vml" Requires="v">
                <p:oleObj spid="_x0000_s27694" name="Equation" r:id="rId4" imgW="583920" imgH="228600" progId="Equation.3">
                  <p:embed/>
                </p:oleObj>
              </mc:Choice>
              <mc:Fallback>
                <p:oleObj name="Equation" r:id="rId4" imgW="583920" imgH="2286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67175" y="1196975"/>
                        <a:ext cx="874713" cy="341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658" name="Rectangle 6" descr="Light upward diagonal"/>
          <p:cNvSpPr>
            <a:spLocks noChangeArrowheads="1"/>
          </p:cNvSpPr>
          <p:nvPr/>
        </p:nvSpPr>
        <p:spPr bwMode="auto">
          <a:xfrm>
            <a:off x="8604250" y="1268413"/>
            <a:ext cx="360363" cy="1296987"/>
          </a:xfrm>
          <a:prstGeom prst="rect">
            <a:avLst/>
          </a:prstGeom>
          <a:pattFill prst="ltUpDiag">
            <a:fgClr>
              <a:schemeClr val="tx1"/>
            </a:fgClr>
            <a:bgClr>
              <a:schemeClr val="bg1"/>
            </a:bgClr>
          </a:pattFill>
          <a:ln w="9525">
            <a:noFill/>
            <a:miter lim="800000"/>
            <a:headEnd/>
            <a:tailEnd/>
          </a:ln>
        </p:spPr>
        <p:txBody>
          <a:bodyPr wrap="none" anchor="ctr"/>
          <a:lstStyle/>
          <a:p>
            <a:endParaRPr lang="en-US"/>
          </a:p>
        </p:txBody>
      </p:sp>
      <p:sp>
        <p:nvSpPr>
          <p:cNvPr id="27659" name="Line 7"/>
          <p:cNvSpPr>
            <a:spLocks noChangeShapeType="1"/>
          </p:cNvSpPr>
          <p:nvPr/>
        </p:nvSpPr>
        <p:spPr bwMode="auto">
          <a:xfrm>
            <a:off x="8461375" y="1989138"/>
            <a:ext cx="287338" cy="0"/>
          </a:xfrm>
          <a:prstGeom prst="line">
            <a:avLst/>
          </a:prstGeom>
          <a:noFill/>
          <a:ln w="9525">
            <a:solidFill>
              <a:schemeClr val="tx1"/>
            </a:solidFill>
            <a:round/>
            <a:headEnd/>
            <a:tailEnd type="triangle" w="med" len="med"/>
          </a:ln>
        </p:spPr>
        <p:txBody>
          <a:bodyPr/>
          <a:lstStyle/>
          <a:p>
            <a:endParaRPr lang="en-US"/>
          </a:p>
        </p:txBody>
      </p:sp>
      <p:graphicFrame>
        <p:nvGraphicFramePr>
          <p:cNvPr id="27651" name="Object 8"/>
          <p:cNvGraphicFramePr>
            <a:graphicFrameLocks noGrp="1" noChangeAspect="1"/>
          </p:cNvGraphicFramePr>
          <p:nvPr>
            <p:ph sz="half" idx="4294967295"/>
          </p:nvPr>
        </p:nvGraphicFramePr>
        <p:xfrm>
          <a:off x="1912938" y="2492375"/>
          <a:ext cx="4306887" cy="500063"/>
        </p:xfrm>
        <a:graphic>
          <a:graphicData uri="http://schemas.openxmlformats.org/presentationml/2006/ole">
            <mc:AlternateContent xmlns:mc="http://schemas.openxmlformats.org/markup-compatibility/2006">
              <mc:Choice xmlns:v="urn:schemas-microsoft-com:vml" Requires="v">
                <p:oleObj spid="_x0000_s27695" name="Equation" r:id="rId6" imgW="3390840" imgH="393480" progId="Equation.3">
                  <p:embed/>
                </p:oleObj>
              </mc:Choice>
              <mc:Fallback>
                <p:oleObj name="Equation" r:id="rId6" imgW="3390840" imgH="39348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12938" y="2492375"/>
                        <a:ext cx="4306887" cy="500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652" name="Object 10"/>
          <p:cNvGraphicFramePr>
            <a:graphicFrameLocks noChangeAspect="1"/>
          </p:cNvGraphicFramePr>
          <p:nvPr/>
        </p:nvGraphicFramePr>
        <p:xfrm>
          <a:off x="1900238" y="3284538"/>
          <a:ext cx="4545012" cy="500062"/>
        </p:xfrm>
        <a:graphic>
          <a:graphicData uri="http://schemas.openxmlformats.org/presentationml/2006/ole">
            <mc:AlternateContent xmlns:mc="http://schemas.openxmlformats.org/markup-compatibility/2006">
              <mc:Choice xmlns:v="urn:schemas-microsoft-com:vml" Requires="v">
                <p:oleObj spid="_x0000_s27696" name="Equation" r:id="rId8" imgW="3581280" imgH="393480" progId="Equation.3">
                  <p:embed/>
                </p:oleObj>
              </mc:Choice>
              <mc:Fallback>
                <p:oleObj name="Equation" r:id="rId8" imgW="3581280" imgH="393480" progId="Equation.3">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00238" y="3284538"/>
                        <a:ext cx="4545012" cy="500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653" name="Object 11"/>
          <p:cNvGraphicFramePr>
            <a:graphicFrameLocks noChangeAspect="1"/>
          </p:cNvGraphicFramePr>
          <p:nvPr/>
        </p:nvGraphicFramePr>
        <p:xfrm>
          <a:off x="1979613" y="4176713"/>
          <a:ext cx="4914900" cy="547687"/>
        </p:xfrm>
        <a:graphic>
          <a:graphicData uri="http://schemas.openxmlformats.org/presentationml/2006/ole">
            <mc:AlternateContent xmlns:mc="http://schemas.openxmlformats.org/markup-compatibility/2006">
              <mc:Choice xmlns:v="urn:schemas-microsoft-com:vml" Requires="v">
                <p:oleObj spid="_x0000_s27697" name="Equation" r:id="rId10" imgW="3873240" imgH="431640" progId="Equation.3">
                  <p:embed/>
                </p:oleObj>
              </mc:Choice>
              <mc:Fallback>
                <p:oleObj name="Equation" r:id="rId10" imgW="3873240" imgH="431640" progId="Equation.3">
                  <p:embed/>
                  <p:pic>
                    <p:nvPicPr>
                      <p:cNvPr id="0"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79613" y="4176713"/>
                        <a:ext cx="4914900" cy="547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Footer Placeholder 3"/>
          <p:cNvSpPr>
            <a:spLocks noGrp="1"/>
          </p:cNvSpPr>
          <p:nvPr>
            <p:ph type="ftr" sz="quarter" idx="10"/>
          </p:nvPr>
        </p:nvSpPr>
        <p:spPr>
          <a:noFill/>
        </p:spPr>
        <p:txBody>
          <a:bodyPr/>
          <a:lstStyle/>
          <a:p>
            <a:r>
              <a:rPr lang="en-US">
                <a:latin typeface="Arial" pitchFamily="34" charset="0"/>
              </a:rPr>
              <a:t>Computational: time domain / volume discretisation</a:t>
            </a:r>
            <a:endParaRPr lang="nl-BE">
              <a:latin typeface="Arial" pitchFamily="34" charset="0"/>
            </a:endParaRPr>
          </a:p>
        </p:txBody>
      </p:sp>
      <p:sp>
        <p:nvSpPr>
          <p:cNvPr id="28682" name="Slide Number Placeholder 4"/>
          <p:cNvSpPr>
            <a:spLocks noGrp="1"/>
          </p:cNvSpPr>
          <p:nvPr>
            <p:ph type="sldNum" sz="quarter" idx="11"/>
          </p:nvPr>
        </p:nvSpPr>
        <p:spPr>
          <a:noFill/>
        </p:spPr>
        <p:txBody>
          <a:bodyPr/>
          <a:lstStyle/>
          <a:p>
            <a:fld id="{357CB8C6-EC9F-4900-8ED7-B4A7C71BF225}" type="slidenum">
              <a:rPr lang="nl-BE" smtClean="0">
                <a:latin typeface="Arial" pitchFamily="34" charset="0"/>
              </a:rPr>
              <a:pPr/>
              <a:t>41</a:t>
            </a:fld>
            <a:endParaRPr lang="nl-BE">
              <a:latin typeface="Arial" pitchFamily="34" charset="0"/>
            </a:endParaRPr>
          </a:p>
        </p:txBody>
      </p:sp>
      <p:sp>
        <p:nvSpPr>
          <p:cNvPr id="28683" name="Rectangle 2"/>
          <p:cNvSpPr>
            <a:spLocks noGrp="1" noChangeArrowheads="1"/>
          </p:cNvSpPr>
          <p:nvPr>
            <p:ph type="title"/>
          </p:nvPr>
        </p:nvSpPr>
        <p:spPr/>
        <p:txBody>
          <a:bodyPr/>
          <a:lstStyle/>
          <a:p>
            <a:pPr eaLnBrk="1" hangingPunct="1"/>
            <a:r>
              <a:rPr lang="en-US"/>
              <a:t>4.c) impedance boundary</a:t>
            </a:r>
            <a:endParaRPr lang="nl-BE"/>
          </a:p>
        </p:txBody>
      </p:sp>
      <p:sp>
        <p:nvSpPr>
          <p:cNvPr id="28684" name="Rectangle 3"/>
          <p:cNvSpPr>
            <a:spLocks noGrp="1" noChangeArrowheads="1"/>
          </p:cNvSpPr>
          <p:nvPr>
            <p:ph type="body" idx="1"/>
          </p:nvPr>
        </p:nvSpPr>
        <p:spPr/>
        <p:txBody>
          <a:bodyPr/>
          <a:lstStyle/>
          <a:p>
            <a:pPr eaLnBrk="1" hangingPunct="1"/>
            <a:r>
              <a:rPr lang="nl-BE"/>
              <a:t>Complex surface impedance</a:t>
            </a:r>
          </a:p>
          <a:p>
            <a:pPr lvl="1" eaLnBrk="1" hangingPunct="1"/>
            <a:r>
              <a:rPr lang="nl-BE"/>
              <a:t>Explicit convolution</a:t>
            </a:r>
          </a:p>
          <a:p>
            <a:pPr lvl="2" eaLnBrk="1" hangingPunct="1"/>
            <a:r>
              <a:rPr lang="nl-BE"/>
              <a:t>In most cases slow and memory consuming</a:t>
            </a:r>
          </a:p>
          <a:p>
            <a:pPr lvl="2" eaLnBrk="1" hangingPunct="1"/>
            <a:r>
              <a:rPr lang="nl-BE"/>
              <a:t>Exception: </a:t>
            </a:r>
          </a:p>
          <a:p>
            <a:pPr lvl="2" eaLnBrk="1" hangingPunct="1"/>
            <a:endParaRPr lang="nl-BE"/>
          </a:p>
          <a:p>
            <a:pPr lvl="1" eaLnBrk="1" hangingPunct="1"/>
            <a:r>
              <a:rPr lang="nl-BE"/>
              <a:t>Series expansion</a:t>
            </a:r>
          </a:p>
          <a:p>
            <a:pPr lvl="2" eaLnBrk="1" hangingPunct="1"/>
            <a:endParaRPr lang="nl-BE"/>
          </a:p>
          <a:p>
            <a:pPr lvl="2" eaLnBrk="1" hangingPunct="1"/>
            <a:r>
              <a:rPr lang="nl-BE"/>
              <a:t>In time domain</a:t>
            </a:r>
          </a:p>
          <a:p>
            <a:pPr lvl="2" eaLnBrk="1" hangingPunct="1"/>
            <a:r>
              <a:rPr lang="nl-BE"/>
              <a:t>In a similar way as for a real impedance one obtains</a:t>
            </a:r>
          </a:p>
        </p:txBody>
      </p:sp>
      <p:graphicFrame>
        <p:nvGraphicFramePr>
          <p:cNvPr id="28674" name="Object 4"/>
          <p:cNvGraphicFramePr>
            <a:graphicFrameLocks noGrp="1" noChangeAspect="1"/>
          </p:cNvGraphicFramePr>
          <p:nvPr>
            <p:ph sz="half" idx="4294967295"/>
          </p:nvPr>
        </p:nvGraphicFramePr>
        <p:xfrm>
          <a:off x="5364163" y="1247775"/>
          <a:ext cx="1162050" cy="381000"/>
        </p:xfrm>
        <a:graphic>
          <a:graphicData uri="http://schemas.openxmlformats.org/presentationml/2006/ole">
            <mc:AlternateContent xmlns:mc="http://schemas.openxmlformats.org/markup-compatibility/2006">
              <mc:Choice xmlns:v="urn:schemas-microsoft-com:vml" Requires="v">
                <p:oleObj spid="_x0000_s28751" name="Equation" r:id="rId4" imgW="774360" imgH="253800" progId="Equation.3">
                  <p:embed/>
                </p:oleObj>
              </mc:Choice>
              <mc:Fallback>
                <p:oleObj name="Equation" r:id="rId4" imgW="774360" imgH="2538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4163" y="1247775"/>
                        <a:ext cx="116205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675" name="Object 6"/>
          <p:cNvGraphicFramePr>
            <a:graphicFrameLocks noChangeAspect="1"/>
          </p:cNvGraphicFramePr>
          <p:nvPr/>
        </p:nvGraphicFramePr>
        <p:xfrm>
          <a:off x="3754438" y="1641475"/>
          <a:ext cx="4095750" cy="419100"/>
        </p:xfrm>
        <a:graphic>
          <a:graphicData uri="http://schemas.openxmlformats.org/presentationml/2006/ole">
            <mc:AlternateContent xmlns:mc="http://schemas.openxmlformats.org/markup-compatibility/2006">
              <mc:Choice xmlns:v="urn:schemas-microsoft-com:vml" Requires="v">
                <p:oleObj spid="_x0000_s28752" name="Equation" r:id="rId6" imgW="2730240" imgH="279360" progId="Equation.3">
                  <p:embed/>
                </p:oleObj>
              </mc:Choice>
              <mc:Fallback>
                <p:oleObj name="Equation" r:id="rId6" imgW="2730240" imgH="27936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54438" y="1641475"/>
                        <a:ext cx="4095750"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676" name="Object 7"/>
          <p:cNvGraphicFramePr>
            <a:graphicFrameLocks noChangeAspect="1"/>
          </p:cNvGraphicFramePr>
          <p:nvPr/>
        </p:nvGraphicFramePr>
        <p:xfrm>
          <a:off x="3492500" y="3149600"/>
          <a:ext cx="2895600" cy="628650"/>
        </p:xfrm>
        <a:graphic>
          <a:graphicData uri="http://schemas.openxmlformats.org/presentationml/2006/ole">
            <mc:AlternateContent xmlns:mc="http://schemas.openxmlformats.org/markup-compatibility/2006">
              <mc:Choice xmlns:v="urn:schemas-microsoft-com:vml" Requires="v">
                <p:oleObj spid="_x0000_s28753" name="Equation" r:id="rId8" imgW="1930320" imgH="419040" progId="Equation.3">
                  <p:embed/>
                </p:oleObj>
              </mc:Choice>
              <mc:Fallback>
                <p:oleObj name="Equation" r:id="rId8" imgW="1930320" imgH="419040"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92500" y="3149600"/>
                        <a:ext cx="2895600" cy="628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677" name="Object 8"/>
          <p:cNvGraphicFramePr>
            <a:graphicFrameLocks noChangeAspect="1"/>
          </p:cNvGraphicFramePr>
          <p:nvPr/>
        </p:nvGraphicFramePr>
        <p:xfrm>
          <a:off x="3541713" y="3906838"/>
          <a:ext cx="2686050" cy="590550"/>
        </p:xfrm>
        <a:graphic>
          <a:graphicData uri="http://schemas.openxmlformats.org/presentationml/2006/ole">
            <mc:AlternateContent xmlns:mc="http://schemas.openxmlformats.org/markup-compatibility/2006">
              <mc:Choice xmlns:v="urn:schemas-microsoft-com:vml" Requires="v">
                <p:oleObj spid="_x0000_s28754" name="Equation" r:id="rId10" imgW="1790640" imgH="393480" progId="Equation.3">
                  <p:embed/>
                </p:oleObj>
              </mc:Choice>
              <mc:Fallback>
                <p:oleObj name="Equation" r:id="rId10" imgW="1790640" imgH="393480" progId="Equation.3">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41713" y="3906838"/>
                        <a:ext cx="2686050" cy="590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678" name="Object 9"/>
          <p:cNvGraphicFramePr>
            <a:graphicFrameLocks noGrp="1" noChangeAspect="1"/>
          </p:cNvGraphicFramePr>
          <p:nvPr>
            <p:ph sz="half" idx="4294967295"/>
          </p:nvPr>
        </p:nvGraphicFramePr>
        <p:xfrm>
          <a:off x="250825" y="4949825"/>
          <a:ext cx="8655050" cy="631825"/>
        </p:xfrm>
        <a:graphic>
          <a:graphicData uri="http://schemas.openxmlformats.org/presentationml/2006/ole">
            <mc:AlternateContent xmlns:mc="http://schemas.openxmlformats.org/markup-compatibility/2006">
              <mc:Choice xmlns:v="urn:schemas-microsoft-com:vml" Requires="v">
                <p:oleObj spid="_x0000_s28755" name="Equation" r:id="rId12" imgW="5918040" imgH="431640" progId="Equation.DSMT4">
                  <p:embed/>
                </p:oleObj>
              </mc:Choice>
              <mc:Fallback>
                <p:oleObj name="Equation" r:id="rId12" imgW="5918040" imgH="431640" progId="Equation.DSMT4">
                  <p:embed/>
                  <p:pic>
                    <p:nvPicPr>
                      <p:cNvPr id="0" name="Object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0825" y="4949825"/>
                        <a:ext cx="8655050" cy="631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679" name="Object 11"/>
          <p:cNvGraphicFramePr>
            <a:graphicFrameLocks noChangeAspect="1"/>
          </p:cNvGraphicFramePr>
          <p:nvPr/>
        </p:nvGraphicFramePr>
        <p:xfrm>
          <a:off x="2932113" y="5711825"/>
          <a:ext cx="3794125" cy="381000"/>
        </p:xfrm>
        <a:graphic>
          <a:graphicData uri="http://schemas.openxmlformats.org/presentationml/2006/ole">
            <mc:AlternateContent xmlns:mc="http://schemas.openxmlformats.org/markup-compatibility/2006">
              <mc:Choice xmlns:v="urn:schemas-microsoft-com:vml" Requires="v">
                <p:oleObj spid="_x0000_s28756" name="Equation" r:id="rId14" imgW="2527200" imgH="253800" progId="Equation.3">
                  <p:embed/>
                </p:oleObj>
              </mc:Choice>
              <mc:Fallback>
                <p:oleObj name="Equation" r:id="rId14" imgW="2527200" imgH="253800" progId="Equation.3">
                  <p:embed/>
                  <p:pic>
                    <p:nvPicPr>
                      <p:cNvPr id="0" name="Object 1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932113" y="5711825"/>
                        <a:ext cx="379412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680" name="Object 12"/>
          <p:cNvGraphicFramePr>
            <a:graphicFrameLocks noChangeAspect="1"/>
          </p:cNvGraphicFramePr>
          <p:nvPr/>
        </p:nvGraphicFramePr>
        <p:xfrm>
          <a:off x="2700338" y="2349500"/>
          <a:ext cx="1276350" cy="647700"/>
        </p:xfrm>
        <a:graphic>
          <a:graphicData uri="http://schemas.openxmlformats.org/presentationml/2006/ole">
            <mc:AlternateContent xmlns:mc="http://schemas.openxmlformats.org/markup-compatibility/2006">
              <mc:Choice xmlns:v="urn:schemas-microsoft-com:vml" Requires="v">
                <p:oleObj spid="_x0000_s28757" name="Equation" r:id="rId16" imgW="850680" imgH="431640" progId="Equation.3">
                  <p:embed/>
                </p:oleObj>
              </mc:Choice>
              <mc:Fallback>
                <p:oleObj name="Equation" r:id="rId16" imgW="850680" imgH="431640" progId="Equation.3">
                  <p:embed/>
                  <p:pic>
                    <p:nvPicPr>
                      <p:cNvPr id="0" name="Object 1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00338" y="2349500"/>
                        <a:ext cx="1276350"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Footer Placeholder 3"/>
          <p:cNvSpPr>
            <a:spLocks noGrp="1"/>
          </p:cNvSpPr>
          <p:nvPr>
            <p:ph type="ftr" sz="quarter" idx="10"/>
          </p:nvPr>
        </p:nvSpPr>
        <p:spPr>
          <a:noFill/>
        </p:spPr>
        <p:txBody>
          <a:bodyPr/>
          <a:lstStyle/>
          <a:p>
            <a:r>
              <a:rPr lang="en-US">
                <a:latin typeface="Arial" pitchFamily="34" charset="0"/>
              </a:rPr>
              <a:t>Computational: time domain / volume discretisation</a:t>
            </a:r>
            <a:endParaRPr lang="nl-BE">
              <a:latin typeface="Arial" pitchFamily="34" charset="0"/>
            </a:endParaRPr>
          </a:p>
        </p:txBody>
      </p:sp>
      <p:sp>
        <p:nvSpPr>
          <p:cNvPr id="29702" name="Slide Number Placeholder 4"/>
          <p:cNvSpPr>
            <a:spLocks noGrp="1"/>
          </p:cNvSpPr>
          <p:nvPr>
            <p:ph type="sldNum" sz="quarter" idx="11"/>
          </p:nvPr>
        </p:nvSpPr>
        <p:spPr>
          <a:noFill/>
        </p:spPr>
        <p:txBody>
          <a:bodyPr/>
          <a:lstStyle/>
          <a:p>
            <a:fld id="{93C2BE1D-BDA6-4DA7-950B-00522C9BFC31}" type="slidenum">
              <a:rPr lang="nl-BE" smtClean="0">
                <a:latin typeface="Arial" pitchFamily="34" charset="0"/>
              </a:rPr>
              <a:pPr/>
              <a:t>42</a:t>
            </a:fld>
            <a:endParaRPr lang="nl-BE">
              <a:latin typeface="Arial" pitchFamily="34" charset="0"/>
            </a:endParaRPr>
          </a:p>
        </p:txBody>
      </p:sp>
      <p:sp>
        <p:nvSpPr>
          <p:cNvPr id="29703" name="Rectangle 2"/>
          <p:cNvSpPr>
            <a:spLocks noGrp="1" noChangeArrowheads="1"/>
          </p:cNvSpPr>
          <p:nvPr>
            <p:ph type="title"/>
          </p:nvPr>
        </p:nvSpPr>
        <p:spPr/>
        <p:txBody>
          <a:bodyPr/>
          <a:lstStyle/>
          <a:p>
            <a:pPr eaLnBrk="1" hangingPunct="1"/>
            <a:r>
              <a:rPr lang="en-US"/>
              <a:t>4.c) impedance boundary</a:t>
            </a:r>
            <a:endParaRPr lang="nl-BE"/>
          </a:p>
        </p:txBody>
      </p:sp>
      <p:sp>
        <p:nvSpPr>
          <p:cNvPr id="29704" name="Rectangle 3"/>
          <p:cNvSpPr>
            <a:spLocks noGrp="1" noChangeArrowheads="1"/>
          </p:cNvSpPr>
          <p:nvPr>
            <p:ph type="body" idx="1"/>
          </p:nvPr>
        </p:nvSpPr>
        <p:spPr/>
        <p:txBody>
          <a:bodyPr/>
          <a:lstStyle/>
          <a:p>
            <a:pPr eaLnBrk="1" hangingPunct="1"/>
            <a:r>
              <a:rPr lang="nl-BE"/>
              <a:t>Complex surface impedance (continued)</a:t>
            </a:r>
          </a:p>
          <a:p>
            <a:pPr lvl="1" eaLnBrk="1" hangingPunct="1"/>
            <a:r>
              <a:rPr lang="nl-BE"/>
              <a:t>Digital filter design</a:t>
            </a:r>
          </a:p>
          <a:p>
            <a:pPr lvl="2" eaLnBrk="1" hangingPunct="1"/>
            <a:r>
              <a:rPr lang="nl-BE"/>
              <a:t>In Z-domain, fit</a:t>
            </a:r>
          </a:p>
          <a:p>
            <a:pPr lvl="1" eaLnBrk="1" hangingPunct="1"/>
            <a:endParaRPr lang="nl-BE"/>
          </a:p>
          <a:p>
            <a:pPr lvl="2" eaLnBrk="1" hangingPunct="1"/>
            <a:r>
              <a:rPr lang="nl-BE"/>
              <a:t>Which corresponds in time domain to</a:t>
            </a:r>
          </a:p>
          <a:p>
            <a:pPr lvl="2" eaLnBrk="1" hangingPunct="1"/>
            <a:endParaRPr lang="nl-BE"/>
          </a:p>
          <a:p>
            <a:pPr lvl="2" eaLnBrk="1" hangingPunct="1"/>
            <a:endParaRPr lang="nl-BE"/>
          </a:p>
          <a:p>
            <a:pPr lvl="2" eaLnBrk="1" hangingPunct="1"/>
            <a:r>
              <a:rPr lang="nl-BE"/>
              <a:t>Several techniques are available to fit the constants </a:t>
            </a:r>
            <a:r>
              <a:rPr lang="nl-BE" i="1"/>
              <a:t>a</a:t>
            </a:r>
            <a:r>
              <a:rPr lang="nl-BE"/>
              <a:t> &amp; </a:t>
            </a:r>
            <a:r>
              <a:rPr lang="nl-BE" i="1"/>
              <a:t>b</a:t>
            </a:r>
            <a:r>
              <a:rPr lang="nl-BE"/>
              <a:t> to a known spectral dependence</a:t>
            </a:r>
          </a:p>
          <a:p>
            <a:pPr lvl="2" eaLnBrk="1" hangingPunct="1"/>
            <a:r>
              <a:rPr lang="nl-BE"/>
              <a:t>One option is to use bilinear transformation on frequency domain function</a:t>
            </a:r>
          </a:p>
        </p:txBody>
      </p:sp>
      <p:graphicFrame>
        <p:nvGraphicFramePr>
          <p:cNvPr id="29698" name="Object 4"/>
          <p:cNvGraphicFramePr>
            <a:graphicFrameLocks noGrp="1" noChangeAspect="1"/>
          </p:cNvGraphicFramePr>
          <p:nvPr>
            <p:ph sz="half" idx="4294967295"/>
          </p:nvPr>
        </p:nvGraphicFramePr>
        <p:xfrm>
          <a:off x="3573463" y="1773238"/>
          <a:ext cx="1952625" cy="985837"/>
        </p:xfrm>
        <a:graphic>
          <a:graphicData uri="http://schemas.openxmlformats.org/presentationml/2006/ole">
            <mc:AlternateContent xmlns:mc="http://schemas.openxmlformats.org/markup-compatibility/2006">
              <mc:Choice xmlns:v="urn:schemas-microsoft-com:vml" Requires="v">
                <p:oleObj spid="_x0000_s29731" name="Equation" r:id="rId4" imgW="1307880" imgH="660240" progId="Equation.3">
                  <p:embed/>
                </p:oleObj>
              </mc:Choice>
              <mc:Fallback>
                <p:oleObj name="Equation" r:id="rId4" imgW="1307880" imgH="66024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73463" y="1773238"/>
                        <a:ext cx="1952625" cy="985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699" name="Object 6"/>
          <p:cNvGraphicFramePr>
            <a:graphicFrameLocks noChangeAspect="1"/>
          </p:cNvGraphicFramePr>
          <p:nvPr/>
        </p:nvGraphicFramePr>
        <p:xfrm>
          <a:off x="2590800" y="3284538"/>
          <a:ext cx="4645025" cy="531812"/>
        </p:xfrm>
        <a:graphic>
          <a:graphicData uri="http://schemas.openxmlformats.org/presentationml/2006/ole">
            <mc:AlternateContent xmlns:mc="http://schemas.openxmlformats.org/markup-compatibility/2006">
              <mc:Choice xmlns:v="urn:schemas-microsoft-com:vml" Requires="v">
                <p:oleObj spid="_x0000_s29732" name="Equation" r:id="rId6" imgW="3111480" imgH="355320" progId="Equation.3">
                  <p:embed/>
                </p:oleObj>
              </mc:Choice>
              <mc:Fallback>
                <p:oleObj name="Equation" r:id="rId6" imgW="3111480" imgH="35532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90800" y="3284538"/>
                        <a:ext cx="4645025" cy="531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700" name="Object 7"/>
          <p:cNvGraphicFramePr>
            <a:graphicFrameLocks noChangeAspect="1"/>
          </p:cNvGraphicFramePr>
          <p:nvPr/>
        </p:nvGraphicFramePr>
        <p:xfrm>
          <a:off x="3851275" y="5013325"/>
          <a:ext cx="1516063" cy="627063"/>
        </p:xfrm>
        <a:graphic>
          <a:graphicData uri="http://schemas.openxmlformats.org/presentationml/2006/ole">
            <mc:AlternateContent xmlns:mc="http://schemas.openxmlformats.org/markup-compatibility/2006">
              <mc:Choice xmlns:v="urn:schemas-microsoft-com:vml" Requires="v">
                <p:oleObj spid="_x0000_s29733" name="Equation" r:id="rId8" imgW="1015920" imgH="419040" progId="Equation.3">
                  <p:embed/>
                </p:oleObj>
              </mc:Choice>
              <mc:Fallback>
                <p:oleObj name="Equation" r:id="rId8" imgW="1015920" imgH="419040"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51275" y="5013325"/>
                        <a:ext cx="1516063" cy="627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Footer Placeholder 3"/>
          <p:cNvSpPr>
            <a:spLocks noGrp="1"/>
          </p:cNvSpPr>
          <p:nvPr>
            <p:ph type="ftr" sz="quarter" idx="10"/>
          </p:nvPr>
        </p:nvSpPr>
        <p:spPr>
          <a:noFill/>
        </p:spPr>
        <p:txBody>
          <a:bodyPr/>
          <a:lstStyle/>
          <a:p>
            <a:r>
              <a:rPr lang="en-US">
                <a:latin typeface="Arial" pitchFamily="34" charset="0"/>
              </a:rPr>
              <a:t>Computational: time domain / volume discretisation</a:t>
            </a:r>
            <a:endParaRPr lang="nl-BE">
              <a:latin typeface="Arial" pitchFamily="34" charset="0"/>
            </a:endParaRPr>
          </a:p>
        </p:txBody>
      </p:sp>
      <p:sp>
        <p:nvSpPr>
          <p:cNvPr id="56323" name="Slide Number Placeholder 4"/>
          <p:cNvSpPr>
            <a:spLocks noGrp="1"/>
          </p:cNvSpPr>
          <p:nvPr>
            <p:ph type="sldNum" sz="quarter" idx="11"/>
          </p:nvPr>
        </p:nvSpPr>
        <p:spPr>
          <a:noFill/>
        </p:spPr>
        <p:txBody>
          <a:bodyPr/>
          <a:lstStyle/>
          <a:p>
            <a:fld id="{A7045139-CFAA-42D7-B39E-9536B3167547}" type="slidenum">
              <a:rPr lang="nl-BE" smtClean="0">
                <a:latin typeface="Arial" pitchFamily="34" charset="0"/>
              </a:rPr>
              <a:pPr/>
              <a:t>43</a:t>
            </a:fld>
            <a:endParaRPr lang="nl-BE">
              <a:latin typeface="Arial" pitchFamily="34" charset="0"/>
            </a:endParaRPr>
          </a:p>
        </p:txBody>
      </p:sp>
      <p:sp>
        <p:nvSpPr>
          <p:cNvPr id="56324" name="Rectangle 2"/>
          <p:cNvSpPr>
            <a:spLocks noGrp="1" noChangeArrowheads="1"/>
          </p:cNvSpPr>
          <p:nvPr>
            <p:ph type="title"/>
          </p:nvPr>
        </p:nvSpPr>
        <p:spPr/>
        <p:txBody>
          <a:bodyPr/>
          <a:lstStyle/>
          <a:p>
            <a:pPr eaLnBrk="1" hangingPunct="1"/>
            <a:r>
              <a:rPr lang="en-US"/>
              <a:t>5. Perfectly absorbing layers</a:t>
            </a:r>
          </a:p>
        </p:txBody>
      </p:sp>
      <p:sp>
        <p:nvSpPr>
          <p:cNvPr id="56325" name="Rectangle 3"/>
          <p:cNvSpPr>
            <a:spLocks noGrp="1" noChangeArrowheads="1"/>
          </p:cNvSpPr>
          <p:nvPr>
            <p:ph type="body" idx="1"/>
          </p:nvPr>
        </p:nvSpPr>
        <p:spPr/>
        <p:txBody>
          <a:bodyPr/>
          <a:lstStyle/>
          <a:p>
            <a:pPr marL="533400" indent="-533400" eaLnBrk="1" hangingPunct="1">
              <a:buFontTx/>
              <a:buAutoNum type="alphaLcParenR"/>
            </a:pPr>
            <a:r>
              <a:rPr lang="en-US"/>
              <a:t>A simple first order approach</a:t>
            </a:r>
          </a:p>
          <a:p>
            <a:pPr marL="533400" indent="-533400" eaLnBrk="1" hangingPunct="1">
              <a:buFontTx/>
              <a:buAutoNum type="alphaLcParenR"/>
            </a:pPr>
            <a:r>
              <a:rPr lang="en-US"/>
              <a:t>Perfectly matched layers (PML)</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Footer Placeholder 3"/>
          <p:cNvSpPr>
            <a:spLocks noGrp="1"/>
          </p:cNvSpPr>
          <p:nvPr>
            <p:ph type="ftr" sz="quarter" idx="10"/>
          </p:nvPr>
        </p:nvSpPr>
        <p:spPr>
          <a:noFill/>
        </p:spPr>
        <p:txBody>
          <a:bodyPr/>
          <a:lstStyle/>
          <a:p>
            <a:r>
              <a:rPr lang="en-US">
                <a:latin typeface="Arial" pitchFamily="34" charset="0"/>
              </a:rPr>
              <a:t>Computational: time domain / volume discretisation</a:t>
            </a:r>
            <a:endParaRPr lang="nl-BE">
              <a:latin typeface="Arial" pitchFamily="34" charset="0"/>
            </a:endParaRPr>
          </a:p>
        </p:txBody>
      </p:sp>
      <p:sp>
        <p:nvSpPr>
          <p:cNvPr id="30724" name="Slide Number Placeholder 4"/>
          <p:cNvSpPr>
            <a:spLocks noGrp="1"/>
          </p:cNvSpPr>
          <p:nvPr>
            <p:ph type="sldNum" sz="quarter" idx="11"/>
          </p:nvPr>
        </p:nvSpPr>
        <p:spPr>
          <a:noFill/>
        </p:spPr>
        <p:txBody>
          <a:bodyPr/>
          <a:lstStyle/>
          <a:p>
            <a:fld id="{46DB6133-1088-4E3C-A170-541026575A30}" type="slidenum">
              <a:rPr lang="nl-BE" smtClean="0">
                <a:latin typeface="Arial" pitchFamily="34" charset="0"/>
              </a:rPr>
              <a:pPr/>
              <a:t>44</a:t>
            </a:fld>
            <a:endParaRPr lang="nl-BE">
              <a:latin typeface="Arial" pitchFamily="34" charset="0"/>
            </a:endParaRPr>
          </a:p>
        </p:txBody>
      </p:sp>
      <p:sp>
        <p:nvSpPr>
          <p:cNvPr id="30725" name="Rectangle 2"/>
          <p:cNvSpPr>
            <a:spLocks noGrp="1" noChangeArrowheads="1"/>
          </p:cNvSpPr>
          <p:nvPr>
            <p:ph type="title"/>
          </p:nvPr>
        </p:nvSpPr>
        <p:spPr/>
        <p:txBody>
          <a:bodyPr/>
          <a:lstStyle/>
          <a:p>
            <a:pPr eaLnBrk="1" hangingPunct="1"/>
            <a:r>
              <a:rPr lang="nl-BE"/>
              <a:t>5.a) </a:t>
            </a:r>
            <a:r>
              <a:rPr lang="en-US"/>
              <a:t>A simple first order approach</a:t>
            </a:r>
            <a:r>
              <a:rPr lang="nl-BE"/>
              <a:t> </a:t>
            </a:r>
          </a:p>
        </p:txBody>
      </p:sp>
      <p:sp>
        <p:nvSpPr>
          <p:cNvPr id="30726" name="Rectangle 3"/>
          <p:cNvSpPr>
            <a:spLocks noGrp="1" noChangeArrowheads="1"/>
          </p:cNvSpPr>
          <p:nvPr>
            <p:ph type="body" idx="1"/>
          </p:nvPr>
        </p:nvSpPr>
        <p:spPr/>
        <p:txBody>
          <a:bodyPr/>
          <a:lstStyle/>
          <a:p>
            <a:pPr lvl="1" eaLnBrk="1" hangingPunct="1"/>
            <a:r>
              <a:rPr lang="nl-BE"/>
              <a:t>Consider a plane wave hitting the surface at orthogonal direction</a:t>
            </a:r>
          </a:p>
          <a:p>
            <a:pPr lvl="1" eaLnBrk="1" hangingPunct="1"/>
            <a:r>
              <a:rPr lang="nl-BE"/>
              <a:t>If </a:t>
            </a:r>
            <a:r>
              <a:rPr lang="nl-BE" i="1"/>
              <a:t>Z</a:t>
            </a:r>
            <a:r>
              <a:rPr lang="nl-BE" i="1" baseline="-25000"/>
              <a:t>R</a:t>
            </a:r>
            <a:r>
              <a:rPr lang="nl-BE"/>
              <a:t>=</a:t>
            </a:r>
            <a:r>
              <a:rPr lang="nl-BE" i="1"/>
              <a:t>Z</a:t>
            </a:r>
            <a:r>
              <a:rPr lang="nl-BE" i="1" baseline="-25000"/>
              <a:t>c</a:t>
            </a:r>
            <a:r>
              <a:rPr lang="nl-BE"/>
              <a:t>,  the characteristic impedance of the medium, then reflection coefficient is zero</a:t>
            </a:r>
          </a:p>
          <a:p>
            <a:pPr lvl="1" eaLnBrk="1" hangingPunct="1"/>
            <a:endParaRPr lang="nl-BE"/>
          </a:p>
          <a:p>
            <a:pPr lvl="1" eaLnBrk="1" hangingPunct="1"/>
            <a:endParaRPr lang="nl-BE"/>
          </a:p>
          <a:p>
            <a:pPr lvl="1" eaLnBrk="1" hangingPunct="1"/>
            <a:endParaRPr lang="nl-BE"/>
          </a:p>
          <a:p>
            <a:pPr lvl="1" eaLnBrk="1" hangingPunct="1"/>
            <a:r>
              <a:rPr lang="nl-BE"/>
              <a:t>But this does not work when angle of incidence is different</a:t>
            </a:r>
          </a:p>
        </p:txBody>
      </p:sp>
      <p:graphicFrame>
        <p:nvGraphicFramePr>
          <p:cNvPr id="30722" name="Object 4"/>
          <p:cNvGraphicFramePr>
            <a:graphicFrameLocks noGrp="1" noChangeAspect="1"/>
          </p:cNvGraphicFramePr>
          <p:nvPr>
            <p:ph sz="half" idx="4294967295"/>
          </p:nvPr>
        </p:nvGraphicFramePr>
        <p:xfrm>
          <a:off x="2771775" y="2749550"/>
          <a:ext cx="1065213" cy="1255713"/>
        </p:xfrm>
        <a:graphic>
          <a:graphicData uri="http://schemas.openxmlformats.org/presentationml/2006/ole">
            <mc:AlternateContent xmlns:mc="http://schemas.openxmlformats.org/markup-compatibility/2006">
              <mc:Choice xmlns:v="urn:schemas-microsoft-com:vml" Requires="v">
                <p:oleObj spid="_x0000_s30733" name="Equation" r:id="rId4" imgW="711000" imgH="838080" progId="Equation.3">
                  <p:embed/>
                </p:oleObj>
              </mc:Choice>
              <mc:Fallback>
                <p:oleObj name="Equation" r:id="rId4" imgW="711000" imgH="83808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71775" y="2749550"/>
                        <a:ext cx="1065213" cy="1255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2" name="Footer Placeholder 3"/>
          <p:cNvSpPr>
            <a:spLocks noGrp="1"/>
          </p:cNvSpPr>
          <p:nvPr>
            <p:ph type="ftr" sz="quarter" idx="10"/>
          </p:nvPr>
        </p:nvSpPr>
        <p:spPr>
          <a:noFill/>
        </p:spPr>
        <p:txBody>
          <a:bodyPr/>
          <a:lstStyle/>
          <a:p>
            <a:r>
              <a:rPr lang="en-US">
                <a:latin typeface="Arial" pitchFamily="34" charset="0"/>
              </a:rPr>
              <a:t>Computational: time domain / volume discretisation</a:t>
            </a:r>
            <a:endParaRPr lang="nl-BE">
              <a:latin typeface="Arial" pitchFamily="34" charset="0"/>
            </a:endParaRPr>
          </a:p>
        </p:txBody>
      </p:sp>
      <p:sp>
        <p:nvSpPr>
          <p:cNvPr id="31753" name="Slide Number Placeholder 4"/>
          <p:cNvSpPr>
            <a:spLocks noGrp="1"/>
          </p:cNvSpPr>
          <p:nvPr>
            <p:ph type="sldNum" sz="quarter" idx="11"/>
          </p:nvPr>
        </p:nvSpPr>
        <p:spPr>
          <a:noFill/>
        </p:spPr>
        <p:txBody>
          <a:bodyPr/>
          <a:lstStyle/>
          <a:p>
            <a:fld id="{BA9400DB-F4DF-4C1A-80F5-0A32ED083466}" type="slidenum">
              <a:rPr lang="nl-BE" smtClean="0">
                <a:latin typeface="Arial" pitchFamily="34" charset="0"/>
              </a:rPr>
              <a:pPr/>
              <a:t>45</a:t>
            </a:fld>
            <a:endParaRPr lang="nl-BE">
              <a:latin typeface="Arial" pitchFamily="34" charset="0"/>
            </a:endParaRPr>
          </a:p>
        </p:txBody>
      </p:sp>
      <p:sp>
        <p:nvSpPr>
          <p:cNvPr id="31754" name="Rectangle 2"/>
          <p:cNvSpPr>
            <a:spLocks noGrp="1" noChangeArrowheads="1"/>
          </p:cNvSpPr>
          <p:nvPr>
            <p:ph type="title"/>
          </p:nvPr>
        </p:nvSpPr>
        <p:spPr/>
        <p:txBody>
          <a:bodyPr/>
          <a:lstStyle/>
          <a:p>
            <a:pPr eaLnBrk="1" hangingPunct="1"/>
            <a:r>
              <a:rPr lang="nl-BE"/>
              <a:t>5.b) </a:t>
            </a:r>
            <a:r>
              <a:rPr lang="en-US"/>
              <a:t>Perfectly matched layers (PML)</a:t>
            </a:r>
            <a:endParaRPr lang="nl-BE"/>
          </a:p>
        </p:txBody>
      </p:sp>
      <p:sp>
        <p:nvSpPr>
          <p:cNvPr id="31755" name="Rectangle 3"/>
          <p:cNvSpPr>
            <a:spLocks noGrp="1" noChangeArrowheads="1"/>
          </p:cNvSpPr>
          <p:nvPr>
            <p:ph type="body" idx="1"/>
          </p:nvPr>
        </p:nvSpPr>
        <p:spPr/>
        <p:txBody>
          <a:bodyPr/>
          <a:lstStyle/>
          <a:p>
            <a:pPr eaLnBrk="1" hangingPunct="1"/>
            <a:r>
              <a:rPr lang="nl-BE" sz="2400"/>
              <a:t>Underlying idea</a:t>
            </a:r>
          </a:p>
          <a:p>
            <a:pPr lvl="1" eaLnBrk="1" hangingPunct="1"/>
            <a:r>
              <a:rPr lang="nl-BE" sz="2000"/>
              <a:t>Include a layer with (increasing) damping but make sure no waves are reflected at its interface</a:t>
            </a:r>
          </a:p>
          <a:p>
            <a:pPr lvl="1" eaLnBrk="1" hangingPunct="1"/>
            <a:r>
              <a:rPr lang="nl-BE" sz="2000"/>
              <a:t>Normally damping introduces </a:t>
            </a:r>
            <a:r>
              <a:rPr lang="nl-BE" sz="2000" i="1"/>
              <a:t>Z</a:t>
            </a:r>
            <a:r>
              <a:rPr lang="nl-BE" sz="2000"/>
              <a:t>, </a:t>
            </a:r>
            <a:r>
              <a:rPr lang="nl-BE" sz="2000" i="1"/>
              <a:t>k</a:t>
            </a:r>
            <a:r>
              <a:rPr lang="nl-BE" sz="2000"/>
              <a:t> different from free space and reflections occur</a:t>
            </a:r>
          </a:p>
          <a:p>
            <a:pPr lvl="1" eaLnBrk="1" hangingPunct="1"/>
            <a:r>
              <a:rPr lang="nl-BE" sz="2000"/>
              <a:t>Additional freedom by splitting </a:t>
            </a:r>
            <a:r>
              <a:rPr lang="nl-BE" sz="2000" i="1"/>
              <a:t>p</a:t>
            </a:r>
          </a:p>
          <a:p>
            <a:pPr lvl="1" eaLnBrk="1" hangingPunct="1"/>
            <a:endParaRPr lang="nl-BE" sz="2000"/>
          </a:p>
          <a:p>
            <a:pPr lvl="2" eaLnBrk="1" hangingPunct="1"/>
            <a:r>
              <a:rPr lang="nl-BE" sz="1800"/>
              <a:t>Assuming </a:t>
            </a:r>
            <a:r>
              <a:rPr lang="nl-BE" sz="1800">
                <a:latin typeface="Symbol" pitchFamily="18" charset="2"/>
              </a:rPr>
              <a:t>a</a:t>
            </a:r>
            <a:r>
              <a:rPr lang="nl-BE" sz="1800"/>
              <a:t> orthogonal to PML</a:t>
            </a:r>
          </a:p>
          <a:p>
            <a:pPr lvl="1" eaLnBrk="1" hangingPunct="1"/>
            <a:endParaRPr lang="nl-BE" sz="2000"/>
          </a:p>
          <a:p>
            <a:pPr lvl="1" eaLnBrk="1" hangingPunct="1"/>
            <a:endParaRPr lang="nl-BE" sz="2000"/>
          </a:p>
        </p:txBody>
      </p:sp>
      <p:pic>
        <p:nvPicPr>
          <p:cNvPr id="31756" name="Picture 4" descr="Derudder_fig2-5"/>
          <p:cNvPicPr>
            <a:picLocks noGrp="1" noChangeAspect="1" noChangeArrowheads="1"/>
          </p:cNvPicPr>
          <p:nvPr>
            <p:ph sz="half" idx="4294967295"/>
          </p:nvPr>
        </p:nvPicPr>
        <p:blipFill>
          <a:blip r:embed="rId4" cstate="print"/>
          <a:srcRect r="1355"/>
          <a:stretch>
            <a:fillRect/>
          </a:stretch>
        </p:blipFill>
        <p:spPr>
          <a:xfrm>
            <a:off x="6521450" y="3213100"/>
            <a:ext cx="2622550" cy="2581275"/>
          </a:xfrm>
          <a:noFill/>
        </p:spPr>
      </p:pic>
      <p:graphicFrame>
        <p:nvGraphicFramePr>
          <p:cNvPr id="31746" name="Object 6"/>
          <p:cNvGraphicFramePr>
            <a:graphicFrameLocks noGrp="1" noChangeAspect="1"/>
          </p:cNvGraphicFramePr>
          <p:nvPr>
            <p:ph sz="half" idx="4294967295"/>
          </p:nvPr>
        </p:nvGraphicFramePr>
        <p:xfrm>
          <a:off x="2195513" y="3284538"/>
          <a:ext cx="1141412" cy="342900"/>
        </p:xfrm>
        <a:graphic>
          <a:graphicData uri="http://schemas.openxmlformats.org/presentationml/2006/ole">
            <mc:AlternateContent xmlns:mc="http://schemas.openxmlformats.org/markup-compatibility/2006">
              <mc:Choice xmlns:v="urn:schemas-microsoft-com:vml" Requires="v">
                <p:oleObj spid="_x0000_s31812" name="Equation" r:id="rId5" imgW="761760" imgH="228600" progId="Equation.3">
                  <p:embed/>
                </p:oleObj>
              </mc:Choice>
              <mc:Fallback>
                <p:oleObj name="Equation" r:id="rId5" imgW="761760" imgH="2286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5513" y="3284538"/>
                        <a:ext cx="1141412"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757" name="Rectangle 9"/>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en-US"/>
          </a:p>
        </p:txBody>
      </p:sp>
      <p:sp>
        <p:nvSpPr>
          <p:cNvPr id="31758" name="Rectangle 11"/>
          <p:cNvSpPr>
            <a:spLocks noChangeArrowheads="1"/>
          </p:cNvSpPr>
          <p:nvPr/>
        </p:nvSpPr>
        <p:spPr bwMode="auto">
          <a:xfrm>
            <a:off x="0" y="3205163"/>
            <a:ext cx="9144000" cy="0"/>
          </a:xfrm>
          <a:prstGeom prst="rect">
            <a:avLst/>
          </a:prstGeom>
          <a:noFill/>
          <a:ln w="9525">
            <a:noFill/>
            <a:miter lim="800000"/>
            <a:headEnd/>
            <a:tailEnd/>
          </a:ln>
        </p:spPr>
        <p:txBody>
          <a:bodyPr wrap="none" anchor="ctr">
            <a:spAutoFit/>
          </a:bodyPr>
          <a:lstStyle/>
          <a:p>
            <a:endParaRPr lang="en-US"/>
          </a:p>
        </p:txBody>
      </p:sp>
      <p:sp>
        <p:nvSpPr>
          <p:cNvPr id="31759" name="Rectangle 13"/>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en-US"/>
          </a:p>
        </p:txBody>
      </p:sp>
      <p:sp>
        <p:nvSpPr>
          <p:cNvPr id="31760" name="Rectangle 15"/>
          <p:cNvSpPr>
            <a:spLocks noChangeArrowheads="1"/>
          </p:cNvSpPr>
          <p:nvPr/>
        </p:nvSpPr>
        <p:spPr bwMode="auto">
          <a:xfrm>
            <a:off x="0" y="3200400"/>
            <a:ext cx="9144000" cy="0"/>
          </a:xfrm>
          <a:prstGeom prst="rect">
            <a:avLst/>
          </a:prstGeom>
          <a:noFill/>
          <a:ln w="9525">
            <a:noFill/>
            <a:miter lim="800000"/>
            <a:headEnd/>
            <a:tailEnd/>
          </a:ln>
        </p:spPr>
        <p:txBody>
          <a:bodyPr wrap="none" anchor="ctr">
            <a:spAutoFit/>
          </a:bodyPr>
          <a:lstStyle/>
          <a:p>
            <a:endParaRPr lang="en-US"/>
          </a:p>
        </p:txBody>
      </p:sp>
      <p:sp>
        <p:nvSpPr>
          <p:cNvPr id="31761" name="Rectangle 17"/>
          <p:cNvSpPr>
            <a:spLocks noChangeArrowheads="1"/>
          </p:cNvSpPr>
          <p:nvPr/>
        </p:nvSpPr>
        <p:spPr bwMode="auto">
          <a:xfrm>
            <a:off x="0" y="3328988"/>
            <a:ext cx="9144000" cy="0"/>
          </a:xfrm>
          <a:prstGeom prst="rect">
            <a:avLst/>
          </a:prstGeom>
          <a:noFill/>
          <a:ln w="9525">
            <a:noFill/>
            <a:miter lim="800000"/>
            <a:headEnd/>
            <a:tailEnd/>
          </a:ln>
        </p:spPr>
        <p:txBody>
          <a:bodyPr wrap="none" anchor="ctr">
            <a:spAutoFit/>
          </a:bodyPr>
          <a:lstStyle/>
          <a:p>
            <a:endParaRPr lang="en-US"/>
          </a:p>
        </p:txBody>
      </p:sp>
      <p:graphicFrame>
        <p:nvGraphicFramePr>
          <p:cNvPr id="31747" name="Object 16"/>
          <p:cNvGraphicFramePr>
            <a:graphicFrameLocks noChangeAspect="1"/>
          </p:cNvGraphicFramePr>
          <p:nvPr/>
        </p:nvGraphicFramePr>
        <p:xfrm>
          <a:off x="4500563" y="5949950"/>
          <a:ext cx="561975" cy="303213"/>
        </p:xfrm>
        <a:graphic>
          <a:graphicData uri="http://schemas.openxmlformats.org/presentationml/2006/ole">
            <mc:AlternateContent xmlns:mc="http://schemas.openxmlformats.org/markup-compatibility/2006">
              <mc:Choice xmlns:v="urn:schemas-microsoft-com:vml" Requires="v">
                <p:oleObj spid="_x0000_s31813" name="Equation" r:id="rId7" imgW="368140" imgH="203112" progId="Equation.3">
                  <p:embed/>
                </p:oleObj>
              </mc:Choice>
              <mc:Fallback>
                <p:oleObj name="Equation" r:id="rId7" imgW="368140" imgH="203112" progId="Equation.3">
                  <p:embed/>
                  <p:pic>
                    <p:nvPicPr>
                      <p:cNvPr id="0"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00563" y="5949950"/>
                        <a:ext cx="561975" cy="303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748" name="Object 18"/>
          <p:cNvGraphicFramePr>
            <a:graphicFrameLocks noGrp="1" noChangeAspect="1"/>
          </p:cNvGraphicFramePr>
          <p:nvPr>
            <p:ph sz="half" idx="4294967295"/>
          </p:nvPr>
        </p:nvGraphicFramePr>
        <p:xfrm>
          <a:off x="2195513" y="4005263"/>
          <a:ext cx="2306637" cy="581025"/>
        </p:xfrm>
        <a:graphic>
          <a:graphicData uri="http://schemas.openxmlformats.org/presentationml/2006/ole">
            <mc:AlternateContent xmlns:mc="http://schemas.openxmlformats.org/markup-compatibility/2006">
              <mc:Choice xmlns:v="urn:schemas-microsoft-com:vml" Requires="v">
                <p:oleObj spid="_x0000_s31814" name="Equation" r:id="rId9" imgW="1562040" imgH="393480" progId="Equation.3">
                  <p:embed/>
                </p:oleObj>
              </mc:Choice>
              <mc:Fallback>
                <p:oleObj name="Equation" r:id="rId9" imgW="1562040" imgH="393480" progId="Equation.3">
                  <p:embed/>
                  <p:pic>
                    <p:nvPicPr>
                      <p:cNvPr id="0" name="Object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95513" y="4005263"/>
                        <a:ext cx="2306637" cy="581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749" name="Object 20"/>
          <p:cNvGraphicFramePr>
            <a:graphicFrameLocks noChangeAspect="1"/>
          </p:cNvGraphicFramePr>
          <p:nvPr/>
        </p:nvGraphicFramePr>
        <p:xfrm>
          <a:off x="2214563" y="4543425"/>
          <a:ext cx="2573337" cy="685800"/>
        </p:xfrm>
        <a:graphic>
          <a:graphicData uri="http://schemas.openxmlformats.org/presentationml/2006/ole">
            <mc:AlternateContent xmlns:mc="http://schemas.openxmlformats.org/markup-compatibility/2006">
              <mc:Choice xmlns:v="urn:schemas-microsoft-com:vml" Requires="v">
                <p:oleObj spid="_x0000_s31815" name="Equation" r:id="rId11" imgW="1714320" imgH="457200" progId="Equation.3">
                  <p:embed/>
                </p:oleObj>
              </mc:Choice>
              <mc:Fallback>
                <p:oleObj name="Equation" r:id="rId11" imgW="1714320" imgH="457200" progId="Equation.3">
                  <p:embed/>
                  <p:pic>
                    <p:nvPicPr>
                      <p:cNvPr id="0" name="Object 2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14563" y="4543425"/>
                        <a:ext cx="2573337"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750" name="Object 22"/>
          <p:cNvGraphicFramePr>
            <a:graphicFrameLocks noChangeAspect="1"/>
          </p:cNvGraphicFramePr>
          <p:nvPr/>
        </p:nvGraphicFramePr>
        <p:xfrm>
          <a:off x="2205038" y="5224463"/>
          <a:ext cx="2006600" cy="581025"/>
        </p:xfrm>
        <a:graphic>
          <a:graphicData uri="http://schemas.openxmlformats.org/presentationml/2006/ole">
            <mc:AlternateContent xmlns:mc="http://schemas.openxmlformats.org/markup-compatibility/2006">
              <mc:Choice xmlns:v="urn:schemas-microsoft-com:vml" Requires="v">
                <p:oleObj spid="_x0000_s31816" name="Equation" r:id="rId13" imgW="1358640" imgH="393480" progId="Equation.3">
                  <p:embed/>
                </p:oleObj>
              </mc:Choice>
              <mc:Fallback>
                <p:oleObj name="Equation" r:id="rId13" imgW="1358640" imgH="393480" progId="Equation.3">
                  <p:embed/>
                  <p:pic>
                    <p:nvPicPr>
                      <p:cNvPr id="0" name="Object 2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05038" y="5224463"/>
                        <a:ext cx="2006600" cy="581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751" name="Object 23"/>
          <p:cNvGraphicFramePr>
            <a:graphicFrameLocks noChangeAspect="1"/>
          </p:cNvGraphicFramePr>
          <p:nvPr/>
        </p:nvGraphicFramePr>
        <p:xfrm>
          <a:off x="2195513" y="5797550"/>
          <a:ext cx="2006600" cy="655638"/>
        </p:xfrm>
        <a:graphic>
          <a:graphicData uri="http://schemas.openxmlformats.org/presentationml/2006/ole">
            <mc:AlternateContent xmlns:mc="http://schemas.openxmlformats.org/markup-compatibility/2006">
              <mc:Choice xmlns:v="urn:schemas-microsoft-com:vml" Requires="v">
                <p:oleObj spid="_x0000_s31817" name="Equation" r:id="rId15" imgW="1358640" imgH="444240" progId="Equation.3">
                  <p:embed/>
                </p:oleObj>
              </mc:Choice>
              <mc:Fallback>
                <p:oleObj name="Equation" r:id="rId15" imgW="1358640" imgH="444240" progId="Equation.3">
                  <p:embed/>
                  <p:pic>
                    <p:nvPicPr>
                      <p:cNvPr id="0" name="Object 2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195513" y="5797550"/>
                        <a:ext cx="2006600" cy="655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762" name="Text Box 24"/>
          <p:cNvSpPr txBox="1">
            <a:spLocks noChangeArrowheads="1"/>
          </p:cNvSpPr>
          <p:nvPr/>
        </p:nvSpPr>
        <p:spPr bwMode="auto">
          <a:xfrm>
            <a:off x="5435600" y="4076700"/>
            <a:ext cx="463550" cy="366713"/>
          </a:xfrm>
          <a:prstGeom prst="rect">
            <a:avLst/>
          </a:prstGeom>
          <a:noFill/>
          <a:ln w="9525">
            <a:noFill/>
            <a:miter lim="800000"/>
            <a:headEnd/>
            <a:tailEnd/>
          </a:ln>
        </p:spPr>
        <p:txBody>
          <a:bodyPr wrap="none">
            <a:spAutoFit/>
          </a:bodyPr>
          <a:lstStyle/>
          <a:p>
            <a:r>
              <a:rPr lang="nl-BE"/>
              <a:t>(1)</a:t>
            </a:r>
          </a:p>
        </p:txBody>
      </p:sp>
      <p:sp>
        <p:nvSpPr>
          <p:cNvPr id="31763" name="Text Box 25"/>
          <p:cNvSpPr txBox="1">
            <a:spLocks noChangeArrowheads="1"/>
          </p:cNvSpPr>
          <p:nvPr/>
        </p:nvSpPr>
        <p:spPr bwMode="auto">
          <a:xfrm>
            <a:off x="5435600" y="4646613"/>
            <a:ext cx="463550" cy="366712"/>
          </a:xfrm>
          <a:prstGeom prst="rect">
            <a:avLst/>
          </a:prstGeom>
          <a:noFill/>
          <a:ln w="9525">
            <a:noFill/>
            <a:miter lim="800000"/>
            <a:headEnd/>
            <a:tailEnd/>
          </a:ln>
        </p:spPr>
        <p:txBody>
          <a:bodyPr wrap="none">
            <a:spAutoFit/>
          </a:bodyPr>
          <a:lstStyle/>
          <a:p>
            <a:r>
              <a:rPr lang="nl-BE"/>
              <a:t>(2)</a:t>
            </a:r>
          </a:p>
        </p:txBody>
      </p:sp>
      <p:sp>
        <p:nvSpPr>
          <p:cNvPr id="31764" name="Text Box 26"/>
          <p:cNvSpPr txBox="1">
            <a:spLocks noChangeArrowheads="1"/>
          </p:cNvSpPr>
          <p:nvPr/>
        </p:nvSpPr>
        <p:spPr bwMode="auto">
          <a:xfrm>
            <a:off x="5435600" y="5216525"/>
            <a:ext cx="463550" cy="366713"/>
          </a:xfrm>
          <a:prstGeom prst="rect">
            <a:avLst/>
          </a:prstGeom>
          <a:noFill/>
          <a:ln w="9525">
            <a:noFill/>
            <a:miter lim="800000"/>
            <a:headEnd/>
            <a:tailEnd/>
          </a:ln>
        </p:spPr>
        <p:txBody>
          <a:bodyPr wrap="none">
            <a:spAutoFit/>
          </a:bodyPr>
          <a:lstStyle/>
          <a:p>
            <a:r>
              <a:rPr lang="nl-BE"/>
              <a:t>(3)</a:t>
            </a:r>
          </a:p>
        </p:txBody>
      </p:sp>
      <p:sp>
        <p:nvSpPr>
          <p:cNvPr id="31765" name="Text Box 27"/>
          <p:cNvSpPr txBox="1">
            <a:spLocks noChangeArrowheads="1"/>
          </p:cNvSpPr>
          <p:nvPr/>
        </p:nvSpPr>
        <p:spPr bwMode="auto">
          <a:xfrm>
            <a:off x="5435600" y="5786438"/>
            <a:ext cx="463550" cy="366712"/>
          </a:xfrm>
          <a:prstGeom prst="rect">
            <a:avLst/>
          </a:prstGeom>
          <a:noFill/>
          <a:ln w="9525">
            <a:noFill/>
            <a:miter lim="800000"/>
            <a:headEnd/>
            <a:tailEnd/>
          </a:ln>
        </p:spPr>
        <p:txBody>
          <a:bodyPr wrap="none">
            <a:spAutoFit/>
          </a:bodyPr>
          <a:lstStyle/>
          <a:p>
            <a:r>
              <a:rPr lang="nl-BE"/>
              <a:t>(4)</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7" name="Footer Placeholder 3"/>
          <p:cNvSpPr>
            <a:spLocks noGrp="1"/>
          </p:cNvSpPr>
          <p:nvPr>
            <p:ph type="ftr" sz="quarter" idx="10"/>
          </p:nvPr>
        </p:nvSpPr>
        <p:spPr>
          <a:noFill/>
        </p:spPr>
        <p:txBody>
          <a:bodyPr/>
          <a:lstStyle/>
          <a:p>
            <a:r>
              <a:rPr lang="en-US">
                <a:latin typeface="Arial" pitchFamily="34" charset="0"/>
              </a:rPr>
              <a:t>Computational: time domain / volume discretisation</a:t>
            </a:r>
            <a:endParaRPr lang="nl-BE">
              <a:latin typeface="Arial" pitchFamily="34" charset="0"/>
            </a:endParaRPr>
          </a:p>
        </p:txBody>
      </p:sp>
      <p:sp>
        <p:nvSpPr>
          <p:cNvPr id="32778" name="Slide Number Placeholder 4"/>
          <p:cNvSpPr>
            <a:spLocks noGrp="1"/>
          </p:cNvSpPr>
          <p:nvPr>
            <p:ph type="sldNum" sz="quarter" idx="11"/>
          </p:nvPr>
        </p:nvSpPr>
        <p:spPr>
          <a:noFill/>
        </p:spPr>
        <p:txBody>
          <a:bodyPr/>
          <a:lstStyle/>
          <a:p>
            <a:fld id="{03A156D4-5899-41B1-A158-59BA29B8C42A}" type="slidenum">
              <a:rPr lang="nl-BE" smtClean="0">
                <a:latin typeface="Arial" pitchFamily="34" charset="0"/>
              </a:rPr>
              <a:pPr/>
              <a:t>46</a:t>
            </a:fld>
            <a:endParaRPr lang="nl-BE">
              <a:latin typeface="Arial" pitchFamily="34" charset="0"/>
            </a:endParaRPr>
          </a:p>
        </p:txBody>
      </p:sp>
      <p:sp>
        <p:nvSpPr>
          <p:cNvPr id="32779" name="Rectangle 2"/>
          <p:cNvSpPr>
            <a:spLocks noGrp="1" noChangeArrowheads="1"/>
          </p:cNvSpPr>
          <p:nvPr>
            <p:ph type="title"/>
          </p:nvPr>
        </p:nvSpPr>
        <p:spPr/>
        <p:txBody>
          <a:bodyPr/>
          <a:lstStyle/>
          <a:p>
            <a:pPr eaLnBrk="1" hangingPunct="1"/>
            <a:r>
              <a:rPr lang="nl-BE"/>
              <a:t>5.b) </a:t>
            </a:r>
            <a:r>
              <a:rPr lang="en-US"/>
              <a:t>Perfectly matched layers (PML)</a:t>
            </a:r>
            <a:endParaRPr lang="nl-BE"/>
          </a:p>
        </p:txBody>
      </p:sp>
      <p:sp>
        <p:nvSpPr>
          <p:cNvPr id="32780" name="Rectangle 3"/>
          <p:cNvSpPr>
            <a:spLocks noGrp="1" noChangeArrowheads="1"/>
          </p:cNvSpPr>
          <p:nvPr>
            <p:ph type="body" idx="1"/>
          </p:nvPr>
        </p:nvSpPr>
        <p:spPr/>
        <p:txBody>
          <a:bodyPr/>
          <a:lstStyle/>
          <a:p>
            <a:pPr eaLnBrk="1" hangingPunct="1"/>
            <a:r>
              <a:rPr lang="nl-BE" sz="2400"/>
              <a:t>Perfect matching</a:t>
            </a:r>
          </a:p>
          <a:p>
            <a:pPr lvl="1" eaLnBrk="1" hangingPunct="1"/>
            <a:r>
              <a:rPr lang="nl-BE" sz="2000"/>
              <a:t>All plane waves propagate undisturbed through the interface</a:t>
            </a:r>
          </a:p>
          <a:p>
            <a:pPr lvl="1" eaLnBrk="1" hangingPunct="1"/>
            <a:r>
              <a:rPr lang="nl-BE" sz="2000"/>
              <a:t>Outside PML</a:t>
            </a:r>
          </a:p>
          <a:p>
            <a:pPr lvl="1" eaLnBrk="1" hangingPunct="1"/>
            <a:endParaRPr lang="nl-BE" sz="2000"/>
          </a:p>
          <a:p>
            <a:pPr lvl="1" eaLnBrk="1" hangingPunct="1"/>
            <a:endParaRPr lang="nl-BE" sz="2000"/>
          </a:p>
          <a:p>
            <a:pPr lvl="1" eaLnBrk="1" hangingPunct="1"/>
            <a:r>
              <a:rPr lang="nl-BE" sz="2000"/>
              <a:t>Inside PML</a:t>
            </a:r>
          </a:p>
          <a:p>
            <a:pPr lvl="1" eaLnBrk="1" hangingPunct="1"/>
            <a:endParaRPr lang="nl-BE" sz="2000"/>
          </a:p>
          <a:p>
            <a:pPr lvl="1" eaLnBrk="1" hangingPunct="1"/>
            <a:endParaRPr lang="nl-BE" sz="2000"/>
          </a:p>
          <a:p>
            <a:pPr lvl="1" eaLnBrk="1" hangingPunct="1"/>
            <a:endParaRPr lang="nl-BE" sz="2000"/>
          </a:p>
          <a:p>
            <a:pPr lvl="1" eaLnBrk="1" hangingPunct="1"/>
            <a:endParaRPr lang="nl-BE" sz="2000"/>
          </a:p>
        </p:txBody>
      </p:sp>
      <p:sp>
        <p:nvSpPr>
          <p:cNvPr id="32781" name="Rectangle 5"/>
          <p:cNvSpPr>
            <a:spLocks noChangeArrowheads="1"/>
          </p:cNvSpPr>
          <p:nvPr/>
        </p:nvSpPr>
        <p:spPr bwMode="auto">
          <a:xfrm>
            <a:off x="0" y="3300413"/>
            <a:ext cx="9144000" cy="0"/>
          </a:xfrm>
          <a:prstGeom prst="rect">
            <a:avLst/>
          </a:prstGeom>
          <a:noFill/>
          <a:ln w="9525">
            <a:noFill/>
            <a:miter lim="800000"/>
            <a:headEnd/>
            <a:tailEnd/>
          </a:ln>
        </p:spPr>
        <p:txBody>
          <a:bodyPr wrap="none" anchor="ctr">
            <a:spAutoFit/>
          </a:bodyPr>
          <a:lstStyle/>
          <a:p>
            <a:endParaRPr lang="en-US"/>
          </a:p>
        </p:txBody>
      </p:sp>
      <p:graphicFrame>
        <p:nvGraphicFramePr>
          <p:cNvPr id="32770" name="Object 8"/>
          <p:cNvGraphicFramePr>
            <a:graphicFrameLocks noGrp="1" noChangeAspect="1"/>
          </p:cNvGraphicFramePr>
          <p:nvPr>
            <p:ph sz="half" idx="4294967295"/>
          </p:nvPr>
        </p:nvGraphicFramePr>
        <p:xfrm>
          <a:off x="1763713" y="2309813"/>
          <a:ext cx="2486025" cy="758825"/>
        </p:xfrm>
        <a:graphic>
          <a:graphicData uri="http://schemas.openxmlformats.org/presentationml/2006/ole">
            <mc:AlternateContent xmlns:mc="http://schemas.openxmlformats.org/markup-compatibility/2006">
              <mc:Choice xmlns:v="urn:schemas-microsoft-com:vml" Requires="v">
                <p:oleObj spid="_x0000_s32847" name="Equation" r:id="rId4" imgW="1663560" imgH="507960" progId="Equation.3">
                  <p:embed/>
                </p:oleObj>
              </mc:Choice>
              <mc:Fallback>
                <p:oleObj name="Equation" r:id="rId4" imgW="1663560" imgH="507960"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3713" y="2309813"/>
                        <a:ext cx="2486025" cy="758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771" name="Object 10"/>
          <p:cNvGraphicFramePr>
            <a:graphicFrameLocks noChangeAspect="1"/>
          </p:cNvGraphicFramePr>
          <p:nvPr/>
        </p:nvGraphicFramePr>
        <p:xfrm>
          <a:off x="4840288" y="2335213"/>
          <a:ext cx="1676400" cy="588962"/>
        </p:xfrm>
        <a:graphic>
          <a:graphicData uri="http://schemas.openxmlformats.org/presentationml/2006/ole">
            <mc:AlternateContent xmlns:mc="http://schemas.openxmlformats.org/markup-compatibility/2006">
              <mc:Choice xmlns:v="urn:schemas-microsoft-com:vml" Requires="v">
                <p:oleObj spid="_x0000_s32848" name="Equation" r:id="rId6" imgW="1117440" imgH="393480" progId="Equation.3">
                  <p:embed/>
                </p:oleObj>
              </mc:Choice>
              <mc:Fallback>
                <p:oleObj name="Equation" r:id="rId6" imgW="1117440" imgH="393480" progId="Equation.3">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40288" y="2335213"/>
                        <a:ext cx="1676400" cy="588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772" name="Object 11"/>
          <p:cNvGraphicFramePr>
            <a:graphicFrameLocks noChangeAspect="1"/>
          </p:cNvGraphicFramePr>
          <p:nvPr/>
        </p:nvGraphicFramePr>
        <p:xfrm>
          <a:off x="1717675" y="3409950"/>
          <a:ext cx="3182938" cy="1236663"/>
        </p:xfrm>
        <a:graphic>
          <a:graphicData uri="http://schemas.openxmlformats.org/presentationml/2006/ole">
            <mc:AlternateContent xmlns:mc="http://schemas.openxmlformats.org/markup-compatibility/2006">
              <mc:Choice xmlns:v="urn:schemas-microsoft-com:vml" Requires="v">
                <p:oleObj spid="_x0000_s32849" name="Equation" r:id="rId8" imgW="2133360" imgH="825480" progId="Equation.3">
                  <p:embed/>
                </p:oleObj>
              </mc:Choice>
              <mc:Fallback>
                <p:oleObj name="Equation" r:id="rId8" imgW="2133360" imgH="825480" progId="Equation.3">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17675" y="3409950"/>
                        <a:ext cx="3182938" cy="1236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782" name="Rectangle 13"/>
          <p:cNvSpPr>
            <a:spLocks noChangeArrowheads="1"/>
          </p:cNvSpPr>
          <p:nvPr/>
        </p:nvSpPr>
        <p:spPr bwMode="auto">
          <a:xfrm>
            <a:off x="0" y="3300413"/>
            <a:ext cx="9144000" cy="0"/>
          </a:xfrm>
          <a:prstGeom prst="rect">
            <a:avLst/>
          </a:prstGeom>
          <a:noFill/>
          <a:ln w="9525">
            <a:noFill/>
            <a:miter lim="800000"/>
            <a:headEnd/>
            <a:tailEnd/>
          </a:ln>
        </p:spPr>
        <p:txBody>
          <a:bodyPr wrap="none" anchor="ctr">
            <a:spAutoFit/>
          </a:bodyPr>
          <a:lstStyle/>
          <a:p>
            <a:endParaRPr lang="en-US"/>
          </a:p>
        </p:txBody>
      </p:sp>
      <p:graphicFrame>
        <p:nvGraphicFramePr>
          <p:cNvPr id="32773" name="Object 14"/>
          <p:cNvGraphicFramePr>
            <a:graphicFrameLocks noChangeAspect="1"/>
          </p:cNvGraphicFramePr>
          <p:nvPr/>
        </p:nvGraphicFramePr>
        <p:xfrm>
          <a:off x="5799138" y="3465513"/>
          <a:ext cx="2876550" cy="665162"/>
        </p:xfrm>
        <a:graphic>
          <a:graphicData uri="http://schemas.openxmlformats.org/presentationml/2006/ole">
            <mc:AlternateContent xmlns:mc="http://schemas.openxmlformats.org/markup-compatibility/2006">
              <mc:Choice xmlns:v="urn:schemas-microsoft-com:vml" Requires="v">
                <p:oleObj spid="_x0000_s32850" name="Equation" r:id="rId10" imgW="1917360" imgH="444240" progId="Equation.3">
                  <p:embed/>
                </p:oleObj>
              </mc:Choice>
              <mc:Fallback>
                <p:oleObj name="Equation" r:id="rId10" imgW="1917360" imgH="444240" progId="Equation.3">
                  <p:embed/>
                  <p:pic>
                    <p:nvPicPr>
                      <p:cNvPr id="0" name="Object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99138" y="3465513"/>
                        <a:ext cx="2876550"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783" name="Rectangle 16"/>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en-US"/>
          </a:p>
        </p:txBody>
      </p:sp>
      <p:sp>
        <p:nvSpPr>
          <p:cNvPr id="32784" name="Rectangle 18"/>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en-US"/>
          </a:p>
        </p:txBody>
      </p:sp>
      <p:sp>
        <p:nvSpPr>
          <p:cNvPr id="32785" name="Rectangle 21"/>
          <p:cNvSpPr>
            <a:spLocks noChangeArrowheads="1"/>
          </p:cNvSpPr>
          <p:nvPr/>
        </p:nvSpPr>
        <p:spPr bwMode="auto">
          <a:xfrm>
            <a:off x="0" y="3167063"/>
            <a:ext cx="9144000" cy="0"/>
          </a:xfrm>
          <a:prstGeom prst="rect">
            <a:avLst/>
          </a:prstGeom>
          <a:noFill/>
          <a:ln w="9525">
            <a:noFill/>
            <a:miter lim="800000"/>
            <a:headEnd/>
            <a:tailEnd/>
          </a:ln>
        </p:spPr>
        <p:txBody>
          <a:bodyPr wrap="none" anchor="ctr">
            <a:spAutoFit/>
          </a:bodyPr>
          <a:lstStyle/>
          <a:p>
            <a:endParaRPr lang="en-US"/>
          </a:p>
        </p:txBody>
      </p:sp>
      <p:sp>
        <p:nvSpPr>
          <p:cNvPr id="32786" name="Text Box 22"/>
          <p:cNvSpPr txBox="1">
            <a:spLocks noChangeArrowheads="1"/>
          </p:cNvSpPr>
          <p:nvPr/>
        </p:nvSpPr>
        <p:spPr bwMode="auto">
          <a:xfrm>
            <a:off x="5219700" y="3409950"/>
            <a:ext cx="463550" cy="366713"/>
          </a:xfrm>
          <a:prstGeom prst="rect">
            <a:avLst/>
          </a:prstGeom>
          <a:noFill/>
          <a:ln w="9525">
            <a:noFill/>
            <a:miter lim="800000"/>
            <a:headEnd/>
            <a:tailEnd/>
          </a:ln>
        </p:spPr>
        <p:txBody>
          <a:bodyPr wrap="none">
            <a:spAutoFit/>
          </a:bodyPr>
          <a:lstStyle/>
          <a:p>
            <a:r>
              <a:rPr lang="nl-BE"/>
              <a:t>(3)</a:t>
            </a:r>
          </a:p>
        </p:txBody>
      </p:sp>
      <p:sp>
        <p:nvSpPr>
          <p:cNvPr id="32787" name="Line 23"/>
          <p:cNvSpPr>
            <a:spLocks noChangeShapeType="1"/>
          </p:cNvSpPr>
          <p:nvPr/>
        </p:nvSpPr>
        <p:spPr bwMode="auto">
          <a:xfrm>
            <a:off x="5221288" y="3770313"/>
            <a:ext cx="503237" cy="0"/>
          </a:xfrm>
          <a:prstGeom prst="line">
            <a:avLst/>
          </a:prstGeom>
          <a:noFill/>
          <a:ln w="9525">
            <a:solidFill>
              <a:schemeClr val="tx1"/>
            </a:solidFill>
            <a:round/>
            <a:headEnd/>
            <a:tailEnd type="triangle" w="med" len="med"/>
          </a:ln>
        </p:spPr>
        <p:txBody>
          <a:bodyPr/>
          <a:lstStyle/>
          <a:p>
            <a:endParaRPr lang="en-US"/>
          </a:p>
        </p:txBody>
      </p:sp>
      <p:sp>
        <p:nvSpPr>
          <p:cNvPr id="32788" name="Text Box 24"/>
          <p:cNvSpPr txBox="1">
            <a:spLocks noChangeArrowheads="1"/>
          </p:cNvSpPr>
          <p:nvPr/>
        </p:nvSpPr>
        <p:spPr bwMode="auto">
          <a:xfrm>
            <a:off x="755650" y="4933950"/>
            <a:ext cx="463550" cy="366713"/>
          </a:xfrm>
          <a:prstGeom prst="rect">
            <a:avLst/>
          </a:prstGeom>
          <a:noFill/>
          <a:ln w="9525">
            <a:noFill/>
            <a:miter lim="800000"/>
            <a:headEnd/>
            <a:tailEnd/>
          </a:ln>
        </p:spPr>
        <p:txBody>
          <a:bodyPr wrap="none">
            <a:spAutoFit/>
          </a:bodyPr>
          <a:lstStyle/>
          <a:p>
            <a:r>
              <a:rPr lang="nl-BE"/>
              <a:t>(1)</a:t>
            </a:r>
          </a:p>
        </p:txBody>
      </p:sp>
      <p:sp>
        <p:nvSpPr>
          <p:cNvPr id="32789" name="Line 25"/>
          <p:cNvSpPr>
            <a:spLocks noChangeShapeType="1"/>
          </p:cNvSpPr>
          <p:nvPr/>
        </p:nvSpPr>
        <p:spPr bwMode="auto">
          <a:xfrm>
            <a:off x="757238" y="5294313"/>
            <a:ext cx="503237" cy="0"/>
          </a:xfrm>
          <a:prstGeom prst="line">
            <a:avLst/>
          </a:prstGeom>
          <a:noFill/>
          <a:ln w="9525">
            <a:solidFill>
              <a:schemeClr val="tx1"/>
            </a:solidFill>
            <a:round/>
            <a:headEnd/>
            <a:tailEnd type="triangle" w="med" len="med"/>
          </a:ln>
        </p:spPr>
        <p:txBody>
          <a:bodyPr/>
          <a:lstStyle/>
          <a:p>
            <a:endParaRPr lang="en-US"/>
          </a:p>
        </p:txBody>
      </p:sp>
      <p:graphicFrame>
        <p:nvGraphicFramePr>
          <p:cNvPr id="32774" name="Object 26"/>
          <p:cNvGraphicFramePr>
            <a:graphicFrameLocks noChangeAspect="1"/>
          </p:cNvGraphicFramePr>
          <p:nvPr/>
        </p:nvGraphicFramePr>
        <p:xfrm>
          <a:off x="1643063" y="4868863"/>
          <a:ext cx="4800600" cy="722312"/>
        </p:xfrm>
        <a:graphic>
          <a:graphicData uri="http://schemas.openxmlformats.org/presentationml/2006/ole">
            <mc:AlternateContent xmlns:mc="http://schemas.openxmlformats.org/markup-compatibility/2006">
              <mc:Choice xmlns:v="urn:schemas-microsoft-com:vml" Requires="v">
                <p:oleObj spid="_x0000_s32851" name="Equation" r:id="rId12" imgW="3200400" imgH="482400" progId="Equation.3">
                  <p:embed/>
                </p:oleObj>
              </mc:Choice>
              <mc:Fallback>
                <p:oleObj name="Equation" r:id="rId12" imgW="3200400" imgH="482400" progId="Equation.3">
                  <p:embed/>
                  <p:pic>
                    <p:nvPicPr>
                      <p:cNvPr id="0" name="Object 2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643063" y="4868863"/>
                        <a:ext cx="4800600" cy="722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790" name="Text Box 28"/>
          <p:cNvSpPr txBox="1">
            <a:spLocks noChangeArrowheads="1"/>
          </p:cNvSpPr>
          <p:nvPr/>
        </p:nvSpPr>
        <p:spPr bwMode="auto">
          <a:xfrm>
            <a:off x="5219700" y="4202113"/>
            <a:ext cx="463550" cy="366712"/>
          </a:xfrm>
          <a:prstGeom prst="rect">
            <a:avLst/>
          </a:prstGeom>
          <a:noFill/>
          <a:ln w="9525">
            <a:noFill/>
            <a:miter lim="800000"/>
            <a:headEnd/>
            <a:tailEnd/>
          </a:ln>
        </p:spPr>
        <p:txBody>
          <a:bodyPr wrap="none">
            <a:spAutoFit/>
          </a:bodyPr>
          <a:lstStyle/>
          <a:p>
            <a:r>
              <a:rPr lang="nl-BE"/>
              <a:t>(4)</a:t>
            </a:r>
          </a:p>
        </p:txBody>
      </p:sp>
      <p:sp>
        <p:nvSpPr>
          <p:cNvPr id="32791" name="Line 29"/>
          <p:cNvSpPr>
            <a:spLocks noChangeShapeType="1"/>
          </p:cNvSpPr>
          <p:nvPr/>
        </p:nvSpPr>
        <p:spPr bwMode="auto">
          <a:xfrm>
            <a:off x="5221288" y="4562475"/>
            <a:ext cx="503237" cy="0"/>
          </a:xfrm>
          <a:prstGeom prst="line">
            <a:avLst/>
          </a:prstGeom>
          <a:noFill/>
          <a:ln w="9525">
            <a:solidFill>
              <a:schemeClr val="tx1"/>
            </a:solidFill>
            <a:round/>
            <a:headEnd/>
            <a:tailEnd type="triangle" w="med" len="med"/>
          </a:ln>
        </p:spPr>
        <p:txBody>
          <a:bodyPr/>
          <a:lstStyle/>
          <a:p>
            <a:endParaRPr lang="en-US"/>
          </a:p>
        </p:txBody>
      </p:sp>
      <p:graphicFrame>
        <p:nvGraphicFramePr>
          <p:cNvPr id="32775" name="Object 30"/>
          <p:cNvGraphicFramePr>
            <a:graphicFrameLocks noChangeAspect="1"/>
          </p:cNvGraphicFramePr>
          <p:nvPr/>
        </p:nvGraphicFramePr>
        <p:xfrm>
          <a:off x="5808663" y="4165600"/>
          <a:ext cx="2857500" cy="703263"/>
        </p:xfrm>
        <a:graphic>
          <a:graphicData uri="http://schemas.openxmlformats.org/presentationml/2006/ole">
            <mc:AlternateContent xmlns:mc="http://schemas.openxmlformats.org/markup-compatibility/2006">
              <mc:Choice xmlns:v="urn:schemas-microsoft-com:vml" Requires="v">
                <p:oleObj spid="_x0000_s32852" name="Equation" r:id="rId14" imgW="1904760" imgH="469800" progId="Equation.3">
                  <p:embed/>
                </p:oleObj>
              </mc:Choice>
              <mc:Fallback>
                <p:oleObj name="Equation" r:id="rId14" imgW="1904760" imgH="469800" progId="Equation.3">
                  <p:embed/>
                  <p:pic>
                    <p:nvPicPr>
                      <p:cNvPr id="0" name="Object 3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808663" y="4165600"/>
                        <a:ext cx="2857500" cy="703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776" name="Object 31"/>
          <p:cNvGraphicFramePr>
            <a:graphicFrameLocks noChangeAspect="1"/>
          </p:cNvGraphicFramePr>
          <p:nvPr/>
        </p:nvGraphicFramePr>
        <p:xfrm>
          <a:off x="1679575" y="5589588"/>
          <a:ext cx="4621213" cy="723900"/>
        </p:xfrm>
        <a:graphic>
          <a:graphicData uri="http://schemas.openxmlformats.org/presentationml/2006/ole">
            <mc:AlternateContent xmlns:mc="http://schemas.openxmlformats.org/markup-compatibility/2006">
              <mc:Choice xmlns:v="urn:schemas-microsoft-com:vml" Requires="v">
                <p:oleObj spid="_x0000_s32853" name="Equation" r:id="rId16" imgW="3162240" imgH="495000" progId="Equation.3">
                  <p:embed/>
                </p:oleObj>
              </mc:Choice>
              <mc:Fallback>
                <p:oleObj name="Equation" r:id="rId16" imgW="3162240" imgH="495000" progId="Equation.3">
                  <p:embed/>
                  <p:pic>
                    <p:nvPicPr>
                      <p:cNvPr id="0" name="Object 3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679575" y="5589588"/>
                        <a:ext cx="4621213" cy="723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792" name="Text Box 32"/>
          <p:cNvSpPr txBox="1">
            <a:spLocks noChangeArrowheads="1"/>
          </p:cNvSpPr>
          <p:nvPr/>
        </p:nvSpPr>
        <p:spPr bwMode="auto">
          <a:xfrm>
            <a:off x="754063" y="5661025"/>
            <a:ext cx="463550" cy="366713"/>
          </a:xfrm>
          <a:prstGeom prst="rect">
            <a:avLst/>
          </a:prstGeom>
          <a:noFill/>
          <a:ln w="9525">
            <a:noFill/>
            <a:miter lim="800000"/>
            <a:headEnd/>
            <a:tailEnd/>
          </a:ln>
        </p:spPr>
        <p:txBody>
          <a:bodyPr wrap="none">
            <a:spAutoFit/>
          </a:bodyPr>
          <a:lstStyle/>
          <a:p>
            <a:r>
              <a:rPr lang="nl-BE"/>
              <a:t>(2)</a:t>
            </a:r>
          </a:p>
        </p:txBody>
      </p:sp>
      <p:sp>
        <p:nvSpPr>
          <p:cNvPr id="32793" name="Line 33"/>
          <p:cNvSpPr>
            <a:spLocks noChangeShapeType="1"/>
          </p:cNvSpPr>
          <p:nvPr/>
        </p:nvSpPr>
        <p:spPr bwMode="auto">
          <a:xfrm>
            <a:off x="755650" y="6021388"/>
            <a:ext cx="503238" cy="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8" name="Footer Placeholder 3"/>
          <p:cNvSpPr>
            <a:spLocks noGrp="1"/>
          </p:cNvSpPr>
          <p:nvPr>
            <p:ph type="ftr" sz="quarter" idx="10"/>
          </p:nvPr>
        </p:nvSpPr>
        <p:spPr>
          <a:noFill/>
        </p:spPr>
        <p:txBody>
          <a:bodyPr/>
          <a:lstStyle/>
          <a:p>
            <a:r>
              <a:rPr lang="en-US">
                <a:latin typeface="Arial" pitchFamily="34" charset="0"/>
              </a:rPr>
              <a:t>Computational: time domain / volume discretisation</a:t>
            </a:r>
            <a:endParaRPr lang="nl-BE">
              <a:latin typeface="Arial" pitchFamily="34" charset="0"/>
            </a:endParaRPr>
          </a:p>
        </p:txBody>
      </p:sp>
      <p:sp>
        <p:nvSpPr>
          <p:cNvPr id="33799" name="Slide Number Placeholder 4"/>
          <p:cNvSpPr>
            <a:spLocks noGrp="1"/>
          </p:cNvSpPr>
          <p:nvPr>
            <p:ph type="sldNum" sz="quarter" idx="11"/>
          </p:nvPr>
        </p:nvSpPr>
        <p:spPr>
          <a:noFill/>
        </p:spPr>
        <p:txBody>
          <a:bodyPr/>
          <a:lstStyle/>
          <a:p>
            <a:fld id="{E9D6C179-D236-470A-ABA3-28F6590824D8}" type="slidenum">
              <a:rPr lang="nl-BE" smtClean="0">
                <a:latin typeface="Arial" pitchFamily="34" charset="0"/>
              </a:rPr>
              <a:pPr/>
              <a:t>47</a:t>
            </a:fld>
            <a:endParaRPr lang="nl-BE">
              <a:latin typeface="Arial" pitchFamily="34" charset="0"/>
            </a:endParaRPr>
          </a:p>
        </p:txBody>
      </p:sp>
      <p:sp>
        <p:nvSpPr>
          <p:cNvPr id="33800" name="Rectangle 2"/>
          <p:cNvSpPr>
            <a:spLocks noGrp="1" noChangeArrowheads="1"/>
          </p:cNvSpPr>
          <p:nvPr>
            <p:ph type="title"/>
          </p:nvPr>
        </p:nvSpPr>
        <p:spPr/>
        <p:txBody>
          <a:bodyPr/>
          <a:lstStyle/>
          <a:p>
            <a:pPr eaLnBrk="1" hangingPunct="1"/>
            <a:r>
              <a:rPr lang="nl-BE"/>
              <a:t>5.b) </a:t>
            </a:r>
            <a:r>
              <a:rPr lang="en-US"/>
              <a:t>Perfectly matched layers (PML)</a:t>
            </a:r>
            <a:endParaRPr lang="nl-BE"/>
          </a:p>
        </p:txBody>
      </p:sp>
      <p:sp>
        <p:nvSpPr>
          <p:cNvPr id="33801" name="Rectangle 3"/>
          <p:cNvSpPr>
            <a:spLocks noGrp="1" noChangeArrowheads="1"/>
          </p:cNvSpPr>
          <p:nvPr>
            <p:ph type="body" idx="1"/>
          </p:nvPr>
        </p:nvSpPr>
        <p:spPr/>
        <p:txBody>
          <a:bodyPr/>
          <a:lstStyle/>
          <a:p>
            <a:pPr eaLnBrk="1" hangingPunct="1"/>
            <a:r>
              <a:rPr lang="nl-BE" sz="2400"/>
              <a:t>Perfect matching (continued)</a:t>
            </a:r>
          </a:p>
          <a:p>
            <a:pPr lvl="1" eaLnBrk="1" hangingPunct="1"/>
            <a:r>
              <a:rPr lang="nl-BE" sz="2000"/>
              <a:t>This system of equations has a solution different from 0 only if the following determinant is zero</a:t>
            </a:r>
          </a:p>
          <a:p>
            <a:pPr lvl="1" eaLnBrk="1" hangingPunct="1"/>
            <a:endParaRPr lang="nl-BE" sz="2000"/>
          </a:p>
          <a:p>
            <a:pPr lvl="1" eaLnBrk="1" hangingPunct="1"/>
            <a:endParaRPr lang="nl-BE" sz="2000"/>
          </a:p>
          <a:p>
            <a:pPr lvl="1" eaLnBrk="1" hangingPunct="1"/>
            <a:endParaRPr lang="nl-BE" sz="2000"/>
          </a:p>
          <a:p>
            <a:pPr lvl="1" eaLnBrk="1" hangingPunct="1"/>
            <a:endParaRPr lang="nl-BE" sz="2000"/>
          </a:p>
          <a:p>
            <a:pPr lvl="1" eaLnBrk="1" hangingPunct="1"/>
            <a:r>
              <a:rPr lang="nl-BE" sz="2000"/>
              <a:t>Continuity at the interface of normal component of </a:t>
            </a:r>
            <a:r>
              <a:rPr lang="nl-BE" sz="2000" b="1"/>
              <a:t>o</a:t>
            </a:r>
            <a:r>
              <a:rPr lang="nl-BE" sz="2000"/>
              <a:t> and </a:t>
            </a:r>
            <a:r>
              <a:rPr lang="nl-BE" sz="2000" i="1"/>
              <a:t>p</a:t>
            </a:r>
          </a:p>
          <a:p>
            <a:pPr lvl="1" eaLnBrk="1" hangingPunct="1"/>
            <a:endParaRPr lang="nl-BE" sz="2000"/>
          </a:p>
          <a:p>
            <a:pPr lvl="1" eaLnBrk="1" hangingPunct="1"/>
            <a:endParaRPr lang="nl-BE" sz="2000"/>
          </a:p>
          <a:p>
            <a:pPr lvl="1" eaLnBrk="1" hangingPunct="1"/>
            <a:r>
              <a:rPr lang="nl-BE" sz="2000"/>
              <a:t>thus</a:t>
            </a:r>
          </a:p>
          <a:p>
            <a:pPr lvl="1" eaLnBrk="1" hangingPunct="1"/>
            <a:endParaRPr lang="nl-BE" sz="2000"/>
          </a:p>
        </p:txBody>
      </p:sp>
      <p:graphicFrame>
        <p:nvGraphicFramePr>
          <p:cNvPr id="33794" name="Object 8"/>
          <p:cNvGraphicFramePr>
            <a:graphicFrameLocks noChangeAspect="1"/>
          </p:cNvGraphicFramePr>
          <p:nvPr/>
        </p:nvGraphicFramePr>
        <p:xfrm>
          <a:off x="1476375" y="2276475"/>
          <a:ext cx="6383338" cy="1409700"/>
        </p:xfrm>
        <a:graphic>
          <a:graphicData uri="http://schemas.openxmlformats.org/presentationml/2006/ole">
            <mc:AlternateContent xmlns:mc="http://schemas.openxmlformats.org/markup-compatibility/2006">
              <mc:Choice xmlns:v="urn:schemas-microsoft-com:vml" Requires="v">
                <p:oleObj spid="_x0000_s33838" name="Equation" r:id="rId4" imgW="4368600" imgH="965160" progId="Equation.3">
                  <p:embed/>
                </p:oleObj>
              </mc:Choice>
              <mc:Fallback>
                <p:oleObj name="Equation" r:id="rId4" imgW="4368600" imgH="965160"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6375" y="2276475"/>
                        <a:ext cx="6383338" cy="1409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795" name="Object 9"/>
          <p:cNvGraphicFramePr>
            <a:graphicFrameLocks noGrp="1" noChangeAspect="1"/>
          </p:cNvGraphicFramePr>
          <p:nvPr>
            <p:ph sz="half" idx="4294967295"/>
          </p:nvPr>
        </p:nvGraphicFramePr>
        <p:xfrm>
          <a:off x="1547813" y="4149725"/>
          <a:ext cx="2303462" cy="666750"/>
        </p:xfrm>
        <a:graphic>
          <a:graphicData uri="http://schemas.openxmlformats.org/presentationml/2006/ole">
            <mc:AlternateContent xmlns:mc="http://schemas.openxmlformats.org/markup-compatibility/2006">
              <mc:Choice xmlns:v="urn:schemas-microsoft-com:vml" Requires="v">
                <p:oleObj spid="_x0000_s33839" name="Equation" r:id="rId6" imgW="1536480" imgH="444240" progId="Equation.3">
                  <p:embed/>
                </p:oleObj>
              </mc:Choice>
              <mc:Fallback>
                <p:oleObj name="Equation" r:id="rId6" imgW="1536480" imgH="444240"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47813" y="4149725"/>
                        <a:ext cx="2303462" cy="66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796" name="Object 11"/>
          <p:cNvGraphicFramePr>
            <a:graphicFrameLocks noChangeAspect="1"/>
          </p:cNvGraphicFramePr>
          <p:nvPr/>
        </p:nvGraphicFramePr>
        <p:xfrm>
          <a:off x="4859338" y="4221163"/>
          <a:ext cx="647700" cy="361950"/>
        </p:xfrm>
        <a:graphic>
          <a:graphicData uri="http://schemas.openxmlformats.org/presentationml/2006/ole">
            <mc:AlternateContent xmlns:mc="http://schemas.openxmlformats.org/markup-compatibility/2006">
              <mc:Choice xmlns:v="urn:schemas-microsoft-com:vml" Requires="v">
                <p:oleObj spid="_x0000_s33840" name="Equation" r:id="rId8" imgW="431640" imgH="241200" progId="Equation.3">
                  <p:embed/>
                </p:oleObj>
              </mc:Choice>
              <mc:Fallback>
                <p:oleObj name="Equation" r:id="rId8" imgW="431640" imgH="241200" progId="Equation.3">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59338" y="4221163"/>
                        <a:ext cx="647700" cy="361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797" name="Object 12"/>
          <p:cNvGraphicFramePr>
            <a:graphicFrameLocks noChangeAspect="1"/>
          </p:cNvGraphicFramePr>
          <p:nvPr/>
        </p:nvGraphicFramePr>
        <p:xfrm>
          <a:off x="900113" y="5270500"/>
          <a:ext cx="8032750" cy="1065213"/>
        </p:xfrm>
        <a:graphic>
          <a:graphicData uri="http://schemas.openxmlformats.org/presentationml/2006/ole">
            <mc:AlternateContent xmlns:mc="http://schemas.openxmlformats.org/markup-compatibility/2006">
              <mc:Choice xmlns:v="urn:schemas-microsoft-com:vml" Requires="v">
                <p:oleObj spid="_x0000_s33841" name="Equation" r:id="rId10" imgW="5359320" imgH="711000" progId="Equation.3">
                  <p:embed/>
                </p:oleObj>
              </mc:Choice>
              <mc:Fallback>
                <p:oleObj name="Equation" r:id="rId10" imgW="5359320" imgH="711000" progId="Equation.3">
                  <p:embed/>
                  <p:pic>
                    <p:nvPicPr>
                      <p:cNvPr id="0"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00113" y="5270500"/>
                        <a:ext cx="8032750" cy="1065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Footer Placeholder 3"/>
          <p:cNvSpPr>
            <a:spLocks noGrp="1"/>
          </p:cNvSpPr>
          <p:nvPr>
            <p:ph type="ftr" sz="quarter" idx="10"/>
          </p:nvPr>
        </p:nvSpPr>
        <p:spPr>
          <a:noFill/>
        </p:spPr>
        <p:txBody>
          <a:bodyPr/>
          <a:lstStyle/>
          <a:p>
            <a:r>
              <a:rPr lang="en-US">
                <a:latin typeface="Arial" pitchFamily="34" charset="0"/>
              </a:rPr>
              <a:t>Computational: time domain / volume discretisation</a:t>
            </a:r>
            <a:endParaRPr lang="nl-BE">
              <a:latin typeface="Arial" pitchFamily="34" charset="0"/>
            </a:endParaRPr>
          </a:p>
        </p:txBody>
      </p:sp>
      <p:sp>
        <p:nvSpPr>
          <p:cNvPr id="34822" name="Slide Number Placeholder 4"/>
          <p:cNvSpPr>
            <a:spLocks noGrp="1"/>
          </p:cNvSpPr>
          <p:nvPr>
            <p:ph type="sldNum" sz="quarter" idx="11"/>
          </p:nvPr>
        </p:nvSpPr>
        <p:spPr>
          <a:noFill/>
        </p:spPr>
        <p:txBody>
          <a:bodyPr/>
          <a:lstStyle/>
          <a:p>
            <a:fld id="{1469EE08-75F0-4391-93DF-3E0319D2D0BF}" type="slidenum">
              <a:rPr lang="nl-BE" smtClean="0">
                <a:latin typeface="Arial" pitchFamily="34" charset="0"/>
              </a:rPr>
              <a:pPr/>
              <a:t>48</a:t>
            </a:fld>
            <a:endParaRPr lang="nl-BE">
              <a:latin typeface="Arial" pitchFamily="34" charset="0"/>
            </a:endParaRPr>
          </a:p>
        </p:txBody>
      </p:sp>
      <p:sp>
        <p:nvSpPr>
          <p:cNvPr id="34823" name="Rectangle 2"/>
          <p:cNvSpPr>
            <a:spLocks noGrp="1" noChangeArrowheads="1"/>
          </p:cNvSpPr>
          <p:nvPr>
            <p:ph type="title"/>
          </p:nvPr>
        </p:nvSpPr>
        <p:spPr/>
        <p:txBody>
          <a:bodyPr/>
          <a:lstStyle/>
          <a:p>
            <a:pPr eaLnBrk="1" hangingPunct="1"/>
            <a:r>
              <a:rPr lang="nl-BE"/>
              <a:t>5.b) </a:t>
            </a:r>
            <a:r>
              <a:rPr lang="en-US"/>
              <a:t>Perfectly matched layers (PML)</a:t>
            </a:r>
            <a:endParaRPr lang="nl-BE"/>
          </a:p>
        </p:txBody>
      </p:sp>
      <p:sp>
        <p:nvSpPr>
          <p:cNvPr id="34824" name="Rectangle 3"/>
          <p:cNvSpPr>
            <a:spLocks noGrp="1" noChangeArrowheads="1"/>
          </p:cNvSpPr>
          <p:nvPr>
            <p:ph type="body" idx="1"/>
          </p:nvPr>
        </p:nvSpPr>
        <p:spPr/>
        <p:txBody>
          <a:bodyPr/>
          <a:lstStyle/>
          <a:p>
            <a:pPr eaLnBrk="1" hangingPunct="1"/>
            <a:r>
              <a:rPr lang="nl-BE" sz="2400"/>
              <a:t>Perfect matching (continued)</a:t>
            </a:r>
          </a:p>
          <a:p>
            <a:pPr lvl="1" eaLnBrk="1" hangingPunct="1"/>
            <a:r>
              <a:rPr lang="nl-BE" sz="2000"/>
              <a:t>This must hold for all angles of the incident wave</a:t>
            </a:r>
          </a:p>
          <a:p>
            <a:pPr lvl="1" eaLnBrk="1" hangingPunct="1"/>
            <a:r>
              <a:rPr lang="nl-BE" sz="2000"/>
              <a:t>It can be verified by matching terms or by just putting a few test values for </a:t>
            </a:r>
            <a:r>
              <a:rPr lang="nl-BE" sz="2000">
                <a:latin typeface="Symbol" pitchFamily="18" charset="2"/>
              </a:rPr>
              <a:t>q (q=0, q=p/2)</a:t>
            </a:r>
          </a:p>
          <a:p>
            <a:pPr lvl="1" eaLnBrk="1" hangingPunct="1"/>
            <a:endParaRPr lang="nl-BE" sz="2000"/>
          </a:p>
          <a:p>
            <a:pPr lvl="1" eaLnBrk="1" hangingPunct="1"/>
            <a:endParaRPr lang="nl-BE" sz="2000"/>
          </a:p>
          <a:p>
            <a:pPr lvl="1" eaLnBrk="1" hangingPunct="1"/>
            <a:endParaRPr lang="nl-BE" sz="2000"/>
          </a:p>
          <a:p>
            <a:pPr lvl="1" eaLnBrk="1" hangingPunct="1"/>
            <a:endParaRPr lang="nl-BE" sz="2000"/>
          </a:p>
          <a:p>
            <a:pPr lvl="1" eaLnBrk="1" hangingPunct="1"/>
            <a:endParaRPr lang="nl-BE" sz="2000"/>
          </a:p>
          <a:p>
            <a:pPr lvl="1" eaLnBrk="1" hangingPunct="1"/>
            <a:endParaRPr lang="nl-BE" sz="2000"/>
          </a:p>
          <a:p>
            <a:pPr lvl="1" eaLnBrk="1" hangingPunct="1"/>
            <a:endParaRPr lang="nl-BE" sz="2000"/>
          </a:p>
          <a:p>
            <a:pPr eaLnBrk="1" hangingPunct="1"/>
            <a:r>
              <a:rPr lang="nl-BE" sz="2400"/>
              <a:t>Damping inside PML</a:t>
            </a:r>
          </a:p>
          <a:p>
            <a:pPr lvl="1" eaLnBrk="1" hangingPunct="1"/>
            <a:r>
              <a:rPr lang="nl-BE" sz="2000" i="1"/>
              <a:t>m</a:t>
            </a:r>
            <a:r>
              <a:rPr lang="nl-BE" sz="2000"/>
              <a:t>=3 to 4 seems to work well</a:t>
            </a:r>
          </a:p>
          <a:p>
            <a:pPr lvl="1" eaLnBrk="1" hangingPunct="1"/>
            <a:r>
              <a:rPr lang="nl-BE" sz="2000"/>
              <a:t>10 to 40 layers</a:t>
            </a:r>
          </a:p>
        </p:txBody>
      </p:sp>
      <p:graphicFrame>
        <p:nvGraphicFramePr>
          <p:cNvPr id="34818" name="Object 4"/>
          <p:cNvGraphicFramePr>
            <a:graphicFrameLocks noGrp="1" noChangeAspect="1"/>
          </p:cNvGraphicFramePr>
          <p:nvPr>
            <p:ph sz="half" idx="4294967295"/>
          </p:nvPr>
        </p:nvGraphicFramePr>
        <p:xfrm>
          <a:off x="1778000" y="2776538"/>
          <a:ext cx="3297238" cy="723900"/>
        </p:xfrm>
        <a:graphic>
          <a:graphicData uri="http://schemas.openxmlformats.org/presentationml/2006/ole">
            <mc:AlternateContent xmlns:mc="http://schemas.openxmlformats.org/markup-compatibility/2006">
              <mc:Choice xmlns:v="urn:schemas-microsoft-com:vml" Requires="v">
                <p:oleObj spid="_x0000_s34851" name="Equation" r:id="rId4" imgW="2197080" imgH="482400" progId="Equation.3">
                  <p:embed/>
                </p:oleObj>
              </mc:Choice>
              <mc:Fallback>
                <p:oleObj name="Equation" r:id="rId4" imgW="2197080" imgH="4824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8000" y="2776538"/>
                        <a:ext cx="3297238" cy="723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19" name="Object 6"/>
          <p:cNvGraphicFramePr>
            <a:graphicFrameLocks noChangeAspect="1"/>
          </p:cNvGraphicFramePr>
          <p:nvPr/>
        </p:nvGraphicFramePr>
        <p:xfrm>
          <a:off x="1787525" y="3743325"/>
          <a:ext cx="3792538" cy="1123950"/>
        </p:xfrm>
        <a:graphic>
          <a:graphicData uri="http://schemas.openxmlformats.org/presentationml/2006/ole">
            <mc:AlternateContent xmlns:mc="http://schemas.openxmlformats.org/markup-compatibility/2006">
              <mc:Choice xmlns:v="urn:schemas-microsoft-com:vml" Requires="v">
                <p:oleObj spid="_x0000_s34852" name="Equation" r:id="rId6" imgW="2527200" imgH="749160" progId="Equation.3">
                  <p:embed/>
                </p:oleObj>
              </mc:Choice>
              <mc:Fallback>
                <p:oleObj name="Equation" r:id="rId6" imgW="2527200" imgH="74916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87525" y="3743325"/>
                        <a:ext cx="3792538" cy="1123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825" name="Rectangle 7"/>
          <p:cNvSpPr>
            <a:spLocks noChangeArrowheads="1"/>
          </p:cNvSpPr>
          <p:nvPr/>
        </p:nvSpPr>
        <p:spPr bwMode="auto">
          <a:xfrm>
            <a:off x="2051050" y="3140075"/>
            <a:ext cx="1008063" cy="360363"/>
          </a:xfrm>
          <a:prstGeom prst="rect">
            <a:avLst/>
          </a:prstGeom>
          <a:noFill/>
          <a:ln w="9525">
            <a:solidFill>
              <a:srgbClr val="FF0000"/>
            </a:solidFill>
            <a:miter lim="800000"/>
            <a:headEnd/>
            <a:tailEnd/>
          </a:ln>
        </p:spPr>
        <p:txBody>
          <a:bodyPr wrap="none" anchor="ctr"/>
          <a:lstStyle/>
          <a:p>
            <a:endParaRPr lang="en-US"/>
          </a:p>
        </p:txBody>
      </p:sp>
      <p:sp>
        <p:nvSpPr>
          <p:cNvPr id="34826" name="Rectangle 8"/>
          <p:cNvSpPr>
            <a:spLocks noChangeArrowheads="1"/>
          </p:cNvSpPr>
          <p:nvPr/>
        </p:nvSpPr>
        <p:spPr bwMode="auto">
          <a:xfrm>
            <a:off x="2051050" y="4506913"/>
            <a:ext cx="720725" cy="360362"/>
          </a:xfrm>
          <a:prstGeom prst="rect">
            <a:avLst/>
          </a:prstGeom>
          <a:noFill/>
          <a:ln w="9525">
            <a:solidFill>
              <a:srgbClr val="FF0000"/>
            </a:solidFill>
            <a:miter lim="800000"/>
            <a:headEnd/>
            <a:tailEnd/>
          </a:ln>
        </p:spPr>
        <p:txBody>
          <a:bodyPr wrap="none" anchor="ctr"/>
          <a:lstStyle/>
          <a:p>
            <a:endParaRPr lang="en-US"/>
          </a:p>
        </p:txBody>
      </p:sp>
      <p:sp>
        <p:nvSpPr>
          <p:cNvPr id="34827" name="Rectangle 9"/>
          <p:cNvSpPr>
            <a:spLocks noChangeArrowheads="1"/>
          </p:cNvSpPr>
          <p:nvPr/>
        </p:nvSpPr>
        <p:spPr bwMode="auto">
          <a:xfrm>
            <a:off x="3130550" y="4508500"/>
            <a:ext cx="792163" cy="360363"/>
          </a:xfrm>
          <a:prstGeom prst="rect">
            <a:avLst/>
          </a:prstGeom>
          <a:noFill/>
          <a:ln w="9525">
            <a:solidFill>
              <a:srgbClr val="FF0000"/>
            </a:solidFill>
            <a:miter lim="800000"/>
            <a:headEnd/>
            <a:tailEnd/>
          </a:ln>
        </p:spPr>
        <p:txBody>
          <a:bodyPr wrap="none" anchor="ctr"/>
          <a:lstStyle/>
          <a:p>
            <a:endParaRPr lang="en-US"/>
          </a:p>
        </p:txBody>
      </p:sp>
      <p:sp>
        <p:nvSpPr>
          <p:cNvPr id="34828" name="Rectangle 11"/>
          <p:cNvSpPr>
            <a:spLocks noChangeArrowheads="1"/>
          </p:cNvSpPr>
          <p:nvPr/>
        </p:nvSpPr>
        <p:spPr bwMode="auto">
          <a:xfrm>
            <a:off x="0" y="3176588"/>
            <a:ext cx="9144000" cy="0"/>
          </a:xfrm>
          <a:prstGeom prst="rect">
            <a:avLst/>
          </a:prstGeom>
          <a:noFill/>
          <a:ln w="9525">
            <a:noFill/>
            <a:miter lim="800000"/>
            <a:headEnd/>
            <a:tailEnd/>
          </a:ln>
        </p:spPr>
        <p:txBody>
          <a:bodyPr wrap="none" anchor="ctr">
            <a:spAutoFit/>
          </a:bodyPr>
          <a:lstStyle/>
          <a:p>
            <a:endParaRPr lang="en-US"/>
          </a:p>
        </p:txBody>
      </p:sp>
      <p:graphicFrame>
        <p:nvGraphicFramePr>
          <p:cNvPr id="34820" name="Object 10"/>
          <p:cNvGraphicFramePr>
            <a:graphicFrameLocks noChangeAspect="1"/>
          </p:cNvGraphicFramePr>
          <p:nvPr/>
        </p:nvGraphicFramePr>
        <p:xfrm>
          <a:off x="3668713" y="4967288"/>
          <a:ext cx="2198687" cy="766762"/>
        </p:xfrm>
        <a:graphic>
          <a:graphicData uri="http://schemas.openxmlformats.org/presentationml/2006/ole">
            <mc:AlternateContent xmlns:mc="http://schemas.openxmlformats.org/markup-compatibility/2006">
              <mc:Choice xmlns:v="urn:schemas-microsoft-com:vml" Requires="v">
                <p:oleObj spid="_x0000_s34853" r:id="rId8" imgW="1447800" imgH="508000" progId="Equation.3">
                  <p:embed/>
                </p:oleObj>
              </mc:Choice>
              <mc:Fallback>
                <p:oleObj r:id="rId8" imgW="1447800" imgH="508000" progId="Equation.3">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68713" y="4967288"/>
                        <a:ext cx="2198687" cy="766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ooter Placeholder 3"/>
          <p:cNvSpPr>
            <a:spLocks noGrp="1"/>
          </p:cNvSpPr>
          <p:nvPr>
            <p:ph type="ftr" sz="quarter" idx="10"/>
          </p:nvPr>
        </p:nvSpPr>
        <p:spPr>
          <a:noFill/>
        </p:spPr>
        <p:txBody>
          <a:bodyPr/>
          <a:lstStyle/>
          <a:p>
            <a:r>
              <a:rPr lang="en-US">
                <a:latin typeface="Arial" pitchFamily="34" charset="0"/>
              </a:rPr>
              <a:t>Computational: time domain / volume discretisation</a:t>
            </a:r>
            <a:endParaRPr lang="nl-BE">
              <a:latin typeface="Arial" pitchFamily="34" charset="0"/>
            </a:endParaRPr>
          </a:p>
        </p:txBody>
      </p:sp>
      <p:sp>
        <p:nvSpPr>
          <p:cNvPr id="57347" name="Slide Number Placeholder 4"/>
          <p:cNvSpPr>
            <a:spLocks noGrp="1"/>
          </p:cNvSpPr>
          <p:nvPr>
            <p:ph type="sldNum" sz="quarter" idx="11"/>
          </p:nvPr>
        </p:nvSpPr>
        <p:spPr>
          <a:noFill/>
        </p:spPr>
        <p:txBody>
          <a:bodyPr/>
          <a:lstStyle/>
          <a:p>
            <a:fld id="{1C5B312A-8401-4D68-AF90-71E77556BDA7}" type="slidenum">
              <a:rPr lang="nl-BE" smtClean="0">
                <a:latin typeface="Arial" pitchFamily="34" charset="0"/>
              </a:rPr>
              <a:pPr/>
              <a:t>49</a:t>
            </a:fld>
            <a:endParaRPr lang="nl-BE">
              <a:latin typeface="Arial" pitchFamily="34" charset="0"/>
            </a:endParaRPr>
          </a:p>
        </p:txBody>
      </p:sp>
      <p:pic>
        <p:nvPicPr>
          <p:cNvPr id="57348" name="Picture 4" descr="PML_invalshoek"/>
          <p:cNvPicPr>
            <a:picLocks noGrp="1" noChangeAspect="1" noChangeArrowheads="1"/>
          </p:cNvPicPr>
          <p:nvPr>
            <p:ph idx="4294967295"/>
          </p:nvPr>
        </p:nvPicPr>
        <p:blipFill>
          <a:blip r:embed="rId3" cstate="print"/>
          <a:srcRect/>
          <a:stretch>
            <a:fillRect/>
          </a:stretch>
        </p:blipFill>
        <p:spPr>
          <a:xfrm>
            <a:off x="1047750" y="1341438"/>
            <a:ext cx="6908800" cy="5183187"/>
          </a:xfrm>
          <a:noFill/>
        </p:spPr>
      </p:pic>
      <p:sp>
        <p:nvSpPr>
          <p:cNvPr id="57349" name="Rectangle 5"/>
          <p:cNvSpPr>
            <a:spLocks noGrp="1" noChangeArrowheads="1"/>
          </p:cNvSpPr>
          <p:nvPr>
            <p:ph type="title"/>
          </p:nvPr>
        </p:nvSpPr>
        <p:spPr/>
        <p:txBody>
          <a:bodyPr/>
          <a:lstStyle/>
          <a:p>
            <a:pPr eaLnBrk="1" hangingPunct="1"/>
            <a:r>
              <a:rPr lang="nl-BE"/>
              <a:t>5.b) </a:t>
            </a:r>
            <a:r>
              <a:rPr lang="en-US"/>
              <a:t>Perfectly matched layers (PML)</a:t>
            </a:r>
            <a:endParaRPr lang="nl-BE"/>
          </a:p>
        </p:txBody>
      </p:sp>
      <p:sp>
        <p:nvSpPr>
          <p:cNvPr id="57350" name="Rectangle 7"/>
          <p:cNvSpPr>
            <a:spLocks noGrp="1" noChangeArrowheads="1"/>
          </p:cNvSpPr>
          <p:nvPr>
            <p:ph type="body" idx="1"/>
          </p:nvPr>
        </p:nvSpPr>
        <p:spPr/>
        <p:txBody>
          <a:bodyPr/>
          <a:lstStyle/>
          <a:p>
            <a:pPr eaLnBrk="1" hangingPunct="1"/>
            <a:r>
              <a:rPr lang="nl-BE" sz="2400"/>
              <a:t>Numerical example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Footer Placeholder 5"/>
          <p:cNvSpPr>
            <a:spLocks noGrp="1"/>
          </p:cNvSpPr>
          <p:nvPr>
            <p:ph type="ftr" sz="quarter" idx="10"/>
          </p:nvPr>
        </p:nvSpPr>
        <p:spPr>
          <a:noFill/>
        </p:spPr>
        <p:txBody>
          <a:bodyPr/>
          <a:lstStyle/>
          <a:p>
            <a:r>
              <a:rPr lang="en-US">
                <a:latin typeface="Arial" pitchFamily="34" charset="0"/>
              </a:rPr>
              <a:t>Computational: time domain / volume discretisation</a:t>
            </a:r>
            <a:endParaRPr lang="nl-BE">
              <a:latin typeface="Arial" pitchFamily="34" charset="0"/>
            </a:endParaRPr>
          </a:p>
        </p:txBody>
      </p:sp>
      <p:sp>
        <p:nvSpPr>
          <p:cNvPr id="3077" name="Slide Number Placeholder 6"/>
          <p:cNvSpPr>
            <a:spLocks noGrp="1"/>
          </p:cNvSpPr>
          <p:nvPr>
            <p:ph type="sldNum" sz="quarter" idx="11"/>
          </p:nvPr>
        </p:nvSpPr>
        <p:spPr>
          <a:noFill/>
        </p:spPr>
        <p:txBody>
          <a:bodyPr/>
          <a:lstStyle/>
          <a:p>
            <a:fld id="{1820C7EE-F073-4036-B838-0C3BC083BC92}" type="slidenum">
              <a:rPr lang="nl-BE" smtClean="0">
                <a:latin typeface="Arial" pitchFamily="34" charset="0"/>
              </a:rPr>
              <a:pPr/>
              <a:t>5</a:t>
            </a:fld>
            <a:endParaRPr lang="nl-BE">
              <a:latin typeface="Arial" pitchFamily="34" charset="0"/>
            </a:endParaRPr>
          </a:p>
        </p:txBody>
      </p:sp>
      <p:sp>
        <p:nvSpPr>
          <p:cNvPr id="3078" name="Rectangle 2"/>
          <p:cNvSpPr>
            <a:spLocks noGrp="1" noChangeArrowheads="1"/>
          </p:cNvSpPr>
          <p:nvPr>
            <p:ph type="title"/>
          </p:nvPr>
        </p:nvSpPr>
        <p:spPr/>
        <p:txBody>
          <a:bodyPr/>
          <a:lstStyle/>
          <a:p>
            <a:pPr eaLnBrk="1" hangingPunct="1"/>
            <a:r>
              <a:rPr lang="en-US"/>
              <a:t>1.a) Cartesian grids</a:t>
            </a:r>
          </a:p>
        </p:txBody>
      </p:sp>
      <p:sp>
        <p:nvSpPr>
          <p:cNvPr id="3079" name="Rectangle 3"/>
          <p:cNvSpPr>
            <a:spLocks noGrp="1" noChangeArrowheads="1"/>
          </p:cNvSpPr>
          <p:nvPr>
            <p:ph type="body" sz="half" idx="1"/>
          </p:nvPr>
        </p:nvSpPr>
        <p:spPr>
          <a:xfrm>
            <a:off x="179388" y="1125538"/>
            <a:ext cx="5113337" cy="5183187"/>
          </a:xfrm>
        </p:spPr>
        <p:txBody>
          <a:bodyPr/>
          <a:lstStyle/>
          <a:p>
            <a:pPr eaLnBrk="1" hangingPunct="1"/>
            <a:r>
              <a:rPr lang="en-US" sz="2400"/>
              <a:t>Staggered grid</a:t>
            </a:r>
          </a:p>
          <a:p>
            <a:pPr lvl="1" eaLnBrk="1" hangingPunct="1"/>
            <a:r>
              <a:rPr lang="en-US" sz="2000" i="1"/>
              <a:t>p</a:t>
            </a:r>
            <a:r>
              <a:rPr lang="en-US" sz="2000"/>
              <a:t> and </a:t>
            </a:r>
            <a:r>
              <a:rPr lang="en-US" sz="2000" b="1"/>
              <a:t>o</a:t>
            </a:r>
            <a:r>
              <a:rPr lang="en-US" sz="2000"/>
              <a:t>-components discretised at locations shifted by half a grid step</a:t>
            </a:r>
          </a:p>
          <a:p>
            <a:pPr lvl="1" eaLnBrk="1" hangingPunct="1"/>
            <a:endParaRPr lang="en-US" sz="2000"/>
          </a:p>
          <a:p>
            <a:pPr lvl="1" eaLnBrk="1" hangingPunct="1"/>
            <a:endParaRPr lang="en-US" sz="2000"/>
          </a:p>
          <a:p>
            <a:pPr lvl="1" eaLnBrk="1" hangingPunct="1"/>
            <a:r>
              <a:rPr lang="en-US" sz="2000"/>
              <a:t>For updating </a:t>
            </a:r>
            <a:r>
              <a:rPr lang="en-US" sz="2000" i="1"/>
              <a:t>o</a:t>
            </a:r>
            <a:r>
              <a:rPr lang="en-US" sz="2000" i="1" baseline="-25000"/>
              <a:t>x</a:t>
            </a:r>
            <a:r>
              <a:rPr lang="en-US" sz="2000"/>
              <a:t>, time derivative at (</a:t>
            </a:r>
            <a:r>
              <a:rPr lang="en-US" sz="2000" i="1"/>
              <a:t>i</a:t>
            </a:r>
            <a:r>
              <a:rPr lang="en-US" sz="2000"/>
              <a:t>+1/2, </a:t>
            </a:r>
            <a:r>
              <a:rPr lang="en-US" sz="2000" i="1"/>
              <a:t>j</a:t>
            </a:r>
            <a:r>
              <a:rPr lang="en-US" sz="2000"/>
              <a:t>, </a:t>
            </a:r>
            <a:r>
              <a:rPr lang="en-US" sz="2000" i="1"/>
              <a:t>k</a:t>
            </a:r>
            <a:r>
              <a:rPr lang="en-US" sz="2000"/>
              <a:t>) </a:t>
            </a:r>
          </a:p>
          <a:p>
            <a:pPr lvl="1" eaLnBrk="1" hangingPunct="1"/>
            <a:r>
              <a:rPr lang="en-US" sz="2000"/>
              <a:t>Via equation -&gt; spatial derivative</a:t>
            </a:r>
          </a:p>
          <a:p>
            <a:pPr lvl="1" eaLnBrk="1" hangingPunct="1"/>
            <a:endParaRPr lang="en-US" sz="2000"/>
          </a:p>
          <a:p>
            <a:pPr lvl="1" eaLnBrk="1" hangingPunct="1"/>
            <a:endParaRPr lang="en-US" sz="2000"/>
          </a:p>
          <a:p>
            <a:pPr lvl="1" eaLnBrk="1" hangingPunct="1"/>
            <a:r>
              <a:rPr lang="en-US" sz="2000"/>
              <a:t>Smaller error!</a:t>
            </a:r>
          </a:p>
          <a:p>
            <a:pPr lvl="1" eaLnBrk="1" hangingPunct="1"/>
            <a:r>
              <a:rPr lang="en-US" sz="2000"/>
              <a:t>Nearest neighbors used -&gt; no gaps </a:t>
            </a:r>
            <a:br>
              <a:rPr lang="en-US" sz="2000"/>
            </a:br>
            <a:r>
              <a:rPr lang="en-US" sz="2000"/>
              <a:t>-&gt; small size problem eliminated</a:t>
            </a:r>
          </a:p>
          <a:p>
            <a:pPr lvl="1" eaLnBrk="1" hangingPunct="1"/>
            <a:r>
              <a:rPr lang="en-US" sz="2000"/>
              <a:t>Miss-fit for some additional terms</a:t>
            </a:r>
          </a:p>
        </p:txBody>
      </p:sp>
      <p:graphicFrame>
        <p:nvGraphicFramePr>
          <p:cNvPr id="3074" name="Object 8"/>
          <p:cNvGraphicFramePr>
            <a:graphicFrameLocks noChangeAspect="1"/>
          </p:cNvGraphicFramePr>
          <p:nvPr/>
        </p:nvGraphicFramePr>
        <p:xfrm>
          <a:off x="1619250" y="2349500"/>
          <a:ext cx="2271713" cy="647700"/>
        </p:xfrm>
        <a:graphic>
          <a:graphicData uri="http://schemas.openxmlformats.org/presentationml/2006/ole">
            <mc:AlternateContent xmlns:mc="http://schemas.openxmlformats.org/markup-compatibility/2006">
              <mc:Choice xmlns:v="urn:schemas-microsoft-com:vml" Requires="v">
                <p:oleObj spid="_x0000_s3096" name="Equation" r:id="rId4" imgW="1511280" imgH="431640" progId="Equation.3">
                  <p:embed/>
                </p:oleObj>
              </mc:Choice>
              <mc:Fallback>
                <p:oleObj name="Equation" r:id="rId4" imgW="1511280" imgH="431640"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9250" y="2349500"/>
                        <a:ext cx="2271713"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5" name="Object 9"/>
          <p:cNvGraphicFramePr>
            <a:graphicFrameLocks noChangeAspect="1"/>
          </p:cNvGraphicFramePr>
          <p:nvPr/>
        </p:nvGraphicFramePr>
        <p:xfrm>
          <a:off x="1797050" y="3986213"/>
          <a:ext cx="4981575" cy="803275"/>
        </p:xfrm>
        <a:graphic>
          <a:graphicData uri="http://schemas.openxmlformats.org/presentationml/2006/ole">
            <mc:AlternateContent xmlns:mc="http://schemas.openxmlformats.org/markup-compatibility/2006">
              <mc:Choice xmlns:v="urn:schemas-microsoft-com:vml" Requires="v">
                <p:oleObj spid="_x0000_s3097" name="Equation" r:id="rId6" imgW="3314520" imgH="533160" progId="Equation.3">
                  <p:embed/>
                </p:oleObj>
              </mc:Choice>
              <mc:Fallback>
                <p:oleObj name="Equation" r:id="rId6" imgW="3314520" imgH="533160"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97050" y="3986213"/>
                        <a:ext cx="4981575" cy="803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80" name="Line 11"/>
          <p:cNvSpPr>
            <a:spLocks noChangeShapeType="1"/>
          </p:cNvSpPr>
          <p:nvPr/>
        </p:nvSpPr>
        <p:spPr bwMode="auto">
          <a:xfrm flipV="1">
            <a:off x="5076825" y="3860800"/>
            <a:ext cx="1150938" cy="936625"/>
          </a:xfrm>
          <a:prstGeom prst="line">
            <a:avLst/>
          </a:prstGeom>
          <a:noFill/>
          <a:ln w="9525">
            <a:solidFill>
              <a:schemeClr val="hlink"/>
            </a:solidFill>
            <a:round/>
            <a:headEnd/>
            <a:tailEnd/>
          </a:ln>
        </p:spPr>
        <p:txBody>
          <a:bodyPr/>
          <a:lstStyle/>
          <a:p>
            <a:endParaRPr lang="en-US"/>
          </a:p>
        </p:txBody>
      </p:sp>
      <p:sp>
        <p:nvSpPr>
          <p:cNvPr id="3081" name="Text Box 12"/>
          <p:cNvSpPr txBox="1">
            <a:spLocks noChangeArrowheads="1"/>
          </p:cNvSpPr>
          <p:nvPr/>
        </p:nvSpPr>
        <p:spPr bwMode="auto">
          <a:xfrm>
            <a:off x="4716463" y="5768975"/>
            <a:ext cx="1325562" cy="396875"/>
          </a:xfrm>
          <a:prstGeom prst="rect">
            <a:avLst/>
          </a:prstGeom>
          <a:noFill/>
          <a:ln w="9525">
            <a:noFill/>
            <a:miter lim="800000"/>
            <a:headEnd/>
            <a:tailEnd/>
          </a:ln>
        </p:spPr>
        <p:txBody>
          <a:bodyPr wrap="none">
            <a:spAutoFit/>
          </a:bodyPr>
          <a:lstStyle/>
          <a:p>
            <a:r>
              <a:rPr lang="nl-BE" sz="2000"/>
              <a:t>(see later)</a:t>
            </a:r>
          </a:p>
        </p:txBody>
      </p:sp>
      <p:cxnSp>
        <p:nvCxnSpPr>
          <p:cNvPr id="14" name="Straight Arrow Connector 13"/>
          <p:cNvCxnSpPr>
            <a:cxnSpLocks noChangeAspect="1"/>
          </p:cNvCxnSpPr>
          <p:nvPr/>
        </p:nvCxnSpPr>
        <p:spPr>
          <a:xfrm>
            <a:off x="8429625" y="1500188"/>
            <a:ext cx="14287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cxnSpLocks noChangeAspect="1"/>
          </p:cNvCxnSpPr>
          <p:nvPr/>
        </p:nvCxnSpPr>
        <p:spPr>
          <a:xfrm>
            <a:off x="8429625" y="1855788"/>
            <a:ext cx="14287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cxnSpLocks noChangeAspect="1"/>
          </p:cNvCxnSpPr>
          <p:nvPr/>
        </p:nvCxnSpPr>
        <p:spPr>
          <a:xfrm>
            <a:off x="8429625" y="2211388"/>
            <a:ext cx="14287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cxnSpLocks noChangeAspect="1"/>
          </p:cNvCxnSpPr>
          <p:nvPr/>
        </p:nvCxnSpPr>
        <p:spPr>
          <a:xfrm>
            <a:off x="8429625" y="2566988"/>
            <a:ext cx="14287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cxnSpLocks noChangeAspect="1"/>
          </p:cNvCxnSpPr>
          <p:nvPr/>
        </p:nvCxnSpPr>
        <p:spPr>
          <a:xfrm>
            <a:off x="8429625" y="2922588"/>
            <a:ext cx="14287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cxnSpLocks noChangeAspect="1"/>
          </p:cNvCxnSpPr>
          <p:nvPr/>
        </p:nvCxnSpPr>
        <p:spPr>
          <a:xfrm>
            <a:off x="8429625" y="3278188"/>
            <a:ext cx="14287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noChangeAspect="1"/>
          </p:cNvCxnSpPr>
          <p:nvPr/>
        </p:nvCxnSpPr>
        <p:spPr>
          <a:xfrm>
            <a:off x="7858125" y="1500188"/>
            <a:ext cx="14287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cxnSpLocks noChangeAspect="1"/>
          </p:cNvCxnSpPr>
          <p:nvPr/>
        </p:nvCxnSpPr>
        <p:spPr>
          <a:xfrm>
            <a:off x="7858125" y="1855788"/>
            <a:ext cx="14287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cxnSpLocks noChangeAspect="1"/>
          </p:cNvCxnSpPr>
          <p:nvPr/>
        </p:nvCxnSpPr>
        <p:spPr>
          <a:xfrm>
            <a:off x="7858125" y="2211388"/>
            <a:ext cx="14287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cxnSpLocks noChangeAspect="1"/>
          </p:cNvCxnSpPr>
          <p:nvPr/>
        </p:nvCxnSpPr>
        <p:spPr>
          <a:xfrm>
            <a:off x="7858125" y="2566988"/>
            <a:ext cx="14287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cxnSpLocks noChangeAspect="1"/>
          </p:cNvCxnSpPr>
          <p:nvPr/>
        </p:nvCxnSpPr>
        <p:spPr>
          <a:xfrm>
            <a:off x="7858125" y="2922588"/>
            <a:ext cx="14287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cxnSpLocks noChangeAspect="1"/>
          </p:cNvCxnSpPr>
          <p:nvPr/>
        </p:nvCxnSpPr>
        <p:spPr>
          <a:xfrm>
            <a:off x="7858125" y="3278188"/>
            <a:ext cx="14287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cxnSpLocks noChangeAspect="1"/>
          </p:cNvCxnSpPr>
          <p:nvPr/>
        </p:nvCxnSpPr>
        <p:spPr>
          <a:xfrm>
            <a:off x="7286625" y="1500188"/>
            <a:ext cx="14287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cxnSpLocks noChangeAspect="1"/>
          </p:cNvCxnSpPr>
          <p:nvPr/>
        </p:nvCxnSpPr>
        <p:spPr>
          <a:xfrm>
            <a:off x="7286625" y="1855788"/>
            <a:ext cx="14287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cxnSpLocks noChangeAspect="1"/>
          </p:cNvCxnSpPr>
          <p:nvPr/>
        </p:nvCxnSpPr>
        <p:spPr>
          <a:xfrm>
            <a:off x="7286625" y="2211388"/>
            <a:ext cx="14287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cxnSpLocks noChangeAspect="1"/>
          </p:cNvCxnSpPr>
          <p:nvPr/>
        </p:nvCxnSpPr>
        <p:spPr>
          <a:xfrm>
            <a:off x="7286625" y="2566988"/>
            <a:ext cx="14287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cxnSpLocks noChangeAspect="1"/>
          </p:cNvCxnSpPr>
          <p:nvPr/>
        </p:nvCxnSpPr>
        <p:spPr>
          <a:xfrm>
            <a:off x="7286625" y="2922588"/>
            <a:ext cx="14287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cxnSpLocks noChangeAspect="1"/>
          </p:cNvCxnSpPr>
          <p:nvPr/>
        </p:nvCxnSpPr>
        <p:spPr>
          <a:xfrm>
            <a:off x="7286625" y="3278188"/>
            <a:ext cx="14287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noChangeAspect="1"/>
          </p:cNvCxnSpPr>
          <p:nvPr/>
        </p:nvCxnSpPr>
        <p:spPr>
          <a:xfrm>
            <a:off x="6715125" y="1500188"/>
            <a:ext cx="14287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cxnSpLocks noChangeAspect="1"/>
          </p:cNvCxnSpPr>
          <p:nvPr/>
        </p:nvCxnSpPr>
        <p:spPr>
          <a:xfrm>
            <a:off x="6715125" y="1855788"/>
            <a:ext cx="14287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cxnSpLocks noChangeAspect="1"/>
          </p:cNvCxnSpPr>
          <p:nvPr/>
        </p:nvCxnSpPr>
        <p:spPr>
          <a:xfrm>
            <a:off x="6715125" y="2211388"/>
            <a:ext cx="14287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cxnSpLocks noChangeAspect="1"/>
          </p:cNvCxnSpPr>
          <p:nvPr/>
        </p:nvCxnSpPr>
        <p:spPr>
          <a:xfrm>
            <a:off x="6715125" y="2566988"/>
            <a:ext cx="14287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cxnSpLocks noChangeAspect="1"/>
          </p:cNvCxnSpPr>
          <p:nvPr/>
        </p:nvCxnSpPr>
        <p:spPr>
          <a:xfrm>
            <a:off x="6715125" y="2922588"/>
            <a:ext cx="14287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cxnSpLocks noChangeAspect="1"/>
          </p:cNvCxnSpPr>
          <p:nvPr/>
        </p:nvCxnSpPr>
        <p:spPr>
          <a:xfrm>
            <a:off x="6715125" y="3278188"/>
            <a:ext cx="14287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cxnSpLocks noChangeAspect="1"/>
          </p:cNvCxnSpPr>
          <p:nvPr/>
        </p:nvCxnSpPr>
        <p:spPr>
          <a:xfrm>
            <a:off x="6143625" y="1500188"/>
            <a:ext cx="14287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cxnSpLocks noChangeAspect="1"/>
          </p:cNvCxnSpPr>
          <p:nvPr/>
        </p:nvCxnSpPr>
        <p:spPr>
          <a:xfrm>
            <a:off x="6143625" y="1855788"/>
            <a:ext cx="14287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cxnSpLocks noChangeAspect="1"/>
          </p:cNvCxnSpPr>
          <p:nvPr/>
        </p:nvCxnSpPr>
        <p:spPr>
          <a:xfrm>
            <a:off x="6143625" y="2211388"/>
            <a:ext cx="14287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noChangeAspect="1"/>
          </p:cNvCxnSpPr>
          <p:nvPr/>
        </p:nvCxnSpPr>
        <p:spPr>
          <a:xfrm>
            <a:off x="6143625" y="2566988"/>
            <a:ext cx="14287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cxnSpLocks noChangeAspect="1"/>
          </p:cNvCxnSpPr>
          <p:nvPr/>
        </p:nvCxnSpPr>
        <p:spPr>
          <a:xfrm>
            <a:off x="6143625" y="2922588"/>
            <a:ext cx="14287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cxnSpLocks noChangeAspect="1"/>
          </p:cNvCxnSpPr>
          <p:nvPr/>
        </p:nvCxnSpPr>
        <p:spPr>
          <a:xfrm>
            <a:off x="6143625" y="3278188"/>
            <a:ext cx="14287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noChangeAspect="1"/>
          </p:cNvCxnSpPr>
          <p:nvPr/>
        </p:nvCxnSpPr>
        <p:spPr>
          <a:xfrm>
            <a:off x="5572125" y="1500188"/>
            <a:ext cx="14287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cxnSpLocks noChangeAspect="1"/>
          </p:cNvCxnSpPr>
          <p:nvPr/>
        </p:nvCxnSpPr>
        <p:spPr>
          <a:xfrm>
            <a:off x="5572125" y="1855788"/>
            <a:ext cx="14287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cxnSpLocks noChangeAspect="1"/>
          </p:cNvCxnSpPr>
          <p:nvPr/>
        </p:nvCxnSpPr>
        <p:spPr>
          <a:xfrm>
            <a:off x="5572125" y="2211388"/>
            <a:ext cx="14287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cxnSpLocks noChangeAspect="1"/>
          </p:cNvCxnSpPr>
          <p:nvPr/>
        </p:nvCxnSpPr>
        <p:spPr>
          <a:xfrm>
            <a:off x="5572125" y="2566988"/>
            <a:ext cx="14287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cxnSpLocks noChangeAspect="1"/>
          </p:cNvCxnSpPr>
          <p:nvPr/>
        </p:nvCxnSpPr>
        <p:spPr>
          <a:xfrm>
            <a:off x="5572125" y="2922588"/>
            <a:ext cx="14287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cxnSpLocks noChangeAspect="1"/>
          </p:cNvCxnSpPr>
          <p:nvPr/>
        </p:nvCxnSpPr>
        <p:spPr>
          <a:xfrm>
            <a:off x="5572125" y="3278188"/>
            <a:ext cx="14287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cxnSpLocks noChangeAspect="1"/>
          </p:cNvCxnSpPr>
          <p:nvPr/>
        </p:nvCxnSpPr>
        <p:spPr>
          <a:xfrm rot="16200000">
            <a:off x="8144669" y="3071019"/>
            <a:ext cx="142875"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cxnSpLocks noChangeAspect="1"/>
          </p:cNvCxnSpPr>
          <p:nvPr/>
        </p:nvCxnSpPr>
        <p:spPr>
          <a:xfrm rot="16200000">
            <a:off x="8143875" y="2714626"/>
            <a:ext cx="14287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cxnSpLocks noChangeAspect="1"/>
          </p:cNvCxnSpPr>
          <p:nvPr/>
        </p:nvCxnSpPr>
        <p:spPr>
          <a:xfrm rot="16200000">
            <a:off x="8143081" y="2356644"/>
            <a:ext cx="142875"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cxnSpLocks noChangeAspect="1"/>
          </p:cNvCxnSpPr>
          <p:nvPr/>
        </p:nvCxnSpPr>
        <p:spPr>
          <a:xfrm rot="16200000">
            <a:off x="8142287" y="2000251"/>
            <a:ext cx="14287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cxnSpLocks noChangeAspect="1"/>
          </p:cNvCxnSpPr>
          <p:nvPr/>
        </p:nvCxnSpPr>
        <p:spPr>
          <a:xfrm rot="16200000">
            <a:off x="8141494" y="1642269"/>
            <a:ext cx="142875"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cxnSpLocks noChangeAspect="1"/>
          </p:cNvCxnSpPr>
          <p:nvPr/>
        </p:nvCxnSpPr>
        <p:spPr>
          <a:xfrm rot="16200000">
            <a:off x="8140700" y="1285876"/>
            <a:ext cx="14287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cxnSpLocks noChangeAspect="1"/>
          </p:cNvCxnSpPr>
          <p:nvPr/>
        </p:nvCxnSpPr>
        <p:spPr>
          <a:xfrm rot="16200000">
            <a:off x="7577137" y="3071813"/>
            <a:ext cx="14287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cxnSpLocks noChangeAspect="1"/>
          </p:cNvCxnSpPr>
          <p:nvPr/>
        </p:nvCxnSpPr>
        <p:spPr>
          <a:xfrm rot="16200000">
            <a:off x="7576344" y="2713832"/>
            <a:ext cx="142875"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cxnSpLocks noChangeAspect="1"/>
          </p:cNvCxnSpPr>
          <p:nvPr/>
        </p:nvCxnSpPr>
        <p:spPr>
          <a:xfrm rot="16200000">
            <a:off x="7575550" y="2357438"/>
            <a:ext cx="14287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cxnSpLocks noChangeAspect="1"/>
          </p:cNvCxnSpPr>
          <p:nvPr/>
        </p:nvCxnSpPr>
        <p:spPr>
          <a:xfrm rot="16200000">
            <a:off x="7574756" y="1999457"/>
            <a:ext cx="142875"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cxnSpLocks noChangeAspect="1"/>
          </p:cNvCxnSpPr>
          <p:nvPr/>
        </p:nvCxnSpPr>
        <p:spPr>
          <a:xfrm rot="16200000">
            <a:off x="7573962" y="1643063"/>
            <a:ext cx="14287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cxnSpLocks noChangeAspect="1"/>
          </p:cNvCxnSpPr>
          <p:nvPr/>
        </p:nvCxnSpPr>
        <p:spPr>
          <a:xfrm rot="16200000">
            <a:off x="7573169" y="1285082"/>
            <a:ext cx="142875"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cxnSpLocks noChangeAspect="1"/>
          </p:cNvCxnSpPr>
          <p:nvPr/>
        </p:nvCxnSpPr>
        <p:spPr>
          <a:xfrm rot="16200000">
            <a:off x="7009606" y="3071019"/>
            <a:ext cx="142875"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cxnSpLocks noChangeAspect="1"/>
          </p:cNvCxnSpPr>
          <p:nvPr/>
        </p:nvCxnSpPr>
        <p:spPr>
          <a:xfrm rot="16200000">
            <a:off x="7008812" y="2714626"/>
            <a:ext cx="14287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cxnSpLocks noChangeAspect="1"/>
          </p:cNvCxnSpPr>
          <p:nvPr/>
        </p:nvCxnSpPr>
        <p:spPr>
          <a:xfrm rot="16200000">
            <a:off x="7008019" y="2356644"/>
            <a:ext cx="142875"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cxnSpLocks noChangeAspect="1"/>
          </p:cNvCxnSpPr>
          <p:nvPr/>
        </p:nvCxnSpPr>
        <p:spPr>
          <a:xfrm rot="16200000">
            <a:off x="7007225" y="2000251"/>
            <a:ext cx="14287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cxnSpLocks noChangeAspect="1"/>
          </p:cNvCxnSpPr>
          <p:nvPr/>
        </p:nvCxnSpPr>
        <p:spPr>
          <a:xfrm rot="16200000">
            <a:off x="7006431" y="1642269"/>
            <a:ext cx="142875"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cxnSpLocks noChangeAspect="1"/>
          </p:cNvCxnSpPr>
          <p:nvPr/>
        </p:nvCxnSpPr>
        <p:spPr>
          <a:xfrm rot="16200000">
            <a:off x="7005637" y="1285876"/>
            <a:ext cx="14287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cxnSpLocks noChangeAspect="1"/>
          </p:cNvCxnSpPr>
          <p:nvPr/>
        </p:nvCxnSpPr>
        <p:spPr>
          <a:xfrm rot="16200000">
            <a:off x="6442075" y="3071813"/>
            <a:ext cx="14287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cxnSpLocks noChangeAspect="1"/>
          </p:cNvCxnSpPr>
          <p:nvPr/>
        </p:nvCxnSpPr>
        <p:spPr>
          <a:xfrm rot="16200000">
            <a:off x="6441281" y="2713832"/>
            <a:ext cx="142875"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cxnSpLocks noChangeAspect="1"/>
          </p:cNvCxnSpPr>
          <p:nvPr/>
        </p:nvCxnSpPr>
        <p:spPr>
          <a:xfrm rot="16200000">
            <a:off x="6440487" y="2357438"/>
            <a:ext cx="14287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cxnSpLocks noChangeAspect="1"/>
          </p:cNvCxnSpPr>
          <p:nvPr/>
        </p:nvCxnSpPr>
        <p:spPr>
          <a:xfrm rot="16200000">
            <a:off x="6439694" y="1999457"/>
            <a:ext cx="142875"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cxnSpLocks noChangeAspect="1"/>
          </p:cNvCxnSpPr>
          <p:nvPr/>
        </p:nvCxnSpPr>
        <p:spPr>
          <a:xfrm rot="16200000">
            <a:off x="6438900" y="1643063"/>
            <a:ext cx="14287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cxnSpLocks noChangeAspect="1"/>
          </p:cNvCxnSpPr>
          <p:nvPr/>
        </p:nvCxnSpPr>
        <p:spPr>
          <a:xfrm rot="16200000">
            <a:off x="6438106" y="1285082"/>
            <a:ext cx="142875"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cxnSpLocks noChangeAspect="1"/>
          </p:cNvCxnSpPr>
          <p:nvPr/>
        </p:nvCxnSpPr>
        <p:spPr>
          <a:xfrm rot="16200000">
            <a:off x="5874544" y="3071019"/>
            <a:ext cx="142875"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cxnSpLocks noChangeAspect="1"/>
          </p:cNvCxnSpPr>
          <p:nvPr/>
        </p:nvCxnSpPr>
        <p:spPr>
          <a:xfrm rot="16200000">
            <a:off x="5873750" y="2714626"/>
            <a:ext cx="14287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cxnSpLocks noChangeAspect="1"/>
          </p:cNvCxnSpPr>
          <p:nvPr/>
        </p:nvCxnSpPr>
        <p:spPr>
          <a:xfrm rot="16200000">
            <a:off x="5872956" y="2356644"/>
            <a:ext cx="142875"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cxnSpLocks noChangeAspect="1"/>
          </p:cNvCxnSpPr>
          <p:nvPr/>
        </p:nvCxnSpPr>
        <p:spPr>
          <a:xfrm rot="16200000">
            <a:off x="5872162" y="2000251"/>
            <a:ext cx="14287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cxnSpLocks noChangeAspect="1"/>
          </p:cNvCxnSpPr>
          <p:nvPr/>
        </p:nvCxnSpPr>
        <p:spPr>
          <a:xfrm rot="16200000">
            <a:off x="5871369" y="1642269"/>
            <a:ext cx="142875"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cxnSpLocks noChangeAspect="1"/>
          </p:cNvCxnSpPr>
          <p:nvPr/>
        </p:nvCxnSpPr>
        <p:spPr>
          <a:xfrm rot="16200000">
            <a:off x="5870575" y="1285876"/>
            <a:ext cx="14287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5" name="Oval 94"/>
          <p:cNvSpPr>
            <a:spLocks noChangeAspect="1"/>
          </p:cNvSpPr>
          <p:nvPr/>
        </p:nvSpPr>
        <p:spPr>
          <a:xfrm>
            <a:off x="8180388" y="1463675"/>
            <a:ext cx="34925" cy="365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6" name="Oval 95"/>
          <p:cNvSpPr>
            <a:spLocks noChangeAspect="1"/>
          </p:cNvSpPr>
          <p:nvPr/>
        </p:nvSpPr>
        <p:spPr>
          <a:xfrm>
            <a:off x="8180388" y="1820863"/>
            <a:ext cx="34925" cy="365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7" name="Oval 96"/>
          <p:cNvSpPr>
            <a:spLocks noChangeAspect="1"/>
          </p:cNvSpPr>
          <p:nvPr/>
        </p:nvSpPr>
        <p:spPr>
          <a:xfrm>
            <a:off x="8180388" y="2178050"/>
            <a:ext cx="34925" cy="365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8" name="Oval 97"/>
          <p:cNvSpPr>
            <a:spLocks noChangeAspect="1"/>
          </p:cNvSpPr>
          <p:nvPr/>
        </p:nvSpPr>
        <p:spPr>
          <a:xfrm>
            <a:off x="8180388" y="2535238"/>
            <a:ext cx="34925" cy="365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9" name="Oval 98"/>
          <p:cNvSpPr>
            <a:spLocks noChangeAspect="1"/>
          </p:cNvSpPr>
          <p:nvPr/>
        </p:nvSpPr>
        <p:spPr>
          <a:xfrm>
            <a:off x="8180388" y="2892425"/>
            <a:ext cx="34925" cy="365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0" name="Oval 99"/>
          <p:cNvSpPr>
            <a:spLocks noChangeAspect="1"/>
          </p:cNvSpPr>
          <p:nvPr/>
        </p:nvSpPr>
        <p:spPr>
          <a:xfrm>
            <a:off x="8180388" y="3249613"/>
            <a:ext cx="34925" cy="365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1" name="Oval 100"/>
          <p:cNvSpPr>
            <a:spLocks noChangeAspect="1"/>
          </p:cNvSpPr>
          <p:nvPr/>
        </p:nvSpPr>
        <p:spPr>
          <a:xfrm>
            <a:off x="7608888" y="1463675"/>
            <a:ext cx="34925" cy="365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2" name="Oval 101"/>
          <p:cNvSpPr>
            <a:spLocks noChangeAspect="1"/>
          </p:cNvSpPr>
          <p:nvPr/>
        </p:nvSpPr>
        <p:spPr>
          <a:xfrm>
            <a:off x="7608888" y="1820863"/>
            <a:ext cx="34925" cy="365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3" name="Oval 102"/>
          <p:cNvSpPr>
            <a:spLocks noChangeAspect="1"/>
          </p:cNvSpPr>
          <p:nvPr/>
        </p:nvSpPr>
        <p:spPr>
          <a:xfrm>
            <a:off x="7608888" y="2178050"/>
            <a:ext cx="34925" cy="365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4" name="Oval 103"/>
          <p:cNvSpPr>
            <a:spLocks noChangeAspect="1"/>
          </p:cNvSpPr>
          <p:nvPr/>
        </p:nvSpPr>
        <p:spPr>
          <a:xfrm>
            <a:off x="7608888" y="2535238"/>
            <a:ext cx="34925" cy="365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5" name="Oval 104"/>
          <p:cNvSpPr>
            <a:spLocks noChangeAspect="1"/>
          </p:cNvSpPr>
          <p:nvPr/>
        </p:nvSpPr>
        <p:spPr>
          <a:xfrm>
            <a:off x="7608888" y="2892425"/>
            <a:ext cx="34925" cy="365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6" name="Oval 105"/>
          <p:cNvSpPr>
            <a:spLocks noChangeAspect="1"/>
          </p:cNvSpPr>
          <p:nvPr/>
        </p:nvSpPr>
        <p:spPr>
          <a:xfrm>
            <a:off x="7608888" y="3249613"/>
            <a:ext cx="34925" cy="365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7" name="Oval 106"/>
          <p:cNvSpPr>
            <a:spLocks noChangeAspect="1"/>
          </p:cNvSpPr>
          <p:nvPr/>
        </p:nvSpPr>
        <p:spPr>
          <a:xfrm>
            <a:off x="7037388" y="1463675"/>
            <a:ext cx="34925" cy="365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8" name="Oval 107"/>
          <p:cNvSpPr>
            <a:spLocks noChangeAspect="1"/>
          </p:cNvSpPr>
          <p:nvPr/>
        </p:nvSpPr>
        <p:spPr>
          <a:xfrm>
            <a:off x="7037388" y="1820863"/>
            <a:ext cx="34925" cy="365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9" name="Oval 108"/>
          <p:cNvSpPr>
            <a:spLocks noChangeAspect="1"/>
          </p:cNvSpPr>
          <p:nvPr/>
        </p:nvSpPr>
        <p:spPr>
          <a:xfrm>
            <a:off x="7037388" y="2178050"/>
            <a:ext cx="34925" cy="365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0" name="Oval 109"/>
          <p:cNvSpPr>
            <a:spLocks noChangeAspect="1"/>
          </p:cNvSpPr>
          <p:nvPr/>
        </p:nvSpPr>
        <p:spPr>
          <a:xfrm>
            <a:off x="7037388" y="2535238"/>
            <a:ext cx="34925" cy="365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1" name="Oval 110"/>
          <p:cNvSpPr>
            <a:spLocks noChangeAspect="1"/>
          </p:cNvSpPr>
          <p:nvPr/>
        </p:nvSpPr>
        <p:spPr>
          <a:xfrm>
            <a:off x="7037388" y="2892425"/>
            <a:ext cx="34925" cy="365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2" name="Oval 111"/>
          <p:cNvSpPr>
            <a:spLocks noChangeAspect="1"/>
          </p:cNvSpPr>
          <p:nvPr/>
        </p:nvSpPr>
        <p:spPr>
          <a:xfrm>
            <a:off x="7037388" y="3249613"/>
            <a:ext cx="34925" cy="365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3" name="Oval 112"/>
          <p:cNvSpPr>
            <a:spLocks noChangeAspect="1"/>
          </p:cNvSpPr>
          <p:nvPr/>
        </p:nvSpPr>
        <p:spPr>
          <a:xfrm>
            <a:off x="6465888" y="1463675"/>
            <a:ext cx="34925" cy="365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4" name="Oval 113"/>
          <p:cNvSpPr>
            <a:spLocks noChangeAspect="1"/>
          </p:cNvSpPr>
          <p:nvPr/>
        </p:nvSpPr>
        <p:spPr>
          <a:xfrm>
            <a:off x="6465888" y="1820863"/>
            <a:ext cx="34925" cy="365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5" name="Oval 114"/>
          <p:cNvSpPr>
            <a:spLocks noChangeAspect="1"/>
          </p:cNvSpPr>
          <p:nvPr/>
        </p:nvSpPr>
        <p:spPr>
          <a:xfrm>
            <a:off x="6465888" y="2178050"/>
            <a:ext cx="34925" cy="365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6" name="Oval 115"/>
          <p:cNvSpPr>
            <a:spLocks noChangeAspect="1"/>
          </p:cNvSpPr>
          <p:nvPr/>
        </p:nvSpPr>
        <p:spPr>
          <a:xfrm>
            <a:off x="6465888" y="2535238"/>
            <a:ext cx="34925" cy="365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7" name="Oval 116"/>
          <p:cNvSpPr>
            <a:spLocks noChangeAspect="1"/>
          </p:cNvSpPr>
          <p:nvPr/>
        </p:nvSpPr>
        <p:spPr>
          <a:xfrm>
            <a:off x="6465888" y="2892425"/>
            <a:ext cx="34925" cy="365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8" name="Oval 117"/>
          <p:cNvSpPr>
            <a:spLocks noChangeAspect="1"/>
          </p:cNvSpPr>
          <p:nvPr/>
        </p:nvSpPr>
        <p:spPr>
          <a:xfrm>
            <a:off x="6465888" y="3249613"/>
            <a:ext cx="34925" cy="365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9" name="Oval 118"/>
          <p:cNvSpPr>
            <a:spLocks noChangeAspect="1"/>
          </p:cNvSpPr>
          <p:nvPr/>
        </p:nvSpPr>
        <p:spPr>
          <a:xfrm>
            <a:off x="5929313" y="1463675"/>
            <a:ext cx="36512" cy="365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0" name="Oval 119"/>
          <p:cNvSpPr>
            <a:spLocks noChangeAspect="1"/>
          </p:cNvSpPr>
          <p:nvPr/>
        </p:nvSpPr>
        <p:spPr>
          <a:xfrm>
            <a:off x="5929313" y="1820863"/>
            <a:ext cx="36512" cy="365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1" name="Oval 120"/>
          <p:cNvSpPr>
            <a:spLocks noChangeAspect="1"/>
          </p:cNvSpPr>
          <p:nvPr/>
        </p:nvSpPr>
        <p:spPr>
          <a:xfrm>
            <a:off x="5929313" y="2178050"/>
            <a:ext cx="36512" cy="365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2" name="Oval 121"/>
          <p:cNvSpPr>
            <a:spLocks noChangeAspect="1"/>
          </p:cNvSpPr>
          <p:nvPr/>
        </p:nvSpPr>
        <p:spPr>
          <a:xfrm>
            <a:off x="5929313" y="2535238"/>
            <a:ext cx="36512" cy="365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3" name="Oval 122"/>
          <p:cNvSpPr>
            <a:spLocks noChangeAspect="1"/>
          </p:cNvSpPr>
          <p:nvPr/>
        </p:nvSpPr>
        <p:spPr>
          <a:xfrm>
            <a:off x="5929313" y="2892425"/>
            <a:ext cx="36512" cy="365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4" name="Oval 123"/>
          <p:cNvSpPr>
            <a:spLocks noChangeAspect="1"/>
          </p:cNvSpPr>
          <p:nvPr/>
        </p:nvSpPr>
        <p:spPr>
          <a:xfrm>
            <a:off x="5929313" y="3249613"/>
            <a:ext cx="36512" cy="365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5" name="Oval 124"/>
          <p:cNvSpPr>
            <a:spLocks noChangeAspect="1"/>
          </p:cNvSpPr>
          <p:nvPr/>
        </p:nvSpPr>
        <p:spPr>
          <a:xfrm>
            <a:off x="8143875" y="3608388"/>
            <a:ext cx="36513" cy="349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26" name="Straight Arrow Connector 125"/>
          <p:cNvCxnSpPr>
            <a:cxnSpLocks noChangeAspect="1"/>
          </p:cNvCxnSpPr>
          <p:nvPr/>
        </p:nvCxnSpPr>
        <p:spPr>
          <a:xfrm>
            <a:off x="8143875" y="3929063"/>
            <a:ext cx="14287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a:cxnSpLocks noChangeAspect="1"/>
          </p:cNvCxnSpPr>
          <p:nvPr/>
        </p:nvCxnSpPr>
        <p:spPr>
          <a:xfrm rot="16200000">
            <a:off x="8143875" y="4214813"/>
            <a:ext cx="14287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81" name="TextBox 127"/>
          <p:cNvSpPr txBox="1">
            <a:spLocks noChangeArrowheads="1"/>
          </p:cNvSpPr>
          <p:nvPr/>
        </p:nvSpPr>
        <p:spPr bwMode="auto">
          <a:xfrm>
            <a:off x="8429625" y="3448050"/>
            <a:ext cx="298450" cy="338138"/>
          </a:xfrm>
          <a:prstGeom prst="rect">
            <a:avLst/>
          </a:prstGeom>
          <a:noFill/>
          <a:ln w="9525">
            <a:noFill/>
            <a:miter lim="800000"/>
            <a:headEnd/>
            <a:tailEnd/>
          </a:ln>
        </p:spPr>
        <p:txBody>
          <a:bodyPr wrap="none">
            <a:spAutoFit/>
          </a:bodyPr>
          <a:lstStyle/>
          <a:p>
            <a:r>
              <a:rPr lang="en-US" sz="1600"/>
              <a:t>p</a:t>
            </a:r>
          </a:p>
        </p:txBody>
      </p:sp>
      <p:sp>
        <p:nvSpPr>
          <p:cNvPr id="3182" name="TextBox 128"/>
          <p:cNvSpPr txBox="1">
            <a:spLocks noChangeArrowheads="1"/>
          </p:cNvSpPr>
          <p:nvPr/>
        </p:nvSpPr>
        <p:spPr bwMode="auto">
          <a:xfrm>
            <a:off x="8429625" y="3733800"/>
            <a:ext cx="366713" cy="338138"/>
          </a:xfrm>
          <a:prstGeom prst="rect">
            <a:avLst/>
          </a:prstGeom>
          <a:noFill/>
          <a:ln w="9525">
            <a:noFill/>
            <a:miter lim="800000"/>
            <a:headEnd/>
            <a:tailEnd/>
          </a:ln>
        </p:spPr>
        <p:txBody>
          <a:bodyPr wrap="none">
            <a:spAutoFit/>
          </a:bodyPr>
          <a:lstStyle/>
          <a:p>
            <a:r>
              <a:rPr lang="en-US" sz="1600"/>
              <a:t>o</a:t>
            </a:r>
            <a:r>
              <a:rPr lang="en-US" sz="1600" baseline="-25000"/>
              <a:t>x</a:t>
            </a:r>
          </a:p>
        </p:txBody>
      </p:sp>
      <p:sp>
        <p:nvSpPr>
          <p:cNvPr id="3183" name="TextBox 129"/>
          <p:cNvSpPr txBox="1">
            <a:spLocks noChangeArrowheads="1"/>
          </p:cNvSpPr>
          <p:nvPr/>
        </p:nvSpPr>
        <p:spPr bwMode="auto">
          <a:xfrm>
            <a:off x="8429625" y="4019550"/>
            <a:ext cx="366713" cy="338138"/>
          </a:xfrm>
          <a:prstGeom prst="rect">
            <a:avLst/>
          </a:prstGeom>
          <a:noFill/>
          <a:ln w="9525">
            <a:noFill/>
            <a:miter lim="800000"/>
            <a:headEnd/>
            <a:tailEnd/>
          </a:ln>
        </p:spPr>
        <p:txBody>
          <a:bodyPr wrap="none">
            <a:spAutoFit/>
          </a:bodyPr>
          <a:lstStyle/>
          <a:p>
            <a:r>
              <a:rPr lang="en-US" sz="1600"/>
              <a:t>o</a:t>
            </a:r>
            <a:r>
              <a:rPr lang="en-US" sz="1600" baseline="-25000"/>
              <a:t>y</a:t>
            </a:r>
          </a:p>
        </p:txBody>
      </p:sp>
      <p:cxnSp>
        <p:nvCxnSpPr>
          <p:cNvPr id="133" name="Straight Arrow Connector 132"/>
          <p:cNvCxnSpPr/>
          <p:nvPr/>
        </p:nvCxnSpPr>
        <p:spPr>
          <a:xfrm>
            <a:off x="5429250" y="3500438"/>
            <a:ext cx="714375"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p:nvPr/>
        </p:nvCxnSpPr>
        <p:spPr>
          <a:xfrm rot="16200000" flipV="1">
            <a:off x="5143500" y="3214688"/>
            <a:ext cx="581025" cy="95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86" name="TextBox 136"/>
          <p:cNvSpPr txBox="1">
            <a:spLocks noChangeArrowheads="1"/>
          </p:cNvSpPr>
          <p:nvPr/>
        </p:nvSpPr>
        <p:spPr bwMode="auto">
          <a:xfrm>
            <a:off x="5786438" y="3429000"/>
            <a:ext cx="287337" cy="338138"/>
          </a:xfrm>
          <a:prstGeom prst="rect">
            <a:avLst/>
          </a:prstGeom>
          <a:noFill/>
          <a:ln w="9525">
            <a:noFill/>
            <a:miter lim="800000"/>
            <a:headEnd/>
            <a:tailEnd/>
          </a:ln>
        </p:spPr>
        <p:txBody>
          <a:bodyPr wrap="none">
            <a:spAutoFit/>
          </a:bodyPr>
          <a:lstStyle/>
          <a:p>
            <a:r>
              <a:rPr lang="en-US" sz="1600"/>
              <a:t>x</a:t>
            </a:r>
          </a:p>
        </p:txBody>
      </p:sp>
      <p:sp>
        <p:nvSpPr>
          <p:cNvPr id="3187" name="TextBox 137"/>
          <p:cNvSpPr txBox="1">
            <a:spLocks noChangeArrowheads="1"/>
          </p:cNvSpPr>
          <p:nvPr/>
        </p:nvSpPr>
        <p:spPr bwMode="auto">
          <a:xfrm>
            <a:off x="5213350" y="2947988"/>
            <a:ext cx="287338" cy="338137"/>
          </a:xfrm>
          <a:prstGeom prst="rect">
            <a:avLst/>
          </a:prstGeom>
          <a:noFill/>
          <a:ln w="9525">
            <a:noFill/>
            <a:miter lim="800000"/>
            <a:headEnd/>
            <a:tailEnd/>
          </a:ln>
        </p:spPr>
        <p:txBody>
          <a:bodyPr wrap="none">
            <a:spAutoFit/>
          </a:bodyPr>
          <a:lstStyle/>
          <a:p>
            <a:r>
              <a:rPr lang="en-US" sz="1600"/>
              <a:t>y</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Footer Placeholder 3"/>
          <p:cNvSpPr>
            <a:spLocks noGrp="1"/>
          </p:cNvSpPr>
          <p:nvPr>
            <p:ph type="ftr" sz="quarter" idx="10"/>
          </p:nvPr>
        </p:nvSpPr>
        <p:spPr>
          <a:noFill/>
        </p:spPr>
        <p:txBody>
          <a:bodyPr/>
          <a:lstStyle/>
          <a:p>
            <a:r>
              <a:rPr lang="en-US">
                <a:latin typeface="Arial" pitchFamily="34" charset="0"/>
              </a:rPr>
              <a:t>Computational: time domain / volume discretisation</a:t>
            </a:r>
            <a:endParaRPr lang="nl-BE">
              <a:latin typeface="Arial" pitchFamily="34" charset="0"/>
            </a:endParaRPr>
          </a:p>
        </p:txBody>
      </p:sp>
      <p:sp>
        <p:nvSpPr>
          <p:cNvPr id="58371" name="Slide Number Placeholder 4"/>
          <p:cNvSpPr>
            <a:spLocks noGrp="1"/>
          </p:cNvSpPr>
          <p:nvPr>
            <p:ph type="sldNum" sz="quarter" idx="11"/>
          </p:nvPr>
        </p:nvSpPr>
        <p:spPr>
          <a:noFill/>
        </p:spPr>
        <p:txBody>
          <a:bodyPr/>
          <a:lstStyle/>
          <a:p>
            <a:fld id="{0539AC3D-F56F-477C-9656-1821AACA1634}" type="slidenum">
              <a:rPr lang="nl-BE" smtClean="0">
                <a:latin typeface="Arial" pitchFamily="34" charset="0"/>
              </a:rPr>
              <a:pPr/>
              <a:t>50</a:t>
            </a:fld>
            <a:endParaRPr lang="nl-BE">
              <a:latin typeface="Arial" pitchFamily="34" charset="0"/>
            </a:endParaRPr>
          </a:p>
        </p:txBody>
      </p:sp>
      <p:sp>
        <p:nvSpPr>
          <p:cNvPr id="58372" name="Rectangle 2"/>
          <p:cNvSpPr>
            <a:spLocks noGrp="1" noChangeArrowheads="1"/>
          </p:cNvSpPr>
          <p:nvPr>
            <p:ph type="title"/>
          </p:nvPr>
        </p:nvSpPr>
        <p:spPr/>
        <p:txBody>
          <a:bodyPr/>
          <a:lstStyle/>
          <a:p>
            <a:pPr eaLnBrk="1" hangingPunct="1"/>
            <a:r>
              <a:rPr lang="en-US" sz="3200"/>
              <a:t>6. Handling additional terms in the equation</a:t>
            </a:r>
          </a:p>
        </p:txBody>
      </p:sp>
      <p:sp>
        <p:nvSpPr>
          <p:cNvPr id="58373" name="Rectangle 3"/>
          <p:cNvSpPr>
            <a:spLocks noGrp="1" noChangeArrowheads="1"/>
          </p:cNvSpPr>
          <p:nvPr>
            <p:ph type="body" idx="1"/>
          </p:nvPr>
        </p:nvSpPr>
        <p:spPr/>
        <p:txBody>
          <a:bodyPr/>
          <a:lstStyle/>
          <a:p>
            <a:pPr marL="533400" indent="-533400" eaLnBrk="1" hangingPunct="1">
              <a:buFontTx/>
              <a:buAutoNum type="alphaLcParenR"/>
            </a:pPr>
            <a:r>
              <a:rPr lang="en-US"/>
              <a:t>Damping proportional to field</a:t>
            </a:r>
          </a:p>
          <a:p>
            <a:pPr marL="533400" indent="-533400" eaLnBrk="1" hangingPunct="1">
              <a:buFontTx/>
              <a:buAutoNum type="alphaLcParenR"/>
            </a:pPr>
            <a:r>
              <a:rPr lang="en-US"/>
              <a:t>Damping proportional to derivative</a:t>
            </a:r>
          </a:p>
          <a:p>
            <a:pPr marL="533400" indent="-533400" eaLnBrk="1" hangingPunct="1">
              <a:buFontTx/>
              <a:buAutoNum type="alphaLcParenR"/>
            </a:pPr>
            <a:r>
              <a:rPr lang="en-US"/>
              <a:t>Moving media</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Footer Placeholder 3"/>
          <p:cNvSpPr>
            <a:spLocks noGrp="1"/>
          </p:cNvSpPr>
          <p:nvPr>
            <p:ph type="ftr" sz="quarter" idx="10"/>
          </p:nvPr>
        </p:nvSpPr>
        <p:spPr>
          <a:noFill/>
        </p:spPr>
        <p:txBody>
          <a:bodyPr/>
          <a:lstStyle/>
          <a:p>
            <a:r>
              <a:rPr lang="en-US">
                <a:latin typeface="Arial" pitchFamily="34" charset="0"/>
              </a:rPr>
              <a:t>Computational: time domain / volume discretisation</a:t>
            </a:r>
            <a:endParaRPr lang="nl-BE">
              <a:latin typeface="Arial" pitchFamily="34" charset="0"/>
            </a:endParaRPr>
          </a:p>
        </p:txBody>
      </p:sp>
      <p:sp>
        <p:nvSpPr>
          <p:cNvPr id="35846" name="Slide Number Placeholder 4"/>
          <p:cNvSpPr>
            <a:spLocks noGrp="1"/>
          </p:cNvSpPr>
          <p:nvPr>
            <p:ph type="sldNum" sz="quarter" idx="11"/>
          </p:nvPr>
        </p:nvSpPr>
        <p:spPr>
          <a:noFill/>
        </p:spPr>
        <p:txBody>
          <a:bodyPr/>
          <a:lstStyle/>
          <a:p>
            <a:fld id="{2FE15B22-5D54-4D4C-97E6-A2AEDE3B3E2B}" type="slidenum">
              <a:rPr lang="nl-BE" smtClean="0">
                <a:latin typeface="Arial" pitchFamily="34" charset="0"/>
              </a:rPr>
              <a:pPr/>
              <a:t>51</a:t>
            </a:fld>
            <a:endParaRPr lang="nl-BE">
              <a:latin typeface="Arial" pitchFamily="34" charset="0"/>
            </a:endParaRPr>
          </a:p>
        </p:txBody>
      </p:sp>
      <p:sp>
        <p:nvSpPr>
          <p:cNvPr id="35847" name="Rectangle 2"/>
          <p:cNvSpPr>
            <a:spLocks noGrp="1" noChangeArrowheads="1"/>
          </p:cNvSpPr>
          <p:nvPr>
            <p:ph type="title"/>
          </p:nvPr>
        </p:nvSpPr>
        <p:spPr/>
        <p:txBody>
          <a:bodyPr/>
          <a:lstStyle/>
          <a:p>
            <a:pPr eaLnBrk="1" hangingPunct="1"/>
            <a:r>
              <a:rPr lang="nl-BE"/>
              <a:t>6.a) </a:t>
            </a:r>
            <a:r>
              <a:rPr lang="en-US"/>
              <a:t>Damping proportional to field</a:t>
            </a:r>
            <a:r>
              <a:rPr lang="nl-BE"/>
              <a:t> </a:t>
            </a:r>
          </a:p>
        </p:txBody>
      </p:sp>
      <p:sp>
        <p:nvSpPr>
          <p:cNvPr id="35848" name="Rectangle 3"/>
          <p:cNvSpPr>
            <a:spLocks noGrp="1" noChangeArrowheads="1"/>
          </p:cNvSpPr>
          <p:nvPr>
            <p:ph type="body" idx="1"/>
          </p:nvPr>
        </p:nvSpPr>
        <p:spPr/>
        <p:txBody>
          <a:bodyPr/>
          <a:lstStyle/>
          <a:p>
            <a:pPr lvl="1" eaLnBrk="1" hangingPunct="1"/>
            <a:r>
              <a:rPr lang="nl-BE" sz="2000"/>
              <a:t>Discretise keeping in mind the staggering</a:t>
            </a:r>
          </a:p>
        </p:txBody>
      </p:sp>
      <p:graphicFrame>
        <p:nvGraphicFramePr>
          <p:cNvPr id="35842" name="Object 6"/>
          <p:cNvGraphicFramePr>
            <a:graphicFrameLocks noGrp="1" noChangeAspect="1"/>
          </p:cNvGraphicFramePr>
          <p:nvPr>
            <p:ph sz="quarter" idx="4294967295"/>
          </p:nvPr>
        </p:nvGraphicFramePr>
        <p:xfrm>
          <a:off x="976313" y="1614488"/>
          <a:ext cx="1579562" cy="590550"/>
        </p:xfrm>
        <a:graphic>
          <a:graphicData uri="http://schemas.openxmlformats.org/presentationml/2006/ole">
            <mc:AlternateContent xmlns:mc="http://schemas.openxmlformats.org/markup-compatibility/2006">
              <mc:Choice xmlns:v="urn:schemas-microsoft-com:vml" Requires="v">
                <p:oleObj spid="_x0000_s35875" name="Equation" r:id="rId4" imgW="1054080" imgH="393480" progId="Equation.3">
                  <p:embed/>
                </p:oleObj>
              </mc:Choice>
              <mc:Fallback>
                <p:oleObj name="Equation" r:id="rId4" imgW="1054080" imgH="39348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6313" y="1614488"/>
                        <a:ext cx="1579562" cy="590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43" name="Object 9"/>
          <p:cNvGraphicFramePr>
            <a:graphicFrameLocks noChangeAspect="1"/>
          </p:cNvGraphicFramePr>
          <p:nvPr/>
        </p:nvGraphicFramePr>
        <p:xfrm>
          <a:off x="971550" y="2349500"/>
          <a:ext cx="7459663" cy="647700"/>
        </p:xfrm>
        <a:graphic>
          <a:graphicData uri="http://schemas.openxmlformats.org/presentationml/2006/ole">
            <mc:AlternateContent xmlns:mc="http://schemas.openxmlformats.org/markup-compatibility/2006">
              <mc:Choice xmlns:v="urn:schemas-microsoft-com:vml" Requires="v">
                <p:oleObj spid="_x0000_s35876" name="Equation" r:id="rId6" imgW="4978080" imgH="431640" progId="Equation.3">
                  <p:embed/>
                </p:oleObj>
              </mc:Choice>
              <mc:Fallback>
                <p:oleObj name="Equation" r:id="rId6" imgW="4978080" imgH="431640"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2349500"/>
                        <a:ext cx="7459663"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44" name="Object 10"/>
          <p:cNvGraphicFramePr>
            <a:graphicFrameLocks noChangeAspect="1"/>
          </p:cNvGraphicFramePr>
          <p:nvPr/>
        </p:nvGraphicFramePr>
        <p:xfrm>
          <a:off x="1042988" y="3203575"/>
          <a:ext cx="6640512" cy="647700"/>
        </p:xfrm>
        <a:graphic>
          <a:graphicData uri="http://schemas.openxmlformats.org/presentationml/2006/ole">
            <mc:AlternateContent xmlns:mc="http://schemas.openxmlformats.org/markup-compatibility/2006">
              <mc:Choice xmlns:v="urn:schemas-microsoft-com:vml" Requires="v">
                <p:oleObj spid="_x0000_s35877" name="Equation" r:id="rId8" imgW="4431960" imgH="431640" progId="Equation.3">
                  <p:embed/>
                </p:oleObj>
              </mc:Choice>
              <mc:Fallback>
                <p:oleObj name="Equation" r:id="rId8" imgW="4431960" imgH="431640" progId="Equation.3">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42988" y="3203575"/>
                        <a:ext cx="6640512"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Footer Placeholder 3"/>
          <p:cNvSpPr>
            <a:spLocks noGrp="1"/>
          </p:cNvSpPr>
          <p:nvPr>
            <p:ph type="ftr" sz="quarter" idx="10"/>
          </p:nvPr>
        </p:nvSpPr>
        <p:spPr>
          <a:noFill/>
        </p:spPr>
        <p:txBody>
          <a:bodyPr/>
          <a:lstStyle/>
          <a:p>
            <a:r>
              <a:rPr lang="en-US">
                <a:latin typeface="Arial" pitchFamily="34" charset="0"/>
              </a:rPr>
              <a:t>Computational: time domain / volume discretisation</a:t>
            </a:r>
            <a:endParaRPr lang="nl-BE">
              <a:latin typeface="Arial" pitchFamily="34" charset="0"/>
            </a:endParaRPr>
          </a:p>
        </p:txBody>
      </p:sp>
      <p:sp>
        <p:nvSpPr>
          <p:cNvPr id="36868" name="Slide Number Placeholder 4"/>
          <p:cNvSpPr>
            <a:spLocks noGrp="1"/>
          </p:cNvSpPr>
          <p:nvPr>
            <p:ph type="sldNum" sz="quarter" idx="11"/>
          </p:nvPr>
        </p:nvSpPr>
        <p:spPr>
          <a:noFill/>
        </p:spPr>
        <p:txBody>
          <a:bodyPr/>
          <a:lstStyle/>
          <a:p>
            <a:fld id="{9A5BC4C3-CBF4-49B1-A7DB-EB9D5B7F6FE0}" type="slidenum">
              <a:rPr lang="nl-BE" smtClean="0">
                <a:latin typeface="Arial" pitchFamily="34" charset="0"/>
              </a:rPr>
              <a:pPr/>
              <a:t>52</a:t>
            </a:fld>
            <a:endParaRPr lang="nl-BE">
              <a:latin typeface="Arial" pitchFamily="34" charset="0"/>
            </a:endParaRPr>
          </a:p>
        </p:txBody>
      </p:sp>
      <p:sp>
        <p:nvSpPr>
          <p:cNvPr id="36869" name="Rectangle 2"/>
          <p:cNvSpPr>
            <a:spLocks noGrp="1" noChangeArrowheads="1"/>
          </p:cNvSpPr>
          <p:nvPr>
            <p:ph type="title"/>
          </p:nvPr>
        </p:nvSpPr>
        <p:spPr/>
        <p:txBody>
          <a:bodyPr/>
          <a:lstStyle/>
          <a:p>
            <a:pPr eaLnBrk="1" hangingPunct="1"/>
            <a:r>
              <a:rPr lang="nl-BE"/>
              <a:t>6.b) </a:t>
            </a:r>
            <a:r>
              <a:rPr lang="en-US"/>
              <a:t>Damping proportional to derivative</a:t>
            </a:r>
            <a:r>
              <a:rPr lang="nl-BE"/>
              <a:t> </a:t>
            </a:r>
          </a:p>
        </p:txBody>
      </p:sp>
      <p:sp>
        <p:nvSpPr>
          <p:cNvPr id="36870" name="Rectangle 3"/>
          <p:cNvSpPr>
            <a:spLocks noGrp="1" noChangeArrowheads="1"/>
          </p:cNvSpPr>
          <p:nvPr>
            <p:ph type="body" idx="1"/>
          </p:nvPr>
        </p:nvSpPr>
        <p:spPr/>
        <p:txBody>
          <a:bodyPr/>
          <a:lstStyle/>
          <a:p>
            <a:pPr lvl="1" eaLnBrk="1" hangingPunct="1"/>
            <a:r>
              <a:rPr lang="nl-BE" sz="2000"/>
              <a:t>Discretisation of second order derivative involves neighboring field values</a:t>
            </a:r>
          </a:p>
          <a:p>
            <a:pPr lvl="1" eaLnBrk="1" hangingPunct="1"/>
            <a:endParaRPr lang="nl-BE" sz="2000"/>
          </a:p>
          <a:p>
            <a:pPr lvl="1" eaLnBrk="1" hangingPunct="1"/>
            <a:endParaRPr lang="nl-BE" sz="2000"/>
          </a:p>
          <a:p>
            <a:pPr lvl="1" eaLnBrk="1" hangingPunct="1"/>
            <a:r>
              <a:rPr lang="nl-BE" sz="2000"/>
              <a:t>Explicit scheme is not possible in staggered grid unless time discretisation is violated</a:t>
            </a:r>
          </a:p>
        </p:txBody>
      </p:sp>
      <p:graphicFrame>
        <p:nvGraphicFramePr>
          <p:cNvPr id="36866" name="Object 4"/>
          <p:cNvGraphicFramePr>
            <a:graphicFrameLocks noGrp="1" noChangeAspect="1"/>
          </p:cNvGraphicFramePr>
          <p:nvPr>
            <p:ph sz="half" idx="4294967295"/>
          </p:nvPr>
        </p:nvGraphicFramePr>
        <p:xfrm>
          <a:off x="2128838" y="1916113"/>
          <a:ext cx="1846262" cy="590550"/>
        </p:xfrm>
        <a:graphic>
          <a:graphicData uri="http://schemas.openxmlformats.org/presentationml/2006/ole">
            <mc:AlternateContent xmlns:mc="http://schemas.openxmlformats.org/markup-compatibility/2006">
              <mc:Choice xmlns:v="urn:schemas-microsoft-com:vml" Requires="v">
                <p:oleObj spid="_x0000_s36877" name="Equation" r:id="rId4" imgW="1231560" imgH="393480" progId="Equation.3">
                  <p:embed/>
                </p:oleObj>
              </mc:Choice>
              <mc:Fallback>
                <p:oleObj name="Equation" r:id="rId4" imgW="1231560" imgH="39348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8838" y="1916113"/>
                        <a:ext cx="1846262" cy="590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Footer Placeholder 3"/>
          <p:cNvSpPr>
            <a:spLocks noGrp="1"/>
          </p:cNvSpPr>
          <p:nvPr>
            <p:ph type="ftr" sz="quarter" idx="10"/>
          </p:nvPr>
        </p:nvSpPr>
        <p:spPr>
          <a:noFill/>
        </p:spPr>
        <p:txBody>
          <a:bodyPr/>
          <a:lstStyle/>
          <a:p>
            <a:r>
              <a:rPr lang="en-US">
                <a:latin typeface="Arial" pitchFamily="34" charset="0"/>
              </a:rPr>
              <a:t>Computational: time domain / volume discretisation</a:t>
            </a:r>
            <a:endParaRPr lang="nl-BE">
              <a:latin typeface="Arial" pitchFamily="34" charset="0"/>
            </a:endParaRPr>
          </a:p>
        </p:txBody>
      </p:sp>
      <p:sp>
        <p:nvSpPr>
          <p:cNvPr id="37893" name="Slide Number Placeholder 4"/>
          <p:cNvSpPr>
            <a:spLocks noGrp="1"/>
          </p:cNvSpPr>
          <p:nvPr>
            <p:ph type="sldNum" sz="quarter" idx="11"/>
          </p:nvPr>
        </p:nvSpPr>
        <p:spPr>
          <a:noFill/>
        </p:spPr>
        <p:txBody>
          <a:bodyPr/>
          <a:lstStyle/>
          <a:p>
            <a:fld id="{E7BE3DD7-A902-4D8B-99CE-8C55DC172696}" type="slidenum">
              <a:rPr lang="nl-BE" smtClean="0">
                <a:latin typeface="Arial" pitchFamily="34" charset="0"/>
              </a:rPr>
              <a:pPr/>
              <a:t>53</a:t>
            </a:fld>
            <a:endParaRPr lang="nl-BE">
              <a:latin typeface="Arial" pitchFamily="34" charset="0"/>
            </a:endParaRPr>
          </a:p>
        </p:txBody>
      </p:sp>
      <p:sp>
        <p:nvSpPr>
          <p:cNvPr id="37894" name="Rectangle 2"/>
          <p:cNvSpPr>
            <a:spLocks noGrp="1" noChangeArrowheads="1"/>
          </p:cNvSpPr>
          <p:nvPr>
            <p:ph type="title"/>
          </p:nvPr>
        </p:nvSpPr>
        <p:spPr/>
        <p:txBody>
          <a:bodyPr/>
          <a:lstStyle/>
          <a:p>
            <a:pPr eaLnBrk="1" hangingPunct="1"/>
            <a:r>
              <a:rPr lang="nl-BE"/>
              <a:t>6.c) Moving media</a:t>
            </a:r>
          </a:p>
        </p:txBody>
      </p:sp>
      <p:sp>
        <p:nvSpPr>
          <p:cNvPr id="37895" name="Rectangle 6"/>
          <p:cNvSpPr>
            <a:spLocks noGrp="1" noChangeArrowheads="1"/>
          </p:cNvSpPr>
          <p:nvPr>
            <p:ph type="body" idx="1"/>
          </p:nvPr>
        </p:nvSpPr>
        <p:spPr/>
        <p:txBody>
          <a:bodyPr/>
          <a:lstStyle/>
          <a:p>
            <a:pPr eaLnBrk="1" hangingPunct="1"/>
            <a:r>
              <a:rPr lang="nl-BE" sz="2400"/>
              <a:t>Uniform movement or first approximation to general flow</a:t>
            </a:r>
          </a:p>
          <a:p>
            <a:pPr eaLnBrk="1" hangingPunct="1"/>
            <a:endParaRPr lang="nl-BE" sz="2400"/>
          </a:p>
          <a:p>
            <a:pPr eaLnBrk="1" hangingPunct="1"/>
            <a:endParaRPr lang="nl-BE" sz="2400"/>
          </a:p>
          <a:p>
            <a:pPr lvl="1" eaLnBrk="1" hangingPunct="1"/>
            <a:r>
              <a:rPr lang="nl-BE" sz="2000"/>
              <a:t>Staggered grid does not result in explicit scheme unless discretisation strategy is violated, but this results in (slightly) unstable system</a:t>
            </a:r>
          </a:p>
          <a:p>
            <a:pPr lvl="1" eaLnBrk="1" hangingPunct="1"/>
            <a:r>
              <a:rPr lang="nl-BE" sz="2000"/>
              <a:t>Collocation in time solves the problem, but more memory needed</a:t>
            </a:r>
          </a:p>
          <a:p>
            <a:pPr eaLnBrk="1" hangingPunct="1"/>
            <a:endParaRPr lang="nl-BE" sz="2400"/>
          </a:p>
        </p:txBody>
      </p:sp>
      <p:graphicFrame>
        <p:nvGraphicFramePr>
          <p:cNvPr id="37890" name="Object 4"/>
          <p:cNvGraphicFramePr>
            <a:graphicFrameLocks noGrp="1" noChangeAspect="1"/>
          </p:cNvGraphicFramePr>
          <p:nvPr>
            <p:ph idx="4294967295"/>
          </p:nvPr>
        </p:nvGraphicFramePr>
        <p:xfrm>
          <a:off x="2843213" y="1628775"/>
          <a:ext cx="2093912" cy="590550"/>
        </p:xfrm>
        <a:graphic>
          <a:graphicData uri="http://schemas.openxmlformats.org/presentationml/2006/ole">
            <mc:AlternateContent xmlns:mc="http://schemas.openxmlformats.org/markup-compatibility/2006">
              <mc:Choice xmlns:v="urn:schemas-microsoft-com:vml" Requires="v">
                <p:oleObj spid="_x0000_s37912" name="Equation" r:id="rId4" imgW="1396800" imgH="393480" progId="Equation.3">
                  <p:embed/>
                </p:oleObj>
              </mc:Choice>
              <mc:Fallback>
                <p:oleObj name="Equation" r:id="rId4" imgW="1396800" imgH="39348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3213" y="1628775"/>
                        <a:ext cx="2093912" cy="590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891" name="Object 7"/>
          <p:cNvGraphicFramePr>
            <a:graphicFrameLocks noGrp="1" noChangeAspect="1"/>
          </p:cNvGraphicFramePr>
          <p:nvPr>
            <p:ph sz="half" idx="4294967295"/>
          </p:nvPr>
        </p:nvGraphicFramePr>
        <p:xfrm>
          <a:off x="107950" y="3644900"/>
          <a:ext cx="8936038" cy="500063"/>
        </p:xfrm>
        <a:graphic>
          <a:graphicData uri="http://schemas.openxmlformats.org/presentationml/2006/ole">
            <mc:AlternateContent xmlns:mc="http://schemas.openxmlformats.org/markup-compatibility/2006">
              <mc:Choice xmlns:v="urn:schemas-microsoft-com:vml" Requires="v">
                <p:oleObj spid="_x0000_s37913" name="Equation" r:id="rId6" imgW="7480080" imgH="419040" progId="Equation.3">
                  <p:embed/>
                </p:oleObj>
              </mc:Choice>
              <mc:Fallback>
                <p:oleObj name="Equation" r:id="rId6" imgW="7480080" imgH="41904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7950" y="3644900"/>
                        <a:ext cx="8936038" cy="500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896" name="Text Box 9"/>
          <p:cNvSpPr txBox="1">
            <a:spLocks noChangeArrowheads="1"/>
          </p:cNvSpPr>
          <p:nvPr/>
        </p:nvSpPr>
        <p:spPr bwMode="auto">
          <a:xfrm>
            <a:off x="5364163" y="4221163"/>
            <a:ext cx="1885950" cy="366712"/>
          </a:xfrm>
          <a:prstGeom prst="rect">
            <a:avLst/>
          </a:prstGeom>
          <a:noFill/>
          <a:ln w="9525">
            <a:noFill/>
            <a:miter lim="800000"/>
            <a:headEnd/>
            <a:tailEnd/>
          </a:ln>
        </p:spPr>
        <p:txBody>
          <a:bodyPr wrap="none">
            <a:spAutoFit/>
          </a:bodyPr>
          <a:lstStyle/>
          <a:p>
            <a:r>
              <a:rPr lang="nl-BE"/>
              <a:t>and simular for </a:t>
            </a:r>
            <a:r>
              <a:rPr lang="nl-BE" i="1"/>
              <a:t>p</a:t>
            </a:r>
          </a:p>
        </p:txBody>
      </p:sp>
      <p:sp>
        <p:nvSpPr>
          <p:cNvPr id="37897" name="Text Box 10"/>
          <p:cNvSpPr txBox="1">
            <a:spLocks noChangeArrowheads="1"/>
          </p:cNvSpPr>
          <p:nvPr/>
        </p:nvSpPr>
        <p:spPr bwMode="auto">
          <a:xfrm>
            <a:off x="5292725" y="1700213"/>
            <a:ext cx="1885950" cy="366712"/>
          </a:xfrm>
          <a:prstGeom prst="rect">
            <a:avLst/>
          </a:prstGeom>
          <a:noFill/>
          <a:ln w="9525">
            <a:noFill/>
            <a:miter lim="800000"/>
            <a:headEnd/>
            <a:tailEnd/>
          </a:ln>
        </p:spPr>
        <p:txBody>
          <a:bodyPr wrap="none">
            <a:spAutoFit/>
          </a:bodyPr>
          <a:lstStyle/>
          <a:p>
            <a:r>
              <a:rPr lang="nl-BE"/>
              <a:t>and simular for </a:t>
            </a:r>
            <a:r>
              <a:rPr lang="nl-BE" i="1"/>
              <a:t>p</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Footer Placeholder 3"/>
          <p:cNvSpPr>
            <a:spLocks noGrp="1"/>
          </p:cNvSpPr>
          <p:nvPr>
            <p:ph type="ftr" sz="quarter" idx="10"/>
          </p:nvPr>
        </p:nvSpPr>
        <p:spPr>
          <a:noFill/>
        </p:spPr>
        <p:txBody>
          <a:bodyPr/>
          <a:lstStyle/>
          <a:p>
            <a:r>
              <a:rPr lang="en-US">
                <a:latin typeface="Arial" pitchFamily="34" charset="0"/>
              </a:rPr>
              <a:t>Computational: time domain / volume discretisation</a:t>
            </a:r>
            <a:endParaRPr lang="nl-BE">
              <a:latin typeface="Arial" pitchFamily="34" charset="0"/>
            </a:endParaRPr>
          </a:p>
        </p:txBody>
      </p:sp>
      <p:sp>
        <p:nvSpPr>
          <p:cNvPr id="59395" name="Slide Number Placeholder 4"/>
          <p:cNvSpPr>
            <a:spLocks noGrp="1"/>
          </p:cNvSpPr>
          <p:nvPr>
            <p:ph type="sldNum" sz="quarter" idx="11"/>
          </p:nvPr>
        </p:nvSpPr>
        <p:spPr>
          <a:noFill/>
        </p:spPr>
        <p:txBody>
          <a:bodyPr/>
          <a:lstStyle/>
          <a:p>
            <a:fld id="{FE891B74-064B-4614-83AC-2FDB27F2CC20}" type="slidenum">
              <a:rPr lang="nl-BE" smtClean="0">
                <a:latin typeface="Arial" pitchFamily="34" charset="0"/>
              </a:rPr>
              <a:pPr/>
              <a:t>54</a:t>
            </a:fld>
            <a:endParaRPr lang="nl-BE">
              <a:latin typeface="Arial" pitchFamily="34" charset="0"/>
            </a:endParaRPr>
          </a:p>
        </p:txBody>
      </p:sp>
      <p:sp>
        <p:nvSpPr>
          <p:cNvPr id="59396" name="Rectangle 2"/>
          <p:cNvSpPr>
            <a:spLocks noGrp="1" noChangeArrowheads="1"/>
          </p:cNvSpPr>
          <p:nvPr>
            <p:ph type="title"/>
          </p:nvPr>
        </p:nvSpPr>
        <p:spPr/>
        <p:txBody>
          <a:bodyPr/>
          <a:lstStyle/>
          <a:p>
            <a:pPr eaLnBrk="1" hangingPunct="1"/>
            <a:r>
              <a:rPr lang="en-US" sz="3200"/>
              <a:t>7. Grid refinement and subgridscale models </a:t>
            </a:r>
          </a:p>
        </p:txBody>
      </p:sp>
      <p:sp>
        <p:nvSpPr>
          <p:cNvPr id="59397" name="Rectangle 3"/>
          <p:cNvSpPr>
            <a:spLocks noGrp="1" noChangeArrowheads="1"/>
          </p:cNvSpPr>
          <p:nvPr>
            <p:ph type="body" idx="1"/>
          </p:nvPr>
        </p:nvSpPr>
        <p:spPr/>
        <p:txBody>
          <a:bodyPr/>
          <a:lstStyle/>
          <a:p>
            <a:pPr marL="533400" indent="-533400" eaLnBrk="1" hangingPunct="1">
              <a:buFontTx/>
              <a:buAutoNum type="alphaLcParenR"/>
            </a:pPr>
            <a:r>
              <a:rPr lang="en-US"/>
              <a:t>Problem statement</a:t>
            </a:r>
          </a:p>
          <a:p>
            <a:pPr marL="533400" indent="-533400" eaLnBrk="1" hangingPunct="1">
              <a:buFontTx/>
              <a:buAutoNum type="alphaLcParenR"/>
            </a:pPr>
            <a:r>
              <a:rPr lang="en-US"/>
              <a:t>Cartesian refinement</a:t>
            </a:r>
          </a:p>
          <a:p>
            <a:pPr marL="533400" indent="-533400" eaLnBrk="1" hangingPunct="1">
              <a:buFontTx/>
              <a:buAutoNum type="alphaLcParenR"/>
            </a:pPr>
            <a:r>
              <a:rPr lang="en-US"/>
              <a:t>Non-Cartesian matching</a:t>
            </a:r>
          </a:p>
          <a:p>
            <a:pPr marL="533400" indent="-533400" eaLnBrk="1" hangingPunct="1">
              <a:buFontTx/>
              <a:buAutoNum type="alphaLcParenR"/>
            </a:pPr>
            <a:r>
              <a:rPr lang="en-US"/>
              <a:t>Small objects and openings</a:t>
            </a:r>
          </a:p>
          <a:p>
            <a:pPr marL="533400" indent="-533400" eaLnBrk="1" hangingPunct="1">
              <a:buFontTx/>
              <a:buAutoNum type="alphaLcParenR"/>
            </a:pPr>
            <a:r>
              <a:rPr lang="en-US"/>
              <a:t>Boundary layers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Footer Placeholder 5"/>
          <p:cNvSpPr>
            <a:spLocks noGrp="1"/>
          </p:cNvSpPr>
          <p:nvPr>
            <p:ph type="ftr" sz="quarter" idx="10"/>
          </p:nvPr>
        </p:nvSpPr>
        <p:spPr>
          <a:noFill/>
        </p:spPr>
        <p:txBody>
          <a:bodyPr/>
          <a:lstStyle/>
          <a:p>
            <a:r>
              <a:rPr lang="en-US">
                <a:latin typeface="Arial" pitchFamily="34" charset="0"/>
              </a:rPr>
              <a:t>Computational: time domain / volume discretisation</a:t>
            </a:r>
            <a:endParaRPr lang="nl-BE">
              <a:latin typeface="Arial" pitchFamily="34" charset="0"/>
            </a:endParaRPr>
          </a:p>
        </p:txBody>
      </p:sp>
      <p:sp>
        <p:nvSpPr>
          <p:cNvPr id="38916" name="Slide Number Placeholder 6"/>
          <p:cNvSpPr>
            <a:spLocks noGrp="1"/>
          </p:cNvSpPr>
          <p:nvPr>
            <p:ph type="sldNum" sz="quarter" idx="11"/>
          </p:nvPr>
        </p:nvSpPr>
        <p:spPr>
          <a:noFill/>
        </p:spPr>
        <p:txBody>
          <a:bodyPr/>
          <a:lstStyle/>
          <a:p>
            <a:fld id="{989FBFF1-75DE-411A-A9E2-CCFB601F0BAE}" type="slidenum">
              <a:rPr lang="nl-BE" smtClean="0">
                <a:latin typeface="Arial" pitchFamily="34" charset="0"/>
              </a:rPr>
              <a:pPr/>
              <a:t>55</a:t>
            </a:fld>
            <a:endParaRPr lang="nl-BE">
              <a:latin typeface="Arial" pitchFamily="34" charset="0"/>
            </a:endParaRPr>
          </a:p>
        </p:txBody>
      </p:sp>
      <p:sp>
        <p:nvSpPr>
          <p:cNvPr id="38917" name="Rectangle 2"/>
          <p:cNvSpPr>
            <a:spLocks noGrp="1" noChangeArrowheads="1"/>
          </p:cNvSpPr>
          <p:nvPr>
            <p:ph type="title"/>
          </p:nvPr>
        </p:nvSpPr>
        <p:spPr/>
        <p:txBody>
          <a:bodyPr/>
          <a:lstStyle/>
          <a:p>
            <a:pPr eaLnBrk="1" hangingPunct="1"/>
            <a:r>
              <a:rPr lang="nl-BE"/>
              <a:t>7.b) Cartesian refinement</a:t>
            </a:r>
          </a:p>
        </p:txBody>
      </p:sp>
      <p:sp>
        <p:nvSpPr>
          <p:cNvPr id="38918" name="Rectangle 3"/>
          <p:cNvSpPr>
            <a:spLocks noGrp="1" noChangeArrowheads="1"/>
          </p:cNvSpPr>
          <p:nvPr>
            <p:ph type="body" sz="half" idx="1"/>
          </p:nvPr>
        </p:nvSpPr>
        <p:spPr>
          <a:xfrm>
            <a:off x="-252413" y="1125538"/>
            <a:ext cx="5040313" cy="5183187"/>
          </a:xfrm>
        </p:spPr>
        <p:txBody>
          <a:bodyPr/>
          <a:lstStyle/>
          <a:p>
            <a:pPr lvl="1" eaLnBrk="1" hangingPunct="1"/>
            <a:r>
              <a:rPr lang="nl-BE" sz="2000"/>
              <a:t>Odd refinement ratios provide value in center of coarse cell so standard central difference is still possible in coarse grid cell close to interface</a:t>
            </a:r>
          </a:p>
          <a:p>
            <a:pPr lvl="1" eaLnBrk="1" hangingPunct="1"/>
            <a:r>
              <a:rPr lang="nl-BE" sz="2000"/>
              <a:t>Shifted fine grid also results in central difference approach for at least central cell</a:t>
            </a:r>
          </a:p>
          <a:p>
            <a:pPr lvl="1" eaLnBrk="1" hangingPunct="1"/>
            <a:r>
              <a:rPr lang="nl-BE" sz="2000"/>
              <a:t>Linear interpolation can be used as a first approach to calculate missing values, e.g.</a:t>
            </a:r>
          </a:p>
        </p:txBody>
      </p:sp>
      <p:pic>
        <p:nvPicPr>
          <p:cNvPr id="38919" name="Picture 4" descr="Denecker_fig2-12"/>
          <p:cNvPicPr>
            <a:picLocks noGrp="1" noChangeAspect="1" noChangeArrowheads="1"/>
          </p:cNvPicPr>
          <p:nvPr>
            <p:ph sz="quarter" idx="2"/>
          </p:nvPr>
        </p:nvPicPr>
        <p:blipFill>
          <a:blip r:embed="rId4" cstate="print"/>
          <a:srcRect/>
          <a:stretch>
            <a:fillRect/>
          </a:stretch>
        </p:blipFill>
        <p:spPr>
          <a:xfrm>
            <a:off x="5038725" y="1125538"/>
            <a:ext cx="3533775" cy="2514600"/>
          </a:xfrm>
          <a:noFill/>
        </p:spPr>
      </p:pic>
      <p:pic>
        <p:nvPicPr>
          <p:cNvPr id="38920" name="Picture 6" descr="Denecker_fig2-13"/>
          <p:cNvPicPr>
            <a:picLocks noGrp="1" noChangeAspect="1" noChangeArrowheads="1"/>
          </p:cNvPicPr>
          <p:nvPr>
            <p:ph sz="quarter" idx="3"/>
          </p:nvPr>
        </p:nvPicPr>
        <p:blipFill>
          <a:blip r:embed="rId5" cstate="print"/>
          <a:srcRect/>
          <a:stretch>
            <a:fillRect/>
          </a:stretch>
        </p:blipFill>
        <p:spPr>
          <a:xfrm>
            <a:off x="5057775" y="3644900"/>
            <a:ext cx="3497263" cy="2516188"/>
          </a:xfrm>
          <a:noFill/>
        </p:spPr>
      </p:pic>
      <p:graphicFrame>
        <p:nvGraphicFramePr>
          <p:cNvPr id="38914" name="Object 10"/>
          <p:cNvGraphicFramePr>
            <a:graphicFrameLocks noChangeAspect="1"/>
          </p:cNvGraphicFramePr>
          <p:nvPr/>
        </p:nvGraphicFramePr>
        <p:xfrm>
          <a:off x="250825" y="5930900"/>
          <a:ext cx="6729413" cy="593725"/>
        </p:xfrm>
        <a:graphic>
          <a:graphicData uri="http://schemas.openxmlformats.org/presentationml/2006/ole">
            <mc:AlternateContent xmlns:mc="http://schemas.openxmlformats.org/markup-compatibility/2006">
              <mc:Choice xmlns:v="urn:schemas-microsoft-com:vml" Requires="v">
                <p:oleObj spid="_x0000_s38925" name="Equation" r:id="rId6" imgW="5613120" imgH="495000" progId="Equation.3">
                  <p:embed/>
                </p:oleObj>
              </mc:Choice>
              <mc:Fallback>
                <p:oleObj name="Equation" r:id="rId6" imgW="5613120" imgH="495000" progId="Equation.3">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0825" y="5930900"/>
                        <a:ext cx="6729413" cy="593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Footer Placeholder 3"/>
          <p:cNvSpPr>
            <a:spLocks noGrp="1"/>
          </p:cNvSpPr>
          <p:nvPr>
            <p:ph type="ftr" sz="quarter" idx="10"/>
          </p:nvPr>
        </p:nvSpPr>
        <p:spPr>
          <a:noFill/>
        </p:spPr>
        <p:txBody>
          <a:bodyPr/>
          <a:lstStyle/>
          <a:p>
            <a:r>
              <a:rPr lang="en-US">
                <a:latin typeface="Arial" pitchFamily="34" charset="0"/>
              </a:rPr>
              <a:t>Computational: time domain / volume discretisation</a:t>
            </a:r>
            <a:endParaRPr lang="nl-BE">
              <a:latin typeface="Arial" pitchFamily="34" charset="0"/>
            </a:endParaRPr>
          </a:p>
        </p:txBody>
      </p:sp>
      <p:sp>
        <p:nvSpPr>
          <p:cNvPr id="60419" name="Slide Number Placeholder 4"/>
          <p:cNvSpPr>
            <a:spLocks noGrp="1"/>
          </p:cNvSpPr>
          <p:nvPr>
            <p:ph type="sldNum" sz="quarter" idx="11"/>
          </p:nvPr>
        </p:nvSpPr>
        <p:spPr>
          <a:noFill/>
        </p:spPr>
        <p:txBody>
          <a:bodyPr/>
          <a:lstStyle/>
          <a:p>
            <a:fld id="{15FCB3A9-CAC1-4679-9FF4-4EE3EE58D371}" type="slidenum">
              <a:rPr lang="nl-BE" smtClean="0">
                <a:latin typeface="Arial" pitchFamily="34" charset="0"/>
              </a:rPr>
              <a:pPr/>
              <a:t>56</a:t>
            </a:fld>
            <a:endParaRPr lang="nl-BE">
              <a:latin typeface="Arial" pitchFamily="34" charset="0"/>
            </a:endParaRPr>
          </a:p>
        </p:txBody>
      </p:sp>
      <p:sp>
        <p:nvSpPr>
          <p:cNvPr id="60420" name="Rectangle 2"/>
          <p:cNvSpPr>
            <a:spLocks noGrp="1" noChangeArrowheads="1"/>
          </p:cNvSpPr>
          <p:nvPr>
            <p:ph type="title"/>
          </p:nvPr>
        </p:nvSpPr>
        <p:spPr/>
        <p:txBody>
          <a:bodyPr/>
          <a:lstStyle/>
          <a:p>
            <a:pPr eaLnBrk="1" hangingPunct="1"/>
            <a:r>
              <a:rPr lang="nl-BE"/>
              <a:t>7.b) Cartesian refinement</a:t>
            </a:r>
          </a:p>
        </p:txBody>
      </p:sp>
      <p:sp>
        <p:nvSpPr>
          <p:cNvPr id="60421" name="Rectangle 3"/>
          <p:cNvSpPr>
            <a:spLocks noGrp="1" noChangeArrowheads="1"/>
          </p:cNvSpPr>
          <p:nvPr>
            <p:ph type="body" idx="1"/>
          </p:nvPr>
        </p:nvSpPr>
        <p:spPr/>
        <p:txBody>
          <a:bodyPr/>
          <a:lstStyle/>
          <a:p>
            <a:pPr eaLnBrk="1" hangingPunct="1"/>
            <a:r>
              <a:rPr lang="nl-BE" sz="2400"/>
              <a:t>Problem with local Cartesian grid refinement is spureous reflection at interface</a:t>
            </a:r>
          </a:p>
          <a:p>
            <a:pPr lvl="1" eaLnBrk="1" hangingPunct="1"/>
            <a:r>
              <a:rPr lang="nl-BE" sz="2000"/>
              <a:t>Numerical impedance differs. Although </a:t>
            </a:r>
            <a:r>
              <a:rPr lang="nl-BE" sz="2000" i="1"/>
              <a:t>k dx</a:t>
            </a:r>
            <a:r>
              <a:rPr lang="nl-BE" sz="2000"/>
              <a:t> is the same over the whole area, </a:t>
            </a:r>
            <a:r>
              <a:rPr lang="nl-BE" sz="2000" i="1">
                <a:latin typeface="Symbol" pitchFamily="18" charset="2"/>
              </a:rPr>
              <a:t>a</a:t>
            </a:r>
            <a:r>
              <a:rPr lang="nl-BE" sz="2000" i="1"/>
              <a:t> dx</a:t>
            </a:r>
            <a:r>
              <a:rPr lang="nl-BE" sz="2000"/>
              <a:t> changes.</a:t>
            </a:r>
          </a:p>
        </p:txBody>
      </p:sp>
      <p:pic>
        <p:nvPicPr>
          <p:cNvPr id="60422" name="Picture 6"/>
          <p:cNvPicPr>
            <a:picLocks noGrp="1" noChangeAspect="1" noChangeArrowheads="1"/>
          </p:cNvPicPr>
          <p:nvPr>
            <p:ph sz="half" idx="4294967295"/>
          </p:nvPr>
        </p:nvPicPr>
        <p:blipFill>
          <a:blip r:embed="rId3" cstate="print"/>
          <a:srcRect/>
          <a:stretch>
            <a:fillRect/>
          </a:stretch>
        </p:blipFill>
        <p:spPr>
          <a:xfrm>
            <a:off x="179388" y="2852738"/>
            <a:ext cx="8785225" cy="3140075"/>
          </a:xfrm>
          <a:noFill/>
        </p:spPr>
      </p:pic>
      <p:sp>
        <p:nvSpPr>
          <p:cNvPr id="60423" name="Text Box 8"/>
          <p:cNvSpPr txBox="1">
            <a:spLocks noChangeArrowheads="1"/>
          </p:cNvSpPr>
          <p:nvPr/>
        </p:nvSpPr>
        <p:spPr bwMode="auto">
          <a:xfrm>
            <a:off x="5292725" y="5949950"/>
            <a:ext cx="2978150" cy="366713"/>
          </a:xfrm>
          <a:prstGeom prst="rect">
            <a:avLst/>
          </a:prstGeom>
          <a:noFill/>
          <a:ln w="9525">
            <a:noFill/>
            <a:miter lim="800000"/>
            <a:headEnd/>
            <a:tailEnd/>
          </a:ln>
        </p:spPr>
        <p:txBody>
          <a:bodyPr wrap="none">
            <a:spAutoFit/>
          </a:bodyPr>
          <a:lstStyle/>
          <a:p>
            <a:r>
              <a:rPr lang="nl-BE"/>
              <a:t>Transmission coarse to fine</a:t>
            </a:r>
          </a:p>
        </p:txBody>
      </p:sp>
      <p:sp>
        <p:nvSpPr>
          <p:cNvPr id="60424" name="Text Box 9"/>
          <p:cNvSpPr txBox="1">
            <a:spLocks noChangeArrowheads="1"/>
          </p:cNvSpPr>
          <p:nvPr/>
        </p:nvSpPr>
        <p:spPr bwMode="auto">
          <a:xfrm>
            <a:off x="1258888" y="5949950"/>
            <a:ext cx="2635250" cy="366713"/>
          </a:xfrm>
          <a:prstGeom prst="rect">
            <a:avLst/>
          </a:prstGeom>
          <a:noFill/>
          <a:ln w="9525">
            <a:noFill/>
            <a:miter lim="800000"/>
            <a:headEnd/>
            <a:tailEnd/>
          </a:ln>
        </p:spPr>
        <p:txBody>
          <a:bodyPr wrap="none">
            <a:spAutoFit/>
          </a:bodyPr>
          <a:lstStyle/>
          <a:p>
            <a:r>
              <a:rPr lang="nl-BE"/>
              <a:t>Reflection coarse to fine</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Footer Placeholder 3"/>
          <p:cNvSpPr>
            <a:spLocks noGrp="1"/>
          </p:cNvSpPr>
          <p:nvPr>
            <p:ph type="ftr" sz="quarter" idx="10"/>
          </p:nvPr>
        </p:nvSpPr>
        <p:spPr>
          <a:noFill/>
        </p:spPr>
        <p:txBody>
          <a:bodyPr/>
          <a:lstStyle/>
          <a:p>
            <a:r>
              <a:rPr lang="en-US">
                <a:latin typeface="Arial" pitchFamily="34" charset="0"/>
              </a:rPr>
              <a:t>Computational: time domain / volume discretisation</a:t>
            </a:r>
            <a:endParaRPr lang="nl-BE">
              <a:latin typeface="Arial" pitchFamily="34" charset="0"/>
            </a:endParaRPr>
          </a:p>
        </p:txBody>
      </p:sp>
      <p:sp>
        <p:nvSpPr>
          <p:cNvPr id="61443" name="Slide Number Placeholder 4"/>
          <p:cNvSpPr>
            <a:spLocks noGrp="1"/>
          </p:cNvSpPr>
          <p:nvPr>
            <p:ph type="sldNum" sz="quarter" idx="11"/>
          </p:nvPr>
        </p:nvSpPr>
        <p:spPr>
          <a:noFill/>
        </p:spPr>
        <p:txBody>
          <a:bodyPr/>
          <a:lstStyle/>
          <a:p>
            <a:fld id="{DE4BDB3E-96C1-45F1-ABD4-E9073FE19AAC}" type="slidenum">
              <a:rPr lang="nl-BE" smtClean="0">
                <a:latin typeface="Arial" pitchFamily="34" charset="0"/>
              </a:rPr>
              <a:pPr/>
              <a:t>57</a:t>
            </a:fld>
            <a:endParaRPr lang="nl-BE">
              <a:latin typeface="Arial" pitchFamily="34" charset="0"/>
            </a:endParaRPr>
          </a:p>
        </p:txBody>
      </p:sp>
      <p:sp>
        <p:nvSpPr>
          <p:cNvPr id="61444" name="Rectangle 2"/>
          <p:cNvSpPr>
            <a:spLocks noGrp="1" noChangeArrowheads="1"/>
          </p:cNvSpPr>
          <p:nvPr>
            <p:ph type="title"/>
          </p:nvPr>
        </p:nvSpPr>
        <p:spPr/>
        <p:txBody>
          <a:bodyPr/>
          <a:lstStyle/>
          <a:p>
            <a:pPr eaLnBrk="1" hangingPunct="1"/>
            <a:r>
              <a:rPr lang="nl-BE"/>
              <a:t>7.c) Non-Cartesian adaptation</a:t>
            </a:r>
          </a:p>
        </p:txBody>
      </p:sp>
      <p:sp>
        <p:nvSpPr>
          <p:cNvPr id="61445" name="Rectangle 3"/>
          <p:cNvSpPr>
            <a:spLocks noGrp="1" noChangeArrowheads="1"/>
          </p:cNvSpPr>
          <p:nvPr>
            <p:ph type="body" idx="1"/>
          </p:nvPr>
        </p:nvSpPr>
        <p:spPr/>
        <p:txBody>
          <a:bodyPr/>
          <a:lstStyle/>
          <a:p>
            <a:pPr eaLnBrk="1" hangingPunct="1"/>
            <a:r>
              <a:rPr lang="nl-BE" sz="2400"/>
              <a:t>Introduce non-Cartesian cells near the curved surface</a:t>
            </a:r>
          </a:p>
          <a:p>
            <a:pPr eaLnBrk="1" hangingPunct="1"/>
            <a:endParaRPr lang="nl-BE" sz="2400"/>
          </a:p>
          <a:p>
            <a:pPr eaLnBrk="1" hangingPunct="1"/>
            <a:endParaRPr lang="nl-BE" sz="2400"/>
          </a:p>
          <a:p>
            <a:pPr eaLnBrk="1" hangingPunct="1"/>
            <a:endParaRPr lang="nl-BE" sz="2400"/>
          </a:p>
          <a:p>
            <a:pPr eaLnBrk="1" hangingPunct="1"/>
            <a:endParaRPr lang="nl-BE" sz="2400"/>
          </a:p>
          <a:p>
            <a:pPr eaLnBrk="1" hangingPunct="1"/>
            <a:endParaRPr lang="nl-BE" sz="2400"/>
          </a:p>
          <a:p>
            <a:pPr eaLnBrk="1" hangingPunct="1"/>
            <a:endParaRPr lang="nl-BE" sz="2400"/>
          </a:p>
          <a:p>
            <a:pPr eaLnBrk="1" hangingPunct="1"/>
            <a:endParaRPr lang="nl-BE" sz="2400"/>
          </a:p>
          <a:p>
            <a:pPr eaLnBrk="1" hangingPunct="1"/>
            <a:endParaRPr lang="nl-BE" sz="2400"/>
          </a:p>
          <a:p>
            <a:pPr eaLnBrk="1" hangingPunct="1"/>
            <a:r>
              <a:rPr lang="nl-BE" sz="2400"/>
              <a:t>Non-Cartesian cells are best handled using finite volume based approach</a:t>
            </a:r>
          </a:p>
          <a:p>
            <a:pPr eaLnBrk="1" hangingPunct="1"/>
            <a:r>
              <a:rPr lang="nl-BE" sz="2400"/>
              <a:t>The approach is sometimes referred to as conformal FDTD</a:t>
            </a:r>
          </a:p>
        </p:txBody>
      </p:sp>
      <p:pic>
        <p:nvPicPr>
          <p:cNvPr id="61446" name="Picture 4"/>
          <p:cNvPicPr>
            <a:picLocks noGrp="1" noChangeAspect="1" noChangeArrowheads="1"/>
          </p:cNvPicPr>
          <p:nvPr>
            <p:ph sz="half" idx="4294967295"/>
          </p:nvPr>
        </p:nvPicPr>
        <p:blipFill>
          <a:blip r:embed="rId3" cstate="print"/>
          <a:srcRect/>
          <a:stretch>
            <a:fillRect/>
          </a:stretch>
        </p:blipFill>
        <p:spPr>
          <a:xfrm>
            <a:off x="2268538" y="1624013"/>
            <a:ext cx="4316412" cy="3389312"/>
          </a:xfrm>
          <a:noFill/>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1" name="Footer Placeholder 4"/>
          <p:cNvSpPr>
            <a:spLocks noGrp="1"/>
          </p:cNvSpPr>
          <p:nvPr>
            <p:ph type="ftr" sz="quarter" idx="10"/>
          </p:nvPr>
        </p:nvSpPr>
        <p:spPr>
          <a:noFill/>
        </p:spPr>
        <p:txBody>
          <a:bodyPr/>
          <a:lstStyle/>
          <a:p>
            <a:r>
              <a:rPr lang="en-US">
                <a:latin typeface="Arial" pitchFamily="34" charset="0"/>
              </a:rPr>
              <a:t>Computational: time domain / volume discretisation</a:t>
            </a:r>
            <a:endParaRPr lang="nl-BE">
              <a:latin typeface="Arial" pitchFamily="34" charset="0"/>
            </a:endParaRPr>
          </a:p>
        </p:txBody>
      </p:sp>
      <p:sp>
        <p:nvSpPr>
          <p:cNvPr id="39942" name="Slide Number Placeholder 5"/>
          <p:cNvSpPr>
            <a:spLocks noGrp="1"/>
          </p:cNvSpPr>
          <p:nvPr>
            <p:ph type="sldNum" sz="quarter" idx="11"/>
          </p:nvPr>
        </p:nvSpPr>
        <p:spPr>
          <a:noFill/>
        </p:spPr>
        <p:txBody>
          <a:bodyPr/>
          <a:lstStyle/>
          <a:p>
            <a:fld id="{11D248CC-8A24-497D-85B2-66BFC54AB184}" type="slidenum">
              <a:rPr lang="nl-BE" smtClean="0">
                <a:latin typeface="Arial" pitchFamily="34" charset="0"/>
              </a:rPr>
              <a:pPr/>
              <a:t>58</a:t>
            </a:fld>
            <a:endParaRPr lang="nl-BE">
              <a:latin typeface="Arial" pitchFamily="34" charset="0"/>
            </a:endParaRPr>
          </a:p>
        </p:txBody>
      </p:sp>
      <p:sp>
        <p:nvSpPr>
          <p:cNvPr id="39943" name="Rectangle 2"/>
          <p:cNvSpPr>
            <a:spLocks noGrp="1" noChangeArrowheads="1"/>
          </p:cNvSpPr>
          <p:nvPr>
            <p:ph type="title"/>
          </p:nvPr>
        </p:nvSpPr>
        <p:spPr/>
        <p:txBody>
          <a:bodyPr/>
          <a:lstStyle/>
          <a:p>
            <a:pPr eaLnBrk="1" hangingPunct="1"/>
            <a:r>
              <a:rPr lang="en-US"/>
              <a:t>7.d) Small objects and openings</a:t>
            </a:r>
            <a:endParaRPr lang="nl-BE"/>
          </a:p>
        </p:txBody>
      </p:sp>
      <p:sp>
        <p:nvSpPr>
          <p:cNvPr id="39944" name="Rectangle 32"/>
          <p:cNvSpPr>
            <a:spLocks noGrp="1" noChangeArrowheads="1"/>
          </p:cNvSpPr>
          <p:nvPr>
            <p:ph type="body" sz="half" idx="1"/>
          </p:nvPr>
        </p:nvSpPr>
        <p:spPr>
          <a:xfrm>
            <a:off x="179388" y="1125538"/>
            <a:ext cx="4752975" cy="5183187"/>
          </a:xfrm>
        </p:spPr>
        <p:txBody>
          <a:bodyPr/>
          <a:lstStyle/>
          <a:p>
            <a:pPr eaLnBrk="1" hangingPunct="1"/>
            <a:r>
              <a:rPr lang="en-US" sz="2400"/>
              <a:t>Opening or object is small compared to wavelength</a:t>
            </a:r>
          </a:p>
          <a:p>
            <a:pPr lvl="1" eaLnBrk="1" hangingPunct="1"/>
            <a:r>
              <a:rPr lang="en-US" sz="2000"/>
              <a:t>Local problem is quasi-static</a:t>
            </a:r>
          </a:p>
          <a:p>
            <a:pPr lvl="1" eaLnBrk="1" hangingPunct="1"/>
            <a:r>
              <a:rPr lang="en-US" sz="2000"/>
              <a:t>Solve local problem (analytical or numerical) for different excitation (</a:t>
            </a:r>
            <a:r>
              <a:rPr lang="en-US" sz="2000" i="1"/>
              <a:t>p</a:t>
            </a:r>
            <a:r>
              <a:rPr lang="en-US" sz="2000" i="1" baseline="-25000"/>
              <a:t>QS</a:t>
            </a:r>
            <a:r>
              <a:rPr lang="en-US" sz="2000"/>
              <a:t>(</a:t>
            </a:r>
            <a:r>
              <a:rPr lang="en-US" sz="2000" i="1"/>
              <a:t>m</a:t>
            </a:r>
            <a:r>
              <a:rPr lang="en-US" sz="2000"/>
              <a:t>)=1, others=0)</a:t>
            </a:r>
          </a:p>
          <a:p>
            <a:pPr lvl="1" eaLnBrk="1" hangingPunct="1"/>
            <a:r>
              <a:rPr lang="en-US" sz="2000"/>
              <a:t>Extract surface averaged</a:t>
            </a:r>
          </a:p>
          <a:p>
            <a:pPr lvl="1" eaLnBrk="1" hangingPunct="1">
              <a:buFontTx/>
              <a:buNone/>
            </a:pPr>
            <a:r>
              <a:rPr lang="en-US" sz="2000"/>
              <a:t>	and </a:t>
            </a:r>
            <a:r>
              <a:rPr lang="en-US" sz="2000" i="1"/>
              <a:t>p</a:t>
            </a:r>
            <a:r>
              <a:rPr lang="en-US" sz="2000" i="1" baseline="-25000"/>
              <a:t>QS</a:t>
            </a:r>
            <a:r>
              <a:rPr lang="en-US" sz="2000"/>
              <a:t> in close by cells</a:t>
            </a:r>
          </a:p>
          <a:p>
            <a:pPr lvl="1" eaLnBrk="1" hangingPunct="1"/>
            <a:r>
              <a:rPr lang="en-US" sz="2000"/>
              <a:t>Modified FDTD approximation</a:t>
            </a:r>
          </a:p>
          <a:p>
            <a:pPr lvl="1" eaLnBrk="1" hangingPunct="1"/>
            <a:endParaRPr lang="en-US" sz="2000"/>
          </a:p>
          <a:p>
            <a:pPr lvl="1" eaLnBrk="1" hangingPunct="1"/>
            <a:endParaRPr lang="en-US" sz="2000"/>
          </a:p>
        </p:txBody>
      </p:sp>
      <p:sp>
        <p:nvSpPr>
          <p:cNvPr id="39945" name="Rectangle 4"/>
          <p:cNvSpPr>
            <a:spLocks noChangeArrowheads="1"/>
          </p:cNvSpPr>
          <p:nvPr/>
        </p:nvSpPr>
        <p:spPr bwMode="auto">
          <a:xfrm>
            <a:off x="5003800" y="1333500"/>
            <a:ext cx="792163" cy="720725"/>
          </a:xfrm>
          <a:prstGeom prst="rect">
            <a:avLst/>
          </a:prstGeom>
          <a:noFill/>
          <a:ln w="9525">
            <a:solidFill>
              <a:schemeClr val="tx1"/>
            </a:solidFill>
            <a:miter lim="800000"/>
            <a:headEnd/>
            <a:tailEnd/>
          </a:ln>
        </p:spPr>
        <p:txBody>
          <a:bodyPr wrap="none" anchor="ctr"/>
          <a:lstStyle/>
          <a:p>
            <a:endParaRPr lang="en-US"/>
          </a:p>
        </p:txBody>
      </p:sp>
      <p:sp>
        <p:nvSpPr>
          <p:cNvPr id="39946" name="Rectangle 5"/>
          <p:cNvSpPr>
            <a:spLocks noChangeArrowheads="1"/>
          </p:cNvSpPr>
          <p:nvPr/>
        </p:nvSpPr>
        <p:spPr bwMode="auto">
          <a:xfrm>
            <a:off x="5795963" y="1333500"/>
            <a:ext cx="792162" cy="720725"/>
          </a:xfrm>
          <a:prstGeom prst="rect">
            <a:avLst/>
          </a:prstGeom>
          <a:noFill/>
          <a:ln w="9525">
            <a:solidFill>
              <a:schemeClr val="tx1"/>
            </a:solidFill>
            <a:miter lim="800000"/>
            <a:headEnd/>
            <a:tailEnd/>
          </a:ln>
        </p:spPr>
        <p:txBody>
          <a:bodyPr wrap="none" anchor="ctr"/>
          <a:lstStyle/>
          <a:p>
            <a:endParaRPr lang="en-US"/>
          </a:p>
        </p:txBody>
      </p:sp>
      <p:sp>
        <p:nvSpPr>
          <p:cNvPr id="39947" name="Rectangle 6"/>
          <p:cNvSpPr>
            <a:spLocks noChangeArrowheads="1"/>
          </p:cNvSpPr>
          <p:nvPr/>
        </p:nvSpPr>
        <p:spPr bwMode="auto">
          <a:xfrm>
            <a:off x="6588125" y="1333500"/>
            <a:ext cx="792163" cy="720725"/>
          </a:xfrm>
          <a:prstGeom prst="rect">
            <a:avLst/>
          </a:prstGeom>
          <a:noFill/>
          <a:ln w="9525">
            <a:solidFill>
              <a:schemeClr val="tx1"/>
            </a:solidFill>
            <a:miter lim="800000"/>
            <a:headEnd/>
            <a:tailEnd/>
          </a:ln>
        </p:spPr>
        <p:txBody>
          <a:bodyPr wrap="none" anchor="ctr"/>
          <a:lstStyle/>
          <a:p>
            <a:endParaRPr lang="en-US"/>
          </a:p>
        </p:txBody>
      </p:sp>
      <p:sp>
        <p:nvSpPr>
          <p:cNvPr id="39948" name="Rectangle 7"/>
          <p:cNvSpPr>
            <a:spLocks noChangeArrowheads="1"/>
          </p:cNvSpPr>
          <p:nvPr/>
        </p:nvSpPr>
        <p:spPr bwMode="auto">
          <a:xfrm>
            <a:off x="7380288" y="1333500"/>
            <a:ext cx="792162" cy="720725"/>
          </a:xfrm>
          <a:prstGeom prst="rect">
            <a:avLst/>
          </a:prstGeom>
          <a:noFill/>
          <a:ln w="9525">
            <a:solidFill>
              <a:schemeClr val="tx1"/>
            </a:solidFill>
            <a:miter lim="800000"/>
            <a:headEnd/>
            <a:tailEnd/>
          </a:ln>
        </p:spPr>
        <p:txBody>
          <a:bodyPr wrap="none" anchor="ctr"/>
          <a:lstStyle/>
          <a:p>
            <a:endParaRPr lang="en-US"/>
          </a:p>
        </p:txBody>
      </p:sp>
      <p:sp>
        <p:nvSpPr>
          <p:cNvPr id="39949" name="Rectangle 8"/>
          <p:cNvSpPr>
            <a:spLocks noChangeArrowheads="1"/>
          </p:cNvSpPr>
          <p:nvPr/>
        </p:nvSpPr>
        <p:spPr bwMode="auto">
          <a:xfrm>
            <a:off x="5003800" y="2054225"/>
            <a:ext cx="792163" cy="720725"/>
          </a:xfrm>
          <a:prstGeom prst="rect">
            <a:avLst/>
          </a:prstGeom>
          <a:noFill/>
          <a:ln w="9525">
            <a:solidFill>
              <a:schemeClr val="tx1"/>
            </a:solidFill>
            <a:miter lim="800000"/>
            <a:headEnd/>
            <a:tailEnd/>
          </a:ln>
        </p:spPr>
        <p:txBody>
          <a:bodyPr wrap="none" anchor="ctr"/>
          <a:lstStyle/>
          <a:p>
            <a:endParaRPr lang="en-US"/>
          </a:p>
        </p:txBody>
      </p:sp>
      <p:sp>
        <p:nvSpPr>
          <p:cNvPr id="39950" name="Rectangle 9"/>
          <p:cNvSpPr>
            <a:spLocks noChangeArrowheads="1"/>
          </p:cNvSpPr>
          <p:nvPr/>
        </p:nvSpPr>
        <p:spPr bwMode="auto">
          <a:xfrm>
            <a:off x="5795963" y="2054225"/>
            <a:ext cx="792162" cy="720725"/>
          </a:xfrm>
          <a:prstGeom prst="rect">
            <a:avLst/>
          </a:prstGeom>
          <a:noFill/>
          <a:ln w="9525">
            <a:solidFill>
              <a:schemeClr val="tx1"/>
            </a:solidFill>
            <a:miter lim="800000"/>
            <a:headEnd/>
            <a:tailEnd/>
          </a:ln>
        </p:spPr>
        <p:txBody>
          <a:bodyPr wrap="none" anchor="ctr"/>
          <a:lstStyle/>
          <a:p>
            <a:endParaRPr lang="en-US"/>
          </a:p>
        </p:txBody>
      </p:sp>
      <p:sp>
        <p:nvSpPr>
          <p:cNvPr id="39951" name="Rectangle 10"/>
          <p:cNvSpPr>
            <a:spLocks noChangeArrowheads="1"/>
          </p:cNvSpPr>
          <p:nvPr/>
        </p:nvSpPr>
        <p:spPr bwMode="auto">
          <a:xfrm>
            <a:off x="6588125" y="2054225"/>
            <a:ext cx="792163" cy="720725"/>
          </a:xfrm>
          <a:prstGeom prst="rect">
            <a:avLst/>
          </a:prstGeom>
          <a:noFill/>
          <a:ln w="9525">
            <a:solidFill>
              <a:schemeClr val="tx1"/>
            </a:solidFill>
            <a:miter lim="800000"/>
            <a:headEnd/>
            <a:tailEnd/>
          </a:ln>
        </p:spPr>
        <p:txBody>
          <a:bodyPr wrap="none" anchor="ctr"/>
          <a:lstStyle/>
          <a:p>
            <a:endParaRPr lang="en-US"/>
          </a:p>
        </p:txBody>
      </p:sp>
      <p:sp>
        <p:nvSpPr>
          <p:cNvPr id="39952" name="Rectangle 11"/>
          <p:cNvSpPr>
            <a:spLocks noChangeArrowheads="1"/>
          </p:cNvSpPr>
          <p:nvPr/>
        </p:nvSpPr>
        <p:spPr bwMode="auto">
          <a:xfrm>
            <a:off x="7380288" y="2054225"/>
            <a:ext cx="792162" cy="720725"/>
          </a:xfrm>
          <a:prstGeom prst="rect">
            <a:avLst/>
          </a:prstGeom>
          <a:noFill/>
          <a:ln w="9525">
            <a:solidFill>
              <a:schemeClr val="tx1"/>
            </a:solidFill>
            <a:miter lim="800000"/>
            <a:headEnd/>
            <a:tailEnd/>
          </a:ln>
        </p:spPr>
        <p:txBody>
          <a:bodyPr wrap="none" anchor="ctr"/>
          <a:lstStyle/>
          <a:p>
            <a:endParaRPr lang="en-US"/>
          </a:p>
        </p:txBody>
      </p:sp>
      <p:sp>
        <p:nvSpPr>
          <p:cNvPr id="39953" name="Rectangle 12"/>
          <p:cNvSpPr>
            <a:spLocks noChangeArrowheads="1"/>
          </p:cNvSpPr>
          <p:nvPr/>
        </p:nvSpPr>
        <p:spPr bwMode="auto">
          <a:xfrm>
            <a:off x="5003800" y="2774950"/>
            <a:ext cx="792163" cy="720725"/>
          </a:xfrm>
          <a:prstGeom prst="rect">
            <a:avLst/>
          </a:prstGeom>
          <a:noFill/>
          <a:ln w="9525">
            <a:solidFill>
              <a:schemeClr val="tx1"/>
            </a:solidFill>
            <a:miter lim="800000"/>
            <a:headEnd/>
            <a:tailEnd/>
          </a:ln>
        </p:spPr>
        <p:txBody>
          <a:bodyPr wrap="none" anchor="ctr"/>
          <a:lstStyle/>
          <a:p>
            <a:endParaRPr lang="en-US"/>
          </a:p>
        </p:txBody>
      </p:sp>
      <p:sp>
        <p:nvSpPr>
          <p:cNvPr id="39954" name="Rectangle 13"/>
          <p:cNvSpPr>
            <a:spLocks noChangeArrowheads="1"/>
          </p:cNvSpPr>
          <p:nvPr/>
        </p:nvSpPr>
        <p:spPr bwMode="auto">
          <a:xfrm>
            <a:off x="5795963" y="2774950"/>
            <a:ext cx="792162" cy="720725"/>
          </a:xfrm>
          <a:prstGeom prst="rect">
            <a:avLst/>
          </a:prstGeom>
          <a:noFill/>
          <a:ln w="9525">
            <a:solidFill>
              <a:schemeClr val="tx1"/>
            </a:solidFill>
            <a:miter lim="800000"/>
            <a:headEnd/>
            <a:tailEnd/>
          </a:ln>
        </p:spPr>
        <p:txBody>
          <a:bodyPr wrap="none" anchor="ctr"/>
          <a:lstStyle/>
          <a:p>
            <a:endParaRPr lang="en-US"/>
          </a:p>
        </p:txBody>
      </p:sp>
      <p:sp>
        <p:nvSpPr>
          <p:cNvPr id="39955" name="Rectangle 14"/>
          <p:cNvSpPr>
            <a:spLocks noChangeArrowheads="1"/>
          </p:cNvSpPr>
          <p:nvPr/>
        </p:nvSpPr>
        <p:spPr bwMode="auto">
          <a:xfrm>
            <a:off x="6588125" y="2774950"/>
            <a:ext cx="792163" cy="720725"/>
          </a:xfrm>
          <a:prstGeom prst="rect">
            <a:avLst/>
          </a:prstGeom>
          <a:noFill/>
          <a:ln w="9525">
            <a:solidFill>
              <a:schemeClr val="tx1"/>
            </a:solidFill>
            <a:miter lim="800000"/>
            <a:headEnd/>
            <a:tailEnd/>
          </a:ln>
        </p:spPr>
        <p:txBody>
          <a:bodyPr wrap="none" anchor="ctr"/>
          <a:lstStyle/>
          <a:p>
            <a:endParaRPr lang="en-US"/>
          </a:p>
        </p:txBody>
      </p:sp>
      <p:sp>
        <p:nvSpPr>
          <p:cNvPr id="39956" name="Rectangle 15"/>
          <p:cNvSpPr>
            <a:spLocks noChangeArrowheads="1"/>
          </p:cNvSpPr>
          <p:nvPr/>
        </p:nvSpPr>
        <p:spPr bwMode="auto">
          <a:xfrm>
            <a:off x="7380288" y="2774950"/>
            <a:ext cx="792162" cy="720725"/>
          </a:xfrm>
          <a:prstGeom prst="rect">
            <a:avLst/>
          </a:prstGeom>
          <a:noFill/>
          <a:ln w="9525">
            <a:solidFill>
              <a:schemeClr val="tx1"/>
            </a:solidFill>
            <a:miter lim="800000"/>
            <a:headEnd/>
            <a:tailEnd/>
          </a:ln>
        </p:spPr>
        <p:txBody>
          <a:bodyPr wrap="none" anchor="ctr"/>
          <a:lstStyle/>
          <a:p>
            <a:endParaRPr lang="en-US"/>
          </a:p>
        </p:txBody>
      </p:sp>
      <p:sp>
        <p:nvSpPr>
          <p:cNvPr id="39957" name="Rectangle 16"/>
          <p:cNvSpPr>
            <a:spLocks noChangeArrowheads="1"/>
          </p:cNvSpPr>
          <p:nvPr/>
        </p:nvSpPr>
        <p:spPr bwMode="auto">
          <a:xfrm>
            <a:off x="5003800" y="3495675"/>
            <a:ext cx="792163" cy="720725"/>
          </a:xfrm>
          <a:prstGeom prst="rect">
            <a:avLst/>
          </a:prstGeom>
          <a:noFill/>
          <a:ln w="9525">
            <a:solidFill>
              <a:schemeClr val="tx1"/>
            </a:solidFill>
            <a:miter lim="800000"/>
            <a:headEnd/>
            <a:tailEnd/>
          </a:ln>
        </p:spPr>
        <p:txBody>
          <a:bodyPr wrap="none" anchor="ctr"/>
          <a:lstStyle/>
          <a:p>
            <a:endParaRPr lang="en-US"/>
          </a:p>
        </p:txBody>
      </p:sp>
      <p:sp>
        <p:nvSpPr>
          <p:cNvPr id="39958" name="Rectangle 17"/>
          <p:cNvSpPr>
            <a:spLocks noChangeArrowheads="1"/>
          </p:cNvSpPr>
          <p:nvPr/>
        </p:nvSpPr>
        <p:spPr bwMode="auto">
          <a:xfrm>
            <a:off x="5795963" y="3495675"/>
            <a:ext cx="792162" cy="720725"/>
          </a:xfrm>
          <a:prstGeom prst="rect">
            <a:avLst/>
          </a:prstGeom>
          <a:noFill/>
          <a:ln w="9525">
            <a:solidFill>
              <a:schemeClr val="tx1"/>
            </a:solidFill>
            <a:miter lim="800000"/>
            <a:headEnd/>
            <a:tailEnd/>
          </a:ln>
        </p:spPr>
        <p:txBody>
          <a:bodyPr wrap="none" anchor="ctr"/>
          <a:lstStyle/>
          <a:p>
            <a:endParaRPr lang="en-US"/>
          </a:p>
        </p:txBody>
      </p:sp>
      <p:sp>
        <p:nvSpPr>
          <p:cNvPr id="39959" name="Rectangle 18"/>
          <p:cNvSpPr>
            <a:spLocks noChangeArrowheads="1"/>
          </p:cNvSpPr>
          <p:nvPr/>
        </p:nvSpPr>
        <p:spPr bwMode="auto">
          <a:xfrm>
            <a:off x="6588125" y="3495675"/>
            <a:ext cx="792163" cy="720725"/>
          </a:xfrm>
          <a:prstGeom prst="rect">
            <a:avLst/>
          </a:prstGeom>
          <a:noFill/>
          <a:ln w="9525">
            <a:solidFill>
              <a:schemeClr val="tx1"/>
            </a:solidFill>
            <a:miter lim="800000"/>
            <a:headEnd/>
            <a:tailEnd/>
          </a:ln>
        </p:spPr>
        <p:txBody>
          <a:bodyPr wrap="none" anchor="ctr"/>
          <a:lstStyle/>
          <a:p>
            <a:endParaRPr lang="en-US"/>
          </a:p>
        </p:txBody>
      </p:sp>
      <p:sp>
        <p:nvSpPr>
          <p:cNvPr id="39960" name="Rectangle 19"/>
          <p:cNvSpPr>
            <a:spLocks noChangeArrowheads="1"/>
          </p:cNvSpPr>
          <p:nvPr/>
        </p:nvSpPr>
        <p:spPr bwMode="auto">
          <a:xfrm>
            <a:off x="7380288" y="3495675"/>
            <a:ext cx="792162" cy="720725"/>
          </a:xfrm>
          <a:prstGeom prst="rect">
            <a:avLst/>
          </a:prstGeom>
          <a:noFill/>
          <a:ln w="9525">
            <a:solidFill>
              <a:schemeClr val="tx1"/>
            </a:solidFill>
            <a:miter lim="800000"/>
            <a:headEnd/>
            <a:tailEnd/>
          </a:ln>
        </p:spPr>
        <p:txBody>
          <a:bodyPr wrap="none" anchor="ctr"/>
          <a:lstStyle/>
          <a:p>
            <a:endParaRPr lang="en-US"/>
          </a:p>
        </p:txBody>
      </p:sp>
      <p:sp>
        <p:nvSpPr>
          <p:cNvPr id="39961" name="Rectangle 20"/>
          <p:cNvSpPr>
            <a:spLocks noChangeArrowheads="1"/>
          </p:cNvSpPr>
          <p:nvPr/>
        </p:nvSpPr>
        <p:spPr bwMode="auto">
          <a:xfrm>
            <a:off x="5003800" y="4216400"/>
            <a:ext cx="792163" cy="720725"/>
          </a:xfrm>
          <a:prstGeom prst="rect">
            <a:avLst/>
          </a:prstGeom>
          <a:noFill/>
          <a:ln w="9525">
            <a:solidFill>
              <a:schemeClr val="tx1"/>
            </a:solidFill>
            <a:miter lim="800000"/>
            <a:headEnd/>
            <a:tailEnd/>
          </a:ln>
        </p:spPr>
        <p:txBody>
          <a:bodyPr wrap="none" anchor="ctr"/>
          <a:lstStyle/>
          <a:p>
            <a:endParaRPr lang="en-US"/>
          </a:p>
        </p:txBody>
      </p:sp>
      <p:sp>
        <p:nvSpPr>
          <p:cNvPr id="39962" name="Rectangle 21"/>
          <p:cNvSpPr>
            <a:spLocks noChangeArrowheads="1"/>
          </p:cNvSpPr>
          <p:nvPr/>
        </p:nvSpPr>
        <p:spPr bwMode="auto">
          <a:xfrm>
            <a:off x="5795963" y="4216400"/>
            <a:ext cx="792162" cy="720725"/>
          </a:xfrm>
          <a:prstGeom prst="rect">
            <a:avLst/>
          </a:prstGeom>
          <a:noFill/>
          <a:ln w="9525">
            <a:solidFill>
              <a:schemeClr val="tx1"/>
            </a:solidFill>
            <a:miter lim="800000"/>
            <a:headEnd/>
            <a:tailEnd/>
          </a:ln>
        </p:spPr>
        <p:txBody>
          <a:bodyPr wrap="none" anchor="ctr"/>
          <a:lstStyle/>
          <a:p>
            <a:endParaRPr lang="en-US"/>
          </a:p>
        </p:txBody>
      </p:sp>
      <p:sp>
        <p:nvSpPr>
          <p:cNvPr id="39963" name="Rectangle 22"/>
          <p:cNvSpPr>
            <a:spLocks noChangeArrowheads="1"/>
          </p:cNvSpPr>
          <p:nvPr/>
        </p:nvSpPr>
        <p:spPr bwMode="auto">
          <a:xfrm>
            <a:off x="6588125" y="4216400"/>
            <a:ext cx="792163" cy="720725"/>
          </a:xfrm>
          <a:prstGeom prst="rect">
            <a:avLst/>
          </a:prstGeom>
          <a:noFill/>
          <a:ln w="9525">
            <a:solidFill>
              <a:schemeClr val="tx1"/>
            </a:solidFill>
            <a:miter lim="800000"/>
            <a:headEnd/>
            <a:tailEnd/>
          </a:ln>
        </p:spPr>
        <p:txBody>
          <a:bodyPr wrap="none" anchor="ctr"/>
          <a:lstStyle/>
          <a:p>
            <a:endParaRPr lang="en-US"/>
          </a:p>
        </p:txBody>
      </p:sp>
      <p:sp>
        <p:nvSpPr>
          <p:cNvPr id="39964" name="Rectangle 23"/>
          <p:cNvSpPr>
            <a:spLocks noChangeArrowheads="1"/>
          </p:cNvSpPr>
          <p:nvPr/>
        </p:nvSpPr>
        <p:spPr bwMode="auto">
          <a:xfrm>
            <a:off x="7380288" y="4216400"/>
            <a:ext cx="792162" cy="720725"/>
          </a:xfrm>
          <a:prstGeom prst="rect">
            <a:avLst/>
          </a:prstGeom>
          <a:noFill/>
          <a:ln w="9525">
            <a:solidFill>
              <a:schemeClr val="tx1"/>
            </a:solidFill>
            <a:miter lim="800000"/>
            <a:headEnd/>
            <a:tailEnd/>
          </a:ln>
        </p:spPr>
        <p:txBody>
          <a:bodyPr wrap="none" anchor="ctr"/>
          <a:lstStyle/>
          <a:p>
            <a:endParaRPr lang="en-US"/>
          </a:p>
        </p:txBody>
      </p:sp>
      <p:sp>
        <p:nvSpPr>
          <p:cNvPr id="39965" name="Rectangle 24"/>
          <p:cNvSpPr>
            <a:spLocks noChangeArrowheads="1"/>
          </p:cNvSpPr>
          <p:nvPr/>
        </p:nvSpPr>
        <p:spPr bwMode="auto">
          <a:xfrm>
            <a:off x="8172450" y="1333500"/>
            <a:ext cx="792163" cy="720725"/>
          </a:xfrm>
          <a:prstGeom prst="rect">
            <a:avLst/>
          </a:prstGeom>
          <a:noFill/>
          <a:ln w="9525">
            <a:solidFill>
              <a:schemeClr val="tx1"/>
            </a:solidFill>
            <a:miter lim="800000"/>
            <a:headEnd/>
            <a:tailEnd/>
          </a:ln>
        </p:spPr>
        <p:txBody>
          <a:bodyPr wrap="none" anchor="ctr"/>
          <a:lstStyle/>
          <a:p>
            <a:endParaRPr lang="en-US"/>
          </a:p>
        </p:txBody>
      </p:sp>
      <p:sp>
        <p:nvSpPr>
          <p:cNvPr id="39966" name="Rectangle 25"/>
          <p:cNvSpPr>
            <a:spLocks noChangeArrowheads="1"/>
          </p:cNvSpPr>
          <p:nvPr/>
        </p:nvSpPr>
        <p:spPr bwMode="auto">
          <a:xfrm>
            <a:off x="8172450" y="2054225"/>
            <a:ext cx="792163" cy="720725"/>
          </a:xfrm>
          <a:prstGeom prst="rect">
            <a:avLst/>
          </a:prstGeom>
          <a:noFill/>
          <a:ln w="9525">
            <a:solidFill>
              <a:schemeClr val="tx1"/>
            </a:solidFill>
            <a:miter lim="800000"/>
            <a:headEnd/>
            <a:tailEnd/>
          </a:ln>
        </p:spPr>
        <p:txBody>
          <a:bodyPr wrap="none" anchor="ctr"/>
          <a:lstStyle/>
          <a:p>
            <a:endParaRPr lang="en-US"/>
          </a:p>
        </p:txBody>
      </p:sp>
      <p:sp>
        <p:nvSpPr>
          <p:cNvPr id="39967" name="Rectangle 26"/>
          <p:cNvSpPr>
            <a:spLocks noChangeArrowheads="1"/>
          </p:cNvSpPr>
          <p:nvPr/>
        </p:nvSpPr>
        <p:spPr bwMode="auto">
          <a:xfrm>
            <a:off x="8172450" y="2774950"/>
            <a:ext cx="792163" cy="720725"/>
          </a:xfrm>
          <a:prstGeom prst="rect">
            <a:avLst/>
          </a:prstGeom>
          <a:noFill/>
          <a:ln w="9525">
            <a:solidFill>
              <a:schemeClr val="tx1"/>
            </a:solidFill>
            <a:miter lim="800000"/>
            <a:headEnd/>
            <a:tailEnd/>
          </a:ln>
        </p:spPr>
        <p:txBody>
          <a:bodyPr wrap="none" anchor="ctr"/>
          <a:lstStyle/>
          <a:p>
            <a:endParaRPr lang="en-US"/>
          </a:p>
        </p:txBody>
      </p:sp>
      <p:sp>
        <p:nvSpPr>
          <p:cNvPr id="39968" name="Rectangle 27"/>
          <p:cNvSpPr>
            <a:spLocks noChangeArrowheads="1"/>
          </p:cNvSpPr>
          <p:nvPr/>
        </p:nvSpPr>
        <p:spPr bwMode="auto">
          <a:xfrm>
            <a:off x="8172450" y="3495675"/>
            <a:ext cx="792163" cy="720725"/>
          </a:xfrm>
          <a:prstGeom prst="rect">
            <a:avLst/>
          </a:prstGeom>
          <a:noFill/>
          <a:ln w="9525">
            <a:solidFill>
              <a:schemeClr val="tx1"/>
            </a:solidFill>
            <a:miter lim="800000"/>
            <a:headEnd/>
            <a:tailEnd/>
          </a:ln>
        </p:spPr>
        <p:txBody>
          <a:bodyPr wrap="none" anchor="ctr"/>
          <a:lstStyle/>
          <a:p>
            <a:endParaRPr lang="en-US"/>
          </a:p>
        </p:txBody>
      </p:sp>
      <p:sp>
        <p:nvSpPr>
          <p:cNvPr id="39969" name="Rectangle 28"/>
          <p:cNvSpPr>
            <a:spLocks noChangeArrowheads="1"/>
          </p:cNvSpPr>
          <p:nvPr/>
        </p:nvSpPr>
        <p:spPr bwMode="auto">
          <a:xfrm>
            <a:off x="8172450" y="4216400"/>
            <a:ext cx="792163" cy="720725"/>
          </a:xfrm>
          <a:prstGeom prst="rect">
            <a:avLst/>
          </a:prstGeom>
          <a:noFill/>
          <a:ln w="9525">
            <a:solidFill>
              <a:schemeClr val="tx1"/>
            </a:solidFill>
            <a:miter lim="800000"/>
            <a:headEnd/>
            <a:tailEnd/>
          </a:ln>
        </p:spPr>
        <p:txBody>
          <a:bodyPr wrap="none" anchor="ctr"/>
          <a:lstStyle/>
          <a:p>
            <a:endParaRPr lang="en-US"/>
          </a:p>
        </p:txBody>
      </p:sp>
      <p:sp>
        <p:nvSpPr>
          <p:cNvPr id="39970" name="Rectangle 29" descr="Wide downward diagonal"/>
          <p:cNvSpPr>
            <a:spLocks noChangeArrowheads="1"/>
          </p:cNvSpPr>
          <p:nvPr/>
        </p:nvSpPr>
        <p:spPr bwMode="auto">
          <a:xfrm>
            <a:off x="5003800" y="2773363"/>
            <a:ext cx="1800225" cy="720725"/>
          </a:xfrm>
          <a:prstGeom prst="rect">
            <a:avLst/>
          </a:prstGeom>
          <a:pattFill prst="wdDnDiag">
            <a:fgClr>
              <a:schemeClr val="tx1"/>
            </a:fgClr>
            <a:bgClr>
              <a:schemeClr val="bg1"/>
            </a:bgClr>
          </a:pattFill>
          <a:ln w="9525">
            <a:solidFill>
              <a:schemeClr val="tx1"/>
            </a:solidFill>
            <a:miter lim="800000"/>
            <a:headEnd/>
            <a:tailEnd/>
          </a:ln>
        </p:spPr>
        <p:txBody>
          <a:bodyPr wrap="none" anchor="ctr"/>
          <a:lstStyle/>
          <a:p>
            <a:endParaRPr lang="en-US"/>
          </a:p>
        </p:txBody>
      </p:sp>
      <p:sp>
        <p:nvSpPr>
          <p:cNvPr id="39971" name="Rectangle 30" descr="Wide downward diagonal"/>
          <p:cNvSpPr>
            <a:spLocks noChangeArrowheads="1"/>
          </p:cNvSpPr>
          <p:nvPr/>
        </p:nvSpPr>
        <p:spPr bwMode="auto">
          <a:xfrm>
            <a:off x="7164388" y="2773363"/>
            <a:ext cx="1800225" cy="720725"/>
          </a:xfrm>
          <a:prstGeom prst="rect">
            <a:avLst/>
          </a:prstGeom>
          <a:pattFill prst="wdDnDiag">
            <a:fgClr>
              <a:schemeClr val="tx1"/>
            </a:fgClr>
            <a:bgClr>
              <a:schemeClr val="bg1"/>
            </a:bgClr>
          </a:pattFill>
          <a:ln w="9525">
            <a:solidFill>
              <a:schemeClr val="tx1"/>
            </a:solidFill>
            <a:miter lim="800000"/>
            <a:headEnd/>
            <a:tailEnd/>
          </a:ln>
        </p:spPr>
        <p:txBody>
          <a:bodyPr wrap="none" anchor="ctr"/>
          <a:lstStyle/>
          <a:p>
            <a:endParaRPr lang="en-US"/>
          </a:p>
        </p:txBody>
      </p:sp>
      <p:sp>
        <p:nvSpPr>
          <p:cNvPr id="39972" name="Oval 35"/>
          <p:cNvSpPr>
            <a:spLocks noChangeArrowheads="1"/>
          </p:cNvSpPr>
          <p:nvPr/>
        </p:nvSpPr>
        <p:spPr bwMode="auto">
          <a:xfrm>
            <a:off x="5364163" y="1622425"/>
            <a:ext cx="71437" cy="71438"/>
          </a:xfrm>
          <a:prstGeom prst="ellipse">
            <a:avLst/>
          </a:prstGeom>
          <a:solidFill>
            <a:schemeClr val="tx1"/>
          </a:solidFill>
          <a:ln w="9525">
            <a:solidFill>
              <a:schemeClr val="tx1"/>
            </a:solidFill>
            <a:round/>
            <a:headEnd/>
            <a:tailEnd/>
          </a:ln>
        </p:spPr>
        <p:txBody>
          <a:bodyPr wrap="none" anchor="ctr"/>
          <a:lstStyle/>
          <a:p>
            <a:endParaRPr lang="en-US"/>
          </a:p>
        </p:txBody>
      </p:sp>
      <p:sp>
        <p:nvSpPr>
          <p:cNvPr id="39973" name="Oval 36"/>
          <p:cNvSpPr>
            <a:spLocks noChangeArrowheads="1"/>
          </p:cNvSpPr>
          <p:nvPr/>
        </p:nvSpPr>
        <p:spPr bwMode="auto">
          <a:xfrm>
            <a:off x="5364163" y="2343150"/>
            <a:ext cx="71437" cy="71438"/>
          </a:xfrm>
          <a:prstGeom prst="ellipse">
            <a:avLst/>
          </a:prstGeom>
          <a:solidFill>
            <a:schemeClr val="tx1"/>
          </a:solidFill>
          <a:ln w="9525">
            <a:solidFill>
              <a:schemeClr val="tx1"/>
            </a:solidFill>
            <a:round/>
            <a:headEnd/>
            <a:tailEnd/>
          </a:ln>
        </p:spPr>
        <p:txBody>
          <a:bodyPr wrap="none" anchor="ctr"/>
          <a:lstStyle/>
          <a:p>
            <a:endParaRPr lang="en-US"/>
          </a:p>
        </p:txBody>
      </p:sp>
      <p:sp>
        <p:nvSpPr>
          <p:cNvPr id="39974" name="Oval 37"/>
          <p:cNvSpPr>
            <a:spLocks noChangeArrowheads="1"/>
          </p:cNvSpPr>
          <p:nvPr/>
        </p:nvSpPr>
        <p:spPr bwMode="auto">
          <a:xfrm>
            <a:off x="6948488" y="3063875"/>
            <a:ext cx="71437" cy="71438"/>
          </a:xfrm>
          <a:prstGeom prst="ellipse">
            <a:avLst/>
          </a:prstGeom>
          <a:solidFill>
            <a:schemeClr val="tx1"/>
          </a:solidFill>
          <a:ln w="9525">
            <a:solidFill>
              <a:schemeClr val="tx1"/>
            </a:solidFill>
            <a:round/>
            <a:headEnd/>
            <a:tailEnd/>
          </a:ln>
        </p:spPr>
        <p:txBody>
          <a:bodyPr wrap="none" anchor="ctr"/>
          <a:lstStyle/>
          <a:p>
            <a:endParaRPr lang="en-US"/>
          </a:p>
        </p:txBody>
      </p:sp>
      <p:sp>
        <p:nvSpPr>
          <p:cNvPr id="39975" name="Oval 38"/>
          <p:cNvSpPr>
            <a:spLocks noChangeArrowheads="1"/>
          </p:cNvSpPr>
          <p:nvPr/>
        </p:nvSpPr>
        <p:spPr bwMode="auto">
          <a:xfrm>
            <a:off x="5364163" y="3784600"/>
            <a:ext cx="71437" cy="71438"/>
          </a:xfrm>
          <a:prstGeom prst="ellipse">
            <a:avLst/>
          </a:prstGeom>
          <a:solidFill>
            <a:schemeClr val="tx1"/>
          </a:solidFill>
          <a:ln w="9525">
            <a:solidFill>
              <a:schemeClr val="tx1"/>
            </a:solidFill>
            <a:round/>
            <a:headEnd/>
            <a:tailEnd/>
          </a:ln>
        </p:spPr>
        <p:txBody>
          <a:bodyPr wrap="none" anchor="ctr"/>
          <a:lstStyle/>
          <a:p>
            <a:endParaRPr lang="en-US"/>
          </a:p>
        </p:txBody>
      </p:sp>
      <p:sp>
        <p:nvSpPr>
          <p:cNvPr id="39976" name="Oval 39"/>
          <p:cNvSpPr>
            <a:spLocks noChangeArrowheads="1"/>
          </p:cNvSpPr>
          <p:nvPr/>
        </p:nvSpPr>
        <p:spPr bwMode="auto">
          <a:xfrm>
            <a:off x="5364163" y="4505325"/>
            <a:ext cx="71437" cy="71438"/>
          </a:xfrm>
          <a:prstGeom prst="ellipse">
            <a:avLst/>
          </a:prstGeom>
          <a:solidFill>
            <a:schemeClr val="tx1"/>
          </a:solidFill>
          <a:ln w="9525">
            <a:solidFill>
              <a:schemeClr val="tx1"/>
            </a:solidFill>
            <a:round/>
            <a:headEnd/>
            <a:tailEnd/>
          </a:ln>
        </p:spPr>
        <p:txBody>
          <a:bodyPr wrap="none" anchor="ctr"/>
          <a:lstStyle/>
          <a:p>
            <a:endParaRPr lang="en-US"/>
          </a:p>
        </p:txBody>
      </p:sp>
      <p:sp>
        <p:nvSpPr>
          <p:cNvPr id="39977" name="Oval 40"/>
          <p:cNvSpPr>
            <a:spLocks noChangeArrowheads="1"/>
          </p:cNvSpPr>
          <p:nvPr/>
        </p:nvSpPr>
        <p:spPr bwMode="auto">
          <a:xfrm>
            <a:off x="6156325" y="4502150"/>
            <a:ext cx="71438" cy="71438"/>
          </a:xfrm>
          <a:prstGeom prst="ellipse">
            <a:avLst/>
          </a:prstGeom>
          <a:solidFill>
            <a:schemeClr val="tx1"/>
          </a:solidFill>
          <a:ln w="9525">
            <a:solidFill>
              <a:schemeClr val="tx1"/>
            </a:solidFill>
            <a:round/>
            <a:headEnd/>
            <a:tailEnd/>
          </a:ln>
        </p:spPr>
        <p:txBody>
          <a:bodyPr wrap="none" anchor="ctr"/>
          <a:lstStyle/>
          <a:p>
            <a:endParaRPr lang="en-US"/>
          </a:p>
        </p:txBody>
      </p:sp>
      <p:sp>
        <p:nvSpPr>
          <p:cNvPr id="39978" name="Oval 41"/>
          <p:cNvSpPr>
            <a:spLocks noChangeArrowheads="1"/>
          </p:cNvSpPr>
          <p:nvPr/>
        </p:nvSpPr>
        <p:spPr bwMode="auto">
          <a:xfrm>
            <a:off x="6948488" y="4498975"/>
            <a:ext cx="71437" cy="71438"/>
          </a:xfrm>
          <a:prstGeom prst="ellipse">
            <a:avLst/>
          </a:prstGeom>
          <a:solidFill>
            <a:schemeClr val="tx1"/>
          </a:solidFill>
          <a:ln w="9525">
            <a:solidFill>
              <a:schemeClr val="tx1"/>
            </a:solidFill>
            <a:round/>
            <a:headEnd/>
            <a:tailEnd/>
          </a:ln>
        </p:spPr>
        <p:txBody>
          <a:bodyPr wrap="none" anchor="ctr"/>
          <a:lstStyle/>
          <a:p>
            <a:endParaRPr lang="en-US"/>
          </a:p>
        </p:txBody>
      </p:sp>
      <p:sp>
        <p:nvSpPr>
          <p:cNvPr id="39979" name="Oval 42"/>
          <p:cNvSpPr>
            <a:spLocks noChangeArrowheads="1"/>
          </p:cNvSpPr>
          <p:nvPr/>
        </p:nvSpPr>
        <p:spPr bwMode="auto">
          <a:xfrm>
            <a:off x="7740650" y="4495800"/>
            <a:ext cx="71438" cy="71438"/>
          </a:xfrm>
          <a:prstGeom prst="ellipse">
            <a:avLst/>
          </a:prstGeom>
          <a:solidFill>
            <a:schemeClr val="tx1"/>
          </a:solidFill>
          <a:ln w="9525">
            <a:solidFill>
              <a:schemeClr val="tx1"/>
            </a:solidFill>
            <a:round/>
            <a:headEnd/>
            <a:tailEnd/>
          </a:ln>
        </p:spPr>
        <p:txBody>
          <a:bodyPr wrap="none" anchor="ctr"/>
          <a:lstStyle/>
          <a:p>
            <a:endParaRPr lang="en-US"/>
          </a:p>
        </p:txBody>
      </p:sp>
      <p:sp>
        <p:nvSpPr>
          <p:cNvPr id="39980" name="Oval 43"/>
          <p:cNvSpPr>
            <a:spLocks noChangeArrowheads="1"/>
          </p:cNvSpPr>
          <p:nvPr/>
        </p:nvSpPr>
        <p:spPr bwMode="auto">
          <a:xfrm>
            <a:off x="8532813" y="4492625"/>
            <a:ext cx="71437" cy="71438"/>
          </a:xfrm>
          <a:prstGeom prst="ellipse">
            <a:avLst/>
          </a:prstGeom>
          <a:solidFill>
            <a:schemeClr val="tx1"/>
          </a:solidFill>
          <a:ln w="9525">
            <a:solidFill>
              <a:schemeClr val="tx1"/>
            </a:solidFill>
            <a:round/>
            <a:headEnd/>
            <a:tailEnd/>
          </a:ln>
        </p:spPr>
        <p:txBody>
          <a:bodyPr wrap="none" anchor="ctr"/>
          <a:lstStyle/>
          <a:p>
            <a:endParaRPr lang="en-US"/>
          </a:p>
        </p:txBody>
      </p:sp>
      <p:sp>
        <p:nvSpPr>
          <p:cNvPr id="39981" name="Oval 44"/>
          <p:cNvSpPr>
            <a:spLocks noChangeArrowheads="1"/>
          </p:cNvSpPr>
          <p:nvPr/>
        </p:nvSpPr>
        <p:spPr bwMode="auto">
          <a:xfrm>
            <a:off x="8532813" y="3781425"/>
            <a:ext cx="71437" cy="71438"/>
          </a:xfrm>
          <a:prstGeom prst="ellipse">
            <a:avLst/>
          </a:prstGeom>
          <a:solidFill>
            <a:schemeClr val="tx1"/>
          </a:solidFill>
          <a:ln w="9525">
            <a:solidFill>
              <a:schemeClr val="tx1"/>
            </a:solidFill>
            <a:round/>
            <a:headEnd/>
            <a:tailEnd/>
          </a:ln>
        </p:spPr>
        <p:txBody>
          <a:bodyPr wrap="none" anchor="ctr"/>
          <a:lstStyle/>
          <a:p>
            <a:endParaRPr lang="en-US"/>
          </a:p>
        </p:txBody>
      </p:sp>
      <p:sp>
        <p:nvSpPr>
          <p:cNvPr id="39982" name="Oval 47"/>
          <p:cNvSpPr>
            <a:spLocks noChangeArrowheads="1"/>
          </p:cNvSpPr>
          <p:nvPr/>
        </p:nvSpPr>
        <p:spPr bwMode="auto">
          <a:xfrm>
            <a:off x="8532813" y="1622425"/>
            <a:ext cx="71437" cy="71438"/>
          </a:xfrm>
          <a:prstGeom prst="ellipse">
            <a:avLst/>
          </a:prstGeom>
          <a:solidFill>
            <a:schemeClr val="tx1"/>
          </a:solidFill>
          <a:ln w="9525">
            <a:solidFill>
              <a:schemeClr val="tx1"/>
            </a:solidFill>
            <a:round/>
            <a:headEnd/>
            <a:tailEnd/>
          </a:ln>
        </p:spPr>
        <p:txBody>
          <a:bodyPr wrap="none" anchor="ctr"/>
          <a:lstStyle/>
          <a:p>
            <a:endParaRPr lang="en-US"/>
          </a:p>
        </p:txBody>
      </p:sp>
      <p:sp>
        <p:nvSpPr>
          <p:cNvPr id="39983" name="Oval 48"/>
          <p:cNvSpPr>
            <a:spLocks noChangeArrowheads="1"/>
          </p:cNvSpPr>
          <p:nvPr/>
        </p:nvSpPr>
        <p:spPr bwMode="auto">
          <a:xfrm>
            <a:off x="6156325" y="1622425"/>
            <a:ext cx="71438" cy="71438"/>
          </a:xfrm>
          <a:prstGeom prst="ellipse">
            <a:avLst/>
          </a:prstGeom>
          <a:solidFill>
            <a:schemeClr val="tx1"/>
          </a:solidFill>
          <a:ln w="9525">
            <a:solidFill>
              <a:schemeClr val="tx1"/>
            </a:solidFill>
            <a:round/>
            <a:headEnd/>
            <a:tailEnd/>
          </a:ln>
        </p:spPr>
        <p:txBody>
          <a:bodyPr wrap="none" anchor="ctr"/>
          <a:lstStyle/>
          <a:p>
            <a:endParaRPr lang="en-US"/>
          </a:p>
        </p:txBody>
      </p:sp>
      <p:sp>
        <p:nvSpPr>
          <p:cNvPr id="39984" name="Oval 49"/>
          <p:cNvSpPr>
            <a:spLocks noChangeArrowheads="1"/>
          </p:cNvSpPr>
          <p:nvPr/>
        </p:nvSpPr>
        <p:spPr bwMode="auto">
          <a:xfrm>
            <a:off x="6948488" y="1622425"/>
            <a:ext cx="71437" cy="71438"/>
          </a:xfrm>
          <a:prstGeom prst="ellipse">
            <a:avLst/>
          </a:prstGeom>
          <a:solidFill>
            <a:schemeClr val="tx1"/>
          </a:solidFill>
          <a:ln w="9525">
            <a:solidFill>
              <a:schemeClr val="tx1"/>
            </a:solidFill>
            <a:round/>
            <a:headEnd/>
            <a:tailEnd/>
          </a:ln>
        </p:spPr>
        <p:txBody>
          <a:bodyPr wrap="none" anchor="ctr"/>
          <a:lstStyle/>
          <a:p>
            <a:endParaRPr lang="en-US"/>
          </a:p>
        </p:txBody>
      </p:sp>
      <p:sp>
        <p:nvSpPr>
          <p:cNvPr id="39985" name="Oval 50"/>
          <p:cNvSpPr>
            <a:spLocks noChangeArrowheads="1"/>
          </p:cNvSpPr>
          <p:nvPr/>
        </p:nvSpPr>
        <p:spPr bwMode="auto">
          <a:xfrm>
            <a:off x="7740650" y="1622425"/>
            <a:ext cx="71438" cy="71438"/>
          </a:xfrm>
          <a:prstGeom prst="ellipse">
            <a:avLst/>
          </a:prstGeom>
          <a:solidFill>
            <a:schemeClr val="tx1"/>
          </a:solidFill>
          <a:ln w="9525">
            <a:solidFill>
              <a:schemeClr val="tx1"/>
            </a:solidFill>
            <a:round/>
            <a:headEnd/>
            <a:tailEnd/>
          </a:ln>
        </p:spPr>
        <p:txBody>
          <a:bodyPr wrap="none" anchor="ctr"/>
          <a:lstStyle/>
          <a:p>
            <a:endParaRPr lang="en-US"/>
          </a:p>
        </p:txBody>
      </p:sp>
      <p:sp>
        <p:nvSpPr>
          <p:cNvPr id="39986" name="Oval 52"/>
          <p:cNvSpPr>
            <a:spLocks noChangeArrowheads="1"/>
          </p:cNvSpPr>
          <p:nvPr/>
        </p:nvSpPr>
        <p:spPr bwMode="auto">
          <a:xfrm>
            <a:off x="6156325" y="2341563"/>
            <a:ext cx="71438" cy="71437"/>
          </a:xfrm>
          <a:prstGeom prst="ellipse">
            <a:avLst/>
          </a:prstGeom>
          <a:solidFill>
            <a:schemeClr val="tx1"/>
          </a:solidFill>
          <a:ln w="9525">
            <a:solidFill>
              <a:schemeClr val="tx1"/>
            </a:solidFill>
            <a:round/>
            <a:headEnd/>
            <a:tailEnd/>
          </a:ln>
        </p:spPr>
        <p:txBody>
          <a:bodyPr wrap="none" anchor="ctr"/>
          <a:lstStyle/>
          <a:p>
            <a:endParaRPr lang="en-US"/>
          </a:p>
        </p:txBody>
      </p:sp>
      <p:sp>
        <p:nvSpPr>
          <p:cNvPr id="39987" name="Oval 53"/>
          <p:cNvSpPr>
            <a:spLocks noChangeArrowheads="1"/>
          </p:cNvSpPr>
          <p:nvPr/>
        </p:nvSpPr>
        <p:spPr bwMode="auto">
          <a:xfrm>
            <a:off x="6948488" y="2339975"/>
            <a:ext cx="71437" cy="71438"/>
          </a:xfrm>
          <a:prstGeom prst="ellipse">
            <a:avLst/>
          </a:prstGeom>
          <a:solidFill>
            <a:srgbClr val="FF0000"/>
          </a:solidFill>
          <a:ln w="9525">
            <a:solidFill>
              <a:srgbClr val="FF0000"/>
            </a:solidFill>
            <a:round/>
            <a:headEnd/>
            <a:tailEnd/>
          </a:ln>
        </p:spPr>
        <p:txBody>
          <a:bodyPr wrap="none" anchor="ctr"/>
          <a:lstStyle/>
          <a:p>
            <a:endParaRPr lang="en-US"/>
          </a:p>
        </p:txBody>
      </p:sp>
      <p:sp>
        <p:nvSpPr>
          <p:cNvPr id="39988" name="Oval 54"/>
          <p:cNvSpPr>
            <a:spLocks noChangeArrowheads="1"/>
          </p:cNvSpPr>
          <p:nvPr/>
        </p:nvSpPr>
        <p:spPr bwMode="auto">
          <a:xfrm>
            <a:off x="7740650" y="2338388"/>
            <a:ext cx="71438" cy="71437"/>
          </a:xfrm>
          <a:prstGeom prst="ellipse">
            <a:avLst/>
          </a:prstGeom>
          <a:solidFill>
            <a:schemeClr val="tx1"/>
          </a:solidFill>
          <a:ln w="9525">
            <a:solidFill>
              <a:schemeClr val="tx1"/>
            </a:solidFill>
            <a:round/>
            <a:headEnd/>
            <a:tailEnd/>
          </a:ln>
        </p:spPr>
        <p:txBody>
          <a:bodyPr wrap="none" anchor="ctr"/>
          <a:lstStyle/>
          <a:p>
            <a:endParaRPr lang="en-US"/>
          </a:p>
        </p:txBody>
      </p:sp>
      <p:sp>
        <p:nvSpPr>
          <p:cNvPr id="39989" name="Oval 55"/>
          <p:cNvSpPr>
            <a:spLocks noChangeArrowheads="1"/>
          </p:cNvSpPr>
          <p:nvPr/>
        </p:nvSpPr>
        <p:spPr bwMode="auto">
          <a:xfrm>
            <a:off x="8532813" y="2336800"/>
            <a:ext cx="71437" cy="71438"/>
          </a:xfrm>
          <a:prstGeom prst="ellipse">
            <a:avLst/>
          </a:prstGeom>
          <a:solidFill>
            <a:schemeClr val="tx1"/>
          </a:solidFill>
          <a:ln w="9525">
            <a:solidFill>
              <a:schemeClr val="tx1"/>
            </a:solidFill>
            <a:round/>
            <a:headEnd/>
            <a:tailEnd/>
          </a:ln>
        </p:spPr>
        <p:txBody>
          <a:bodyPr wrap="none" anchor="ctr"/>
          <a:lstStyle/>
          <a:p>
            <a:endParaRPr lang="en-US"/>
          </a:p>
        </p:txBody>
      </p:sp>
      <p:sp>
        <p:nvSpPr>
          <p:cNvPr id="39990" name="Oval 56"/>
          <p:cNvSpPr>
            <a:spLocks noChangeArrowheads="1"/>
          </p:cNvSpPr>
          <p:nvPr/>
        </p:nvSpPr>
        <p:spPr bwMode="auto">
          <a:xfrm>
            <a:off x="6156325" y="3783013"/>
            <a:ext cx="71438" cy="71437"/>
          </a:xfrm>
          <a:prstGeom prst="ellipse">
            <a:avLst/>
          </a:prstGeom>
          <a:solidFill>
            <a:schemeClr val="tx1"/>
          </a:solidFill>
          <a:ln w="9525">
            <a:solidFill>
              <a:schemeClr val="tx1"/>
            </a:solidFill>
            <a:round/>
            <a:headEnd/>
            <a:tailEnd/>
          </a:ln>
        </p:spPr>
        <p:txBody>
          <a:bodyPr wrap="none" anchor="ctr"/>
          <a:lstStyle/>
          <a:p>
            <a:endParaRPr lang="en-US"/>
          </a:p>
        </p:txBody>
      </p:sp>
      <p:sp>
        <p:nvSpPr>
          <p:cNvPr id="39991" name="Oval 57"/>
          <p:cNvSpPr>
            <a:spLocks noChangeArrowheads="1"/>
          </p:cNvSpPr>
          <p:nvPr/>
        </p:nvSpPr>
        <p:spPr bwMode="auto">
          <a:xfrm>
            <a:off x="6948488" y="3781425"/>
            <a:ext cx="71437" cy="71438"/>
          </a:xfrm>
          <a:prstGeom prst="ellipse">
            <a:avLst/>
          </a:prstGeom>
          <a:solidFill>
            <a:srgbClr val="FF0000"/>
          </a:solidFill>
          <a:ln w="9525">
            <a:solidFill>
              <a:srgbClr val="FF0000"/>
            </a:solidFill>
            <a:round/>
            <a:headEnd/>
            <a:tailEnd/>
          </a:ln>
        </p:spPr>
        <p:txBody>
          <a:bodyPr wrap="none" anchor="ctr"/>
          <a:lstStyle/>
          <a:p>
            <a:endParaRPr lang="en-US"/>
          </a:p>
        </p:txBody>
      </p:sp>
      <p:sp>
        <p:nvSpPr>
          <p:cNvPr id="39992" name="Oval 58"/>
          <p:cNvSpPr>
            <a:spLocks noChangeArrowheads="1"/>
          </p:cNvSpPr>
          <p:nvPr/>
        </p:nvSpPr>
        <p:spPr bwMode="auto">
          <a:xfrm>
            <a:off x="7740650" y="3779838"/>
            <a:ext cx="71438" cy="71437"/>
          </a:xfrm>
          <a:prstGeom prst="ellipse">
            <a:avLst/>
          </a:prstGeom>
          <a:solidFill>
            <a:schemeClr val="tx1"/>
          </a:solidFill>
          <a:ln w="9525">
            <a:solidFill>
              <a:schemeClr val="tx1"/>
            </a:solidFill>
            <a:round/>
            <a:headEnd/>
            <a:tailEnd/>
          </a:ln>
        </p:spPr>
        <p:txBody>
          <a:bodyPr wrap="none" anchor="ctr"/>
          <a:lstStyle/>
          <a:p>
            <a:endParaRPr lang="en-US"/>
          </a:p>
        </p:txBody>
      </p:sp>
      <p:sp>
        <p:nvSpPr>
          <p:cNvPr id="39993" name="Line 62"/>
          <p:cNvSpPr>
            <a:spLocks noChangeShapeType="1"/>
          </p:cNvSpPr>
          <p:nvPr/>
        </p:nvSpPr>
        <p:spPr bwMode="auto">
          <a:xfrm>
            <a:off x="5724525" y="2414588"/>
            <a:ext cx="215900" cy="0"/>
          </a:xfrm>
          <a:prstGeom prst="line">
            <a:avLst/>
          </a:prstGeom>
          <a:noFill/>
          <a:ln w="9525">
            <a:solidFill>
              <a:schemeClr val="tx1"/>
            </a:solidFill>
            <a:round/>
            <a:headEnd/>
            <a:tailEnd type="triangle" w="med" len="med"/>
          </a:ln>
        </p:spPr>
        <p:txBody>
          <a:bodyPr/>
          <a:lstStyle/>
          <a:p>
            <a:endParaRPr lang="en-US"/>
          </a:p>
        </p:txBody>
      </p:sp>
      <p:sp>
        <p:nvSpPr>
          <p:cNvPr id="39994" name="Line 63"/>
          <p:cNvSpPr>
            <a:spLocks noChangeShapeType="1"/>
          </p:cNvSpPr>
          <p:nvPr/>
        </p:nvSpPr>
        <p:spPr bwMode="auto">
          <a:xfrm>
            <a:off x="6516688" y="2414588"/>
            <a:ext cx="215900" cy="0"/>
          </a:xfrm>
          <a:prstGeom prst="line">
            <a:avLst/>
          </a:prstGeom>
          <a:noFill/>
          <a:ln w="9525">
            <a:solidFill>
              <a:schemeClr val="tx1"/>
            </a:solidFill>
            <a:round/>
            <a:headEnd/>
            <a:tailEnd type="triangle" w="med" len="med"/>
          </a:ln>
        </p:spPr>
        <p:txBody>
          <a:bodyPr/>
          <a:lstStyle/>
          <a:p>
            <a:endParaRPr lang="en-US"/>
          </a:p>
        </p:txBody>
      </p:sp>
      <p:sp>
        <p:nvSpPr>
          <p:cNvPr id="39995" name="Line 64"/>
          <p:cNvSpPr>
            <a:spLocks noChangeShapeType="1"/>
          </p:cNvSpPr>
          <p:nvPr/>
        </p:nvSpPr>
        <p:spPr bwMode="auto">
          <a:xfrm>
            <a:off x="7308850" y="2414588"/>
            <a:ext cx="215900" cy="0"/>
          </a:xfrm>
          <a:prstGeom prst="line">
            <a:avLst/>
          </a:prstGeom>
          <a:noFill/>
          <a:ln w="9525">
            <a:solidFill>
              <a:schemeClr val="tx1"/>
            </a:solidFill>
            <a:round/>
            <a:headEnd/>
            <a:tailEnd type="triangle" w="med" len="med"/>
          </a:ln>
        </p:spPr>
        <p:txBody>
          <a:bodyPr/>
          <a:lstStyle/>
          <a:p>
            <a:endParaRPr lang="en-US"/>
          </a:p>
        </p:txBody>
      </p:sp>
      <p:sp>
        <p:nvSpPr>
          <p:cNvPr id="39996" name="Line 65"/>
          <p:cNvSpPr>
            <a:spLocks noChangeShapeType="1"/>
          </p:cNvSpPr>
          <p:nvPr/>
        </p:nvSpPr>
        <p:spPr bwMode="auto">
          <a:xfrm>
            <a:off x="8101013" y="2414588"/>
            <a:ext cx="215900" cy="0"/>
          </a:xfrm>
          <a:prstGeom prst="line">
            <a:avLst/>
          </a:prstGeom>
          <a:noFill/>
          <a:ln w="9525">
            <a:solidFill>
              <a:schemeClr val="tx1"/>
            </a:solidFill>
            <a:round/>
            <a:headEnd/>
            <a:tailEnd type="triangle" w="med" len="med"/>
          </a:ln>
        </p:spPr>
        <p:txBody>
          <a:bodyPr/>
          <a:lstStyle/>
          <a:p>
            <a:endParaRPr lang="en-US"/>
          </a:p>
        </p:txBody>
      </p:sp>
      <p:sp>
        <p:nvSpPr>
          <p:cNvPr id="39997" name="Line 66"/>
          <p:cNvSpPr>
            <a:spLocks noChangeShapeType="1"/>
          </p:cNvSpPr>
          <p:nvPr/>
        </p:nvSpPr>
        <p:spPr bwMode="auto">
          <a:xfrm>
            <a:off x="5724525" y="1693863"/>
            <a:ext cx="215900" cy="0"/>
          </a:xfrm>
          <a:prstGeom prst="line">
            <a:avLst/>
          </a:prstGeom>
          <a:noFill/>
          <a:ln w="9525">
            <a:solidFill>
              <a:schemeClr val="tx1"/>
            </a:solidFill>
            <a:round/>
            <a:headEnd/>
            <a:tailEnd type="triangle" w="med" len="med"/>
          </a:ln>
        </p:spPr>
        <p:txBody>
          <a:bodyPr/>
          <a:lstStyle/>
          <a:p>
            <a:endParaRPr lang="en-US"/>
          </a:p>
        </p:txBody>
      </p:sp>
      <p:sp>
        <p:nvSpPr>
          <p:cNvPr id="39998" name="Line 67"/>
          <p:cNvSpPr>
            <a:spLocks noChangeShapeType="1"/>
          </p:cNvSpPr>
          <p:nvPr/>
        </p:nvSpPr>
        <p:spPr bwMode="auto">
          <a:xfrm>
            <a:off x="6516688" y="1693863"/>
            <a:ext cx="215900" cy="0"/>
          </a:xfrm>
          <a:prstGeom prst="line">
            <a:avLst/>
          </a:prstGeom>
          <a:noFill/>
          <a:ln w="9525">
            <a:solidFill>
              <a:schemeClr val="tx1"/>
            </a:solidFill>
            <a:round/>
            <a:headEnd/>
            <a:tailEnd type="triangle" w="med" len="med"/>
          </a:ln>
        </p:spPr>
        <p:txBody>
          <a:bodyPr/>
          <a:lstStyle/>
          <a:p>
            <a:endParaRPr lang="en-US"/>
          </a:p>
        </p:txBody>
      </p:sp>
      <p:sp>
        <p:nvSpPr>
          <p:cNvPr id="39999" name="Line 68"/>
          <p:cNvSpPr>
            <a:spLocks noChangeShapeType="1"/>
          </p:cNvSpPr>
          <p:nvPr/>
        </p:nvSpPr>
        <p:spPr bwMode="auto">
          <a:xfrm>
            <a:off x="7308850" y="1693863"/>
            <a:ext cx="215900" cy="0"/>
          </a:xfrm>
          <a:prstGeom prst="line">
            <a:avLst/>
          </a:prstGeom>
          <a:noFill/>
          <a:ln w="9525">
            <a:solidFill>
              <a:schemeClr val="tx1"/>
            </a:solidFill>
            <a:round/>
            <a:headEnd/>
            <a:tailEnd type="triangle" w="med" len="med"/>
          </a:ln>
        </p:spPr>
        <p:txBody>
          <a:bodyPr/>
          <a:lstStyle/>
          <a:p>
            <a:endParaRPr lang="en-US"/>
          </a:p>
        </p:txBody>
      </p:sp>
      <p:sp>
        <p:nvSpPr>
          <p:cNvPr id="40000" name="Line 69"/>
          <p:cNvSpPr>
            <a:spLocks noChangeShapeType="1"/>
          </p:cNvSpPr>
          <p:nvPr/>
        </p:nvSpPr>
        <p:spPr bwMode="auto">
          <a:xfrm>
            <a:off x="8101013" y="1693863"/>
            <a:ext cx="215900" cy="0"/>
          </a:xfrm>
          <a:prstGeom prst="line">
            <a:avLst/>
          </a:prstGeom>
          <a:noFill/>
          <a:ln w="9525">
            <a:solidFill>
              <a:schemeClr val="tx1"/>
            </a:solidFill>
            <a:round/>
            <a:headEnd/>
            <a:tailEnd type="triangle" w="med" len="med"/>
          </a:ln>
        </p:spPr>
        <p:txBody>
          <a:bodyPr/>
          <a:lstStyle/>
          <a:p>
            <a:endParaRPr lang="en-US"/>
          </a:p>
        </p:txBody>
      </p:sp>
      <p:sp>
        <p:nvSpPr>
          <p:cNvPr id="40001" name="Line 70"/>
          <p:cNvSpPr>
            <a:spLocks noChangeShapeType="1"/>
          </p:cNvSpPr>
          <p:nvPr/>
        </p:nvSpPr>
        <p:spPr bwMode="auto">
          <a:xfrm>
            <a:off x="5724525" y="3854450"/>
            <a:ext cx="215900" cy="0"/>
          </a:xfrm>
          <a:prstGeom prst="line">
            <a:avLst/>
          </a:prstGeom>
          <a:noFill/>
          <a:ln w="9525">
            <a:solidFill>
              <a:schemeClr val="tx1"/>
            </a:solidFill>
            <a:round/>
            <a:headEnd/>
            <a:tailEnd type="triangle" w="med" len="med"/>
          </a:ln>
        </p:spPr>
        <p:txBody>
          <a:bodyPr/>
          <a:lstStyle/>
          <a:p>
            <a:endParaRPr lang="en-US"/>
          </a:p>
        </p:txBody>
      </p:sp>
      <p:sp>
        <p:nvSpPr>
          <p:cNvPr id="40002" name="Line 71"/>
          <p:cNvSpPr>
            <a:spLocks noChangeShapeType="1"/>
          </p:cNvSpPr>
          <p:nvPr/>
        </p:nvSpPr>
        <p:spPr bwMode="auto">
          <a:xfrm>
            <a:off x="6516688" y="3854450"/>
            <a:ext cx="215900" cy="0"/>
          </a:xfrm>
          <a:prstGeom prst="line">
            <a:avLst/>
          </a:prstGeom>
          <a:noFill/>
          <a:ln w="9525">
            <a:solidFill>
              <a:schemeClr val="tx1"/>
            </a:solidFill>
            <a:round/>
            <a:headEnd/>
            <a:tailEnd type="triangle" w="med" len="med"/>
          </a:ln>
        </p:spPr>
        <p:txBody>
          <a:bodyPr/>
          <a:lstStyle/>
          <a:p>
            <a:endParaRPr lang="en-US"/>
          </a:p>
        </p:txBody>
      </p:sp>
      <p:sp>
        <p:nvSpPr>
          <p:cNvPr id="40003" name="Line 72"/>
          <p:cNvSpPr>
            <a:spLocks noChangeShapeType="1"/>
          </p:cNvSpPr>
          <p:nvPr/>
        </p:nvSpPr>
        <p:spPr bwMode="auto">
          <a:xfrm>
            <a:off x="7308850" y="3854450"/>
            <a:ext cx="215900" cy="0"/>
          </a:xfrm>
          <a:prstGeom prst="line">
            <a:avLst/>
          </a:prstGeom>
          <a:noFill/>
          <a:ln w="9525">
            <a:solidFill>
              <a:schemeClr val="tx1"/>
            </a:solidFill>
            <a:round/>
            <a:headEnd/>
            <a:tailEnd type="triangle" w="med" len="med"/>
          </a:ln>
        </p:spPr>
        <p:txBody>
          <a:bodyPr/>
          <a:lstStyle/>
          <a:p>
            <a:endParaRPr lang="en-US"/>
          </a:p>
        </p:txBody>
      </p:sp>
      <p:sp>
        <p:nvSpPr>
          <p:cNvPr id="40004" name="Line 73"/>
          <p:cNvSpPr>
            <a:spLocks noChangeShapeType="1"/>
          </p:cNvSpPr>
          <p:nvPr/>
        </p:nvSpPr>
        <p:spPr bwMode="auto">
          <a:xfrm>
            <a:off x="8101013" y="3854450"/>
            <a:ext cx="215900" cy="0"/>
          </a:xfrm>
          <a:prstGeom prst="line">
            <a:avLst/>
          </a:prstGeom>
          <a:noFill/>
          <a:ln w="9525">
            <a:solidFill>
              <a:schemeClr val="tx1"/>
            </a:solidFill>
            <a:round/>
            <a:headEnd/>
            <a:tailEnd type="triangle" w="med" len="med"/>
          </a:ln>
        </p:spPr>
        <p:txBody>
          <a:bodyPr/>
          <a:lstStyle/>
          <a:p>
            <a:endParaRPr lang="en-US"/>
          </a:p>
        </p:txBody>
      </p:sp>
      <p:sp>
        <p:nvSpPr>
          <p:cNvPr id="40005" name="Line 74"/>
          <p:cNvSpPr>
            <a:spLocks noChangeShapeType="1"/>
          </p:cNvSpPr>
          <p:nvPr/>
        </p:nvSpPr>
        <p:spPr bwMode="auto">
          <a:xfrm>
            <a:off x="5724525" y="4573588"/>
            <a:ext cx="215900" cy="0"/>
          </a:xfrm>
          <a:prstGeom prst="line">
            <a:avLst/>
          </a:prstGeom>
          <a:noFill/>
          <a:ln w="9525">
            <a:solidFill>
              <a:schemeClr val="tx1"/>
            </a:solidFill>
            <a:round/>
            <a:headEnd/>
            <a:tailEnd type="triangle" w="med" len="med"/>
          </a:ln>
        </p:spPr>
        <p:txBody>
          <a:bodyPr/>
          <a:lstStyle/>
          <a:p>
            <a:endParaRPr lang="en-US"/>
          </a:p>
        </p:txBody>
      </p:sp>
      <p:sp>
        <p:nvSpPr>
          <p:cNvPr id="40006" name="Line 75"/>
          <p:cNvSpPr>
            <a:spLocks noChangeShapeType="1"/>
          </p:cNvSpPr>
          <p:nvPr/>
        </p:nvSpPr>
        <p:spPr bwMode="auto">
          <a:xfrm>
            <a:off x="6516688" y="4573588"/>
            <a:ext cx="215900" cy="0"/>
          </a:xfrm>
          <a:prstGeom prst="line">
            <a:avLst/>
          </a:prstGeom>
          <a:noFill/>
          <a:ln w="9525">
            <a:solidFill>
              <a:schemeClr val="tx1"/>
            </a:solidFill>
            <a:round/>
            <a:headEnd/>
            <a:tailEnd type="triangle" w="med" len="med"/>
          </a:ln>
        </p:spPr>
        <p:txBody>
          <a:bodyPr/>
          <a:lstStyle/>
          <a:p>
            <a:endParaRPr lang="en-US"/>
          </a:p>
        </p:txBody>
      </p:sp>
      <p:sp>
        <p:nvSpPr>
          <p:cNvPr id="40007" name="Line 76"/>
          <p:cNvSpPr>
            <a:spLocks noChangeShapeType="1"/>
          </p:cNvSpPr>
          <p:nvPr/>
        </p:nvSpPr>
        <p:spPr bwMode="auto">
          <a:xfrm>
            <a:off x="7308850" y="4573588"/>
            <a:ext cx="215900" cy="0"/>
          </a:xfrm>
          <a:prstGeom prst="line">
            <a:avLst/>
          </a:prstGeom>
          <a:noFill/>
          <a:ln w="9525">
            <a:solidFill>
              <a:schemeClr val="tx1"/>
            </a:solidFill>
            <a:round/>
            <a:headEnd/>
            <a:tailEnd type="triangle" w="med" len="med"/>
          </a:ln>
        </p:spPr>
        <p:txBody>
          <a:bodyPr/>
          <a:lstStyle/>
          <a:p>
            <a:endParaRPr lang="en-US"/>
          </a:p>
        </p:txBody>
      </p:sp>
      <p:sp>
        <p:nvSpPr>
          <p:cNvPr id="40008" name="Line 77"/>
          <p:cNvSpPr>
            <a:spLocks noChangeShapeType="1"/>
          </p:cNvSpPr>
          <p:nvPr/>
        </p:nvSpPr>
        <p:spPr bwMode="auto">
          <a:xfrm>
            <a:off x="8101013" y="4573588"/>
            <a:ext cx="215900" cy="0"/>
          </a:xfrm>
          <a:prstGeom prst="line">
            <a:avLst/>
          </a:prstGeom>
          <a:noFill/>
          <a:ln w="9525">
            <a:solidFill>
              <a:schemeClr val="tx1"/>
            </a:solidFill>
            <a:round/>
            <a:headEnd/>
            <a:tailEnd type="triangle" w="med" len="med"/>
          </a:ln>
        </p:spPr>
        <p:txBody>
          <a:bodyPr/>
          <a:lstStyle/>
          <a:p>
            <a:endParaRPr lang="en-US"/>
          </a:p>
        </p:txBody>
      </p:sp>
      <p:sp>
        <p:nvSpPr>
          <p:cNvPr id="40009" name="Line 78"/>
          <p:cNvSpPr>
            <a:spLocks noChangeShapeType="1"/>
          </p:cNvSpPr>
          <p:nvPr/>
        </p:nvSpPr>
        <p:spPr bwMode="auto">
          <a:xfrm flipV="1">
            <a:off x="5364163" y="4070350"/>
            <a:ext cx="0" cy="215900"/>
          </a:xfrm>
          <a:prstGeom prst="line">
            <a:avLst/>
          </a:prstGeom>
          <a:noFill/>
          <a:ln w="9525">
            <a:solidFill>
              <a:schemeClr val="tx1"/>
            </a:solidFill>
            <a:round/>
            <a:headEnd/>
            <a:tailEnd type="triangle" w="med" len="med"/>
          </a:ln>
        </p:spPr>
        <p:txBody>
          <a:bodyPr/>
          <a:lstStyle/>
          <a:p>
            <a:endParaRPr lang="en-US"/>
          </a:p>
        </p:txBody>
      </p:sp>
      <p:sp>
        <p:nvSpPr>
          <p:cNvPr id="40010" name="Line 79"/>
          <p:cNvSpPr>
            <a:spLocks noChangeShapeType="1"/>
          </p:cNvSpPr>
          <p:nvPr/>
        </p:nvSpPr>
        <p:spPr bwMode="auto">
          <a:xfrm flipV="1">
            <a:off x="6156325" y="4070350"/>
            <a:ext cx="0" cy="215900"/>
          </a:xfrm>
          <a:prstGeom prst="line">
            <a:avLst/>
          </a:prstGeom>
          <a:noFill/>
          <a:ln w="9525">
            <a:solidFill>
              <a:schemeClr val="tx1"/>
            </a:solidFill>
            <a:round/>
            <a:headEnd/>
            <a:tailEnd type="triangle" w="med" len="med"/>
          </a:ln>
        </p:spPr>
        <p:txBody>
          <a:bodyPr/>
          <a:lstStyle/>
          <a:p>
            <a:endParaRPr lang="en-US"/>
          </a:p>
        </p:txBody>
      </p:sp>
      <p:sp>
        <p:nvSpPr>
          <p:cNvPr id="40011" name="Line 80"/>
          <p:cNvSpPr>
            <a:spLocks noChangeShapeType="1"/>
          </p:cNvSpPr>
          <p:nvPr/>
        </p:nvSpPr>
        <p:spPr bwMode="auto">
          <a:xfrm flipV="1">
            <a:off x="6948488" y="4070350"/>
            <a:ext cx="0" cy="215900"/>
          </a:xfrm>
          <a:prstGeom prst="line">
            <a:avLst/>
          </a:prstGeom>
          <a:noFill/>
          <a:ln w="9525">
            <a:solidFill>
              <a:schemeClr val="tx1"/>
            </a:solidFill>
            <a:round/>
            <a:headEnd/>
            <a:tailEnd type="triangle" w="med" len="med"/>
          </a:ln>
        </p:spPr>
        <p:txBody>
          <a:bodyPr/>
          <a:lstStyle/>
          <a:p>
            <a:endParaRPr lang="en-US"/>
          </a:p>
        </p:txBody>
      </p:sp>
      <p:sp>
        <p:nvSpPr>
          <p:cNvPr id="40012" name="Line 81"/>
          <p:cNvSpPr>
            <a:spLocks noChangeShapeType="1"/>
          </p:cNvSpPr>
          <p:nvPr/>
        </p:nvSpPr>
        <p:spPr bwMode="auto">
          <a:xfrm flipV="1">
            <a:off x="7740650" y="4070350"/>
            <a:ext cx="0" cy="215900"/>
          </a:xfrm>
          <a:prstGeom prst="line">
            <a:avLst/>
          </a:prstGeom>
          <a:noFill/>
          <a:ln w="9525">
            <a:solidFill>
              <a:schemeClr val="tx1"/>
            </a:solidFill>
            <a:round/>
            <a:headEnd/>
            <a:tailEnd type="triangle" w="med" len="med"/>
          </a:ln>
        </p:spPr>
        <p:txBody>
          <a:bodyPr/>
          <a:lstStyle/>
          <a:p>
            <a:endParaRPr lang="en-US"/>
          </a:p>
        </p:txBody>
      </p:sp>
      <p:sp>
        <p:nvSpPr>
          <p:cNvPr id="40013" name="Line 82"/>
          <p:cNvSpPr>
            <a:spLocks noChangeShapeType="1"/>
          </p:cNvSpPr>
          <p:nvPr/>
        </p:nvSpPr>
        <p:spPr bwMode="auto">
          <a:xfrm flipV="1">
            <a:off x="8532813" y="4070350"/>
            <a:ext cx="0" cy="215900"/>
          </a:xfrm>
          <a:prstGeom prst="line">
            <a:avLst/>
          </a:prstGeom>
          <a:noFill/>
          <a:ln w="9525">
            <a:solidFill>
              <a:schemeClr val="tx1"/>
            </a:solidFill>
            <a:round/>
            <a:headEnd/>
            <a:tailEnd type="triangle" w="med" len="med"/>
          </a:ln>
        </p:spPr>
        <p:txBody>
          <a:bodyPr/>
          <a:lstStyle/>
          <a:p>
            <a:endParaRPr lang="en-US"/>
          </a:p>
        </p:txBody>
      </p:sp>
      <p:sp>
        <p:nvSpPr>
          <p:cNvPr id="40014" name="Line 83"/>
          <p:cNvSpPr>
            <a:spLocks noChangeShapeType="1"/>
          </p:cNvSpPr>
          <p:nvPr/>
        </p:nvSpPr>
        <p:spPr bwMode="auto">
          <a:xfrm flipV="1">
            <a:off x="5364163" y="1909763"/>
            <a:ext cx="0" cy="215900"/>
          </a:xfrm>
          <a:prstGeom prst="line">
            <a:avLst/>
          </a:prstGeom>
          <a:noFill/>
          <a:ln w="9525">
            <a:solidFill>
              <a:schemeClr val="tx1"/>
            </a:solidFill>
            <a:round/>
            <a:headEnd/>
            <a:tailEnd type="triangle" w="med" len="med"/>
          </a:ln>
        </p:spPr>
        <p:txBody>
          <a:bodyPr/>
          <a:lstStyle/>
          <a:p>
            <a:endParaRPr lang="en-US"/>
          </a:p>
        </p:txBody>
      </p:sp>
      <p:sp>
        <p:nvSpPr>
          <p:cNvPr id="40015" name="Line 84"/>
          <p:cNvSpPr>
            <a:spLocks noChangeShapeType="1"/>
          </p:cNvSpPr>
          <p:nvPr/>
        </p:nvSpPr>
        <p:spPr bwMode="auto">
          <a:xfrm flipV="1">
            <a:off x="6156325" y="1909763"/>
            <a:ext cx="0" cy="215900"/>
          </a:xfrm>
          <a:prstGeom prst="line">
            <a:avLst/>
          </a:prstGeom>
          <a:noFill/>
          <a:ln w="9525">
            <a:solidFill>
              <a:schemeClr val="tx1"/>
            </a:solidFill>
            <a:round/>
            <a:headEnd/>
            <a:tailEnd type="triangle" w="med" len="med"/>
          </a:ln>
        </p:spPr>
        <p:txBody>
          <a:bodyPr/>
          <a:lstStyle/>
          <a:p>
            <a:endParaRPr lang="en-US"/>
          </a:p>
        </p:txBody>
      </p:sp>
      <p:sp>
        <p:nvSpPr>
          <p:cNvPr id="40016" name="Line 85"/>
          <p:cNvSpPr>
            <a:spLocks noChangeShapeType="1"/>
          </p:cNvSpPr>
          <p:nvPr/>
        </p:nvSpPr>
        <p:spPr bwMode="auto">
          <a:xfrm flipV="1">
            <a:off x="6948488" y="1909763"/>
            <a:ext cx="0" cy="215900"/>
          </a:xfrm>
          <a:prstGeom prst="line">
            <a:avLst/>
          </a:prstGeom>
          <a:noFill/>
          <a:ln w="9525">
            <a:solidFill>
              <a:schemeClr val="tx1"/>
            </a:solidFill>
            <a:round/>
            <a:headEnd/>
            <a:tailEnd type="triangle" w="med" len="med"/>
          </a:ln>
        </p:spPr>
        <p:txBody>
          <a:bodyPr/>
          <a:lstStyle/>
          <a:p>
            <a:endParaRPr lang="en-US"/>
          </a:p>
        </p:txBody>
      </p:sp>
      <p:sp>
        <p:nvSpPr>
          <p:cNvPr id="40017" name="Line 86"/>
          <p:cNvSpPr>
            <a:spLocks noChangeShapeType="1"/>
          </p:cNvSpPr>
          <p:nvPr/>
        </p:nvSpPr>
        <p:spPr bwMode="auto">
          <a:xfrm flipV="1">
            <a:off x="7740650" y="1909763"/>
            <a:ext cx="0" cy="215900"/>
          </a:xfrm>
          <a:prstGeom prst="line">
            <a:avLst/>
          </a:prstGeom>
          <a:noFill/>
          <a:ln w="9525">
            <a:solidFill>
              <a:schemeClr val="tx1"/>
            </a:solidFill>
            <a:round/>
            <a:headEnd/>
            <a:tailEnd type="triangle" w="med" len="med"/>
          </a:ln>
        </p:spPr>
        <p:txBody>
          <a:bodyPr/>
          <a:lstStyle/>
          <a:p>
            <a:endParaRPr lang="en-US"/>
          </a:p>
        </p:txBody>
      </p:sp>
      <p:sp>
        <p:nvSpPr>
          <p:cNvPr id="40018" name="Line 87"/>
          <p:cNvSpPr>
            <a:spLocks noChangeShapeType="1"/>
          </p:cNvSpPr>
          <p:nvPr/>
        </p:nvSpPr>
        <p:spPr bwMode="auto">
          <a:xfrm flipV="1">
            <a:off x="8532813" y="1909763"/>
            <a:ext cx="0" cy="215900"/>
          </a:xfrm>
          <a:prstGeom prst="line">
            <a:avLst/>
          </a:prstGeom>
          <a:noFill/>
          <a:ln w="9525">
            <a:solidFill>
              <a:schemeClr val="tx1"/>
            </a:solidFill>
            <a:round/>
            <a:headEnd/>
            <a:tailEnd type="triangle" w="med" len="med"/>
          </a:ln>
        </p:spPr>
        <p:txBody>
          <a:bodyPr/>
          <a:lstStyle/>
          <a:p>
            <a:endParaRPr lang="en-US"/>
          </a:p>
        </p:txBody>
      </p:sp>
      <p:sp>
        <p:nvSpPr>
          <p:cNvPr id="40019" name="Line 88"/>
          <p:cNvSpPr>
            <a:spLocks noChangeShapeType="1"/>
          </p:cNvSpPr>
          <p:nvPr/>
        </p:nvSpPr>
        <p:spPr bwMode="auto">
          <a:xfrm flipV="1">
            <a:off x="6948488" y="2630488"/>
            <a:ext cx="0" cy="215900"/>
          </a:xfrm>
          <a:prstGeom prst="line">
            <a:avLst/>
          </a:prstGeom>
          <a:noFill/>
          <a:ln w="9525">
            <a:solidFill>
              <a:schemeClr val="folHlink"/>
            </a:solidFill>
            <a:round/>
            <a:headEnd/>
            <a:tailEnd type="triangle" w="med" len="med"/>
          </a:ln>
        </p:spPr>
        <p:txBody>
          <a:bodyPr/>
          <a:lstStyle/>
          <a:p>
            <a:endParaRPr lang="en-US"/>
          </a:p>
        </p:txBody>
      </p:sp>
      <p:sp>
        <p:nvSpPr>
          <p:cNvPr id="40020" name="Line 89"/>
          <p:cNvSpPr>
            <a:spLocks noChangeShapeType="1"/>
          </p:cNvSpPr>
          <p:nvPr/>
        </p:nvSpPr>
        <p:spPr bwMode="auto">
          <a:xfrm flipV="1">
            <a:off x="6948488" y="3351213"/>
            <a:ext cx="0" cy="215900"/>
          </a:xfrm>
          <a:prstGeom prst="line">
            <a:avLst/>
          </a:prstGeom>
          <a:noFill/>
          <a:ln w="9525">
            <a:solidFill>
              <a:schemeClr val="folHlink"/>
            </a:solidFill>
            <a:round/>
            <a:headEnd/>
            <a:tailEnd type="triangle" w="med" len="med"/>
          </a:ln>
        </p:spPr>
        <p:txBody>
          <a:bodyPr/>
          <a:lstStyle/>
          <a:p>
            <a:endParaRPr lang="en-US"/>
          </a:p>
        </p:txBody>
      </p:sp>
      <p:sp>
        <p:nvSpPr>
          <p:cNvPr id="40021" name="Text Box 91"/>
          <p:cNvSpPr txBox="1">
            <a:spLocks noChangeArrowheads="1"/>
          </p:cNvSpPr>
          <p:nvPr/>
        </p:nvSpPr>
        <p:spPr bwMode="auto">
          <a:xfrm>
            <a:off x="5775325" y="4954588"/>
            <a:ext cx="1416050" cy="366712"/>
          </a:xfrm>
          <a:prstGeom prst="rect">
            <a:avLst/>
          </a:prstGeom>
          <a:noFill/>
          <a:ln w="9525">
            <a:noFill/>
            <a:miter lim="800000"/>
            <a:headEnd/>
            <a:tailEnd/>
          </a:ln>
        </p:spPr>
        <p:txBody>
          <a:bodyPr wrap="none">
            <a:spAutoFit/>
          </a:bodyPr>
          <a:lstStyle/>
          <a:p>
            <a:r>
              <a:rPr lang="nl-BE"/>
              <a:t>Input for QS</a:t>
            </a:r>
          </a:p>
        </p:txBody>
      </p:sp>
      <p:sp>
        <p:nvSpPr>
          <p:cNvPr id="40022" name="Line 92"/>
          <p:cNvSpPr>
            <a:spLocks noChangeShapeType="1"/>
          </p:cNvSpPr>
          <p:nvPr/>
        </p:nvSpPr>
        <p:spPr bwMode="auto">
          <a:xfrm flipV="1">
            <a:off x="5580063" y="5294313"/>
            <a:ext cx="0" cy="215900"/>
          </a:xfrm>
          <a:prstGeom prst="line">
            <a:avLst/>
          </a:prstGeom>
          <a:noFill/>
          <a:ln w="9525">
            <a:solidFill>
              <a:schemeClr val="folHlink"/>
            </a:solidFill>
            <a:round/>
            <a:headEnd/>
            <a:tailEnd type="triangle" w="med" len="med"/>
          </a:ln>
        </p:spPr>
        <p:txBody>
          <a:bodyPr/>
          <a:lstStyle/>
          <a:p>
            <a:endParaRPr lang="en-US"/>
          </a:p>
        </p:txBody>
      </p:sp>
      <p:sp>
        <p:nvSpPr>
          <p:cNvPr id="40023" name="Text Box 93"/>
          <p:cNvSpPr txBox="1">
            <a:spLocks noChangeArrowheads="1"/>
          </p:cNvSpPr>
          <p:nvPr/>
        </p:nvSpPr>
        <p:spPr bwMode="auto">
          <a:xfrm>
            <a:off x="5795963" y="5222875"/>
            <a:ext cx="2660650" cy="366713"/>
          </a:xfrm>
          <a:prstGeom prst="rect">
            <a:avLst/>
          </a:prstGeom>
          <a:noFill/>
          <a:ln w="9525">
            <a:noFill/>
            <a:miter lim="800000"/>
            <a:headEnd/>
            <a:tailEnd/>
          </a:ln>
        </p:spPr>
        <p:txBody>
          <a:bodyPr wrap="none">
            <a:spAutoFit/>
          </a:bodyPr>
          <a:lstStyle/>
          <a:p>
            <a:r>
              <a:rPr lang="nl-BE"/>
              <a:t>Modified FDTD equation</a:t>
            </a:r>
          </a:p>
        </p:txBody>
      </p:sp>
      <p:graphicFrame>
        <p:nvGraphicFramePr>
          <p:cNvPr id="39938" name="Object 94"/>
          <p:cNvGraphicFramePr>
            <a:graphicFrameLocks noGrp="1" noChangeAspect="1"/>
          </p:cNvGraphicFramePr>
          <p:nvPr>
            <p:ph sz="half" idx="2"/>
          </p:nvPr>
        </p:nvGraphicFramePr>
        <p:xfrm>
          <a:off x="3924300" y="3149600"/>
          <a:ext cx="561975" cy="639763"/>
        </p:xfrm>
        <a:graphic>
          <a:graphicData uri="http://schemas.openxmlformats.org/presentationml/2006/ole">
            <mc:AlternateContent xmlns:mc="http://schemas.openxmlformats.org/markup-compatibility/2006">
              <mc:Choice xmlns:v="urn:schemas-microsoft-com:vml" Requires="v">
                <p:oleObj spid="_x0000_s39971" name="Equation" r:id="rId4" imgW="368280" imgH="419040" progId="Equation.3">
                  <p:embed/>
                </p:oleObj>
              </mc:Choice>
              <mc:Fallback>
                <p:oleObj name="Equation" r:id="rId4" imgW="368280" imgH="419040" progId="Equation.3">
                  <p:embed/>
                  <p:pic>
                    <p:nvPicPr>
                      <p:cNvPr id="0" name="Object 9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24300" y="3149600"/>
                        <a:ext cx="561975" cy="639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939" name="Object 96"/>
          <p:cNvGraphicFramePr>
            <a:graphicFrameLocks noChangeAspect="1"/>
          </p:cNvGraphicFramePr>
          <p:nvPr/>
        </p:nvGraphicFramePr>
        <p:xfrm>
          <a:off x="381000" y="4764088"/>
          <a:ext cx="4191000" cy="681037"/>
        </p:xfrm>
        <a:graphic>
          <a:graphicData uri="http://schemas.openxmlformats.org/presentationml/2006/ole">
            <mc:AlternateContent xmlns:mc="http://schemas.openxmlformats.org/markup-compatibility/2006">
              <mc:Choice xmlns:v="urn:schemas-microsoft-com:vml" Requires="v">
                <p:oleObj spid="_x0000_s39972" name="Equation" r:id="rId6" imgW="2806560" imgH="457200" progId="Equation.3">
                  <p:embed/>
                </p:oleObj>
              </mc:Choice>
              <mc:Fallback>
                <p:oleObj name="Equation" r:id="rId6" imgW="2806560" imgH="457200" progId="Equation.3">
                  <p:embed/>
                  <p:pic>
                    <p:nvPicPr>
                      <p:cNvPr id="0" name="Object 9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000" y="4764088"/>
                        <a:ext cx="4191000" cy="681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940" name="Object 97"/>
          <p:cNvGraphicFramePr>
            <a:graphicFrameLocks noChangeAspect="1"/>
          </p:cNvGraphicFramePr>
          <p:nvPr/>
        </p:nvGraphicFramePr>
        <p:xfrm>
          <a:off x="119063" y="5661025"/>
          <a:ext cx="5748337" cy="792163"/>
        </p:xfrm>
        <a:graphic>
          <a:graphicData uri="http://schemas.openxmlformats.org/presentationml/2006/ole">
            <mc:AlternateContent xmlns:mc="http://schemas.openxmlformats.org/markup-compatibility/2006">
              <mc:Choice xmlns:v="urn:schemas-microsoft-com:vml" Requires="v">
                <p:oleObj spid="_x0000_s39973" name="Equation" r:id="rId8" imgW="3848040" imgH="533160" progId="Equation.3">
                  <p:embed/>
                </p:oleObj>
              </mc:Choice>
              <mc:Fallback>
                <p:oleObj name="Equation" r:id="rId8" imgW="3848040" imgH="533160" progId="Equation.3">
                  <p:embed/>
                  <p:pic>
                    <p:nvPicPr>
                      <p:cNvPr id="0" name="Object 9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9063" y="5661025"/>
                        <a:ext cx="5748337" cy="792163"/>
                      </a:xfrm>
                      <a:prstGeom prst="rect">
                        <a:avLst/>
                      </a:prstGeom>
                      <a:solidFill>
                        <a:schemeClr val="bg1"/>
                      </a:solidFill>
                    </p:spPr>
                  </p:pic>
                </p:oleObj>
              </mc:Fallback>
            </mc:AlternateContent>
          </a:graphicData>
        </a:graphic>
      </p:graphicFrame>
      <p:sp>
        <p:nvSpPr>
          <p:cNvPr id="40024" name="Oval 98"/>
          <p:cNvSpPr>
            <a:spLocks noChangeArrowheads="1"/>
          </p:cNvSpPr>
          <p:nvPr/>
        </p:nvSpPr>
        <p:spPr bwMode="auto">
          <a:xfrm>
            <a:off x="5580063" y="5151438"/>
            <a:ext cx="71437" cy="71437"/>
          </a:xfrm>
          <a:prstGeom prst="ellipse">
            <a:avLst/>
          </a:prstGeom>
          <a:solidFill>
            <a:srgbClr val="FF0000"/>
          </a:solidFill>
          <a:ln w="9525">
            <a:solidFill>
              <a:srgbClr val="FF0000"/>
            </a:solidFill>
            <a:round/>
            <a:headEnd/>
            <a:tailEnd/>
          </a:ln>
        </p:spPr>
        <p:txBody>
          <a:bodyPr wrap="none" anchor="ctr"/>
          <a:lstStyle/>
          <a:p>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6" name="Footer Placeholder 3"/>
          <p:cNvSpPr>
            <a:spLocks noGrp="1"/>
          </p:cNvSpPr>
          <p:nvPr>
            <p:ph type="ftr" sz="quarter" idx="10"/>
          </p:nvPr>
        </p:nvSpPr>
        <p:spPr>
          <a:noFill/>
        </p:spPr>
        <p:txBody>
          <a:bodyPr/>
          <a:lstStyle/>
          <a:p>
            <a:r>
              <a:rPr lang="en-US">
                <a:latin typeface="Arial" pitchFamily="34" charset="0"/>
              </a:rPr>
              <a:t>Computational: time domain / volume discretisation</a:t>
            </a:r>
            <a:endParaRPr lang="nl-BE">
              <a:latin typeface="Arial" pitchFamily="34" charset="0"/>
            </a:endParaRPr>
          </a:p>
        </p:txBody>
      </p:sp>
      <p:sp>
        <p:nvSpPr>
          <p:cNvPr id="40967" name="Slide Number Placeholder 4"/>
          <p:cNvSpPr>
            <a:spLocks noGrp="1"/>
          </p:cNvSpPr>
          <p:nvPr>
            <p:ph type="sldNum" sz="quarter" idx="11"/>
          </p:nvPr>
        </p:nvSpPr>
        <p:spPr>
          <a:noFill/>
        </p:spPr>
        <p:txBody>
          <a:bodyPr/>
          <a:lstStyle/>
          <a:p>
            <a:fld id="{95E1333C-718A-4224-BAE0-3C9F2B99B0AD}" type="slidenum">
              <a:rPr lang="nl-BE" smtClean="0">
                <a:latin typeface="Arial" pitchFamily="34" charset="0"/>
              </a:rPr>
              <a:pPr/>
              <a:t>59</a:t>
            </a:fld>
            <a:endParaRPr lang="nl-BE">
              <a:latin typeface="Arial" pitchFamily="34" charset="0"/>
            </a:endParaRPr>
          </a:p>
        </p:txBody>
      </p:sp>
      <p:sp>
        <p:nvSpPr>
          <p:cNvPr id="40968" name="Rectangle 26"/>
          <p:cNvSpPr>
            <a:spLocks noChangeArrowheads="1"/>
          </p:cNvSpPr>
          <p:nvPr/>
        </p:nvSpPr>
        <p:spPr bwMode="auto">
          <a:xfrm>
            <a:off x="6084888" y="3573463"/>
            <a:ext cx="2519362" cy="142875"/>
          </a:xfrm>
          <a:prstGeom prst="rect">
            <a:avLst/>
          </a:prstGeom>
          <a:solidFill>
            <a:schemeClr val="accent1"/>
          </a:solidFill>
          <a:ln w="9525">
            <a:noFill/>
            <a:miter lim="800000"/>
            <a:headEnd/>
            <a:tailEnd/>
          </a:ln>
        </p:spPr>
        <p:txBody>
          <a:bodyPr wrap="none" anchor="ctr"/>
          <a:lstStyle/>
          <a:p>
            <a:endParaRPr lang="en-US"/>
          </a:p>
        </p:txBody>
      </p:sp>
      <p:sp>
        <p:nvSpPr>
          <p:cNvPr id="40969" name="Rectangle 2"/>
          <p:cNvSpPr>
            <a:spLocks noGrp="1" noChangeArrowheads="1"/>
          </p:cNvSpPr>
          <p:nvPr>
            <p:ph type="title"/>
          </p:nvPr>
        </p:nvSpPr>
        <p:spPr/>
        <p:txBody>
          <a:bodyPr/>
          <a:lstStyle/>
          <a:p>
            <a:pPr eaLnBrk="1" hangingPunct="1"/>
            <a:r>
              <a:rPr lang="nl-BE"/>
              <a:t>7.e) Boundary layers</a:t>
            </a:r>
          </a:p>
        </p:txBody>
      </p:sp>
      <p:sp>
        <p:nvSpPr>
          <p:cNvPr id="40970" name="Rectangle 3"/>
          <p:cNvSpPr>
            <a:spLocks noGrp="1" noChangeArrowheads="1"/>
          </p:cNvSpPr>
          <p:nvPr>
            <p:ph type="body" idx="1"/>
          </p:nvPr>
        </p:nvSpPr>
        <p:spPr/>
        <p:txBody>
          <a:bodyPr/>
          <a:lstStyle/>
          <a:p>
            <a:pPr eaLnBrk="1" hangingPunct="1"/>
            <a:r>
              <a:rPr lang="en-US" sz="2400" dirty="0"/>
              <a:t>What?</a:t>
            </a:r>
          </a:p>
          <a:p>
            <a:pPr lvl="1" eaLnBrk="1" hangingPunct="1"/>
            <a:r>
              <a:rPr lang="en-US" sz="2000" dirty="0"/>
              <a:t>Very local surface effect that has nevertheless a significant effect on sound propagation</a:t>
            </a:r>
          </a:p>
          <a:p>
            <a:pPr lvl="1" eaLnBrk="1" hangingPunct="1"/>
            <a:endParaRPr lang="en-US" sz="2000" dirty="0"/>
          </a:p>
          <a:p>
            <a:pPr lvl="1" eaLnBrk="1" hangingPunct="1"/>
            <a:endParaRPr lang="en-US" sz="2000" dirty="0"/>
          </a:p>
          <a:p>
            <a:pPr eaLnBrk="1" hangingPunct="1"/>
            <a:r>
              <a:rPr lang="en-US" sz="2400" dirty="0"/>
              <a:t>Analytical solution in boundary layer</a:t>
            </a:r>
          </a:p>
          <a:p>
            <a:pPr lvl="1" eaLnBrk="1" hangingPunct="1"/>
            <a:endParaRPr lang="en-US" sz="2000" dirty="0"/>
          </a:p>
          <a:p>
            <a:pPr lvl="1" eaLnBrk="1" hangingPunct="1"/>
            <a:endParaRPr lang="en-US" sz="2000" dirty="0"/>
          </a:p>
          <a:p>
            <a:pPr lvl="1" eaLnBrk="1" hangingPunct="1"/>
            <a:r>
              <a:rPr lang="en-US" sz="2000" dirty="0"/>
              <a:t>Second derivative term is dominant in BL, neglect everywhere else</a:t>
            </a:r>
          </a:p>
          <a:p>
            <a:pPr lvl="1" eaLnBrk="1" hangingPunct="1"/>
            <a:r>
              <a:rPr lang="en-US" sz="2000" dirty="0"/>
              <a:t>Average this term over cell and approximate considering </a:t>
            </a:r>
            <a:r>
              <a:rPr lang="en-US" sz="2000" i="1" dirty="0">
                <a:latin typeface="Symbol" pitchFamily="18" charset="2"/>
              </a:rPr>
              <a:t>d</a:t>
            </a:r>
            <a:r>
              <a:rPr lang="en-US" sz="2000" dirty="0"/>
              <a:t> &lt;&lt;</a:t>
            </a:r>
            <a:r>
              <a:rPr lang="en-US" sz="2000" i="1" dirty="0" err="1"/>
              <a:t>dn</a:t>
            </a:r>
            <a:endParaRPr lang="en-US" sz="2000" i="1" dirty="0"/>
          </a:p>
          <a:p>
            <a:pPr lvl="1" eaLnBrk="1" hangingPunct="1"/>
            <a:r>
              <a:rPr lang="en-US" sz="2000" dirty="0"/>
              <a:t>Additional term in </a:t>
            </a:r>
            <a:r>
              <a:rPr lang="en-US" sz="2000" i="1" dirty="0" err="1"/>
              <a:t>o</a:t>
            </a:r>
            <a:r>
              <a:rPr lang="en-US" sz="2000" i="1" baseline="-25000" dirty="0" err="1"/>
              <a:t>t</a:t>
            </a:r>
            <a:r>
              <a:rPr lang="en-US" sz="2000" dirty="0"/>
              <a:t> update equation</a:t>
            </a:r>
          </a:p>
          <a:p>
            <a:pPr lvl="1" eaLnBrk="1" hangingPunct="1"/>
            <a:endParaRPr lang="en-US" sz="2000" dirty="0"/>
          </a:p>
          <a:p>
            <a:pPr lvl="1" eaLnBrk="1" hangingPunct="1"/>
            <a:r>
              <a:rPr lang="en-US" sz="2000" dirty="0"/>
              <a:t>Note that         must be transformed to time and discretized in time!</a:t>
            </a:r>
          </a:p>
        </p:txBody>
      </p:sp>
      <p:sp>
        <p:nvSpPr>
          <p:cNvPr id="40971" name="Rectangle 4"/>
          <p:cNvSpPr>
            <a:spLocks noChangeArrowheads="1"/>
          </p:cNvSpPr>
          <p:nvPr/>
        </p:nvSpPr>
        <p:spPr bwMode="auto">
          <a:xfrm>
            <a:off x="6156325" y="2276475"/>
            <a:ext cx="792163" cy="720725"/>
          </a:xfrm>
          <a:prstGeom prst="rect">
            <a:avLst/>
          </a:prstGeom>
          <a:noFill/>
          <a:ln w="9525">
            <a:solidFill>
              <a:schemeClr val="tx1"/>
            </a:solidFill>
            <a:miter lim="800000"/>
            <a:headEnd/>
            <a:tailEnd/>
          </a:ln>
        </p:spPr>
        <p:txBody>
          <a:bodyPr wrap="none" anchor="ctr"/>
          <a:lstStyle/>
          <a:p>
            <a:endParaRPr lang="en-US"/>
          </a:p>
        </p:txBody>
      </p:sp>
      <p:sp>
        <p:nvSpPr>
          <p:cNvPr id="40972" name="Rectangle 5"/>
          <p:cNvSpPr>
            <a:spLocks noChangeArrowheads="1"/>
          </p:cNvSpPr>
          <p:nvPr/>
        </p:nvSpPr>
        <p:spPr bwMode="auto">
          <a:xfrm>
            <a:off x="6948488" y="2276475"/>
            <a:ext cx="792162" cy="720725"/>
          </a:xfrm>
          <a:prstGeom prst="rect">
            <a:avLst/>
          </a:prstGeom>
          <a:noFill/>
          <a:ln w="9525">
            <a:solidFill>
              <a:schemeClr val="tx1"/>
            </a:solidFill>
            <a:miter lim="800000"/>
            <a:headEnd/>
            <a:tailEnd/>
          </a:ln>
        </p:spPr>
        <p:txBody>
          <a:bodyPr wrap="none" anchor="ctr"/>
          <a:lstStyle/>
          <a:p>
            <a:endParaRPr lang="en-US"/>
          </a:p>
        </p:txBody>
      </p:sp>
      <p:sp>
        <p:nvSpPr>
          <p:cNvPr id="40973" name="Rectangle 6"/>
          <p:cNvSpPr>
            <a:spLocks noChangeArrowheads="1"/>
          </p:cNvSpPr>
          <p:nvPr/>
        </p:nvSpPr>
        <p:spPr bwMode="auto">
          <a:xfrm>
            <a:off x="6156325" y="2997200"/>
            <a:ext cx="792163" cy="720725"/>
          </a:xfrm>
          <a:prstGeom prst="rect">
            <a:avLst/>
          </a:prstGeom>
          <a:noFill/>
          <a:ln w="9525">
            <a:solidFill>
              <a:schemeClr val="tx1"/>
            </a:solidFill>
            <a:miter lim="800000"/>
            <a:headEnd/>
            <a:tailEnd/>
          </a:ln>
        </p:spPr>
        <p:txBody>
          <a:bodyPr wrap="none" anchor="ctr"/>
          <a:lstStyle/>
          <a:p>
            <a:endParaRPr lang="en-US"/>
          </a:p>
        </p:txBody>
      </p:sp>
      <p:sp>
        <p:nvSpPr>
          <p:cNvPr id="40974" name="Rectangle 7"/>
          <p:cNvSpPr>
            <a:spLocks noChangeArrowheads="1"/>
          </p:cNvSpPr>
          <p:nvPr/>
        </p:nvSpPr>
        <p:spPr bwMode="auto">
          <a:xfrm>
            <a:off x="6948488" y="2997200"/>
            <a:ext cx="792162" cy="720725"/>
          </a:xfrm>
          <a:prstGeom prst="rect">
            <a:avLst/>
          </a:prstGeom>
          <a:noFill/>
          <a:ln w="9525">
            <a:solidFill>
              <a:schemeClr val="tx1"/>
            </a:solidFill>
            <a:miter lim="800000"/>
            <a:headEnd/>
            <a:tailEnd/>
          </a:ln>
        </p:spPr>
        <p:txBody>
          <a:bodyPr wrap="none" anchor="ctr"/>
          <a:lstStyle/>
          <a:p>
            <a:endParaRPr lang="en-US"/>
          </a:p>
        </p:txBody>
      </p:sp>
      <p:sp>
        <p:nvSpPr>
          <p:cNvPr id="40975" name="Rectangle 8"/>
          <p:cNvSpPr>
            <a:spLocks noChangeArrowheads="1"/>
          </p:cNvSpPr>
          <p:nvPr/>
        </p:nvSpPr>
        <p:spPr bwMode="auto">
          <a:xfrm>
            <a:off x="7740650" y="2276475"/>
            <a:ext cx="792163" cy="720725"/>
          </a:xfrm>
          <a:prstGeom prst="rect">
            <a:avLst/>
          </a:prstGeom>
          <a:noFill/>
          <a:ln w="9525">
            <a:solidFill>
              <a:schemeClr val="tx1"/>
            </a:solidFill>
            <a:miter lim="800000"/>
            <a:headEnd/>
            <a:tailEnd/>
          </a:ln>
        </p:spPr>
        <p:txBody>
          <a:bodyPr wrap="none" anchor="ctr"/>
          <a:lstStyle/>
          <a:p>
            <a:endParaRPr lang="en-US"/>
          </a:p>
        </p:txBody>
      </p:sp>
      <p:sp>
        <p:nvSpPr>
          <p:cNvPr id="40976" name="Rectangle 9"/>
          <p:cNvSpPr>
            <a:spLocks noChangeArrowheads="1"/>
          </p:cNvSpPr>
          <p:nvPr/>
        </p:nvSpPr>
        <p:spPr bwMode="auto">
          <a:xfrm>
            <a:off x="7740650" y="2997200"/>
            <a:ext cx="792163" cy="720725"/>
          </a:xfrm>
          <a:prstGeom prst="rect">
            <a:avLst/>
          </a:prstGeom>
          <a:noFill/>
          <a:ln w="9525">
            <a:solidFill>
              <a:schemeClr val="tx1"/>
            </a:solidFill>
            <a:miter lim="800000"/>
            <a:headEnd/>
            <a:tailEnd/>
          </a:ln>
        </p:spPr>
        <p:txBody>
          <a:bodyPr wrap="none" anchor="ctr"/>
          <a:lstStyle/>
          <a:p>
            <a:endParaRPr lang="en-US"/>
          </a:p>
        </p:txBody>
      </p:sp>
      <p:sp>
        <p:nvSpPr>
          <p:cNvPr id="40977" name="Oval 10"/>
          <p:cNvSpPr>
            <a:spLocks noChangeArrowheads="1"/>
          </p:cNvSpPr>
          <p:nvPr/>
        </p:nvSpPr>
        <p:spPr bwMode="auto">
          <a:xfrm>
            <a:off x="8101013" y="2565400"/>
            <a:ext cx="71437" cy="71438"/>
          </a:xfrm>
          <a:prstGeom prst="ellipse">
            <a:avLst/>
          </a:prstGeom>
          <a:solidFill>
            <a:schemeClr val="tx1"/>
          </a:solidFill>
          <a:ln w="9525">
            <a:solidFill>
              <a:schemeClr val="tx1"/>
            </a:solidFill>
            <a:round/>
            <a:headEnd/>
            <a:tailEnd/>
          </a:ln>
        </p:spPr>
        <p:txBody>
          <a:bodyPr wrap="none" anchor="ctr"/>
          <a:lstStyle/>
          <a:p>
            <a:endParaRPr lang="en-US"/>
          </a:p>
        </p:txBody>
      </p:sp>
      <p:sp>
        <p:nvSpPr>
          <p:cNvPr id="40978" name="Oval 11"/>
          <p:cNvSpPr>
            <a:spLocks noChangeArrowheads="1"/>
          </p:cNvSpPr>
          <p:nvPr/>
        </p:nvSpPr>
        <p:spPr bwMode="auto">
          <a:xfrm>
            <a:off x="6516688" y="2565400"/>
            <a:ext cx="71437" cy="71438"/>
          </a:xfrm>
          <a:prstGeom prst="ellipse">
            <a:avLst/>
          </a:prstGeom>
          <a:solidFill>
            <a:schemeClr val="tx1"/>
          </a:solidFill>
          <a:ln w="9525">
            <a:solidFill>
              <a:schemeClr val="tx1"/>
            </a:solidFill>
            <a:round/>
            <a:headEnd/>
            <a:tailEnd/>
          </a:ln>
        </p:spPr>
        <p:txBody>
          <a:bodyPr wrap="none" anchor="ctr"/>
          <a:lstStyle/>
          <a:p>
            <a:endParaRPr lang="en-US"/>
          </a:p>
        </p:txBody>
      </p:sp>
      <p:sp>
        <p:nvSpPr>
          <p:cNvPr id="40979" name="Oval 12"/>
          <p:cNvSpPr>
            <a:spLocks noChangeArrowheads="1"/>
          </p:cNvSpPr>
          <p:nvPr/>
        </p:nvSpPr>
        <p:spPr bwMode="auto">
          <a:xfrm>
            <a:off x="7308850" y="2565400"/>
            <a:ext cx="71438" cy="71438"/>
          </a:xfrm>
          <a:prstGeom prst="ellipse">
            <a:avLst/>
          </a:prstGeom>
          <a:solidFill>
            <a:schemeClr val="tx1"/>
          </a:solidFill>
          <a:ln w="9525">
            <a:solidFill>
              <a:schemeClr val="tx1"/>
            </a:solidFill>
            <a:round/>
            <a:headEnd/>
            <a:tailEnd/>
          </a:ln>
        </p:spPr>
        <p:txBody>
          <a:bodyPr wrap="none" anchor="ctr"/>
          <a:lstStyle/>
          <a:p>
            <a:endParaRPr lang="en-US"/>
          </a:p>
        </p:txBody>
      </p:sp>
      <p:sp>
        <p:nvSpPr>
          <p:cNvPr id="40980" name="Oval 13"/>
          <p:cNvSpPr>
            <a:spLocks noChangeArrowheads="1"/>
          </p:cNvSpPr>
          <p:nvPr/>
        </p:nvSpPr>
        <p:spPr bwMode="auto">
          <a:xfrm>
            <a:off x="6516688" y="3282950"/>
            <a:ext cx="71437" cy="71438"/>
          </a:xfrm>
          <a:prstGeom prst="ellipse">
            <a:avLst/>
          </a:prstGeom>
          <a:solidFill>
            <a:schemeClr val="tx1"/>
          </a:solidFill>
          <a:ln w="9525">
            <a:solidFill>
              <a:schemeClr val="tx1"/>
            </a:solidFill>
            <a:round/>
            <a:headEnd/>
            <a:tailEnd/>
          </a:ln>
        </p:spPr>
        <p:txBody>
          <a:bodyPr wrap="none" anchor="ctr"/>
          <a:lstStyle/>
          <a:p>
            <a:endParaRPr lang="en-US"/>
          </a:p>
        </p:txBody>
      </p:sp>
      <p:sp>
        <p:nvSpPr>
          <p:cNvPr id="40981" name="Oval 14"/>
          <p:cNvSpPr>
            <a:spLocks noChangeArrowheads="1"/>
          </p:cNvSpPr>
          <p:nvPr/>
        </p:nvSpPr>
        <p:spPr bwMode="auto">
          <a:xfrm>
            <a:off x="7308850" y="3281363"/>
            <a:ext cx="71438" cy="71437"/>
          </a:xfrm>
          <a:prstGeom prst="ellipse">
            <a:avLst/>
          </a:prstGeom>
          <a:solidFill>
            <a:schemeClr val="tx1"/>
          </a:solidFill>
          <a:ln w="9525">
            <a:solidFill>
              <a:schemeClr val="tx1"/>
            </a:solidFill>
            <a:round/>
            <a:headEnd/>
            <a:tailEnd/>
          </a:ln>
        </p:spPr>
        <p:txBody>
          <a:bodyPr wrap="none" anchor="ctr"/>
          <a:lstStyle/>
          <a:p>
            <a:endParaRPr lang="en-US"/>
          </a:p>
        </p:txBody>
      </p:sp>
      <p:sp>
        <p:nvSpPr>
          <p:cNvPr id="40982" name="Oval 15"/>
          <p:cNvSpPr>
            <a:spLocks noChangeArrowheads="1"/>
          </p:cNvSpPr>
          <p:nvPr/>
        </p:nvSpPr>
        <p:spPr bwMode="auto">
          <a:xfrm>
            <a:off x="8101013" y="3279775"/>
            <a:ext cx="71437" cy="71438"/>
          </a:xfrm>
          <a:prstGeom prst="ellipse">
            <a:avLst/>
          </a:prstGeom>
          <a:solidFill>
            <a:schemeClr val="tx1"/>
          </a:solidFill>
          <a:ln w="9525">
            <a:solidFill>
              <a:schemeClr val="tx1"/>
            </a:solidFill>
            <a:round/>
            <a:headEnd/>
            <a:tailEnd/>
          </a:ln>
        </p:spPr>
        <p:txBody>
          <a:bodyPr wrap="none" anchor="ctr"/>
          <a:lstStyle/>
          <a:p>
            <a:endParaRPr lang="en-US"/>
          </a:p>
        </p:txBody>
      </p:sp>
      <p:sp>
        <p:nvSpPr>
          <p:cNvPr id="40983" name="Line 17"/>
          <p:cNvSpPr>
            <a:spLocks noChangeShapeType="1"/>
          </p:cNvSpPr>
          <p:nvPr/>
        </p:nvSpPr>
        <p:spPr bwMode="auto">
          <a:xfrm>
            <a:off x="6877050" y="3357563"/>
            <a:ext cx="215900" cy="0"/>
          </a:xfrm>
          <a:prstGeom prst="line">
            <a:avLst/>
          </a:prstGeom>
          <a:noFill/>
          <a:ln w="9525">
            <a:solidFill>
              <a:schemeClr val="folHlink"/>
            </a:solidFill>
            <a:round/>
            <a:headEnd/>
            <a:tailEnd type="triangle" w="med" len="med"/>
          </a:ln>
        </p:spPr>
        <p:txBody>
          <a:bodyPr/>
          <a:lstStyle/>
          <a:p>
            <a:endParaRPr lang="en-US"/>
          </a:p>
        </p:txBody>
      </p:sp>
      <p:sp>
        <p:nvSpPr>
          <p:cNvPr id="40984" name="Line 18"/>
          <p:cNvSpPr>
            <a:spLocks noChangeShapeType="1"/>
          </p:cNvSpPr>
          <p:nvPr/>
        </p:nvSpPr>
        <p:spPr bwMode="auto">
          <a:xfrm>
            <a:off x="7669213" y="3357563"/>
            <a:ext cx="215900" cy="0"/>
          </a:xfrm>
          <a:prstGeom prst="line">
            <a:avLst/>
          </a:prstGeom>
          <a:noFill/>
          <a:ln w="9525">
            <a:solidFill>
              <a:schemeClr val="folHlink"/>
            </a:solidFill>
            <a:round/>
            <a:headEnd/>
            <a:tailEnd type="triangle" w="med" len="med"/>
          </a:ln>
        </p:spPr>
        <p:txBody>
          <a:bodyPr/>
          <a:lstStyle/>
          <a:p>
            <a:endParaRPr lang="en-US"/>
          </a:p>
        </p:txBody>
      </p:sp>
      <p:sp>
        <p:nvSpPr>
          <p:cNvPr id="40985" name="Line 20"/>
          <p:cNvSpPr>
            <a:spLocks noChangeShapeType="1"/>
          </p:cNvSpPr>
          <p:nvPr/>
        </p:nvSpPr>
        <p:spPr bwMode="auto">
          <a:xfrm>
            <a:off x="6877050" y="2636838"/>
            <a:ext cx="215900" cy="0"/>
          </a:xfrm>
          <a:prstGeom prst="line">
            <a:avLst/>
          </a:prstGeom>
          <a:noFill/>
          <a:ln w="9525">
            <a:solidFill>
              <a:schemeClr val="tx1"/>
            </a:solidFill>
            <a:round/>
            <a:headEnd/>
            <a:tailEnd type="triangle" w="med" len="med"/>
          </a:ln>
        </p:spPr>
        <p:txBody>
          <a:bodyPr/>
          <a:lstStyle/>
          <a:p>
            <a:endParaRPr lang="en-US"/>
          </a:p>
        </p:txBody>
      </p:sp>
      <p:sp>
        <p:nvSpPr>
          <p:cNvPr id="40986" name="Line 21"/>
          <p:cNvSpPr>
            <a:spLocks noChangeShapeType="1"/>
          </p:cNvSpPr>
          <p:nvPr/>
        </p:nvSpPr>
        <p:spPr bwMode="auto">
          <a:xfrm>
            <a:off x="7669213" y="2636838"/>
            <a:ext cx="215900" cy="0"/>
          </a:xfrm>
          <a:prstGeom prst="line">
            <a:avLst/>
          </a:prstGeom>
          <a:noFill/>
          <a:ln w="9525">
            <a:solidFill>
              <a:schemeClr val="tx1"/>
            </a:solidFill>
            <a:round/>
            <a:headEnd/>
            <a:tailEnd type="triangle" w="med" len="med"/>
          </a:ln>
        </p:spPr>
        <p:txBody>
          <a:bodyPr/>
          <a:lstStyle/>
          <a:p>
            <a:endParaRPr lang="en-US"/>
          </a:p>
        </p:txBody>
      </p:sp>
      <p:sp>
        <p:nvSpPr>
          <p:cNvPr id="40987" name="Line 22"/>
          <p:cNvSpPr>
            <a:spLocks noChangeShapeType="1"/>
          </p:cNvSpPr>
          <p:nvPr/>
        </p:nvSpPr>
        <p:spPr bwMode="auto">
          <a:xfrm flipV="1">
            <a:off x="6516688" y="2852738"/>
            <a:ext cx="0" cy="215900"/>
          </a:xfrm>
          <a:prstGeom prst="line">
            <a:avLst/>
          </a:prstGeom>
          <a:noFill/>
          <a:ln w="9525">
            <a:solidFill>
              <a:schemeClr val="tx1"/>
            </a:solidFill>
            <a:round/>
            <a:headEnd/>
            <a:tailEnd type="triangle" w="med" len="med"/>
          </a:ln>
        </p:spPr>
        <p:txBody>
          <a:bodyPr/>
          <a:lstStyle/>
          <a:p>
            <a:endParaRPr lang="en-US"/>
          </a:p>
        </p:txBody>
      </p:sp>
      <p:sp>
        <p:nvSpPr>
          <p:cNvPr id="40988" name="Line 23"/>
          <p:cNvSpPr>
            <a:spLocks noChangeShapeType="1"/>
          </p:cNvSpPr>
          <p:nvPr/>
        </p:nvSpPr>
        <p:spPr bwMode="auto">
          <a:xfrm flipV="1">
            <a:off x="7308850" y="2852738"/>
            <a:ext cx="0" cy="215900"/>
          </a:xfrm>
          <a:prstGeom prst="line">
            <a:avLst/>
          </a:prstGeom>
          <a:noFill/>
          <a:ln w="9525">
            <a:solidFill>
              <a:schemeClr val="tx1"/>
            </a:solidFill>
            <a:round/>
            <a:headEnd/>
            <a:tailEnd type="triangle" w="med" len="med"/>
          </a:ln>
        </p:spPr>
        <p:txBody>
          <a:bodyPr/>
          <a:lstStyle/>
          <a:p>
            <a:endParaRPr lang="en-US"/>
          </a:p>
        </p:txBody>
      </p:sp>
      <p:sp>
        <p:nvSpPr>
          <p:cNvPr id="40989" name="Line 24"/>
          <p:cNvSpPr>
            <a:spLocks noChangeShapeType="1"/>
          </p:cNvSpPr>
          <p:nvPr/>
        </p:nvSpPr>
        <p:spPr bwMode="auto">
          <a:xfrm flipV="1">
            <a:off x="8101013" y="2852738"/>
            <a:ext cx="0" cy="215900"/>
          </a:xfrm>
          <a:prstGeom prst="line">
            <a:avLst/>
          </a:prstGeom>
          <a:noFill/>
          <a:ln w="9525">
            <a:solidFill>
              <a:schemeClr val="tx1"/>
            </a:solidFill>
            <a:round/>
            <a:headEnd/>
            <a:tailEnd type="triangle" w="med" len="med"/>
          </a:ln>
        </p:spPr>
        <p:txBody>
          <a:bodyPr/>
          <a:lstStyle/>
          <a:p>
            <a:endParaRPr lang="en-US"/>
          </a:p>
        </p:txBody>
      </p:sp>
      <p:sp>
        <p:nvSpPr>
          <p:cNvPr id="40990" name="Rectangle 25" descr="Wide downward diagonal"/>
          <p:cNvSpPr>
            <a:spLocks noChangeArrowheads="1"/>
          </p:cNvSpPr>
          <p:nvPr/>
        </p:nvSpPr>
        <p:spPr bwMode="auto">
          <a:xfrm>
            <a:off x="6084888" y="3716338"/>
            <a:ext cx="2519362" cy="360362"/>
          </a:xfrm>
          <a:prstGeom prst="rect">
            <a:avLst/>
          </a:prstGeom>
          <a:pattFill prst="wdDnDiag">
            <a:fgClr>
              <a:schemeClr val="tx1"/>
            </a:fgClr>
            <a:bgClr>
              <a:schemeClr val="bg1"/>
            </a:bgClr>
          </a:pattFill>
          <a:ln w="9525">
            <a:solidFill>
              <a:schemeClr val="tx1"/>
            </a:solidFill>
            <a:miter lim="800000"/>
            <a:headEnd/>
            <a:tailEnd/>
          </a:ln>
        </p:spPr>
        <p:txBody>
          <a:bodyPr wrap="none" anchor="ctr"/>
          <a:lstStyle/>
          <a:p>
            <a:endParaRPr lang="en-US"/>
          </a:p>
        </p:txBody>
      </p:sp>
      <p:graphicFrame>
        <p:nvGraphicFramePr>
          <p:cNvPr id="40962" name="Object 27"/>
          <p:cNvGraphicFramePr>
            <a:graphicFrameLocks noGrp="1" noChangeAspect="1"/>
          </p:cNvGraphicFramePr>
          <p:nvPr>
            <p:ph sz="half" idx="4294967295"/>
          </p:nvPr>
        </p:nvGraphicFramePr>
        <p:xfrm>
          <a:off x="2005013" y="2301875"/>
          <a:ext cx="1846262" cy="550863"/>
        </p:xfrm>
        <a:graphic>
          <a:graphicData uri="http://schemas.openxmlformats.org/presentationml/2006/ole">
            <mc:AlternateContent xmlns:mc="http://schemas.openxmlformats.org/markup-compatibility/2006">
              <mc:Choice xmlns:v="urn:schemas-microsoft-com:vml" Requires="v">
                <p:oleObj spid="_x0000_s41006" name="Equation" r:id="rId4" imgW="1320480" imgH="393480" progId="Equation.3">
                  <p:embed/>
                </p:oleObj>
              </mc:Choice>
              <mc:Fallback>
                <p:oleObj name="Equation" r:id="rId4" imgW="1320480" imgH="393480" progId="Equation.3">
                  <p:embed/>
                  <p:pic>
                    <p:nvPicPr>
                      <p:cNvPr id="0" name="Object 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05013" y="2301875"/>
                        <a:ext cx="1846262" cy="550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63" name="Object 29"/>
          <p:cNvGraphicFramePr>
            <a:graphicFrameLocks noChangeAspect="1"/>
          </p:cNvGraphicFramePr>
          <p:nvPr/>
        </p:nvGraphicFramePr>
        <p:xfrm>
          <a:off x="1362075" y="3373438"/>
          <a:ext cx="3303588" cy="569912"/>
        </p:xfrm>
        <a:graphic>
          <a:graphicData uri="http://schemas.openxmlformats.org/presentationml/2006/ole">
            <mc:AlternateContent xmlns:mc="http://schemas.openxmlformats.org/markup-compatibility/2006">
              <mc:Choice xmlns:v="urn:schemas-microsoft-com:vml" Requires="v">
                <p:oleObj spid="_x0000_s41007" name="Equation" r:id="rId6" imgW="2361960" imgH="406080" progId="Equation.3">
                  <p:embed/>
                </p:oleObj>
              </mc:Choice>
              <mc:Fallback>
                <p:oleObj name="Equation" r:id="rId6" imgW="2361960" imgH="406080" progId="Equation.3">
                  <p:embed/>
                  <p:pic>
                    <p:nvPicPr>
                      <p:cNvPr id="0" name="Object 2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62075" y="3373438"/>
                        <a:ext cx="3303588" cy="569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64" name="Object 30"/>
          <p:cNvGraphicFramePr>
            <a:graphicFrameLocks noChangeAspect="1"/>
          </p:cNvGraphicFramePr>
          <p:nvPr>
            <p:extLst>
              <p:ext uri="{D42A27DB-BD31-4B8C-83A1-F6EECF244321}">
                <p14:modId xmlns:p14="http://schemas.microsoft.com/office/powerpoint/2010/main" val="1418759729"/>
              </p:ext>
            </p:extLst>
          </p:nvPr>
        </p:nvGraphicFramePr>
        <p:xfrm>
          <a:off x="5210175" y="4869160"/>
          <a:ext cx="627063" cy="588962"/>
        </p:xfrm>
        <a:graphic>
          <a:graphicData uri="http://schemas.openxmlformats.org/presentationml/2006/ole">
            <mc:AlternateContent xmlns:mc="http://schemas.openxmlformats.org/markup-compatibility/2006">
              <mc:Choice xmlns:v="urn:schemas-microsoft-com:vml" Requires="v">
                <p:oleObj spid="_x0000_s41008" name="Equation" r:id="rId8" imgW="419040" imgH="393480" progId="Equation.3">
                  <p:embed/>
                </p:oleObj>
              </mc:Choice>
              <mc:Fallback>
                <p:oleObj name="Equation" r:id="rId8" imgW="419040" imgH="393480" progId="Equation.3">
                  <p:embed/>
                  <p:pic>
                    <p:nvPicPr>
                      <p:cNvPr id="0" name="Object 3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10175" y="4869160"/>
                        <a:ext cx="627063" cy="588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65" name="Object 31"/>
          <p:cNvGraphicFramePr>
            <a:graphicFrameLocks noChangeAspect="1"/>
          </p:cNvGraphicFramePr>
          <p:nvPr>
            <p:extLst>
              <p:ext uri="{D42A27DB-BD31-4B8C-83A1-F6EECF244321}">
                <p14:modId xmlns:p14="http://schemas.microsoft.com/office/powerpoint/2010/main" val="1893466752"/>
              </p:ext>
            </p:extLst>
          </p:nvPr>
        </p:nvGraphicFramePr>
        <p:xfrm>
          <a:off x="2115021" y="5589240"/>
          <a:ext cx="512763" cy="379413"/>
        </p:xfrm>
        <a:graphic>
          <a:graphicData uri="http://schemas.openxmlformats.org/presentationml/2006/ole">
            <mc:AlternateContent xmlns:mc="http://schemas.openxmlformats.org/markup-compatibility/2006">
              <mc:Choice xmlns:v="urn:schemas-microsoft-com:vml" Requires="v">
                <p:oleObj spid="_x0000_s41009" name="Equation" r:id="rId10" imgW="342720" imgH="253800" progId="Equation.3">
                  <p:embed/>
                </p:oleObj>
              </mc:Choice>
              <mc:Fallback>
                <p:oleObj name="Equation" r:id="rId10" imgW="342720" imgH="253800" progId="Equation.3">
                  <p:embed/>
                  <p:pic>
                    <p:nvPicPr>
                      <p:cNvPr id="0" name="Object 3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15021" y="5589240"/>
                        <a:ext cx="512763" cy="379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4"/>
          <p:cNvSpPr>
            <a:spLocks noGrp="1"/>
          </p:cNvSpPr>
          <p:nvPr>
            <p:ph type="ftr" sz="quarter" idx="10"/>
          </p:nvPr>
        </p:nvSpPr>
        <p:spPr>
          <a:noFill/>
        </p:spPr>
        <p:txBody>
          <a:bodyPr/>
          <a:lstStyle/>
          <a:p>
            <a:r>
              <a:rPr lang="en-US">
                <a:latin typeface="Arial" pitchFamily="34" charset="0"/>
              </a:rPr>
              <a:t>Computational: time domain / volume discretisation</a:t>
            </a:r>
            <a:endParaRPr lang="nl-BE">
              <a:latin typeface="Arial" pitchFamily="34" charset="0"/>
            </a:endParaRPr>
          </a:p>
        </p:txBody>
      </p:sp>
      <p:sp>
        <p:nvSpPr>
          <p:cNvPr id="45059" name="Slide Number Placeholder 5"/>
          <p:cNvSpPr>
            <a:spLocks noGrp="1"/>
          </p:cNvSpPr>
          <p:nvPr>
            <p:ph type="sldNum" sz="quarter" idx="11"/>
          </p:nvPr>
        </p:nvSpPr>
        <p:spPr>
          <a:noFill/>
        </p:spPr>
        <p:txBody>
          <a:bodyPr/>
          <a:lstStyle/>
          <a:p>
            <a:fld id="{6136A78B-ABA0-44A1-8F3F-82BAB5DDA082}" type="slidenum">
              <a:rPr lang="nl-BE" smtClean="0">
                <a:latin typeface="Arial" pitchFamily="34" charset="0"/>
              </a:rPr>
              <a:pPr/>
              <a:t>6</a:t>
            </a:fld>
            <a:endParaRPr lang="nl-BE">
              <a:latin typeface="Arial" pitchFamily="34" charset="0"/>
            </a:endParaRPr>
          </a:p>
        </p:txBody>
      </p:sp>
      <p:sp>
        <p:nvSpPr>
          <p:cNvPr id="45060" name="Rectangle 2"/>
          <p:cNvSpPr>
            <a:spLocks noGrp="1" noChangeArrowheads="1"/>
          </p:cNvSpPr>
          <p:nvPr>
            <p:ph type="title"/>
          </p:nvPr>
        </p:nvSpPr>
        <p:spPr/>
        <p:txBody>
          <a:bodyPr/>
          <a:lstStyle/>
          <a:p>
            <a:pPr eaLnBrk="1" hangingPunct="1"/>
            <a:r>
              <a:rPr lang="en-US"/>
              <a:t>1.a) Cartesian grids</a:t>
            </a:r>
          </a:p>
        </p:txBody>
      </p:sp>
      <p:sp>
        <p:nvSpPr>
          <p:cNvPr id="45061" name="Rectangle 3"/>
          <p:cNvSpPr>
            <a:spLocks noGrp="1" noChangeArrowheads="1"/>
          </p:cNvSpPr>
          <p:nvPr>
            <p:ph type="body" sz="half" idx="1"/>
          </p:nvPr>
        </p:nvSpPr>
        <p:spPr>
          <a:xfrm>
            <a:off x="179388" y="1125538"/>
            <a:ext cx="8785225" cy="1150937"/>
          </a:xfrm>
        </p:spPr>
        <p:txBody>
          <a:bodyPr/>
          <a:lstStyle/>
          <a:p>
            <a:pPr eaLnBrk="1" hangingPunct="1"/>
            <a:r>
              <a:rPr lang="en-US" sz="2400"/>
              <a:t>Staggered grids in 3D</a:t>
            </a:r>
          </a:p>
          <a:p>
            <a:pPr lvl="1" eaLnBrk="1" hangingPunct="1"/>
            <a:r>
              <a:rPr lang="en-US" sz="2000"/>
              <a:t>General equation &amp; acoustic</a:t>
            </a:r>
          </a:p>
        </p:txBody>
      </p:sp>
      <p:pic>
        <p:nvPicPr>
          <p:cNvPr id="45062" name="Picture 4" descr="FDTDcel-3d"/>
          <p:cNvPicPr>
            <a:picLocks noGrp="1" noChangeAspect="1" noChangeArrowheads="1"/>
          </p:cNvPicPr>
          <p:nvPr>
            <p:ph sz="half" idx="2"/>
          </p:nvPr>
        </p:nvPicPr>
        <p:blipFill>
          <a:blip r:embed="rId3" cstate="print"/>
          <a:srcRect/>
          <a:stretch>
            <a:fillRect/>
          </a:stretch>
        </p:blipFill>
        <p:spPr>
          <a:xfrm>
            <a:off x="1724025" y="2276475"/>
            <a:ext cx="5295900" cy="3359150"/>
          </a:xfrm>
          <a:noFill/>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Footer Placeholder 3"/>
          <p:cNvSpPr>
            <a:spLocks noGrp="1"/>
          </p:cNvSpPr>
          <p:nvPr>
            <p:ph type="ftr" sz="quarter" idx="10"/>
          </p:nvPr>
        </p:nvSpPr>
        <p:spPr>
          <a:noFill/>
        </p:spPr>
        <p:txBody>
          <a:bodyPr/>
          <a:lstStyle/>
          <a:p>
            <a:r>
              <a:rPr lang="en-US">
                <a:latin typeface="Arial" pitchFamily="34" charset="0"/>
              </a:rPr>
              <a:t>Computational: time domain / volume discretisation</a:t>
            </a:r>
            <a:endParaRPr lang="nl-BE">
              <a:latin typeface="Arial" pitchFamily="34" charset="0"/>
            </a:endParaRPr>
          </a:p>
        </p:txBody>
      </p:sp>
      <p:sp>
        <p:nvSpPr>
          <p:cNvPr id="62467" name="Slide Number Placeholder 4"/>
          <p:cNvSpPr>
            <a:spLocks noGrp="1"/>
          </p:cNvSpPr>
          <p:nvPr>
            <p:ph type="sldNum" sz="quarter" idx="11"/>
          </p:nvPr>
        </p:nvSpPr>
        <p:spPr>
          <a:noFill/>
        </p:spPr>
        <p:txBody>
          <a:bodyPr/>
          <a:lstStyle/>
          <a:p>
            <a:fld id="{F7905A57-1833-4BAC-A848-7AB713956402}" type="slidenum">
              <a:rPr lang="nl-BE" smtClean="0">
                <a:latin typeface="Arial" pitchFamily="34" charset="0"/>
              </a:rPr>
              <a:pPr/>
              <a:t>60</a:t>
            </a:fld>
            <a:endParaRPr lang="nl-BE">
              <a:latin typeface="Arial" pitchFamily="34" charset="0"/>
            </a:endParaRPr>
          </a:p>
        </p:txBody>
      </p:sp>
      <p:sp>
        <p:nvSpPr>
          <p:cNvPr id="62468" name="Rectangle 2"/>
          <p:cNvSpPr>
            <a:spLocks noGrp="1" noChangeArrowheads="1"/>
          </p:cNvSpPr>
          <p:nvPr>
            <p:ph type="title"/>
          </p:nvPr>
        </p:nvSpPr>
        <p:spPr/>
        <p:txBody>
          <a:bodyPr/>
          <a:lstStyle/>
          <a:p>
            <a:pPr eaLnBrk="1" hangingPunct="1"/>
            <a:r>
              <a:rPr lang="en-US"/>
              <a:t>8. Implementation aspects</a:t>
            </a:r>
          </a:p>
        </p:txBody>
      </p:sp>
      <p:sp>
        <p:nvSpPr>
          <p:cNvPr id="62469" name="Rectangle 3"/>
          <p:cNvSpPr>
            <a:spLocks noGrp="1" noChangeArrowheads="1"/>
          </p:cNvSpPr>
          <p:nvPr>
            <p:ph type="body" idx="1"/>
          </p:nvPr>
        </p:nvSpPr>
        <p:spPr/>
        <p:txBody>
          <a:bodyPr/>
          <a:lstStyle/>
          <a:p>
            <a:pPr marL="533400" indent="-533400" eaLnBrk="1" hangingPunct="1">
              <a:buFontTx/>
              <a:buAutoNum type="alphaLcParenR"/>
            </a:pPr>
            <a:r>
              <a:rPr lang="en-US"/>
              <a:t>Matrix implementation for structured grids</a:t>
            </a:r>
          </a:p>
          <a:p>
            <a:pPr marL="533400" indent="-533400" eaLnBrk="1" hangingPunct="1">
              <a:buFontTx/>
              <a:buAutoNum type="alphaLcParenR"/>
            </a:pPr>
            <a:r>
              <a:rPr lang="en-US"/>
              <a:t>A linked-list solution</a:t>
            </a:r>
          </a:p>
          <a:p>
            <a:pPr marL="533400" indent="-533400" eaLnBrk="1" hangingPunct="1">
              <a:buFontTx/>
              <a:buAutoNum type="alphaLcParenR"/>
            </a:pPr>
            <a:r>
              <a:rPr lang="en-US"/>
              <a:t>Parallelization</a:t>
            </a:r>
          </a:p>
          <a:p>
            <a:pPr marL="533400" indent="-533400" eaLnBrk="1" hangingPunct="1">
              <a:buFontTx/>
              <a:buAutoNum type="alphaLcParenR"/>
            </a:pPr>
            <a:r>
              <a:rPr lang="en-US"/>
              <a:t>Moving grids</a:t>
            </a:r>
          </a:p>
          <a:p>
            <a:pPr marL="533400" indent="-533400" eaLnBrk="1" hangingPunct="1">
              <a:buFontTx/>
              <a:buAutoNum type="alphaLcParenR"/>
            </a:pPr>
            <a:r>
              <a:rPr lang="en-US"/>
              <a:t>Solution methods for implicit schemes</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Footer Placeholder 3"/>
          <p:cNvSpPr>
            <a:spLocks noGrp="1"/>
          </p:cNvSpPr>
          <p:nvPr>
            <p:ph type="ftr" sz="quarter" idx="10"/>
          </p:nvPr>
        </p:nvSpPr>
        <p:spPr>
          <a:noFill/>
        </p:spPr>
        <p:txBody>
          <a:bodyPr/>
          <a:lstStyle/>
          <a:p>
            <a:r>
              <a:rPr lang="en-US">
                <a:latin typeface="Arial" pitchFamily="34" charset="0"/>
              </a:rPr>
              <a:t>Computational: time domain / volume discretisation</a:t>
            </a:r>
            <a:endParaRPr lang="nl-BE">
              <a:latin typeface="Arial" pitchFamily="34" charset="0"/>
            </a:endParaRPr>
          </a:p>
        </p:txBody>
      </p:sp>
      <p:sp>
        <p:nvSpPr>
          <p:cNvPr id="63491" name="Slide Number Placeholder 4"/>
          <p:cNvSpPr>
            <a:spLocks noGrp="1"/>
          </p:cNvSpPr>
          <p:nvPr>
            <p:ph type="sldNum" sz="quarter" idx="11"/>
          </p:nvPr>
        </p:nvSpPr>
        <p:spPr>
          <a:noFill/>
        </p:spPr>
        <p:txBody>
          <a:bodyPr/>
          <a:lstStyle/>
          <a:p>
            <a:fld id="{61AC1CF3-5775-4005-8F3A-510E62240F94}" type="slidenum">
              <a:rPr lang="nl-BE" smtClean="0">
                <a:latin typeface="Arial" pitchFamily="34" charset="0"/>
              </a:rPr>
              <a:pPr/>
              <a:t>61</a:t>
            </a:fld>
            <a:endParaRPr lang="nl-BE">
              <a:latin typeface="Arial" pitchFamily="34" charset="0"/>
            </a:endParaRPr>
          </a:p>
        </p:txBody>
      </p:sp>
      <p:sp>
        <p:nvSpPr>
          <p:cNvPr id="63492" name="Rectangle 2"/>
          <p:cNvSpPr>
            <a:spLocks noGrp="1" noChangeArrowheads="1"/>
          </p:cNvSpPr>
          <p:nvPr>
            <p:ph type="title"/>
          </p:nvPr>
        </p:nvSpPr>
        <p:spPr/>
        <p:txBody>
          <a:bodyPr/>
          <a:lstStyle/>
          <a:p>
            <a:pPr eaLnBrk="1" hangingPunct="1"/>
            <a:r>
              <a:rPr lang="en-US" sz="3200"/>
              <a:t>8.a) Matrix implementation for structured grids</a:t>
            </a:r>
            <a:endParaRPr lang="nl-BE" sz="3200"/>
          </a:p>
        </p:txBody>
      </p:sp>
      <p:sp>
        <p:nvSpPr>
          <p:cNvPr id="63493" name="Rectangle 3"/>
          <p:cNvSpPr>
            <a:spLocks noGrp="1" noChangeArrowheads="1"/>
          </p:cNvSpPr>
          <p:nvPr>
            <p:ph type="body" idx="1"/>
          </p:nvPr>
        </p:nvSpPr>
        <p:spPr/>
        <p:txBody>
          <a:bodyPr/>
          <a:lstStyle/>
          <a:p>
            <a:pPr eaLnBrk="1" hangingPunct="1"/>
            <a:r>
              <a:rPr lang="nl-BE" sz="2400"/>
              <a:t>What?</a:t>
            </a:r>
          </a:p>
          <a:p>
            <a:pPr lvl="1" eaLnBrk="1" hangingPunct="1"/>
            <a:r>
              <a:rPr lang="nl-BE" sz="2000" i="1"/>
              <a:t>p</a:t>
            </a:r>
            <a:r>
              <a:rPr lang="nl-BE" sz="2000"/>
              <a:t>, </a:t>
            </a:r>
            <a:r>
              <a:rPr lang="nl-BE" sz="2000" i="1"/>
              <a:t>o</a:t>
            </a:r>
            <a:r>
              <a:rPr lang="nl-BE" sz="2000" i="1" baseline="-25000"/>
              <a:t>x</a:t>
            </a:r>
            <a:r>
              <a:rPr lang="nl-BE" sz="2000"/>
              <a:t>, </a:t>
            </a:r>
            <a:r>
              <a:rPr lang="nl-BE" sz="2000" i="1"/>
              <a:t>o</a:t>
            </a:r>
            <a:r>
              <a:rPr lang="nl-BE" sz="2000" i="1" baseline="-25000"/>
              <a:t>y</a:t>
            </a:r>
            <a:r>
              <a:rPr lang="nl-BE" sz="2000"/>
              <a:t>, </a:t>
            </a:r>
            <a:r>
              <a:rPr lang="nl-BE" sz="2000" i="1"/>
              <a:t>o</a:t>
            </a:r>
            <a:r>
              <a:rPr lang="nl-BE" sz="2000" i="1" baseline="-25000"/>
              <a:t>z</a:t>
            </a:r>
            <a:r>
              <a:rPr lang="nl-BE" sz="2000"/>
              <a:t> in separate matrices</a:t>
            </a:r>
          </a:p>
          <a:p>
            <a:pPr lvl="1" eaLnBrk="1" hangingPunct="1"/>
            <a:r>
              <a:rPr lang="nl-BE" sz="2000"/>
              <a:t>Additional matrix for material data and choice of equation</a:t>
            </a:r>
          </a:p>
          <a:p>
            <a:pPr eaLnBrk="1" hangingPunct="1"/>
            <a:r>
              <a:rPr lang="nl-BE" sz="2400"/>
              <a:t>Pro</a:t>
            </a:r>
          </a:p>
          <a:p>
            <a:pPr lvl="1" eaLnBrk="1" hangingPunct="1"/>
            <a:r>
              <a:rPr lang="nl-BE" sz="2000"/>
              <a:t>Little memory overhead</a:t>
            </a:r>
          </a:p>
          <a:p>
            <a:pPr lvl="1" eaLnBrk="1" hangingPunct="1"/>
            <a:r>
              <a:rPr lang="nl-BE" sz="2000"/>
              <a:t>Fast addressing</a:t>
            </a:r>
          </a:p>
          <a:p>
            <a:pPr eaLnBrk="1" hangingPunct="1"/>
            <a:r>
              <a:rPr lang="nl-BE" sz="2400"/>
              <a:t>Contra</a:t>
            </a:r>
          </a:p>
          <a:p>
            <a:pPr lvl="1" eaLnBrk="1" hangingPunct="1"/>
            <a:r>
              <a:rPr lang="nl-BE" sz="2000"/>
              <a:t>Conditional use of different update equations results in overhead</a:t>
            </a:r>
          </a:p>
          <a:p>
            <a:pPr lvl="1" eaLnBrk="1" hangingPunct="1"/>
            <a:r>
              <a:rPr lang="nl-BE" sz="2000"/>
              <a:t>Cartesian bounding box may result in large number of non-used data fields if geometry contains a large number of non-propagating cells</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Footer Placeholder 3"/>
          <p:cNvSpPr>
            <a:spLocks noGrp="1"/>
          </p:cNvSpPr>
          <p:nvPr>
            <p:ph type="ftr" sz="quarter" idx="10"/>
          </p:nvPr>
        </p:nvSpPr>
        <p:spPr>
          <a:noFill/>
        </p:spPr>
        <p:txBody>
          <a:bodyPr/>
          <a:lstStyle/>
          <a:p>
            <a:r>
              <a:rPr lang="en-US">
                <a:latin typeface="Arial" pitchFamily="34" charset="0"/>
              </a:rPr>
              <a:t>Computational: time domain / volume discretisation</a:t>
            </a:r>
            <a:endParaRPr lang="nl-BE">
              <a:latin typeface="Arial" pitchFamily="34" charset="0"/>
            </a:endParaRPr>
          </a:p>
        </p:txBody>
      </p:sp>
      <p:sp>
        <p:nvSpPr>
          <p:cNvPr id="64515" name="Slide Number Placeholder 4"/>
          <p:cNvSpPr>
            <a:spLocks noGrp="1"/>
          </p:cNvSpPr>
          <p:nvPr>
            <p:ph type="sldNum" sz="quarter" idx="11"/>
          </p:nvPr>
        </p:nvSpPr>
        <p:spPr>
          <a:noFill/>
        </p:spPr>
        <p:txBody>
          <a:bodyPr/>
          <a:lstStyle/>
          <a:p>
            <a:fld id="{C4CD9E22-C768-4884-BF4D-F8C615D5AF13}" type="slidenum">
              <a:rPr lang="nl-BE" smtClean="0">
                <a:latin typeface="Arial" pitchFamily="34" charset="0"/>
              </a:rPr>
              <a:pPr/>
              <a:t>62</a:t>
            </a:fld>
            <a:endParaRPr lang="nl-BE">
              <a:latin typeface="Arial" pitchFamily="34" charset="0"/>
            </a:endParaRPr>
          </a:p>
        </p:txBody>
      </p:sp>
      <p:sp>
        <p:nvSpPr>
          <p:cNvPr id="64516" name="Rectangle 2"/>
          <p:cNvSpPr>
            <a:spLocks noGrp="1" noChangeArrowheads="1"/>
          </p:cNvSpPr>
          <p:nvPr>
            <p:ph type="title"/>
          </p:nvPr>
        </p:nvSpPr>
        <p:spPr/>
        <p:txBody>
          <a:bodyPr/>
          <a:lstStyle/>
          <a:p>
            <a:pPr eaLnBrk="1" hangingPunct="1"/>
            <a:r>
              <a:rPr lang="nl-BE"/>
              <a:t>8.b) A linked list solution</a:t>
            </a:r>
          </a:p>
        </p:txBody>
      </p:sp>
      <p:sp>
        <p:nvSpPr>
          <p:cNvPr id="64517" name="Rectangle 3"/>
          <p:cNvSpPr>
            <a:spLocks noGrp="1" noChangeArrowheads="1"/>
          </p:cNvSpPr>
          <p:nvPr>
            <p:ph type="body" idx="1"/>
          </p:nvPr>
        </p:nvSpPr>
        <p:spPr/>
        <p:txBody>
          <a:bodyPr/>
          <a:lstStyle/>
          <a:p>
            <a:pPr eaLnBrk="1" hangingPunct="1"/>
            <a:r>
              <a:rPr lang="nl-BE" sz="2400"/>
              <a:t>What?</a:t>
            </a:r>
          </a:p>
          <a:p>
            <a:pPr lvl="1" eaLnBrk="1" hangingPunct="1"/>
            <a:r>
              <a:rPr lang="nl-BE" sz="2000"/>
              <a:t>p/o objects linked by pointers</a:t>
            </a:r>
          </a:p>
          <a:p>
            <a:pPr eaLnBrk="1" hangingPunct="1"/>
            <a:endParaRPr lang="nl-BE" sz="2400"/>
          </a:p>
          <a:p>
            <a:pPr eaLnBrk="1" hangingPunct="1"/>
            <a:endParaRPr lang="nl-BE" sz="2400"/>
          </a:p>
          <a:p>
            <a:pPr eaLnBrk="1" hangingPunct="1"/>
            <a:endParaRPr lang="nl-BE" sz="2400"/>
          </a:p>
          <a:p>
            <a:pPr eaLnBrk="1" hangingPunct="1"/>
            <a:r>
              <a:rPr lang="nl-BE" sz="2400"/>
              <a:t>Pro</a:t>
            </a:r>
          </a:p>
          <a:p>
            <a:pPr lvl="1" eaLnBrk="1" hangingPunct="1"/>
            <a:r>
              <a:rPr lang="nl-BE" sz="2000"/>
              <a:t>Non-structured possible</a:t>
            </a:r>
          </a:p>
          <a:p>
            <a:pPr lvl="1" eaLnBrk="1" hangingPunct="1"/>
            <a:r>
              <a:rPr lang="nl-BE" sz="2000"/>
              <a:t>No overhead for non-propagating</a:t>
            </a:r>
          </a:p>
          <a:p>
            <a:pPr lvl="1" eaLnBrk="1" hangingPunct="1"/>
            <a:r>
              <a:rPr lang="nl-BE" sz="2000"/>
              <a:t>Different equations included naturally</a:t>
            </a:r>
          </a:p>
          <a:p>
            <a:pPr eaLnBrk="1" hangingPunct="1"/>
            <a:r>
              <a:rPr lang="nl-BE" sz="2400"/>
              <a:t>Contra</a:t>
            </a:r>
          </a:p>
          <a:p>
            <a:pPr lvl="1" eaLnBrk="1" hangingPunct="1"/>
            <a:r>
              <a:rPr lang="nl-BE" sz="2000"/>
              <a:t>Memory usage</a:t>
            </a:r>
          </a:p>
          <a:p>
            <a:pPr lvl="1" eaLnBrk="1" hangingPunct="1">
              <a:buFontTx/>
              <a:buNone/>
            </a:pPr>
            <a:endParaRPr lang="nl-BE" sz="2000"/>
          </a:p>
        </p:txBody>
      </p:sp>
      <p:sp>
        <p:nvSpPr>
          <p:cNvPr id="64518" name="Rectangle 4"/>
          <p:cNvSpPr>
            <a:spLocks noChangeArrowheads="1"/>
          </p:cNvSpPr>
          <p:nvPr/>
        </p:nvSpPr>
        <p:spPr bwMode="auto">
          <a:xfrm>
            <a:off x="7308850" y="2278063"/>
            <a:ext cx="1295400" cy="1150937"/>
          </a:xfrm>
          <a:prstGeom prst="rect">
            <a:avLst/>
          </a:prstGeom>
          <a:noFill/>
          <a:ln w="9525">
            <a:solidFill>
              <a:schemeClr val="tx1"/>
            </a:solidFill>
            <a:miter lim="800000"/>
            <a:headEnd/>
            <a:tailEnd/>
          </a:ln>
        </p:spPr>
        <p:txBody>
          <a:bodyPr wrap="none"/>
          <a:lstStyle/>
          <a:p>
            <a:pPr algn="ctr"/>
            <a:r>
              <a:rPr lang="nl-BE"/>
              <a:t>p-object</a:t>
            </a:r>
          </a:p>
        </p:txBody>
      </p:sp>
      <p:sp>
        <p:nvSpPr>
          <p:cNvPr id="64519" name="Rectangle 5"/>
          <p:cNvSpPr>
            <a:spLocks noChangeArrowheads="1"/>
          </p:cNvSpPr>
          <p:nvPr/>
        </p:nvSpPr>
        <p:spPr bwMode="auto">
          <a:xfrm>
            <a:off x="4284663" y="2278063"/>
            <a:ext cx="1295400" cy="1150937"/>
          </a:xfrm>
          <a:prstGeom prst="rect">
            <a:avLst/>
          </a:prstGeom>
          <a:noFill/>
          <a:ln w="9525">
            <a:solidFill>
              <a:schemeClr val="tx1"/>
            </a:solidFill>
            <a:miter lim="800000"/>
            <a:headEnd/>
            <a:tailEnd/>
          </a:ln>
        </p:spPr>
        <p:txBody>
          <a:bodyPr wrap="none"/>
          <a:lstStyle/>
          <a:p>
            <a:pPr algn="ctr"/>
            <a:r>
              <a:rPr lang="nl-BE"/>
              <a:t>p-object</a:t>
            </a:r>
          </a:p>
        </p:txBody>
      </p:sp>
      <p:sp>
        <p:nvSpPr>
          <p:cNvPr id="64520" name="Rectangle 6"/>
          <p:cNvSpPr>
            <a:spLocks noChangeArrowheads="1"/>
          </p:cNvSpPr>
          <p:nvPr/>
        </p:nvSpPr>
        <p:spPr bwMode="auto">
          <a:xfrm>
            <a:off x="5795963" y="2278063"/>
            <a:ext cx="1295400" cy="719137"/>
          </a:xfrm>
          <a:prstGeom prst="rect">
            <a:avLst/>
          </a:prstGeom>
          <a:noFill/>
          <a:ln w="9525">
            <a:solidFill>
              <a:schemeClr val="tx1"/>
            </a:solidFill>
            <a:miter lim="800000"/>
            <a:headEnd/>
            <a:tailEnd/>
          </a:ln>
        </p:spPr>
        <p:txBody>
          <a:bodyPr wrap="none"/>
          <a:lstStyle/>
          <a:p>
            <a:pPr algn="ctr"/>
            <a:r>
              <a:rPr lang="nl-BE"/>
              <a:t>o-object</a:t>
            </a:r>
          </a:p>
        </p:txBody>
      </p:sp>
      <p:sp>
        <p:nvSpPr>
          <p:cNvPr id="64521" name="Rectangle 7"/>
          <p:cNvSpPr>
            <a:spLocks noChangeArrowheads="1"/>
          </p:cNvSpPr>
          <p:nvPr/>
        </p:nvSpPr>
        <p:spPr bwMode="auto">
          <a:xfrm>
            <a:off x="7451725" y="2709863"/>
            <a:ext cx="360363" cy="14446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64522" name="Rectangle 8"/>
          <p:cNvSpPr>
            <a:spLocks noChangeArrowheads="1"/>
          </p:cNvSpPr>
          <p:nvPr/>
        </p:nvSpPr>
        <p:spPr bwMode="auto">
          <a:xfrm>
            <a:off x="7451725" y="2925763"/>
            <a:ext cx="360363" cy="14446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64523" name="Rectangle 9"/>
          <p:cNvSpPr>
            <a:spLocks noChangeArrowheads="1"/>
          </p:cNvSpPr>
          <p:nvPr/>
        </p:nvSpPr>
        <p:spPr bwMode="auto">
          <a:xfrm>
            <a:off x="7451725" y="3141663"/>
            <a:ext cx="360363" cy="14446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64524" name="Rectangle 10"/>
          <p:cNvSpPr>
            <a:spLocks noChangeArrowheads="1"/>
          </p:cNvSpPr>
          <p:nvPr/>
        </p:nvSpPr>
        <p:spPr bwMode="auto">
          <a:xfrm>
            <a:off x="8099425" y="3141663"/>
            <a:ext cx="360363" cy="14446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64525" name="Rectangle 11"/>
          <p:cNvSpPr>
            <a:spLocks noChangeArrowheads="1"/>
          </p:cNvSpPr>
          <p:nvPr/>
        </p:nvSpPr>
        <p:spPr bwMode="auto">
          <a:xfrm>
            <a:off x="8101013" y="2925763"/>
            <a:ext cx="360362" cy="14446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64526" name="Rectangle 12"/>
          <p:cNvSpPr>
            <a:spLocks noChangeArrowheads="1"/>
          </p:cNvSpPr>
          <p:nvPr/>
        </p:nvSpPr>
        <p:spPr bwMode="auto">
          <a:xfrm>
            <a:off x="8102600" y="2709863"/>
            <a:ext cx="360363" cy="14446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64527" name="Rectangle 13"/>
          <p:cNvSpPr>
            <a:spLocks noChangeArrowheads="1"/>
          </p:cNvSpPr>
          <p:nvPr/>
        </p:nvSpPr>
        <p:spPr bwMode="auto">
          <a:xfrm>
            <a:off x="4427538" y="2709863"/>
            <a:ext cx="360362" cy="14446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64528" name="Rectangle 14"/>
          <p:cNvSpPr>
            <a:spLocks noChangeArrowheads="1"/>
          </p:cNvSpPr>
          <p:nvPr/>
        </p:nvSpPr>
        <p:spPr bwMode="auto">
          <a:xfrm>
            <a:off x="4427538" y="2925763"/>
            <a:ext cx="360362" cy="14446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64529" name="Rectangle 15"/>
          <p:cNvSpPr>
            <a:spLocks noChangeArrowheads="1"/>
          </p:cNvSpPr>
          <p:nvPr/>
        </p:nvSpPr>
        <p:spPr bwMode="auto">
          <a:xfrm>
            <a:off x="4427538" y="3141663"/>
            <a:ext cx="360362" cy="14446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64530" name="Rectangle 16"/>
          <p:cNvSpPr>
            <a:spLocks noChangeArrowheads="1"/>
          </p:cNvSpPr>
          <p:nvPr/>
        </p:nvSpPr>
        <p:spPr bwMode="auto">
          <a:xfrm>
            <a:off x="5075238" y="3141663"/>
            <a:ext cx="360362" cy="14446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64531" name="Rectangle 17"/>
          <p:cNvSpPr>
            <a:spLocks noChangeArrowheads="1"/>
          </p:cNvSpPr>
          <p:nvPr/>
        </p:nvSpPr>
        <p:spPr bwMode="auto">
          <a:xfrm>
            <a:off x="5076825" y="2925763"/>
            <a:ext cx="360363" cy="14446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64532" name="Rectangle 18"/>
          <p:cNvSpPr>
            <a:spLocks noChangeArrowheads="1"/>
          </p:cNvSpPr>
          <p:nvPr/>
        </p:nvSpPr>
        <p:spPr bwMode="auto">
          <a:xfrm>
            <a:off x="5078413" y="2709863"/>
            <a:ext cx="360362" cy="14446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64533" name="Rectangle 19"/>
          <p:cNvSpPr>
            <a:spLocks noChangeArrowheads="1"/>
          </p:cNvSpPr>
          <p:nvPr/>
        </p:nvSpPr>
        <p:spPr bwMode="auto">
          <a:xfrm>
            <a:off x="7308850" y="3646488"/>
            <a:ext cx="1295400" cy="719137"/>
          </a:xfrm>
          <a:prstGeom prst="rect">
            <a:avLst/>
          </a:prstGeom>
          <a:noFill/>
          <a:ln w="9525">
            <a:solidFill>
              <a:schemeClr val="tx1"/>
            </a:solidFill>
            <a:miter lim="800000"/>
            <a:headEnd/>
            <a:tailEnd/>
          </a:ln>
        </p:spPr>
        <p:txBody>
          <a:bodyPr wrap="none"/>
          <a:lstStyle/>
          <a:p>
            <a:pPr algn="ctr"/>
            <a:r>
              <a:rPr lang="nl-BE"/>
              <a:t>o-object</a:t>
            </a:r>
          </a:p>
        </p:txBody>
      </p:sp>
      <p:sp>
        <p:nvSpPr>
          <p:cNvPr id="64534" name="Rectangle 20"/>
          <p:cNvSpPr>
            <a:spLocks noChangeArrowheads="1"/>
          </p:cNvSpPr>
          <p:nvPr/>
        </p:nvSpPr>
        <p:spPr bwMode="auto">
          <a:xfrm>
            <a:off x="7308850" y="1343025"/>
            <a:ext cx="1295400" cy="719138"/>
          </a:xfrm>
          <a:prstGeom prst="rect">
            <a:avLst/>
          </a:prstGeom>
          <a:noFill/>
          <a:ln w="9525">
            <a:solidFill>
              <a:schemeClr val="tx1"/>
            </a:solidFill>
            <a:miter lim="800000"/>
            <a:headEnd/>
            <a:tailEnd/>
          </a:ln>
        </p:spPr>
        <p:txBody>
          <a:bodyPr wrap="none"/>
          <a:lstStyle/>
          <a:p>
            <a:pPr algn="ctr"/>
            <a:r>
              <a:rPr lang="nl-BE"/>
              <a:t>o-object</a:t>
            </a:r>
          </a:p>
        </p:txBody>
      </p:sp>
      <p:sp>
        <p:nvSpPr>
          <p:cNvPr id="64535" name="Rectangle 21"/>
          <p:cNvSpPr>
            <a:spLocks noChangeArrowheads="1"/>
          </p:cNvSpPr>
          <p:nvPr/>
        </p:nvSpPr>
        <p:spPr bwMode="auto">
          <a:xfrm>
            <a:off x="5937250" y="2709863"/>
            <a:ext cx="360363" cy="14446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64536" name="Rectangle 22"/>
          <p:cNvSpPr>
            <a:spLocks noChangeArrowheads="1"/>
          </p:cNvSpPr>
          <p:nvPr/>
        </p:nvSpPr>
        <p:spPr bwMode="auto">
          <a:xfrm>
            <a:off x="6588125" y="2709863"/>
            <a:ext cx="360363" cy="14446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64537" name="Rectangle 23"/>
          <p:cNvSpPr>
            <a:spLocks noChangeArrowheads="1"/>
          </p:cNvSpPr>
          <p:nvPr/>
        </p:nvSpPr>
        <p:spPr bwMode="auto">
          <a:xfrm>
            <a:off x="7446963" y="4076700"/>
            <a:ext cx="360362" cy="144463"/>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64538" name="Rectangle 24"/>
          <p:cNvSpPr>
            <a:spLocks noChangeArrowheads="1"/>
          </p:cNvSpPr>
          <p:nvPr/>
        </p:nvSpPr>
        <p:spPr bwMode="auto">
          <a:xfrm>
            <a:off x="8097838" y="4076700"/>
            <a:ext cx="360362" cy="144463"/>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64539" name="Rectangle 25"/>
          <p:cNvSpPr>
            <a:spLocks noChangeArrowheads="1"/>
          </p:cNvSpPr>
          <p:nvPr/>
        </p:nvSpPr>
        <p:spPr bwMode="auto">
          <a:xfrm>
            <a:off x="7451725" y="1773238"/>
            <a:ext cx="360363" cy="14446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64540" name="Rectangle 26"/>
          <p:cNvSpPr>
            <a:spLocks noChangeArrowheads="1"/>
          </p:cNvSpPr>
          <p:nvPr/>
        </p:nvSpPr>
        <p:spPr bwMode="auto">
          <a:xfrm>
            <a:off x="8102600" y="1773238"/>
            <a:ext cx="360363" cy="14446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64541" name="Line 27"/>
          <p:cNvSpPr>
            <a:spLocks noChangeShapeType="1"/>
          </p:cNvSpPr>
          <p:nvPr/>
        </p:nvSpPr>
        <p:spPr bwMode="auto">
          <a:xfrm flipV="1">
            <a:off x="5219700" y="2565400"/>
            <a:ext cx="576263" cy="215900"/>
          </a:xfrm>
          <a:prstGeom prst="line">
            <a:avLst/>
          </a:prstGeom>
          <a:noFill/>
          <a:ln w="9525">
            <a:solidFill>
              <a:schemeClr val="tx1"/>
            </a:solidFill>
            <a:round/>
            <a:headEnd/>
            <a:tailEnd type="triangle" w="med" len="med"/>
          </a:ln>
        </p:spPr>
        <p:txBody>
          <a:bodyPr/>
          <a:lstStyle/>
          <a:p>
            <a:endParaRPr lang="en-US"/>
          </a:p>
        </p:txBody>
      </p:sp>
      <p:sp>
        <p:nvSpPr>
          <p:cNvPr id="64542" name="Line 28"/>
          <p:cNvSpPr>
            <a:spLocks noChangeShapeType="1"/>
          </p:cNvSpPr>
          <p:nvPr/>
        </p:nvSpPr>
        <p:spPr bwMode="auto">
          <a:xfrm flipH="1">
            <a:off x="5580063" y="2781300"/>
            <a:ext cx="576262" cy="215900"/>
          </a:xfrm>
          <a:prstGeom prst="line">
            <a:avLst/>
          </a:prstGeom>
          <a:noFill/>
          <a:ln w="9525">
            <a:solidFill>
              <a:schemeClr val="tx1"/>
            </a:solidFill>
            <a:round/>
            <a:headEnd/>
            <a:tailEnd type="triangle" w="med" len="med"/>
          </a:ln>
        </p:spPr>
        <p:txBody>
          <a:bodyPr/>
          <a:lstStyle/>
          <a:p>
            <a:endParaRPr lang="en-US"/>
          </a:p>
        </p:txBody>
      </p:sp>
      <p:sp>
        <p:nvSpPr>
          <p:cNvPr id="64543" name="Line 29"/>
          <p:cNvSpPr>
            <a:spLocks noChangeShapeType="1"/>
          </p:cNvSpPr>
          <p:nvPr/>
        </p:nvSpPr>
        <p:spPr bwMode="auto">
          <a:xfrm>
            <a:off x="6732588" y="2781300"/>
            <a:ext cx="576262" cy="288925"/>
          </a:xfrm>
          <a:prstGeom prst="line">
            <a:avLst/>
          </a:prstGeom>
          <a:noFill/>
          <a:ln w="9525">
            <a:solidFill>
              <a:schemeClr val="tx1"/>
            </a:solidFill>
            <a:round/>
            <a:headEnd/>
            <a:tailEnd type="triangle" w="med" len="med"/>
          </a:ln>
        </p:spPr>
        <p:txBody>
          <a:bodyPr/>
          <a:lstStyle/>
          <a:p>
            <a:endParaRPr lang="en-US"/>
          </a:p>
        </p:txBody>
      </p:sp>
      <p:sp>
        <p:nvSpPr>
          <p:cNvPr id="64544" name="Line 30"/>
          <p:cNvSpPr>
            <a:spLocks noChangeShapeType="1"/>
          </p:cNvSpPr>
          <p:nvPr/>
        </p:nvSpPr>
        <p:spPr bwMode="auto">
          <a:xfrm flipH="1" flipV="1">
            <a:off x="7092950" y="2493963"/>
            <a:ext cx="574675" cy="287337"/>
          </a:xfrm>
          <a:prstGeom prst="line">
            <a:avLst/>
          </a:prstGeom>
          <a:noFill/>
          <a:ln w="9525">
            <a:solidFill>
              <a:schemeClr val="tx1"/>
            </a:solidFill>
            <a:round/>
            <a:headEnd/>
            <a:tailEnd type="triangle" w="med" len="med"/>
          </a:ln>
        </p:spPr>
        <p:txBody>
          <a:bodyPr/>
          <a:lstStyle/>
          <a:p>
            <a:endParaRPr lang="en-US"/>
          </a:p>
        </p:txBody>
      </p:sp>
      <p:sp>
        <p:nvSpPr>
          <p:cNvPr id="64545" name="Line 31"/>
          <p:cNvSpPr>
            <a:spLocks noChangeShapeType="1"/>
          </p:cNvSpPr>
          <p:nvPr/>
        </p:nvSpPr>
        <p:spPr bwMode="auto">
          <a:xfrm>
            <a:off x="7596188" y="3213100"/>
            <a:ext cx="360362" cy="433388"/>
          </a:xfrm>
          <a:prstGeom prst="line">
            <a:avLst/>
          </a:prstGeom>
          <a:noFill/>
          <a:ln w="9525">
            <a:solidFill>
              <a:schemeClr val="tx1"/>
            </a:solidFill>
            <a:round/>
            <a:headEnd/>
            <a:tailEnd type="triangle" w="med" len="med"/>
          </a:ln>
        </p:spPr>
        <p:txBody>
          <a:bodyPr/>
          <a:lstStyle/>
          <a:p>
            <a:endParaRPr lang="en-US"/>
          </a:p>
        </p:txBody>
      </p:sp>
      <p:sp>
        <p:nvSpPr>
          <p:cNvPr id="64546" name="Line 32"/>
          <p:cNvSpPr>
            <a:spLocks noChangeShapeType="1"/>
          </p:cNvSpPr>
          <p:nvPr/>
        </p:nvSpPr>
        <p:spPr bwMode="auto">
          <a:xfrm flipH="1" flipV="1">
            <a:off x="7956550" y="2062163"/>
            <a:ext cx="360363" cy="1150937"/>
          </a:xfrm>
          <a:prstGeom prst="line">
            <a:avLst/>
          </a:prstGeom>
          <a:noFill/>
          <a:ln w="9525">
            <a:solidFill>
              <a:schemeClr val="tx1"/>
            </a:solidFill>
            <a:round/>
            <a:headEnd/>
            <a:tailEnd type="triangle" w="med" len="med"/>
          </a:ln>
        </p:spPr>
        <p:txBody>
          <a:bodyPr/>
          <a:lstStyle/>
          <a:p>
            <a:endParaRPr lang="en-US"/>
          </a:p>
        </p:txBody>
      </p:sp>
      <p:sp>
        <p:nvSpPr>
          <p:cNvPr id="64547" name="Line 33"/>
          <p:cNvSpPr>
            <a:spLocks noChangeShapeType="1"/>
          </p:cNvSpPr>
          <p:nvPr/>
        </p:nvSpPr>
        <p:spPr bwMode="auto">
          <a:xfrm>
            <a:off x="8316913" y="1846263"/>
            <a:ext cx="0" cy="431800"/>
          </a:xfrm>
          <a:prstGeom prst="line">
            <a:avLst/>
          </a:prstGeom>
          <a:noFill/>
          <a:ln w="9525">
            <a:solidFill>
              <a:schemeClr val="tx1"/>
            </a:solidFill>
            <a:round/>
            <a:headEnd/>
            <a:tailEnd type="triangle" w="med" len="med"/>
          </a:ln>
        </p:spPr>
        <p:txBody>
          <a:bodyPr/>
          <a:lstStyle/>
          <a:p>
            <a:endParaRPr lang="en-US"/>
          </a:p>
        </p:txBody>
      </p:sp>
      <p:sp>
        <p:nvSpPr>
          <p:cNvPr id="64548" name="Line 34"/>
          <p:cNvSpPr>
            <a:spLocks noChangeShapeType="1"/>
          </p:cNvSpPr>
          <p:nvPr/>
        </p:nvSpPr>
        <p:spPr bwMode="auto">
          <a:xfrm flipH="1" flipV="1">
            <a:off x="7451725" y="3429000"/>
            <a:ext cx="144463" cy="720725"/>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Footer Placeholder 3"/>
          <p:cNvSpPr>
            <a:spLocks noGrp="1"/>
          </p:cNvSpPr>
          <p:nvPr>
            <p:ph type="ftr" sz="quarter" idx="10"/>
          </p:nvPr>
        </p:nvSpPr>
        <p:spPr>
          <a:noFill/>
        </p:spPr>
        <p:txBody>
          <a:bodyPr/>
          <a:lstStyle/>
          <a:p>
            <a:r>
              <a:rPr lang="en-US">
                <a:latin typeface="Arial" pitchFamily="34" charset="0"/>
              </a:rPr>
              <a:t>Computational: time domain / volume discretisation</a:t>
            </a:r>
            <a:endParaRPr lang="nl-BE">
              <a:latin typeface="Arial" pitchFamily="34" charset="0"/>
            </a:endParaRPr>
          </a:p>
        </p:txBody>
      </p:sp>
      <p:sp>
        <p:nvSpPr>
          <p:cNvPr id="65539" name="Slide Number Placeholder 4"/>
          <p:cNvSpPr>
            <a:spLocks noGrp="1"/>
          </p:cNvSpPr>
          <p:nvPr>
            <p:ph type="sldNum" sz="quarter" idx="11"/>
          </p:nvPr>
        </p:nvSpPr>
        <p:spPr>
          <a:noFill/>
        </p:spPr>
        <p:txBody>
          <a:bodyPr/>
          <a:lstStyle/>
          <a:p>
            <a:fld id="{58BC2759-895A-4437-9F1E-7B397BAFBA37}" type="slidenum">
              <a:rPr lang="nl-BE" smtClean="0">
                <a:latin typeface="Arial" pitchFamily="34" charset="0"/>
              </a:rPr>
              <a:pPr/>
              <a:t>63</a:t>
            </a:fld>
            <a:endParaRPr lang="nl-BE">
              <a:latin typeface="Arial" pitchFamily="34" charset="0"/>
            </a:endParaRPr>
          </a:p>
        </p:txBody>
      </p:sp>
      <p:sp>
        <p:nvSpPr>
          <p:cNvPr id="65540" name="Rectangle 2"/>
          <p:cNvSpPr>
            <a:spLocks noGrp="1" noChangeArrowheads="1"/>
          </p:cNvSpPr>
          <p:nvPr>
            <p:ph type="title"/>
          </p:nvPr>
        </p:nvSpPr>
        <p:spPr/>
        <p:txBody>
          <a:bodyPr/>
          <a:lstStyle/>
          <a:p>
            <a:pPr eaLnBrk="1" hangingPunct="1"/>
            <a:r>
              <a:rPr lang="nl-BE"/>
              <a:t>8.c) </a:t>
            </a:r>
            <a:r>
              <a:rPr lang="en-US"/>
              <a:t>Parallelization</a:t>
            </a:r>
            <a:endParaRPr lang="nl-BE"/>
          </a:p>
        </p:txBody>
      </p:sp>
      <p:sp>
        <p:nvSpPr>
          <p:cNvPr id="65541" name="Rectangle 3"/>
          <p:cNvSpPr>
            <a:spLocks noGrp="1" noChangeArrowheads="1"/>
          </p:cNvSpPr>
          <p:nvPr>
            <p:ph type="body" idx="1"/>
          </p:nvPr>
        </p:nvSpPr>
        <p:spPr/>
        <p:txBody>
          <a:bodyPr/>
          <a:lstStyle/>
          <a:p>
            <a:pPr lvl="1" eaLnBrk="1" hangingPunct="1"/>
            <a:r>
              <a:rPr lang="en-US"/>
              <a:t>Low order (staggered or not) time domain method allows for easy parallelization</a:t>
            </a:r>
          </a:p>
          <a:p>
            <a:pPr lvl="1" eaLnBrk="1" hangingPunct="1"/>
            <a:r>
              <a:rPr lang="en-US"/>
              <a:t>Amount of communication between CPUs is of the order </a:t>
            </a:r>
            <a:r>
              <a:rPr lang="en-US" i="1"/>
              <a:t>n</a:t>
            </a:r>
            <a:r>
              <a:rPr lang="en-US" i="1" baseline="30000"/>
              <a:t>2</a:t>
            </a:r>
            <a:r>
              <a:rPr lang="en-US"/>
              <a:t> in </a:t>
            </a:r>
            <a:r>
              <a:rPr lang="en-US" i="1"/>
              <a:t>n</a:t>
            </a:r>
            <a:r>
              <a:rPr lang="en-US" i="1" baseline="30000"/>
              <a:t>3</a:t>
            </a:r>
            <a:r>
              <a:rPr lang="en-US"/>
              <a:t> number of unknowns</a:t>
            </a:r>
          </a:p>
          <a:p>
            <a:pPr eaLnBrk="1" hangingPunct="1"/>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Footer Placeholder 3"/>
          <p:cNvSpPr>
            <a:spLocks noGrp="1"/>
          </p:cNvSpPr>
          <p:nvPr>
            <p:ph type="ftr" sz="quarter" idx="10"/>
          </p:nvPr>
        </p:nvSpPr>
        <p:spPr>
          <a:noFill/>
        </p:spPr>
        <p:txBody>
          <a:bodyPr/>
          <a:lstStyle/>
          <a:p>
            <a:r>
              <a:rPr lang="en-US">
                <a:latin typeface="Arial" pitchFamily="34" charset="0"/>
              </a:rPr>
              <a:t>Computational: time domain / volume discretisation</a:t>
            </a:r>
            <a:endParaRPr lang="nl-BE">
              <a:latin typeface="Arial" pitchFamily="34" charset="0"/>
            </a:endParaRPr>
          </a:p>
        </p:txBody>
      </p:sp>
      <p:sp>
        <p:nvSpPr>
          <p:cNvPr id="66563" name="Slide Number Placeholder 4"/>
          <p:cNvSpPr>
            <a:spLocks noGrp="1"/>
          </p:cNvSpPr>
          <p:nvPr>
            <p:ph type="sldNum" sz="quarter" idx="11"/>
          </p:nvPr>
        </p:nvSpPr>
        <p:spPr>
          <a:noFill/>
        </p:spPr>
        <p:txBody>
          <a:bodyPr/>
          <a:lstStyle/>
          <a:p>
            <a:fld id="{E0505FC4-258A-4110-987E-A4ED12242CDE}" type="slidenum">
              <a:rPr lang="nl-BE" smtClean="0">
                <a:latin typeface="Arial" pitchFamily="34" charset="0"/>
              </a:rPr>
              <a:pPr/>
              <a:t>64</a:t>
            </a:fld>
            <a:endParaRPr lang="nl-BE">
              <a:latin typeface="Arial" pitchFamily="34" charset="0"/>
            </a:endParaRPr>
          </a:p>
        </p:txBody>
      </p:sp>
      <p:sp>
        <p:nvSpPr>
          <p:cNvPr id="66564" name="Rectangle 2"/>
          <p:cNvSpPr>
            <a:spLocks noGrp="1" noChangeArrowheads="1"/>
          </p:cNvSpPr>
          <p:nvPr>
            <p:ph type="title"/>
          </p:nvPr>
        </p:nvSpPr>
        <p:spPr/>
        <p:txBody>
          <a:bodyPr/>
          <a:lstStyle/>
          <a:p>
            <a:pPr eaLnBrk="1" hangingPunct="1"/>
            <a:r>
              <a:rPr lang="nl-BE"/>
              <a:t>8.d) </a:t>
            </a:r>
            <a:r>
              <a:rPr lang="en-US"/>
              <a:t>Moving grids</a:t>
            </a:r>
            <a:endParaRPr lang="nl-BE"/>
          </a:p>
        </p:txBody>
      </p:sp>
      <p:sp>
        <p:nvSpPr>
          <p:cNvPr id="66565" name="Rectangle 3"/>
          <p:cNvSpPr>
            <a:spLocks noGrp="1" noChangeArrowheads="1"/>
          </p:cNvSpPr>
          <p:nvPr>
            <p:ph type="body" idx="1"/>
          </p:nvPr>
        </p:nvSpPr>
        <p:spPr/>
        <p:txBody>
          <a:bodyPr/>
          <a:lstStyle/>
          <a:p>
            <a:pPr eaLnBrk="1" hangingPunct="1"/>
            <a:r>
              <a:rPr lang="en-US" sz="2400"/>
              <a:t>Memory usage may be considerably reduced</a:t>
            </a:r>
          </a:p>
          <a:p>
            <a:pPr lvl="1" eaLnBrk="1" hangingPunct="1"/>
            <a:r>
              <a:rPr lang="en-US" sz="2000"/>
              <a:t>If pulse is short (broadband)</a:t>
            </a:r>
          </a:p>
          <a:p>
            <a:pPr lvl="1" eaLnBrk="1" hangingPunct="1"/>
            <a:r>
              <a:rPr lang="en-US" sz="2000"/>
              <a:t>If propagation is essentially in one direction (non-resonant)</a:t>
            </a:r>
          </a:p>
          <a:p>
            <a:pPr eaLnBrk="1" hangingPunct="1"/>
            <a:r>
              <a:rPr lang="en-US" sz="2400"/>
              <a:t>Allocate memory only when p/o starts to rise and deallocate once the field is below a given threshold</a:t>
            </a:r>
          </a:p>
        </p:txBody>
      </p:sp>
      <p:sp>
        <p:nvSpPr>
          <p:cNvPr id="66566" name="Line 4"/>
          <p:cNvSpPr>
            <a:spLocks noChangeShapeType="1"/>
          </p:cNvSpPr>
          <p:nvPr/>
        </p:nvSpPr>
        <p:spPr bwMode="auto">
          <a:xfrm>
            <a:off x="685800" y="5364163"/>
            <a:ext cx="5486400" cy="0"/>
          </a:xfrm>
          <a:prstGeom prst="line">
            <a:avLst/>
          </a:prstGeom>
          <a:noFill/>
          <a:ln w="38100">
            <a:solidFill>
              <a:schemeClr val="tx1"/>
            </a:solidFill>
            <a:round/>
            <a:headEnd/>
            <a:tailEnd/>
          </a:ln>
        </p:spPr>
        <p:txBody>
          <a:bodyPr/>
          <a:lstStyle/>
          <a:p>
            <a:endParaRPr lang="en-US"/>
          </a:p>
        </p:txBody>
      </p:sp>
      <p:sp>
        <p:nvSpPr>
          <p:cNvPr id="66567" name="Freeform 5"/>
          <p:cNvSpPr>
            <a:spLocks/>
          </p:cNvSpPr>
          <p:nvPr/>
        </p:nvSpPr>
        <p:spPr bwMode="auto">
          <a:xfrm>
            <a:off x="914400" y="4221163"/>
            <a:ext cx="914400" cy="1143000"/>
          </a:xfrm>
          <a:custGeom>
            <a:avLst/>
            <a:gdLst>
              <a:gd name="T0" fmla="*/ 0 w 576"/>
              <a:gd name="T1" fmla="*/ 2147483647 h 720"/>
              <a:gd name="T2" fmla="*/ 0 w 576"/>
              <a:gd name="T3" fmla="*/ 2147483647 h 720"/>
              <a:gd name="T4" fmla="*/ 2147483647 w 576"/>
              <a:gd name="T5" fmla="*/ 0 h 720"/>
              <a:gd name="T6" fmla="*/ 2147483647 w 576"/>
              <a:gd name="T7" fmla="*/ 2147483647 h 720"/>
              <a:gd name="T8" fmla="*/ 2147483647 w 576"/>
              <a:gd name="T9" fmla="*/ 2147483647 h 720"/>
              <a:gd name="T10" fmla="*/ 0 60000 65536"/>
              <a:gd name="T11" fmla="*/ 0 60000 65536"/>
              <a:gd name="T12" fmla="*/ 0 60000 65536"/>
              <a:gd name="T13" fmla="*/ 0 60000 65536"/>
              <a:gd name="T14" fmla="*/ 0 60000 65536"/>
              <a:gd name="T15" fmla="*/ 0 w 576"/>
              <a:gd name="T16" fmla="*/ 0 h 720"/>
              <a:gd name="T17" fmla="*/ 576 w 576"/>
              <a:gd name="T18" fmla="*/ 720 h 720"/>
            </a:gdLst>
            <a:ahLst/>
            <a:cxnLst>
              <a:cxn ang="T10">
                <a:pos x="T0" y="T1"/>
              </a:cxn>
              <a:cxn ang="T11">
                <a:pos x="T2" y="T3"/>
              </a:cxn>
              <a:cxn ang="T12">
                <a:pos x="T4" y="T5"/>
              </a:cxn>
              <a:cxn ang="T13">
                <a:pos x="T6" y="T7"/>
              </a:cxn>
              <a:cxn ang="T14">
                <a:pos x="T8" y="T9"/>
              </a:cxn>
            </a:cxnLst>
            <a:rect l="T15" t="T16" r="T17" b="T18"/>
            <a:pathLst>
              <a:path w="576" h="720">
                <a:moveTo>
                  <a:pt x="0" y="720"/>
                </a:moveTo>
                <a:lnTo>
                  <a:pt x="0" y="192"/>
                </a:lnTo>
                <a:lnTo>
                  <a:pt x="288" y="0"/>
                </a:lnTo>
                <a:lnTo>
                  <a:pt x="576" y="192"/>
                </a:lnTo>
                <a:lnTo>
                  <a:pt x="576" y="720"/>
                </a:lnTo>
              </a:path>
            </a:pathLst>
          </a:custGeom>
          <a:noFill/>
          <a:ln w="38100">
            <a:solidFill>
              <a:schemeClr val="tx1"/>
            </a:solidFill>
            <a:round/>
            <a:headEnd/>
            <a:tailEnd/>
          </a:ln>
        </p:spPr>
        <p:txBody>
          <a:bodyPr/>
          <a:lstStyle/>
          <a:p>
            <a:endParaRPr lang="en-US"/>
          </a:p>
        </p:txBody>
      </p:sp>
      <p:sp>
        <p:nvSpPr>
          <p:cNvPr id="66568" name="Rectangle 6"/>
          <p:cNvSpPr>
            <a:spLocks noChangeArrowheads="1"/>
          </p:cNvSpPr>
          <p:nvPr/>
        </p:nvSpPr>
        <p:spPr bwMode="auto">
          <a:xfrm>
            <a:off x="2819400" y="4906963"/>
            <a:ext cx="76200" cy="457200"/>
          </a:xfrm>
          <a:prstGeom prst="rect">
            <a:avLst/>
          </a:prstGeom>
          <a:noFill/>
          <a:ln w="38100">
            <a:solidFill>
              <a:schemeClr val="tx1"/>
            </a:solidFill>
            <a:miter lim="800000"/>
            <a:headEnd/>
            <a:tailEnd/>
          </a:ln>
        </p:spPr>
        <p:txBody>
          <a:bodyPr wrap="none" anchor="ctr"/>
          <a:lstStyle/>
          <a:p>
            <a:endParaRPr lang="en-US"/>
          </a:p>
        </p:txBody>
      </p:sp>
      <p:sp>
        <p:nvSpPr>
          <p:cNvPr id="66569" name="Freeform 7"/>
          <p:cNvSpPr>
            <a:spLocks/>
          </p:cNvSpPr>
          <p:nvPr/>
        </p:nvSpPr>
        <p:spPr bwMode="auto">
          <a:xfrm>
            <a:off x="2946400" y="4373563"/>
            <a:ext cx="520700" cy="698500"/>
          </a:xfrm>
          <a:custGeom>
            <a:avLst/>
            <a:gdLst>
              <a:gd name="T0" fmla="*/ 2147483647 w 328"/>
              <a:gd name="T1" fmla="*/ 0 h 440"/>
              <a:gd name="T2" fmla="*/ 2147483647 w 328"/>
              <a:gd name="T3" fmla="*/ 2147483647 h 440"/>
              <a:gd name="T4" fmla="*/ 2147483647 w 328"/>
              <a:gd name="T5" fmla="*/ 2147483647 h 440"/>
              <a:gd name="T6" fmla="*/ 2147483647 w 328"/>
              <a:gd name="T7" fmla="*/ 2147483647 h 440"/>
              <a:gd name="T8" fmla="*/ 2147483647 w 328"/>
              <a:gd name="T9" fmla="*/ 2147483647 h 440"/>
              <a:gd name="T10" fmla="*/ 2147483647 w 328"/>
              <a:gd name="T11" fmla="*/ 0 h 440"/>
              <a:gd name="T12" fmla="*/ 2147483647 w 328"/>
              <a:gd name="T13" fmla="*/ 2147483647 h 440"/>
              <a:gd name="T14" fmla="*/ 2147483647 w 328"/>
              <a:gd name="T15" fmla="*/ 2147483647 h 440"/>
              <a:gd name="T16" fmla="*/ 2147483647 w 328"/>
              <a:gd name="T17" fmla="*/ 2147483647 h 440"/>
              <a:gd name="T18" fmla="*/ 2147483647 w 328"/>
              <a:gd name="T19" fmla="*/ 2147483647 h 440"/>
              <a:gd name="T20" fmla="*/ 2147483647 w 328"/>
              <a:gd name="T21" fmla="*/ 2147483647 h 440"/>
              <a:gd name="T22" fmla="*/ 2147483647 w 328"/>
              <a:gd name="T23" fmla="*/ 2147483647 h 440"/>
              <a:gd name="T24" fmla="*/ 2147483647 w 328"/>
              <a:gd name="T25" fmla="*/ 2147483647 h 440"/>
              <a:gd name="T26" fmla="*/ 2147483647 w 328"/>
              <a:gd name="T27" fmla="*/ 2147483647 h 440"/>
              <a:gd name="T28" fmla="*/ 2147483647 w 328"/>
              <a:gd name="T29" fmla="*/ 2147483647 h 440"/>
              <a:gd name="T30" fmla="*/ 2147483647 w 328"/>
              <a:gd name="T31" fmla="*/ 2147483647 h 440"/>
              <a:gd name="T32" fmla="*/ 2147483647 w 328"/>
              <a:gd name="T33" fmla="*/ 2147483647 h 440"/>
              <a:gd name="T34" fmla="*/ 2147483647 w 328"/>
              <a:gd name="T35" fmla="*/ 2147483647 h 440"/>
              <a:gd name="T36" fmla="*/ 2147483647 w 328"/>
              <a:gd name="T37" fmla="*/ 2147483647 h 440"/>
              <a:gd name="T38" fmla="*/ 2147483647 w 328"/>
              <a:gd name="T39" fmla="*/ 2147483647 h 440"/>
              <a:gd name="T40" fmla="*/ 2147483647 w 328"/>
              <a:gd name="T41" fmla="*/ 2147483647 h 440"/>
              <a:gd name="T42" fmla="*/ 2147483647 w 328"/>
              <a:gd name="T43" fmla="*/ 2147483647 h 4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28"/>
              <a:gd name="T67" fmla="*/ 0 h 440"/>
              <a:gd name="T68" fmla="*/ 328 w 328"/>
              <a:gd name="T69" fmla="*/ 440 h 44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28" h="440">
                <a:moveTo>
                  <a:pt x="112" y="0"/>
                </a:moveTo>
                <a:lnTo>
                  <a:pt x="64" y="48"/>
                </a:lnTo>
                <a:lnTo>
                  <a:pt x="64" y="96"/>
                </a:lnTo>
                <a:cubicBezTo>
                  <a:pt x="72" y="112"/>
                  <a:pt x="88" y="152"/>
                  <a:pt x="112" y="144"/>
                </a:cubicBezTo>
                <a:lnTo>
                  <a:pt x="208" y="48"/>
                </a:lnTo>
                <a:lnTo>
                  <a:pt x="160" y="0"/>
                </a:lnTo>
                <a:lnTo>
                  <a:pt x="16" y="48"/>
                </a:lnTo>
                <a:cubicBezTo>
                  <a:pt x="0" y="88"/>
                  <a:pt x="40" y="208"/>
                  <a:pt x="64" y="240"/>
                </a:cubicBezTo>
                <a:cubicBezTo>
                  <a:pt x="88" y="272"/>
                  <a:pt x="136" y="248"/>
                  <a:pt x="160" y="240"/>
                </a:cubicBezTo>
                <a:lnTo>
                  <a:pt x="208" y="192"/>
                </a:lnTo>
                <a:lnTo>
                  <a:pt x="112" y="192"/>
                </a:lnTo>
                <a:lnTo>
                  <a:pt x="64" y="288"/>
                </a:lnTo>
                <a:cubicBezTo>
                  <a:pt x="88" y="304"/>
                  <a:pt x="224" y="304"/>
                  <a:pt x="256" y="288"/>
                </a:cubicBezTo>
                <a:cubicBezTo>
                  <a:pt x="288" y="272"/>
                  <a:pt x="280" y="224"/>
                  <a:pt x="256" y="192"/>
                </a:cubicBezTo>
                <a:cubicBezTo>
                  <a:pt x="232" y="160"/>
                  <a:pt x="104" y="120"/>
                  <a:pt x="112" y="96"/>
                </a:cubicBezTo>
                <a:cubicBezTo>
                  <a:pt x="120" y="72"/>
                  <a:pt x="280" y="40"/>
                  <a:pt x="304" y="48"/>
                </a:cubicBezTo>
                <a:cubicBezTo>
                  <a:pt x="328" y="56"/>
                  <a:pt x="272" y="104"/>
                  <a:pt x="256" y="144"/>
                </a:cubicBezTo>
                <a:lnTo>
                  <a:pt x="208" y="288"/>
                </a:lnTo>
                <a:lnTo>
                  <a:pt x="112" y="336"/>
                </a:lnTo>
                <a:cubicBezTo>
                  <a:pt x="120" y="344"/>
                  <a:pt x="256" y="328"/>
                  <a:pt x="256" y="336"/>
                </a:cubicBezTo>
                <a:cubicBezTo>
                  <a:pt x="256" y="344"/>
                  <a:pt x="136" y="440"/>
                  <a:pt x="112" y="384"/>
                </a:cubicBezTo>
                <a:lnTo>
                  <a:pt x="169" y="57"/>
                </a:lnTo>
              </a:path>
            </a:pathLst>
          </a:custGeom>
          <a:noFill/>
          <a:ln w="9525">
            <a:solidFill>
              <a:schemeClr val="tx1"/>
            </a:solidFill>
            <a:round/>
            <a:headEnd/>
            <a:tailEnd/>
          </a:ln>
        </p:spPr>
        <p:txBody>
          <a:bodyPr/>
          <a:lstStyle/>
          <a:p>
            <a:endParaRPr lang="en-US"/>
          </a:p>
        </p:txBody>
      </p:sp>
      <p:sp>
        <p:nvSpPr>
          <p:cNvPr id="66570" name="Line 8"/>
          <p:cNvSpPr>
            <a:spLocks noChangeShapeType="1"/>
          </p:cNvSpPr>
          <p:nvPr/>
        </p:nvSpPr>
        <p:spPr bwMode="auto">
          <a:xfrm>
            <a:off x="3200400" y="4906963"/>
            <a:ext cx="0" cy="457200"/>
          </a:xfrm>
          <a:prstGeom prst="line">
            <a:avLst/>
          </a:prstGeom>
          <a:noFill/>
          <a:ln w="38100">
            <a:solidFill>
              <a:schemeClr val="tx1"/>
            </a:solidFill>
            <a:round/>
            <a:headEnd/>
            <a:tailEnd/>
          </a:ln>
        </p:spPr>
        <p:txBody>
          <a:bodyPr/>
          <a:lstStyle/>
          <a:p>
            <a:endParaRPr lang="en-US"/>
          </a:p>
        </p:txBody>
      </p:sp>
      <p:sp>
        <p:nvSpPr>
          <p:cNvPr id="66571" name="Rectangle 9"/>
          <p:cNvSpPr>
            <a:spLocks noChangeArrowheads="1"/>
          </p:cNvSpPr>
          <p:nvPr/>
        </p:nvSpPr>
        <p:spPr bwMode="auto">
          <a:xfrm>
            <a:off x="2209800" y="5135563"/>
            <a:ext cx="76200" cy="76200"/>
          </a:xfrm>
          <a:prstGeom prst="rect">
            <a:avLst/>
          </a:prstGeom>
          <a:noFill/>
          <a:ln w="3175">
            <a:solidFill>
              <a:schemeClr val="tx1"/>
            </a:solidFill>
            <a:miter lim="800000"/>
            <a:headEnd/>
            <a:tailEnd/>
          </a:ln>
        </p:spPr>
        <p:txBody>
          <a:bodyPr wrap="none" anchor="ctr"/>
          <a:lstStyle/>
          <a:p>
            <a:endParaRPr lang="en-US"/>
          </a:p>
        </p:txBody>
      </p:sp>
      <p:sp>
        <p:nvSpPr>
          <p:cNvPr id="66572" name="Rectangle 10"/>
          <p:cNvSpPr>
            <a:spLocks noChangeArrowheads="1"/>
          </p:cNvSpPr>
          <p:nvPr/>
        </p:nvSpPr>
        <p:spPr bwMode="auto">
          <a:xfrm>
            <a:off x="2286000" y="5135563"/>
            <a:ext cx="76200" cy="76200"/>
          </a:xfrm>
          <a:prstGeom prst="rect">
            <a:avLst/>
          </a:prstGeom>
          <a:noFill/>
          <a:ln w="3175">
            <a:solidFill>
              <a:schemeClr val="tx1"/>
            </a:solidFill>
            <a:miter lim="800000"/>
            <a:headEnd/>
            <a:tailEnd/>
          </a:ln>
        </p:spPr>
        <p:txBody>
          <a:bodyPr wrap="none" anchor="ctr"/>
          <a:lstStyle/>
          <a:p>
            <a:endParaRPr lang="en-US"/>
          </a:p>
        </p:txBody>
      </p:sp>
      <p:sp>
        <p:nvSpPr>
          <p:cNvPr id="66573" name="Rectangle 11"/>
          <p:cNvSpPr>
            <a:spLocks noChangeArrowheads="1"/>
          </p:cNvSpPr>
          <p:nvPr/>
        </p:nvSpPr>
        <p:spPr bwMode="auto">
          <a:xfrm>
            <a:off x="2209800" y="5211763"/>
            <a:ext cx="76200" cy="76200"/>
          </a:xfrm>
          <a:prstGeom prst="rect">
            <a:avLst/>
          </a:prstGeom>
          <a:noFill/>
          <a:ln w="3175">
            <a:solidFill>
              <a:schemeClr val="tx1"/>
            </a:solidFill>
            <a:miter lim="800000"/>
            <a:headEnd/>
            <a:tailEnd/>
          </a:ln>
        </p:spPr>
        <p:txBody>
          <a:bodyPr wrap="none" anchor="ctr"/>
          <a:lstStyle/>
          <a:p>
            <a:endParaRPr lang="en-US"/>
          </a:p>
        </p:txBody>
      </p:sp>
      <p:sp>
        <p:nvSpPr>
          <p:cNvPr id="66574" name="Rectangle 12"/>
          <p:cNvSpPr>
            <a:spLocks noChangeArrowheads="1"/>
          </p:cNvSpPr>
          <p:nvPr/>
        </p:nvSpPr>
        <p:spPr bwMode="auto">
          <a:xfrm>
            <a:off x="2286000" y="5211763"/>
            <a:ext cx="76200" cy="76200"/>
          </a:xfrm>
          <a:prstGeom prst="rect">
            <a:avLst/>
          </a:prstGeom>
          <a:noFill/>
          <a:ln w="3175">
            <a:solidFill>
              <a:schemeClr val="tx1"/>
            </a:solidFill>
            <a:miter lim="800000"/>
            <a:headEnd/>
            <a:tailEnd/>
          </a:ln>
        </p:spPr>
        <p:txBody>
          <a:bodyPr wrap="none" anchor="ctr"/>
          <a:lstStyle/>
          <a:p>
            <a:endParaRPr lang="en-US"/>
          </a:p>
        </p:txBody>
      </p:sp>
      <p:sp>
        <p:nvSpPr>
          <p:cNvPr id="66575" name="Text Box 13"/>
          <p:cNvSpPr txBox="1">
            <a:spLocks noChangeArrowheads="1"/>
          </p:cNvSpPr>
          <p:nvPr/>
        </p:nvSpPr>
        <p:spPr bwMode="auto">
          <a:xfrm>
            <a:off x="685800" y="3535363"/>
            <a:ext cx="1274763" cy="457200"/>
          </a:xfrm>
          <a:prstGeom prst="rect">
            <a:avLst/>
          </a:prstGeom>
          <a:noFill/>
          <a:ln w="9525">
            <a:noFill/>
            <a:miter lim="800000"/>
            <a:headEnd/>
            <a:tailEnd/>
          </a:ln>
        </p:spPr>
        <p:txBody>
          <a:bodyPr wrap="none">
            <a:spAutoFit/>
          </a:bodyPr>
          <a:lstStyle/>
          <a:p>
            <a:r>
              <a:rPr lang="nl-BE" sz="2400">
                <a:latin typeface="Times New Roman" pitchFamily="18" charset="0"/>
              </a:rPr>
              <a:t>Region a</a:t>
            </a:r>
            <a:endParaRPr lang="en-US" sz="2400">
              <a:latin typeface="Times New Roman" pitchFamily="18" charset="0"/>
            </a:endParaRPr>
          </a:p>
        </p:txBody>
      </p:sp>
      <p:sp>
        <p:nvSpPr>
          <p:cNvPr id="66576" name="Rectangle 14"/>
          <p:cNvSpPr>
            <a:spLocks noChangeArrowheads="1"/>
          </p:cNvSpPr>
          <p:nvPr/>
        </p:nvSpPr>
        <p:spPr bwMode="auto">
          <a:xfrm>
            <a:off x="4495800" y="3535363"/>
            <a:ext cx="76200" cy="76200"/>
          </a:xfrm>
          <a:prstGeom prst="rect">
            <a:avLst/>
          </a:prstGeom>
          <a:noFill/>
          <a:ln w="3175">
            <a:solidFill>
              <a:schemeClr val="tx1"/>
            </a:solidFill>
            <a:miter lim="800000"/>
            <a:headEnd/>
            <a:tailEnd/>
          </a:ln>
        </p:spPr>
        <p:txBody>
          <a:bodyPr wrap="none" anchor="ctr"/>
          <a:lstStyle/>
          <a:p>
            <a:endParaRPr lang="en-US"/>
          </a:p>
        </p:txBody>
      </p:sp>
      <p:sp>
        <p:nvSpPr>
          <p:cNvPr id="66577" name="Rectangle 15"/>
          <p:cNvSpPr>
            <a:spLocks noChangeArrowheads="1"/>
          </p:cNvSpPr>
          <p:nvPr/>
        </p:nvSpPr>
        <p:spPr bwMode="auto">
          <a:xfrm>
            <a:off x="4572000" y="3535363"/>
            <a:ext cx="76200" cy="76200"/>
          </a:xfrm>
          <a:prstGeom prst="rect">
            <a:avLst/>
          </a:prstGeom>
          <a:noFill/>
          <a:ln w="3175">
            <a:solidFill>
              <a:schemeClr val="tx1"/>
            </a:solidFill>
            <a:miter lim="800000"/>
            <a:headEnd/>
            <a:tailEnd/>
          </a:ln>
        </p:spPr>
        <p:txBody>
          <a:bodyPr wrap="none" anchor="ctr"/>
          <a:lstStyle/>
          <a:p>
            <a:endParaRPr lang="en-US"/>
          </a:p>
        </p:txBody>
      </p:sp>
      <p:sp>
        <p:nvSpPr>
          <p:cNvPr id="66578" name="Rectangle 16"/>
          <p:cNvSpPr>
            <a:spLocks noChangeArrowheads="1"/>
          </p:cNvSpPr>
          <p:nvPr/>
        </p:nvSpPr>
        <p:spPr bwMode="auto">
          <a:xfrm>
            <a:off x="4648200" y="3535363"/>
            <a:ext cx="76200" cy="76200"/>
          </a:xfrm>
          <a:prstGeom prst="rect">
            <a:avLst/>
          </a:prstGeom>
          <a:noFill/>
          <a:ln w="3175">
            <a:solidFill>
              <a:schemeClr val="tx1"/>
            </a:solidFill>
            <a:miter lim="800000"/>
            <a:headEnd/>
            <a:tailEnd/>
          </a:ln>
        </p:spPr>
        <p:txBody>
          <a:bodyPr wrap="none" anchor="ctr"/>
          <a:lstStyle/>
          <a:p>
            <a:endParaRPr lang="en-US"/>
          </a:p>
        </p:txBody>
      </p:sp>
      <p:sp>
        <p:nvSpPr>
          <p:cNvPr id="66579" name="Rectangle 17"/>
          <p:cNvSpPr>
            <a:spLocks noChangeArrowheads="1"/>
          </p:cNvSpPr>
          <p:nvPr/>
        </p:nvSpPr>
        <p:spPr bwMode="auto">
          <a:xfrm>
            <a:off x="4724400" y="3535363"/>
            <a:ext cx="76200" cy="76200"/>
          </a:xfrm>
          <a:prstGeom prst="rect">
            <a:avLst/>
          </a:prstGeom>
          <a:noFill/>
          <a:ln w="3175">
            <a:solidFill>
              <a:schemeClr val="tx1"/>
            </a:solidFill>
            <a:miter lim="800000"/>
            <a:headEnd/>
            <a:tailEnd/>
          </a:ln>
        </p:spPr>
        <p:txBody>
          <a:bodyPr wrap="none" anchor="ctr"/>
          <a:lstStyle/>
          <a:p>
            <a:endParaRPr lang="en-US"/>
          </a:p>
        </p:txBody>
      </p:sp>
      <p:sp>
        <p:nvSpPr>
          <p:cNvPr id="66580" name="Rectangle 18"/>
          <p:cNvSpPr>
            <a:spLocks noChangeArrowheads="1"/>
          </p:cNvSpPr>
          <p:nvPr/>
        </p:nvSpPr>
        <p:spPr bwMode="auto">
          <a:xfrm>
            <a:off x="4800600" y="3535363"/>
            <a:ext cx="76200" cy="76200"/>
          </a:xfrm>
          <a:prstGeom prst="rect">
            <a:avLst/>
          </a:prstGeom>
          <a:noFill/>
          <a:ln w="3175">
            <a:solidFill>
              <a:schemeClr val="tx1"/>
            </a:solidFill>
            <a:miter lim="800000"/>
            <a:headEnd/>
            <a:tailEnd/>
          </a:ln>
        </p:spPr>
        <p:txBody>
          <a:bodyPr wrap="none" anchor="ctr"/>
          <a:lstStyle/>
          <a:p>
            <a:endParaRPr lang="en-US"/>
          </a:p>
        </p:txBody>
      </p:sp>
      <p:sp>
        <p:nvSpPr>
          <p:cNvPr id="66581" name="Rectangle 19"/>
          <p:cNvSpPr>
            <a:spLocks noChangeArrowheads="1"/>
          </p:cNvSpPr>
          <p:nvPr/>
        </p:nvSpPr>
        <p:spPr bwMode="auto">
          <a:xfrm>
            <a:off x="4876800" y="3535363"/>
            <a:ext cx="76200" cy="76200"/>
          </a:xfrm>
          <a:prstGeom prst="rect">
            <a:avLst/>
          </a:prstGeom>
          <a:noFill/>
          <a:ln w="3175">
            <a:solidFill>
              <a:schemeClr val="tx1"/>
            </a:solidFill>
            <a:miter lim="800000"/>
            <a:headEnd/>
            <a:tailEnd/>
          </a:ln>
        </p:spPr>
        <p:txBody>
          <a:bodyPr wrap="none" anchor="ctr"/>
          <a:lstStyle/>
          <a:p>
            <a:endParaRPr lang="en-US"/>
          </a:p>
        </p:txBody>
      </p:sp>
      <p:sp>
        <p:nvSpPr>
          <p:cNvPr id="66582" name="Rectangle 20"/>
          <p:cNvSpPr>
            <a:spLocks noChangeArrowheads="1"/>
          </p:cNvSpPr>
          <p:nvPr/>
        </p:nvSpPr>
        <p:spPr bwMode="auto">
          <a:xfrm>
            <a:off x="4953000" y="3535363"/>
            <a:ext cx="76200" cy="76200"/>
          </a:xfrm>
          <a:prstGeom prst="rect">
            <a:avLst/>
          </a:prstGeom>
          <a:noFill/>
          <a:ln w="3175">
            <a:solidFill>
              <a:schemeClr val="tx1"/>
            </a:solidFill>
            <a:miter lim="800000"/>
            <a:headEnd/>
            <a:tailEnd/>
          </a:ln>
        </p:spPr>
        <p:txBody>
          <a:bodyPr wrap="none" anchor="ctr"/>
          <a:lstStyle/>
          <a:p>
            <a:endParaRPr lang="en-US"/>
          </a:p>
        </p:txBody>
      </p:sp>
      <p:sp>
        <p:nvSpPr>
          <p:cNvPr id="66583" name="Rectangle 21"/>
          <p:cNvSpPr>
            <a:spLocks noChangeArrowheads="1"/>
          </p:cNvSpPr>
          <p:nvPr/>
        </p:nvSpPr>
        <p:spPr bwMode="auto">
          <a:xfrm>
            <a:off x="5029200" y="3535363"/>
            <a:ext cx="76200" cy="76200"/>
          </a:xfrm>
          <a:prstGeom prst="rect">
            <a:avLst/>
          </a:prstGeom>
          <a:noFill/>
          <a:ln w="3175">
            <a:solidFill>
              <a:schemeClr val="tx1"/>
            </a:solidFill>
            <a:miter lim="800000"/>
            <a:headEnd/>
            <a:tailEnd/>
          </a:ln>
        </p:spPr>
        <p:txBody>
          <a:bodyPr wrap="none" anchor="ctr"/>
          <a:lstStyle/>
          <a:p>
            <a:endParaRPr lang="en-US"/>
          </a:p>
        </p:txBody>
      </p:sp>
      <p:sp>
        <p:nvSpPr>
          <p:cNvPr id="66584" name="Rectangle 22"/>
          <p:cNvSpPr>
            <a:spLocks noChangeArrowheads="1"/>
          </p:cNvSpPr>
          <p:nvPr/>
        </p:nvSpPr>
        <p:spPr bwMode="auto">
          <a:xfrm>
            <a:off x="5105400" y="3535363"/>
            <a:ext cx="76200" cy="76200"/>
          </a:xfrm>
          <a:prstGeom prst="rect">
            <a:avLst/>
          </a:prstGeom>
          <a:noFill/>
          <a:ln w="3175">
            <a:solidFill>
              <a:schemeClr val="tx1"/>
            </a:solidFill>
            <a:miter lim="800000"/>
            <a:headEnd/>
            <a:tailEnd/>
          </a:ln>
        </p:spPr>
        <p:txBody>
          <a:bodyPr wrap="none" anchor="ctr"/>
          <a:lstStyle/>
          <a:p>
            <a:endParaRPr lang="en-US"/>
          </a:p>
        </p:txBody>
      </p:sp>
      <p:sp>
        <p:nvSpPr>
          <p:cNvPr id="66585" name="Rectangle 23"/>
          <p:cNvSpPr>
            <a:spLocks noChangeArrowheads="1"/>
          </p:cNvSpPr>
          <p:nvPr/>
        </p:nvSpPr>
        <p:spPr bwMode="auto">
          <a:xfrm>
            <a:off x="5181600" y="3535363"/>
            <a:ext cx="76200" cy="76200"/>
          </a:xfrm>
          <a:prstGeom prst="rect">
            <a:avLst/>
          </a:prstGeom>
          <a:noFill/>
          <a:ln w="3175">
            <a:solidFill>
              <a:schemeClr val="tx1"/>
            </a:solidFill>
            <a:miter lim="800000"/>
            <a:headEnd/>
            <a:tailEnd/>
          </a:ln>
        </p:spPr>
        <p:txBody>
          <a:bodyPr wrap="none" anchor="ctr"/>
          <a:lstStyle/>
          <a:p>
            <a:endParaRPr lang="en-US"/>
          </a:p>
        </p:txBody>
      </p:sp>
      <p:sp>
        <p:nvSpPr>
          <p:cNvPr id="66586" name="Rectangle 24"/>
          <p:cNvSpPr>
            <a:spLocks noChangeArrowheads="1"/>
          </p:cNvSpPr>
          <p:nvPr/>
        </p:nvSpPr>
        <p:spPr bwMode="auto">
          <a:xfrm>
            <a:off x="5257800" y="3535363"/>
            <a:ext cx="76200" cy="76200"/>
          </a:xfrm>
          <a:prstGeom prst="rect">
            <a:avLst/>
          </a:prstGeom>
          <a:noFill/>
          <a:ln w="3175">
            <a:solidFill>
              <a:schemeClr val="tx1"/>
            </a:solidFill>
            <a:miter lim="800000"/>
            <a:headEnd/>
            <a:tailEnd/>
          </a:ln>
        </p:spPr>
        <p:txBody>
          <a:bodyPr wrap="none" anchor="ctr"/>
          <a:lstStyle/>
          <a:p>
            <a:endParaRPr lang="en-US"/>
          </a:p>
        </p:txBody>
      </p:sp>
      <p:sp>
        <p:nvSpPr>
          <p:cNvPr id="66587" name="Rectangle 25"/>
          <p:cNvSpPr>
            <a:spLocks noChangeArrowheads="1"/>
          </p:cNvSpPr>
          <p:nvPr/>
        </p:nvSpPr>
        <p:spPr bwMode="auto">
          <a:xfrm>
            <a:off x="5334000" y="3535363"/>
            <a:ext cx="76200" cy="76200"/>
          </a:xfrm>
          <a:prstGeom prst="rect">
            <a:avLst/>
          </a:prstGeom>
          <a:noFill/>
          <a:ln w="3175">
            <a:solidFill>
              <a:schemeClr val="tx1"/>
            </a:solidFill>
            <a:miter lim="800000"/>
            <a:headEnd/>
            <a:tailEnd/>
          </a:ln>
        </p:spPr>
        <p:txBody>
          <a:bodyPr wrap="none" anchor="ctr"/>
          <a:lstStyle/>
          <a:p>
            <a:endParaRPr lang="en-US"/>
          </a:p>
        </p:txBody>
      </p:sp>
      <p:sp>
        <p:nvSpPr>
          <p:cNvPr id="66588" name="Rectangle 26"/>
          <p:cNvSpPr>
            <a:spLocks noChangeArrowheads="1"/>
          </p:cNvSpPr>
          <p:nvPr/>
        </p:nvSpPr>
        <p:spPr bwMode="auto">
          <a:xfrm>
            <a:off x="5410200" y="3535363"/>
            <a:ext cx="76200" cy="76200"/>
          </a:xfrm>
          <a:prstGeom prst="rect">
            <a:avLst/>
          </a:prstGeom>
          <a:noFill/>
          <a:ln w="3175">
            <a:solidFill>
              <a:schemeClr val="tx1"/>
            </a:solidFill>
            <a:miter lim="800000"/>
            <a:headEnd/>
            <a:tailEnd/>
          </a:ln>
        </p:spPr>
        <p:txBody>
          <a:bodyPr wrap="none" anchor="ctr"/>
          <a:lstStyle/>
          <a:p>
            <a:endParaRPr lang="en-US"/>
          </a:p>
        </p:txBody>
      </p:sp>
      <p:sp>
        <p:nvSpPr>
          <p:cNvPr id="66589" name="Rectangle 27"/>
          <p:cNvSpPr>
            <a:spLocks noChangeArrowheads="1"/>
          </p:cNvSpPr>
          <p:nvPr/>
        </p:nvSpPr>
        <p:spPr bwMode="auto">
          <a:xfrm>
            <a:off x="5486400" y="3535363"/>
            <a:ext cx="76200" cy="76200"/>
          </a:xfrm>
          <a:prstGeom prst="rect">
            <a:avLst/>
          </a:prstGeom>
          <a:noFill/>
          <a:ln w="3175">
            <a:solidFill>
              <a:schemeClr val="tx1"/>
            </a:solidFill>
            <a:miter lim="800000"/>
            <a:headEnd/>
            <a:tailEnd/>
          </a:ln>
        </p:spPr>
        <p:txBody>
          <a:bodyPr wrap="none" anchor="ctr"/>
          <a:lstStyle/>
          <a:p>
            <a:endParaRPr lang="en-US"/>
          </a:p>
        </p:txBody>
      </p:sp>
      <p:sp>
        <p:nvSpPr>
          <p:cNvPr id="66590" name="Rectangle 28"/>
          <p:cNvSpPr>
            <a:spLocks noChangeArrowheads="1"/>
          </p:cNvSpPr>
          <p:nvPr/>
        </p:nvSpPr>
        <p:spPr bwMode="auto">
          <a:xfrm>
            <a:off x="5562600" y="3535363"/>
            <a:ext cx="76200" cy="76200"/>
          </a:xfrm>
          <a:prstGeom prst="rect">
            <a:avLst/>
          </a:prstGeom>
          <a:noFill/>
          <a:ln w="3175">
            <a:solidFill>
              <a:schemeClr val="tx1"/>
            </a:solidFill>
            <a:miter lim="800000"/>
            <a:headEnd/>
            <a:tailEnd/>
          </a:ln>
        </p:spPr>
        <p:txBody>
          <a:bodyPr wrap="none" anchor="ctr"/>
          <a:lstStyle/>
          <a:p>
            <a:endParaRPr lang="en-US"/>
          </a:p>
        </p:txBody>
      </p:sp>
      <p:sp>
        <p:nvSpPr>
          <p:cNvPr id="66591" name="Rectangle 29"/>
          <p:cNvSpPr>
            <a:spLocks noChangeArrowheads="1"/>
          </p:cNvSpPr>
          <p:nvPr/>
        </p:nvSpPr>
        <p:spPr bwMode="auto">
          <a:xfrm>
            <a:off x="4495800" y="3611563"/>
            <a:ext cx="76200" cy="76200"/>
          </a:xfrm>
          <a:prstGeom prst="rect">
            <a:avLst/>
          </a:prstGeom>
          <a:noFill/>
          <a:ln w="3175">
            <a:solidFill>
              <a:schemeClr val="tx1"/>
            </a:solidFill>
            <a:miter lim="800000"/>
            <a:headEnd/>
            <a:tailEnd/>
          </a:ln>
        </p:spPr>
        <p:txBody>
          <a:bodyPr wrap="none" anchor="ctr"/>
          <a:lstStyle/>
          <a:p>
            <a:endParaRPr lang="en-US"/>
          </a:p>
        </p:txBody>
      </p:sp>
      <p:sp>
        <p:nvSpPr>
          <p:cNvPr id="66592" name="Rectangle 30"/>
          <p:cNvSpPr>
            <a:spLocks noChangeArrowheads="1"/>
          </p:cNvSpPr>
          <p:nvPr/>
        </p:nvSpPr>
        <p:spPr bwMode="auto">
          <a:xfrm>
            <a:off x="4572000" y="3611563"/>
            <a:ext cx="76200" cy="76200"/>
          </a:xfrm>
          <a:prstGeom prst="rect">
            <a:avLst/>
          </a:prstGeom>
          <a:noFill/>
          <a:ln w="3175">
            <a:solidFill>
              <a:schemeClr val="tx1"/>
            </a:solidFill>
            <a:miter lim="800000"/>
            <a:headEnd/>
            <a:tailEnd/>
          </a:ln>
        </p:spPr>
        <p:txBody>
          <a:bodyPr wrap="none" anchor="ctr"/>
          <a:lstStyle/>
          <a:p>
            <a:endParaRPr lang="en-US"/>
          </a:p>
        </p:txBody>
      </p:sp>
      <p:sp>
        <p:nvSpPr>
          <p:cNvPr id="66593" name="Rectangle 31"/>
          <p:cNvSpPr>
            <a:spLocks noChangeArrowheads="1"/>
          </p:cNvSpPr>
          <p:nvPr/>
        </p:nvSpPr>
        <p:spPr bwMode="auto">
          <a:xfrm>
            <a:off x="4648200" y="3611563"/>
            <a:ext cx="76200" cy="76200"/>
          </a:xfrm>
          <a:prstGeom prst="rect">
            <a:avLst/>
          </a:prstGeom>
          <a:noFill/>
          <a:ln w="3175">
            <a:solidFill>
              <a:schemeClr val="tx1"/>
            </a:solidFill>
            <a:miter lim="800000"/>
            <a:headEnd/>
            <a:tailEnd/>
          </a:ln>
        </p:spPr>
        <p:txBody>
          <a:bodyPr wrap="none" anchor="ctr"/>
          <a:lstStyle/>
          <a:p>
            <a:endParaRPr lang="en-US"/>
          </a:p>
        </p:txBody>
      </p:sp>
      <p:sp>
        <p:nvSpPr>
          <p:cNvPr id="66594" name="Rectangle 32"/>
          <p:cNvSpPr>
            <a:spLocks noChangeArrowheads="1"/>
          </p:cNvSpPr>
          <p:nvPr/>
        </p:nvSpPr>
        <p:spPr bwMode="auto">
          <a:xfrm>
            <a:off x="4724400" y="3611563"/>
            <a:ext cx="76200" cy="76200"/>
          </a:xfrm>
          <a:prstGeom prst="rect">
            <a:avLst/>
          </a:prstGeom>
          <a:noFill/>
          <a:ln w="3175">
            <a:solidFill>
              <a:schemeClr val="tx1"/>
            </a:solidFill>
            <a:miter lim="800000"/>
            <a:headEnd/>
            <a:tailEnd/>
          </a:ln>
        </p:spPr>
        <p:txBody>
          <a:bodyPr wrap="none" anchor="ctr"/>
          <a:lstStyle/>
          <a:p>
            <a:endParaRPr lang="en-US"/>
          </a:p>
        </p:txBody>
      </p:sp>
      <p:sp>
        <p:nvSpPr>
          <p:cNvPr id="66595" name="Rectangle 33"/>
          <p:cNvSpPr>
            <a:spLocks noChangeArrowheads="1"/>
          </p:cNvSpPr>
          <p:nvPr/>
        </p:nvSpPr>
        <p:spPr bwMode="auto">
          <a:xfrm>
            <a:off x="4800600" y="3611563"/>
            <a:ext cx="76200" cy="76200"/>
          </a:xfrm>
          <a:prstGeom prst="rect">
            <a:avLst/>
          </a:prstGeom>
          <a:noFill/>
          <a:ln w="3175">
            <a:solidFill>
              <a:schemeClr val="tx1"/>
            </a:solidFill>
            <a:miter lim="800000"/>
            <a:headEnd/>
            <a:tailEnd/>
          </a:ln>
        </p:spPr>
        <p:txBody>
          <a:bodyPr wrap="none" anchor="ctr"/>
          <a:lstStyle/>
          <a:p>
            <a:endParaRPr lang="en-US"/>
          </a:p>
        </p:txBody>
      </p:sp>
      <p:sp>
        <p:nvSpPr>
          <p:cNvPr id="66596" name="Rectangle 34"/>
          <p:cNvSpPr>
            <a:spLocks noChangeArrowheads="1"/>
          </p:cNvSpPr>
          <p:nvPr/>
        </p:nvSpPr>
        <p:spPr bwMode="auto">
          <a:xfrm>
            <a:off x="4876800" y="3611563"/>
            <a:ext cx="76200" cy="76200"/>
          </a:xfrm>
          <a:prstGeom prst="rect">
            <a:avLst/>
          </a:prstGeom>
          <a:noFill/>
          <a:ln w="3175">
            <a:solidFill>
              <a:schemeClr val="tx1"/>
            </a:solidFill>
            <a:miter lim="800000"/>
            <a:headEnd/>
            <a:tailEnd/>
          </a:ln>
        </p:spPr>
        <p:txBody>
          <a:bodyPr wrap="none" anchor="ctr"/>
          <a:lstStyle/>
          <a:p>
            <a:endParaRPr lang="en-US"/>
          </a:p>
        </p:txBody>
      </p:sp>
      <p:sp>
        <p:nvSpPr>
          <p:cNvPr id="66597" name="Rectangle 35"/>
          <p:cNvSpPr>
            <a:spLocks noChangeArrowheads="1"/>
          </p:cNvSpPr>
          <p:nvPr/>
        </p:nvSpPr>
        <p:spPr bwMode="auto">
          <a:xfrm>
            <a:off x="4953000" y="3611563"/>
            <a:ext cx="76200" cy="76200"/>
          </a:xfrm>
          <a:prstGeom prst="rect">
            <a:avLst/>
          </a:prstGeom>
          <a:noFill/>
          <a:ln w="3175">
            <a:solidFill>
              <a:schemeClr val="tx1"/>
            </a:solidFill>
            <a:miter lim="800000"/>
            <a:headEnd/>
            <a:tailEnd/>
          </a:ln>
        </p:spPr>
        <p:txBody>
          <a:bodyPr wrap="none" anchor="ctr"/>
          <a:lstStyle/>
          <a:p>
            <a:endParaRPr lang="en-US"/>
          </a:p>
        </p:txBody>
      </p:sp>
      <p:sp>
        <p:nvSpPr>
          <p:cNvPr id="66598" name="Rectangle 36"/>
          <p:cNvSpPr>
            <a:spLocks noChangeArrowheads="1"/>
          </p:cNvSpPr>
          <p:nvPr/>
        </p:nvSpPr>
        <p:spPr bwMode="auto">
          <a:xfrm>
            <a:off x="5029200" y="3611563"/>
            <a:ext cx="76200" cy="76200"/>
          </a:xfrm>
          <a:prstGeom prst="rect">
            <a:avLst/>
          </a:prstGeom>
          <a:noFill/>
          <a:ln w="3175">
            <a:solidFill>
              <a:schemeClr val="tx1"/>
            </a:solidFill>
            <a:miter lim="800000"/>
            <a:headEnd/>
            <a:tailEnd/>
          </a:ln>
        </p:spPr>
        <p:txBody>
          <a:bodyPr wrap="none" anchor="ctr"/>
          <a:lstStyle/>
          <a:p>
            <a:endParaRPr lang="en-US"/>
          </a:p>
        </p:txBody>
      </p:sp>
      <p:sp>
        <p:nvSpPr>
          <p:cNvPr id="66599" name="Rectangle 37"/>
          <p:cNvSpPr>
            <a:spLocks noChangeArrowheads="1"/>
          </p:cNvSpPr>
          <p:nvPr/>
        </p:nvSpPr>
        <p:spPr bwMode="auto">
          <a:xfrm>
            <a:off x="5105400" y="3611563"/>
            <a:ext cx="76200" cy="76200"/>
          </a:xfrm>
          <a:prstGeom prst="rect">
            <a:avLst/>
          </a:prstGeom>
          <a:noFill/>
          <a:ln w="3175">
            <a:solidFill>
              <a:schemeClr val="tx1"/>
            </a:solidFill>
            <a:miter lim="800000"/>
            <a:headEnd/>
            <a:tailEnd/>
          </a:ln>
        </p:spPr>
        <p:txBody>
          <a:bodyPr wrap="none" anchor="ctr"/>
          <a:lstStyle/>
          <a:p>
            <a:endParaRPr lang="en-US"/>
          </a:p>
        </p:txBody>
      </p:sp>
      <p:sp>
        <p:nvSpPr>
          <p:cNvPr id="66600" name="Rectangle 38"/>
          <p:cNvSpPr>
            <a:spLocks noChangeArrowheads="1"/>
          </p:cNvSpPr>
          <p:nvPr/>
        </p:nvSpPr>
        <p:spPr bwMode="auto">
          <a:xfrm>
            <a:off x="5181600" y="3611563"/>
            <a:ext cx="76200" cy="76200"/>
          </a:xfrm>
          <a:prstGeom prst="rect">
            <a:avLst/>
          </a:prstGeom>
          <a:noFill/>
          <a:ln w="3175">
            <a:solidFill>
              <a:schemeClr val="tx1"/>
            </a:solidFill>
            <a:miter lim="800000"/>
            <a:headEnd/>
            <a:tailEnd/>
          </a:ln>
        </p:spPr>
        <p:txBody>
          <a:bodyPr wrap="none" anchor="ctr"/>
          <a:lstStyle/>
          <a:p>
            <a:endParaRPr lang="en-US"/>
          </a:p>
        </p:txBody>
      </p:sp>
      <p:sp>
        <p:nvSpPr>
          <p:cNvPr id="66601" name="Rectangle 39"/>
          <p:cNvSpPr>
            <a:spLocks noChangeArrowheads="1"/>
          </p:cNvSpPr>
          <p:nvPr/>
        </p:nvSpPr>
        <p:spPr bwMode="auto">
          <a:xfrm>
            <a:off x="5257800" y="3611563"/>
            <a:ext cx="76200" cy="76200"/>
          </a:xfrm>
          <a:prstGeom prst="rect">
            <a:avLst/>
          </a:prstGeom>
          <a:noFill/>
          <a:ln w="3175">
            <a:solidFill>
              <a:schemeClr val="tx1"/>
            </a:solidFill>
            <a:miter lim="800000"/>
            <a:headEnd/>
            <a:tailEnd/>
          </a:ln>
        </p:spPr>
        <p:txBody>
          <a:bodyPr wrap="none" anchor="ctr"/>
          <a:lstStyle/>
          <a:p>
            <a:endParaRPr lang="en-US"/>
          </a:p>
        </p:txBody>
      </p:sp>
      <p:sp>
        <p:nvSpPr>
          <p:cNvPr id="66602" name="Rectangle 40"/>
          <p:cNvSpPr>
            <a:spLocks noChangeArrowheads="1"/>
          </p:cNvSpPr>
          <p:nvPr/>
        </p:nvSpPr>
        <p:spPr bwMode="auto">
          <a:xfrm>
            <a:off x="5334000" y="3611563"/>
            <a:ext cx="76200" cy="76200"/>
          </a:xfrm>
          <a:prstGeom prst="rect">
            <a:avLst/>
          </a:prstGeom>
          <a:noFill/>
          <a:ln w="3175">
            <a:solidFill>
              <a:schemeClr val="tx1"/>
            </a:solidFill>
            <a:miter lim="800000"/>
            <a:headEnd/>
            <a:tailEnd/>
          </a:ln>
        </p:spPr>
        <p:txBody>
          <a:bodyPr wrap="none" anchor="ctr"/>
          <a:lstStyle/>
          <a:p>
            <a:endParaRPr lang="en-US"/>
          </a:p>
        </p:txBody>
      </p:sp>
      <p:sp>
        <p:nvSpPr>
          <p:cNvPr id="66603" name="Rectangle 41"/>
          <p:cNvSpPr>
            <a:spLocks noChangeArrowheads="1"/>
          </p:cNvSpPr>
          <p:nvPr/>
        </p:nvSpPr>
        <p:spPr bwMode="auto">
          <a:xfrm>
            <a:off x="5410200" y="3611563"/>
            <a:ext cx="76200" cy="76200"/>
          </a:xfrm>
          <a:prstGeom prst="rect">
            <a:avLst/>
          </a:prstGeom>
          <a:noFill/>
          <a:ln w="3175">
            <a:solidFill>
              <a:schemeClr val="tx1"/>
            </a:solidFill>
            <a:miter lim="800000"/>
            <a:headEnd/>
            <a:tailEnd/>
          </a:ln>
        </p:spPr>
        <p:txBody>
          <a:bodyPr wrap="none" anchor="ctr"/>
          <a:lstStyle/>
          <a:p>
            <a:endParaRPr lang="en-US"/>
          </a:p>
        </p:txBody>
      </p:sp>
      <p:sp>
        <p:nvSpPr>
          <p:cNvPr id="66604" name="Rectangle 42"/>
          <p:cNvSpPr>
            <a:spLocks noChangeArrowheads="1"/>
          </p:cNvSpPr>
          <p:nvPr/>
        </p:nvSpPr>
        <p:spPr bwMode="auto">
          <a:xfrm>
            <a:off x="5486400" y="3611563"/>
            <a:ext cx="76200" cy="76200"/>
          </a:xfrm>
          <a:prstGeom prst="rect">
            <a:avLst/>
          </a:prstGeom>
          <a:noFill/>
          <a:ln w="3175">
            <a:solidFill>
              <a:schemeClr val="tx1"/>
            </a:solidFill>
            <a:miter lim="800000"/>
            <a:headEnd/>
            <a:tailEnd/>
          </a:ln>
        </p:spPr>
        <p:txBody>
          <a:bodyPr wrap="none" anchor="ctr"/>
          <a:lstStyle/>
          <a:p>
            <a:endParaRPr lang="en-US"/>
          </a:p>
        </p:txBody>
      </p:sp>
      <p:sp>
        <p:nvSpPr>
          <p:cNvPr id="66605" name="Rectangle 43"/>
          <p:cNvSpPr>
            <a:spLocks noChangeArrowheads="1"/>
          </p:cNvSpPr>
          <p:nvPr/>
        </p:nvSpPr>
        <p:spPr bwMode="auto">
          <a:xfrm>
            <a:off x="5562600" y="3611563"/>
            <a:ext cx="76200" cy="76200"/>
          </a:xfrm>
          <a:prstGeom prst="rect">
            <a:avLst/>
          </a:prstGeom>
          <a:noFill/>
          <a:ln w="3175">
            <a:solidFill>
              <a:schemeClr val="tx1"/>
            </a:solidFill>
            <a:miter lim="800000"/>
            <a:headEnd/>
            <a:tailEnd/>
          </a:ln>
        </p:spPr>
        <p:txBody>
          <a:bodyPr wrap="none" anchor="ctr"/>
          <a:lstStyle/>
          <a:p>
            <a:endParaRPr lang="en-US"/>
          </a:p>
        </p:txBody>
      </p:sp>
      <p:sp>
        <p:nvSpPr>
          <p:cNvPr id="66606" name="Rectangle 44"/>
          <p:cNvSpPr>
            <a:spLocks noChangeArrowheads="1"/>
          </p:cNvSpPr>
          <p:nvPr/>
        </p:nvSpPr>
        <p:spPr bwMode="auto">
          <a:xfrm>
            <a:off x="4495800" y="3687763"/>
            <a:ext cx="76200" cy="76200"/>
          </a:xfrm>
          <a:prstGeom prst="rect">
            <a:avLst/>
          </a:prstGeom>
          <a:noFill/>
          <a:ln w="3175">
            <a:solidFill>
              <a:schemeClr val="tx1"/>
            </a:solidFill>
            <a:miter lim="800000"/>
            <a:headEnd/>
            <a:tailEnd/>
          </a:ln>
        </p:spPr>
        <p:txBody>
          <a:bodyPr wrap="none" anchor="ctr"/>
          <a:lstStyle/>
          <a:p>
            <a:endParaRPr lang="en-US"/>
          </a:p>
        </p:txBody>
      </p:sp>
      <p:sp>
        <p:nvSpPr>
          <p:cNvPr id="66607" name="Rectangle 45"/>
          <p:cNvSpPr>
            <a:spLocks noChangeArrowheads="1"/>
          </p:cNvSpPr>
          <p:nvPr/>
        </p:nvSpPr>
        <p:spPr bwMode="auto">
          <a:xfrm>
            <a:off x="4572000" y="3687763"/>
            <a:ext cx="76200" cy="76200"/>
          </a:xfrm>
          <a:prstGeom prst="rect">
            <a:avLst/>
          </a:prstGeom>
          <a:noFill/>
          <a:ln w="3175">
            <a:solidFill>
              <a:schemeClr val="tx1"/>
            </a:solidFill>
            <a:miter lim="800000"/>
            <a:headEnd/>
            <a:tailEnd/>
          </a:ln>
        </p:spPr>
        <p:txBody>
          <a:bodyPr wrap="none" anchor="ctr"/>
          <a:lstStyle/>
          <a:p>
            <a:endParaRPr lang="en-US"/>
          </a:p>
        </p:txBody>
      </p:sp>
      <p:sp>
        <p:nvSpPr>
          <p:cNvPr id="66608" name="Rectangle 46"/>
          <p:cNvSpPr>
            <a:spLocks noChangeArrowheads="1"/>
          </p:cNvSpPr>
          <p:nvPr/>
        </p:nvSpPr>
        <p:spPr bwMode="auto">
          <a:xfrm>
            <a:off x="4648200" y="3687763"/>
            <a:ext cx="76200" cy="76200"/>
          </a:xfrm>
          <a:prstGeom prst="rect">
            <a:avLst/>
          </a:prstGeom>
          <a:noFill/>
          <a:ln w="3175">
            <a:solidFill>
              <a:schemeClr val="tx1"/>
            </a:solidFill>
            <a:miter lim="800000"/>
            <a:headEnd/>
            <a:tailEnd/>
          </a:ln>
        </p:spPr>
        <p:txBody>
          <a:bodyPr wrap="none" anchor="ctr"/>
          <a:lstStyle/>
          <a:p>
            <a:endParaRPr lang="en-US"/>
          </a:p>
        </p:txBody>
      </p:sp>
      <p:sp>
        <p:nvSpPr>
          <p:cNvPr id="66609" name="Rectangle 47"/>
          <p:cNvSpPr>
            <a:spLocks noChangeArrowheads="1"/>
          </p:cNvSpPr>
          <p:nvPr/>
        </p:nvSpPr>
        <p:spPr bwMode="auto">
          <a:xfrm>
            <a:off x="4724400" y="3687763"/>
            <a:ext cx="76200" cy="76200"/>
          </a:xfrm>
          <a:prstGeom prst="rect">
            <a:avLst/>
          </a:prstGeom>
          <a:noFill/>
          <a:ln w="3175">
            <a:solidFill>
              <a:schemeClr val="tx1"/>
            </a:solidFill>
            <a:miter lim="800000"/>
            <a:headEnd/>
            <a:tailEnd/>
          </a:ln>
        </p:spPr>
        <p:txBody>
          <a:bodyPr wrap="none" anchor="ctr"/>
          <a:lstStyle/>
          <a:p>
            <a:endParaRPr lang="en-US"/>
          </a:p>
        </p:txBody>
      </p:sp>
      <p:sp>
        <p:nvSpPr>
          <p:cNvPr id="66610" name="Rectangle 48"/>
          <p:cNvSpPr>
            <a:spLocks noChangeArrowheads="1"/>
          </p:cNvSpPr>
          <p:nvPr/>
        </p:nvSpPr>
        <p:spPr bwMode="auto">
          <a:xfrm>
            <a:off x="4800600" y="3687763"/>
            <a:ext cx="76200" cy="76200"/>
          </a:xfrm>
          <a:prstGeom prst="rect">
            <a:avLst/>
          </a:prstGeom>
          <a:noFill/>
          <a:ln w="3175">
            <a:solidFill>
              <a:schemeClr val="tx1"/>
            </a:solidFill>
            <a:miter lim="800000"/>
            <a:headEnd/>
            <a:tailEnd/>
          </a:ln>
        </p:spPr>
        <p:txBody>
          <a:bodyPr wrap="none" anchor="ctr"/>
          <a:lstStyle/>
          <a:p>
            <a:endParaRPr lang="en-US"/>
          </a:p>
        </p:txBody>
      </p:sp>
      <p:sp>
        <p:nvSpPr>
          <p:cNvPr id="66611" name="Rectangle 49"/>
          <p:cNvSpPr>
            <a:spLocks noChangeArrowheads="1"/>
          </p:cNvSpPr>
          <p:nvPr/>
        </p:nvSpPr>
        <p:spPr bwMode="auto">
          <a:xfrm>
            <a:off x="4876800" y="3687763"/>
            <a:ext cx="76200" cy="76200"/>
          </a:xfrm>
          <a:prstGeom prst="rect">
            <a:avLst/>
          </a:prstGeom>
          <a:noFill/>
          <a:ln w="3175">
            <a:solidFill>
              <a:schemeClr val="tx1"/>
            </a:solidFill>
            <a:miter lim="800000"/>
            <a:headEnd/>
            <a:tailEnd/>
          </a:ln>
        </p:spPr>
        <p:txBody>
          <a:bodyPr wrap="none" anchor="ctr"/>
          <a:lstStyle/>
          <a:p>
            <a:endParaRPr lang="en-US"/>
          </a:p>
        </p:txBody>
      </p:sp>
      <p:sp>
        <p:nvSpPr>
          <p:cNvPr id="66612" name="Rectangle 50"/>
          <p:cNvSpPr>
            <a:spLocks noChangeArrowheads="1"/>
          </p:cNvSpPr>
          <p:nvPr/>
        </p:nvSpPr>
        <p:spPr bwMode="auto">
          <a:xfrm>
            <a:off x="4953000" y="3687763"/>
            <a:ext cx="76200" cy="76200"/>
          </a:xfrm>
          <a:prstGeom prst="rect">
            <a:avLst/>
          </a:prstGeom>
          <a:noFill/>
          <a:ln w="3175">
            <a:solidFill>
              <a:schemeClr val="tx1"/>
            </a:solidFill>
            <a:miter lim="800000"/>
            <a:headEnd/>
            <a:tailEnd/>
          </a:ln>
        </p:spPr>
        <p:txBody>
          <a:bodyPr wrap="none" anchor="ctr"/>
          <a:lstStyle/>
          <a:p>
            <a:endParaRPr lang="en-US"/>
          </a:p>
        </p:txBody>
      </p:sp>
      <p:sp>
        <p:nvSpPr>
          <p:cNvPr id="66613" name="Rectangle 51"/>
          <p:cNvSpPr>
            <a:spLocks noChangeArrowheads="1"/>
          </p:cNvSpPr>
          <p:nvPr/>
        </p:nvSpPr>
        <p:spPr bwMode="auto">
          <a:xfrm>
            <a:off x="5029200" y="3687763"/>
            <a:ext cx="76200" cy="76200"/>
          </a:xfrm>
          <a:prstGeom prst="rect">
            <a:avLst/>
          </a:prstGeom>
          <a:noFill/>
          <a:ln w="3175">
            <a:solidFill>
              <a:schemeClr val="tx1"/>
            </a:solidFill>
            <a:miter lim="800000"/>
            <a:headEnd/>
            <a:tailEnd/>
          </a:ln>
        </p:spPr>
        <p:txBody>
          <a:bodyPr wrap="none" anchor="ctr"/>
          <a:lstStyle/>
          <a:p>
            <a:endParaRPr lang="en-US"/>
          </a:p>
        </p:txBody>
      </p:sp>
      <p:sp>
        <p:nvSpPr>
          <p:cNvPr id="66614" name="Rectangle 52"/>
          <p:cNvSpPr>
            <a:spLocks noChangeArrowheads="1"/>
          </p:cNvSpPr>
          <p:nvPr/>
        </p:nvSpPr>
        <p:spPr bwMode="auto">
          <a:xfrm>
            <a:off x="5105400" y="3687763"/>
            <a:ext cx="76200" cy="76200"/>
          </a:xfrm>
          <a:prstGeom prst="rect">
            <a:avLst/>
          </a:prstGeom>
          <a:noFill/>
          <a:ln w="3175">
            <a:solidFill>
              <a:schemeClr val="tx1"/>
            </a:solidFill>
            <a:miter lim="800000"/>
            <a:headEnd/>
            <a:tailEnd/>
          </a:ln>
        </p:spPr>
        <p:txBody>
          <a:bodyPr wrap="none" anchor="ctr"/>
          <a:lstStyle/>
          <a:p>
            <a:endParaRPr lang="en-US"/>
          </a:p>
        </p:txBody>
      </p:sp>
      <p:sp>
        <p:nvSpPr>
          <p:cNvPr id="66615" name="Rectangle 53"/>
          <p:cNvSpPr>
            <a:spLocks noChangeArrowheads="1"/>
          </p:cNvSpPr>
          <p:nvPr/>
        </p:nvSpPr>
        <p:spPr bwMode="auto">
          <a:xfrm>
            <a:off x="5181600" y="3687763"/>
            <a:ext cx="76200" cy="76200"/>
          </a:xfrm>
          <a:prstGeom prst="rect">
            <a:avLst/>
          </a:prstGeom>
          <a:noFill/>
          <a:ln w="3175">
            <a:solidFill>
              <a:schemeClr val="tx1"/>
            </a:solidFill>
            <a:miter lim="800000"/>
            <a:headEnd/>
            <a:tailEnd/>
          </a:ln>
        </p:spPr>
        <p:txBody>
          <a:bodyPr wrap="none" anchor="ctr"/>
          <a:lstStyle/>
          <a:p>
            <a:endParaRPr lang="en-US"/>
          </a:p>
        </p:txBody>
      </p:sp>
      <p:sp>
        <p:nvSpPr>
          <p:cNvPr id="66616" name="Rectangle 54"/>
          <p:cNvSpPr>
            <a:spLocks noChangeArrowheads="1"/>
          </p:cNvSpPr>
          <p:nvPr/>
        </p:nvSpPr>
        <p:spPr bwMode="auto">
          <a:xfrm>
            <a:off x="5257800" y="3687763"/>
            <a:ext cx="76200" cy="76200"/>
          </a:xfrm>
          <a:prstGeom prst="rect">
            <a:avLst/>
          </a:prstGeom>
          <a:noFill/>
          <a:ln w="3175">
            <a:solidFill>
              <a:schemeClr val="tx1"/>
            </a:solidFill>
            <a:miter lim="800000"/>
            <a:headEnd/>
            <a:tailEnd/>
          </a:ln>
        </p:spPr>
        <p:txBody>
          <a:bodyPr wrap="none" anchor="ctr"/>
          <a:lstStyle/>
          <a:p>
            <a:endParaRPr lang="en-US"/>
          </a:p>
        </p:txBody>
      </p:sp>
      <p:sp>
        <p:nvSpPr>
          <p:cNvPr id="66617" name="Rectangle 55"/>
          <p:cNvSpPr>
            <a:spLocks noChangeArrowheads="1"/>
          </p:cNvSpPr>
          <p:nvPr/>
        </p:nvSpPr>
        <p:spPr bwMode="auto">
          <a:xfrm>
            <a:off x="5334000" y="3687763"/>
            <a:ext cx="76200" cy="76200"/>
          </a:xfrm>
          <a:prstGeom prst="rect">
            <a:avLst/>
          </a:prstGeom>
          <a:noFill/>
          <a:ln w="3175">
            <a:solidFill>
              <a:schemeClr val="tx1"/>
            </a:solidFill>
            <a:miter lim="800000"/>
            <a:headEnd/>
            <a:tailEnd/>
          </a:ln>
        </p:spPr>
        <p:txBody>
          <a:bodyPr wrap="none" anchor="ctr"/>
          <a:lstStyle/>
          <a:p>
            <a:endParaRPr lang="en-US"/>
          </a:p>
        </p:txBody>
      </p:sp>
      <p:sp>
        <p:nvSpPr>
          <p:cNvPr id="66618" name="Rectangle 56"/>
          <p:cNvSpPr>
            <a:spLocks noChangeArrowheads="1"/>
          </p:cNvSpPr>
          <p:nvPr/>
        </p:nvSpPr>
        <p:spPr bwMode="auto">
          <a:xfrm>
            <a:off x="5410200" y="3687763"/>
            <a:ext cx="76200" cy="76200"/>
          </a:xfrm>
          <a:prstGeom prst="rect">
            <a:avLst/>
          </a:prstGeom>
          <a:noFill/>
          <a:ln w="3175">
            <a:solidFill>
              <a:schemeClr val="tx1"/>
            </a:solidFill>
            <a:miter lim="800000"/>
            <a:headEnd/>
            <a:tailEnd/>
          </a:ln>
        </p:spPr>
        <p:txBody>
          <a:bodyPr wrap="none" anchor="ctr"/>
          <a:lstStyle/>
          <a:p>
            <a:endParaRPr lang="en-US"/>
          </a:p>
        </p:txBody>
      </p:sp>
      <p:sp>
        <p:nvSpPr>
          <p:cNvPr id="66619" name="Rectangle 57"/>
          <p:cNvSpPr>
            <a:spLocks noChangeArrowheads="1"/>
          </p:cNvSpPr>
          <p:nvPr/>
        </p:nvSpPr>
        <p:spPr bwMode="auto">
          <a:xfrm>
            <a:off x="5486400" y="3687763"/>
            <a:ext cx="76200" cy="76200"/>
          </a:xfrm>
          <a:prstGeom prst="rect">
            <a:avLst/>
          </a:prstGeom>
          <a:noFill/>
          <a:ln w="3175">
            <a:solidFill>
              <a:schemeClr val="tx1"/>
            </a:solidFill>
            <a:miter lim="800000"/>
            <a:headEnd/>
            <a:tailEnd/>
          </a:ln>
        </p:spPr>
        <p:txBody>
          <a:bodyPr wrap="none" anchor="ctr"/>
          <a:lstStyle/>
          <a:p>
            <a:endParaRPr lang="en-US"/>
          </a:p>
        </p:txBody>
      </p:sp>
      <p:sp>
        <p:nvSpPr>
          <p:cNvPr id="66620" name="Rectangle 58"/>
          <p:cNvSpPr>
            <a:spLocks noChangeArrowheads="1"/>
          </p:cNvSpPr>
          <p:nvPr/>
        </p:nvSpPr>
        <p:spPr bwMode="auto">
          <a:xfrm>
            <a:off x="5562600" y="3687763"/>
            <a:ext cx="76200" cy="76200"/>
          </a:xfrm>
          <a:prstGeom prst="rect">
            <a:avLst/>
          </a:prstGeom>
          <a:noFill/>
          <a:ln w="3175">
            <a:solidFill>
              <a:schemeClr val="tx1"/>
            </a:solidFill>
            <a:miter lim="800000"/>
            <a:headEnd/>
            <a:tailEnd/>
          </a:ln>
        </p:spPr>
        <p:txBody>
          <a:bodyPr wrap="none" anchor="ctr"/>
          <a:lstStyle/>
          <a:p>
            <a:endParaRPr lang="en-US"/>
          </a:p>
        </p:txBody>
      </p:sp>
      <p:sp>
        <p:nvSpPr>
          <p:cNvPr id="66621" name="Rectangle 59"/>
          <p:cNvSpPr>
            <a:spLocks noChangeArrowheads="1"/>
          </p:cNvSpPr>
          <p:nvPr/>
        </p:nvSpPr>
        <p:spPr bwMode="auto">
          <a:xfrm>
            <a:off x="4495800" y="3763963"/>
            <a:ext cx="76200" cy="76200"/>
          </a:xfrm>
          <a:prstGeom prst="rect">
            <a:avLst/>
          </a:prstGeom>
          <a:noFill/>
          <a:ln w="3175">
            <a:solidFill>
              <a:schemeClr val="tx1"/>
            </a:solidFill>
            <a:miter lim="800000"/>
            <a:headEnd/>
            <a:tailEnd/>
          </a:ln>
        </p:spPr>
        <p:txBody>
          <a:bodyPr wrap="none" anchor="ctr"/>
          <a:lstStyle/>
          <a:p>
            <a:endParaRPr lang="en-US"/>
          </a:p>
        </p:txBody>
      </p:sp>
      <p:sp>
        <p:nvSpPr>
          <p:cNvPr id="66622" name="Rectangle 60"/>
          <p:cNvSpPr>
            <a:spLocks noChangeArrowheads="1"/>
          </p:cNvSpPr>
          <p:nvPr/>
        </p:nvSpPr>
        <p:spPr bwMode="auto">
          <a:xfrm>
            <a:off x="4572000" y="3763963"/>
            <a:ext cx="76200" cy="76200"/>
          </a:xfrm>
          <a:prstGeom prst="rect">
            <a:avLst/>
          </a:prstGeom>
          <a:noFill/>
          <a:ln w="3175">
            <a:solidFill>
              <a:schemeClr val="tx1"/>
            </a:solidFill>
            <a:miter lim="800000"/>
            <a:headEnd/>
            <a:tailEnd/>
          </a:ln>
        </p:spPr>
        <p:txBody>
          <a:bodyPr wrap="none" anchor="ctr"/>
          <a:lstStyle/>
          <a:p>
            <a:endParaRPr lang="en-US"/>
          </a:p>
        </p:txBody>
      </p:sp>
      <p:sp>
        <p:nvSpPr>
          <p:cNvPr id="66623" name="Rectangle 61"/>
          <p:cNvSpPr>
            <a:spLocks noChangeArrowheads="1"/>
          </p:cNvSpPr>
          <p:nvPr/>
        </p:nvSpPr>
        <p:spPr bwMode="auto">
          <a:xfrm>
            <a:off x="4648200" y="3763963"/>
            <a:ext cx="76200" cy="76200"/>
          </a:xfrm>
          <a:prstGeom prst="rect">
            <a:avLst/>
          </a:prstGeom>
          <a:noFill/>
          <a:ln w="3175">
            <a:solidFill>
              <a:schemeClr val="tx1"/>
            </a:solidFill>
            <a:miter lim="800000"/>
            <a:headEnd/>
            <a:tailEnd/>
          </a:ln>
        </p:spPr>
        <p:txBody>
          <a:bodyPr wrap="none" anchor="ctr"/>
          <a:lstStyle/>
          <a:p>
            <a:endParaRPr lang="en-US"/>
          </a:p>
        </p:txBody>
      </p:sp>
      <p:sp>
        <p:nvSpPr>
          <p:cNvPr id="66624" name="Rectangle 62"/>
          <p:cNvSpPr>
            <a:spLocks noChangeArrowheads="1"/>
          </p:cNvSpPr>
          <p:nvPr/>
        </p:nvSpPr>
        <p:spPr bwMode="auto">
          <a:xfrm>
            <a:off x="4724400" y="3763963"/>
            <a:ext cx="76200" cy="76200"/>
          </a:xfrm>
          <a:prstGeom prst="rect">
            <a:avLst/>
          </a:prstGeom>
          <a:noFill/>
          <a:ln w="3175">
            <a:solidFill>
              <a:schemeClr val="tx1"/>
            </a:solidFill>
            <a:miter lim="800000"/>
            <a:headEnd/>
            <a:tailEnd/>
          </a:ln>
        </p:spPr>
        <p:txBody>
          <a:bodyPr wrap="none" anchor="ctr"/>
          <a:lstStyle/>
          <a:p>
            <a:endParaRPr lang="en-US"/>
          </a:p>
        </p:txBody>
      </p:sp>
      <p:sp>
        <p:nvSpPr>
          <p:cNvPr id="66625" name="Rectangle 63"/>
          <p:cNvSpPr>
            <a:spLocks noChangeArrowheads="1"/>
          </p:cNvSpPr>
          <p:nvPr/>
        </p:nvSpPr>
        <p:spPr bwMode="auto">
          <a:xfrm>
            <a:off x="4800600" y="3763963"/>
            <a:ext cx="76200" cy="76200"/>
          </a:xfrm>
          <a:prstGeom prst="rect">
            <a:avLst/>
          </a:prstGeom>
          <a:noFill/>
          <a:ln w="3175">
            <a:solidFill>
              <a:schemeClr val="tx1"/>
            </a:solidFill>
            <a:miter lim="800000"/>
            <a:headEnd/>
            <a:tailEnd/>
          </a:ln>
        </p:spPr>
        <p:txBody>
          <a:bodyPr wrap="none" anchor="ctr"/>
          <a:lstStyle/>
          <a:p>
            <a:endParaRPr lang="en-US"/>
          </a:p>
        </p:txBody>
      </p:sp>
      <p:sp>
        <p:nvSpPr>
          <p:cNvPr id="66626" name="Rectangle 64"/>
          <p:cNvSpPr>
            <a:spLocks noChangeArrowheads="1"/>
          </p:cNvSpPr>
          <p:nvPr/>
        </p:nvSpPr>
        <p:spPr bwMode="auto">
          <a:xfrm>
            <a:off x="4876800" y="3763963"/>
            <a:ext cx="76200" cy="76200"/>
          </a:xfrm>
          <a:prstGeom prst="rect">
            <a:avLst/>
          </a:prstGeom>
          <a:noFill/>
          <a:ln w="3175">
            <a:solidFill>
              <a:schemeClr val="tx1"/>
            </a:solidFill>
            <a:miter lim="800000"/>
            <a:headEnd/>
            <a:tailEnd/>
          </a:ln>
        </p:spPr>
        <p:txBody>
          <a:bodyPr wrap="none" anchor="ctr"/>
          <a:lstStyle/>
          <a:p>
            <a:endParaRPr lang="en-US"/>
          </a:p>
        </p:txBody>
      </p:sp>
      <p:sp>
        <p:nvSpPr>
          <p:cNvPr id="66627" name="Rectangle 65"/>
          <p:cNvSpPr>
            <a:spLocks noChangeArrowheads="1"/>
          </p:cNvSpPr>
          <p:nvPr/>
        </p:nvSpPr>
        <p:spPr bwMode="auto">
          <a:xfrm>
            <a:off x="4953000" y="3763963"/>
            <a:ext cx="76200" cy="76200"/>
          </a:xfrm>
          <a:prstGeom prst="rect">
            <a:avLst/>
          </a:prstGeom>
          <a:noFill/>
          <a:ln w="3175">
            <a:solidFill>
              <a:schemeClr val="tx1"/>
            </a:solidFill>
            <a:miter lim="800000"/>
            <a:headEnd/>
            <a:tailEnd/>
          </a:ln>
        </p:spPr>
        <p:txBody>
          <a:bodyPr wrap="none" anchor="ctr"/>
          <a:lstStyle/>
          <a:p>
            <a:endParaRPr lang="en-US"/>
          </a:p>
        </p:txBody>
      </p:sp>
      <p:sp>
        <p:nvSpPr>
          <p:cNvPr id="66628" name="Rectangle 66"/>
          <p:cNvSpPr>
            <a:spLocks noChangeArrowheads="1"/>
          </p:cNvSpPr>
          <p:nvPr/>
        </p:nvSpPr>
        <p:spPr bwMode="auto">
          <a:xfrm>
            <a:off x="5029200" y="3763963"/>
            <a:ext cx="76200" cy="76200"/>
          </a:xfrm>
          <a:prstGeom prst="rect">
            <a:avLst/>
          </a:prstGeom>
          <a:noFill/>
          <a:ln w="3175">
            <a:solidFill>
              <a:schemeClr val="tx1"/>
            </a:solidFill>
            <a:miter lim="800000"/>
            <a:headEnd/>
            <a:tailEnd/>
          </a:ln>
        </p:spPr>
        <p:txBody>
          <a:bodyPr wrap="none" anchor="ctr"/>
          <a:lstStyle/>
          <a:p>
            <a:endParaRPr lang="en-US"/>
          </a:p>
        </p:txBody>
      </p:sp>
      <p:sp>
        <p:nvSpPr>
          <p:cNvPr id="66629" name="Rectangle 67"/>
          <p:cNvSpPr>
            <a:spLocks noChangeArrowheads="1"/>
          </p:cNvSpPr>
          <p:nvPr/>
        </p:nvSpPr>
        <p:spPr bwMode="auto">
          <a:xfrm>
            <a:off x="5105400" y="3763963"/>
            <a:ext cx="76200" cy="76200"/>
          </a:xfrm>
          <a:prstGeom prst="rect">
            <a:avLst/>
          </a:prstGeom>
          <a:noFill/>
          <a:ln w="3175">
            <a:solidFill>
              <a:schemeClr val="tx1"/>
            </a:solidFill>
            <a:miter lim="800000"/>
            <a:headEnd/>
            <a:tailEnd/>
          </a:ln>
        </p:spPr>
        <p:txBody>
          <a:bodyPr wrap="none" anchor="ctr"/>
          <a:lstStyle/>
          <a:p>
            <a:endParaRPr lang="en-US"/>
          </a:p>
        </p:txBody>
      </p:sp>
      <p:sp>
        <p:nvSpPr>
          <p:cNvPr id="66630" name="Rectangle 68"/>
          <p:cNvSpPr>
            <a:spLocks noChangeArrowheads="1"/>
          </p:cNvSpPr>
          <p:nvPr/>
        </p:nvSpPr>
        <p:spPr bwMode="auto">
          <a:xfrm>
            <a:off x="5181600" y="3763963"/>
            <a:ext cx="76200" cy="76200"/>
          </a:xfrm>
          <a:prstGeom prst="rect">
            <a:avLst/>
          </a:prstGeom>
          <a:noFill/>
          <a:ln w="3175">
            <a:solidFill>
              <a:schemeClr val="tx1"/>
            </a:solidFill>
            <a:miter lim="800000"/>
            <a:headEnd/>
            <a:tailEnd/>
          </a:ln>
        </p:spPr>
        <p:txBody>
          <a:bodyPr wrap="none" anchor="ctr"/>
          <a:lstStyle/>
          <a:p>
            <a:endParaRPr lang="en-US"/>
          </a:p>
        </p:txBody>
      </p:sp>
      <p:sp>
        <p:nvSpPr>
          <p:cNvPr id="66631" name="Rectangle 69"/>
          <p:cNvSpPr>
            <a:spLocks noChangeArrowheads="1"/>
          </p:cNvSpPr>
          <p:nvPr/>
        </p:nvSpPr>
        <p:spPr bwMode="auto">
          <a:xfrm>
            <a:off x="5257800" y="3763963"/>
            <a:ext cx="76200" cy="76200"/>
          </a:xfrm>
          <a:prstGeom prst="rect">
            <a:avLst/>
          </a:prstGeom>
          <a:noFill/>
          <a:ln w="3175">
            <a:solidFill>
              <a:schemeClr val="tx1"/>
            </a:solidFill>
            <a:miter lim="800000"/>
            <a:headEnd/>
            <a:tailEnd/>
          </a:ln>
        </p:spPr>
        <p:txBody>
          <a:bodyPr wrap="none" anchor="ctr"/>
          <a:lstStyle/>
          <a:p>
            <a:endParaRPr lang="en-US"/>
          </a:p>
        </p:txBody>
      </p:sp>
      <p:sp>
        <p:nvSpPr>
          <p:cNvPr id="66632" name="Rectangle 70"/>
          <p:cNvSpPr>
            <a:spLocks noChangeArrowheads="1"/>
          </p:cNvSpPr>
          <p:nvPr/>
        </p:nvSpPr>
        <p:spPr bwMode="auto">
          <a:xfrm>
            <a:off x="5334000" y="3763963"/>
            <a:ext cx="76200" cy="76200"/>
          </a:xfrm>
          <a:prstGeom prst="rect">
            <a:avLst/>
          </a:prstGeom>
          <a:noFill/>
          <a:ln w="3175">
            <a:solidFill>
              <a:schemeClr val="tx1"/>
            </a:solidFill>
            <a:miter lim="800000"/>
            <a:headEnd/>
            <a:tailEnd/>
          </a:ln>
        </p:spPr>
        <p:txBody>
          <a:bodyPr wrap="none" anchor="ctr"/>
          <a:lstStyle/>
          <a:p>
            <a:endParaRPr lang="en-US"/>
          </a:p>
        </p:txBody>
      </p:sp>
      <p:sp>
        <p:nvSpPr>
          <p:cNvPr id="66633" name="Rectangle 71"/>
          <p:cNvSpPr>
            <a:spLocks noChangeArrowheads="1"/>
          </p:cNvSpPr>
          <p:nvPr/>
        </p:nvSpPr>
        <p:spPr bwMode="auto">
          <a:xfrm>
            <a:off x="5410200" y="3763963"/>
            <a:ext cx="76200" cy="76200"/>
          </a:xfrm>
          <a:prstGeom prst="rect">
            <a:avLst/>
          </a:prstGeom>
          <a:noFill/>
          <a:ln w="3175">
            <a:solidFill>
              <a:schemeClr val="tx1"/>
            </a:solidFill>
            <a:miter lim="800000"/>
            <a:headEnd/>
            <a:tailEnd/>
          </a:ln>
        </p:spPr>
        <p:txBody>
          <a:bodyPr wrap="none" anchor="ctr"/>
          <a:lstStyle/>
          <a:p>
            <a:endParaRPr lang="en-US"/>
          </a:p>
        </p:txBody>
      </p:sp>
      <p:sp>
        <p:nvSpPr>
          <p:cNvPr id="66634" name="Rectangle 72"/>
          <p:cNvSpPr>
            <a:spLocks noChangeArrowheads="1"/>
          </p:cNvSpPr>
          <p:nvPr/>
        </p:nvSpPr>
        <p:spPr bwMode="auto">
          <a:xfrm>
            <a:off x="5486400" y="3763963"/>
            <a:ext cx="76200" cy="76200"/>
          </a:xfrm>
          <a:prstGeom prst="rect">
            <a:avLst/>
          </a:prstGeom>
          <a:noFill/>
          <a:ln w="3175">
            <a:solidFill>
              <a:schemeClr val="tx1"/>
            </a:solidFill>
            <a:miter lim="800000"/>
            <a:headEnd/>
            <a:tailEnd/>
          </a:ln>
        </p:spPr>
        <p:txBody>
          <a:bodyPr wrap="none" anchor="ctr"/>
          <a:lstStyle/>
          <a:p>
            <a:endParaRPr lang="en-US"/>
          </a:p>
        </p:txBody>
      </p:sp>
      <p:sp>
        <p:nvSpPr>
          <p:cNvPr id="66635" name="Rectangle 73"/>
          <p:cNvSpPr>
            <a:spLocks noChangeArrowheads="1"/>
          </p:cNvSpPr>
          <p:nvPr/>
        </p:nvSpPr>
        <p:spPr bwMode="auto">
          <a:xfrm>
            <a:off x="5562600" y="3763963"/>
            <a:ext cx="76200" cy="76200"/>
          </a:xfrm>
          <a:prstGeom prst="rect">
            <a:avLst/>
          </a:prstGeom>
          <a:noFill/>
          <a:ln w="3175">
            <a:solidFill>
              <a:schemeClr val="tx1"/>
            </a:solidFill>
            <a:miter lim="800000"/>
            <a:headEnd/>
            <a:tailEnd/>
          </a:ln>
        </p:spPr>
        <p:txBody>
          <a:bodyPr wrap="none" anchor="ctr"/>
          <a:lstStyle/>
          <a:p>
            <a:endParaRPr lang="en-US"/>
          </a:p>
        </p:txBody>
      </p:sp>
      <p:sp>
        <p:nvSpPr>
          <p:cNvPr id="66636" name="Rectangle 74"/>
          <p:cNvSpPr>
            <a:spLocks noChangeArrowheads="1"/>
          </p:cNvSpPr>
          <p:nvPr/>
        </p:nvSpPr>
        <p:spPr bwMode="auto">
          <a:xfrm>
            <a:off x="4495800" y="3840163"/>
            <a:ext cx="76200" cy="76200"/>
          </a:xfrm>
          <a:prstGeom prst="rect">
            <a:avLst/>
          </a:prstGeom>
          <a:noFill/>
          <a:ln w="3175">
            <a:solidFill>
              <a:schemeClr val="tx1"/>
            </a:solidFill>
            <a:miter lim="800000"/>
            <a:headEnd/>
            <a:tailEnd/>
          </a:ln>
        </p:spPr>
        <p:txBody>
          <a:bodyPr wrap="none" anchor="ctr"/>
          <a:lstStyle/>
          <a:p>
            <a:endParaRPr lang="en-US"/>
          </a:p>
        </p:txBody>
      </p:sp>
      <p:sp>
        <p:nvSpPr>
          <p:cNvPr id="66637" name="Rectangle 75"/>
          <p:cNvSpPr>
            <a:spLocks noChangeArrowheads="1"/>
          </p:cNvSpPr>
          <p:nvPr/>
        </p:nvSpPr>
        <p:spPr bwMode="auto">
          <a:xfrm>
            <a:off x="4572000" y="3840163"/>
            <a:ext cx="76200" cy="76200"/>
          </a:xfrm>
          <a:prstGeom prst="rect">
            <a:avLst/>
          </a:prstGeom>
          <a:noFill/>
          <a:ln w="3175">
            <a:solidFill>
              <a:schemeClr val="tx1"/>
            </a:solidFill>
            <a:miter lim="800000"/>
            <a:headEnd/>
            <a:tailEnd/>
          </a:ln>
        </p:spPr>
        <p:txBody>
          <a:bodyPr wrap="none" anchor="ctr"/>
          <a:lstStyle/>
          <a:p>
            <a:endParaRPr lang="en-US"/>
          </a:p>
        </p:txBody>
      </p:sp>
      <p:sp>
        <p:nvSpPr>
          <p:cNvPr id="66638" name="Rectangle 76"/>
          <p:cNvSpPr>
            <a:spLocks noChangeArrowheads="1"/>
          </p:cNvSpPr>
          <p:nvPr/>
        </p:nvSpPr>
        <p:spPr bwMode="auto">
          <a:xfrm>
            <a:off x="4648200" y="3840163"/>
            <a:ext cx="76200" cy="76200"/>
          </a:xfrm>
          <a:prstGeom prst="rect">
            <a:avLst/>
          </a:prstGeom>
          <a:noFill/>
          <a:ln w="3175">
            <a:solidFill>
              <a:schemeClr val="tx1"/>
            </a:solidFill>
            <a:miter lim="800000"/>
            <a:headEnd/>
            <a:tailEnd/>
          </a:ln>
        </p:spPr>
        <p:txBody>
          <a:bodyPr wrap="none" anchor="ctr"/>
          <a:lstStyle/>
          <a:p>
            <a:endParaRPr lang="en-US"/>
          </a:p>
        </p:txBody>
      </p:sp>
      <p:sp>
        <p:nvSpPr>
          <p:cNvPr id="66639" name="Rectangle 77"/>
          <p:cNvSpPr>
            <a:spLocks noChangeArrowheads="1"/>
          </p:cNvSpPr>
          <p:nvPr/>
        </p:nvSpPr>
        <p:spPr bwMode="auto">
          <a:xfrm>
            <a:off x="4724400" y="3840163"/>
            <a:ext cx="76200" cy="76200"/>
          </a:xfrm>
          <a:prstGeom prst="rect">
            <a:avLst/>
          </a:prstGeom>
          <a:noFill/>
          <a:ln w="3175">
            <a:solidFill>
              <a:schemeClr val="tx1"/>
            </a:solidFill>
            <a:miter lim="800000"/>
            <a:headEnd/>
            <a:tailEnd/>
          </a:ln>
        </p:spPr>
        <p:txBody>
          <a:bodyPr wrap="none" anchor="ctr"/>
          <a:lstStyle/>
          <a:p>
            <a:endParaRPr lang="en-US"/>
          </a:p>
        </p:txBody>
      </p:sp>
      <p:sp>
        <p:nvSpPr>
          <p:cNvPr id="66640" name="Rectangle 78"/>
          <p:cNvSpPr>
            <a:spLocks noChangeArrowheads="1"/>
          </p:cNvSpPr>
          <p:nvPr/>
        </p:nvSpPr>
        <p:spPr bwMode="auto">
          <a:xfrm>
            <a:off x="4800600" y="3840163"/>
            <a:ext cx="76200" cy="76200"/>
          </a:xfrm>
          <a:prstGeom prst="rect">
            <a:avLst/>
          </a:prstGeom>
          <a:noFill/>
          <a:ln w="3175">
            <a:solidFill>
              <a:schemeClr val="tx1"/>
            </a:solidFill>
            <a:miter lim="800000"/>
            <a:headEnd/>
            <a:tailEnd/>
          </a:ln>
        </p:spPr>
        <p:txBody>
          <a:bodyPr wrap="none" anchor="ctr"/>
          <a:lstStyle/>
          <a:p>
            <a:endParaRPr lang="en-US"/>
          </a:p>
        </p:txBody>
      </p:sp>
      <p:sp>
        <p:nvSpPr>
          <p:cNvPr id="66641" name="Rectangle 79"/>
          <p:cNvSpPr>
            <a:spLocks noChangeArrowheads="1"/>
          </p:cNvSpPr>
          <p:nvPr/>
        </p:nvSpPr>
        <p:spPr bwMode="auto">
          <a:xfrm>
            <a:off x="4876800" y="3840163"/>
            <a:ext cx="76200" cy="76200"/>
          </a:xfrm>
          <a:prstGeom prst="rect">
            <a:avLst/>
          </a:prstGeom>
          <a:noFill/>
          <a:ln w="3175">
            <a:solidFill>
              <a:schemeClr val="tx1"/>
            </a:solidFill>
            <a:miter lim="800000"/>
            <a:headEnd/>
            <a:tailEnd/>
          </a:ln>
        </p:spPr>
        <p:txBody>
          <a:bodyPr wrap="none" anchor="ctr"/>
          <a:lstStyle/>
          <a:p>
            <a:endParaRPr lang="en-US"/>
          </a:p>
        </p:txBody>
      </p:sp>
      <p:sp>
        <p:nvSpPr>
          <p:cNvPr id="66642" name="Rectangle 80"/>
          <p:cNvSpPr>
            <a:spLocks noChangeArrowheads="1"/>
          </p:cNvSpPr>
          <p:nvPr/>
        </p:nvSpPr>
        <p:spPr bwMode="auto">
          <a:xfrm>
            <a:off x="4953000" y="3840163"/>
            <a:ext cx="76200" cy="76200"/>
          </a:xfrm>
          <a:prstGeom prst="rect">
            <a:avLst/>
          </a:prstGeom>
          <a:noFill/>
          <a:ln w="3175">
            <a:solidFill>
              <a:schemeClr val="tx1"/>
            </a:solidFill>
            <a:miter lim="800000"/>
            <a:headEnd/>
            <a:tailEnd/>
          </a:ln>
        </p:spPr>
        <p:txBody>
          <a:bodyPr wrap="none" anchor="ctr"/>
          <a:lstStyle/>
          <a:p>
            <a:endParaRPr lang="en-US"/>
          </a:p>
        </p:txBody>
      </p:sp>
      <p:sp>
        <p:nvSpPr>
          <p:cNvPr id="66643" name="Rectangle 81"/>
          <p:cNvSpPr>
            <a:spLocks noChangeArrowheads="1"/>
          </p:cNvSpPr>
          <p:nvPr/>
        </p:nvSpPr>
        <p:spPr bwMode="auto">
          <a:xfrm>
            <a:off x="5029200" y="3840163"/>
            <a:ext cx="76200" cy="76200"/>
          </a:xfrm>
          <a:prstGeom prst="rect">
            <a:avLst/>
          </a:prstGeom>
          <a:noFill/>
          <a:ln w="3175">
            <a:solidFill>
              <a:schemeClr val="tx1"/>
            </a:solidFill>
            <a:miter lim="800000"/>
            <a:headEnd/>
            <a:tailEnd/>
          </a:ln>
        </p:spPr>
        <p:txBody>
          <a:bodyPr wrap="none" anchor="ctr"/>
          <a:lstStyle/>
          <a:p>
            <a:endParaRPr lang="en-US"/>
          </a:p>
        </p:txBody>
      </p:sp>
      <p:sp>
        <p:nvSpPr>
          <p:cNvPr id="66644" name="Rectangle 82"/>
          <p:cNvSpPr>
            <a:spLocks noChangeArrowheads="1"/>
          </p:cNvSpPr>
          <p:nvPr/>
        </p:nvSpPr>
        <p:spPr bwMode="auto">
          <a:xfrm>
            <a:off x="5105400" y="3840163"/>
            <a:ext cx="76200" cy="76200"/>
          </a:xfrm>
          <a:prstGeom prst="rect">
            <a:avLst/>
          </a:prstGeom>
          <a:noFill/>
          <a:ln w="3175">
            <a:solidFill>
              <a:schemeClr val="tx1"/>
            </a:solidFill>
            <a:miter lim="800000"/>
            <a:headEnd/>
            <a:tailEnd/>
          </a:ln>
        </p:spPr>
        <p:txBody>
          <a:bodyPr wrap="none" anchor="ctr"/>
          <a:lstStyle/>
          <a:p>
            <a:endParaRPr lang="en-US"/>
          </a:p>
        </p:txBody>
      </p:sp>
      <p:sp>
        <p:nvSpPr>
          <p:cNvPr id="66645" name="Rectangle 83"/>
          <p:cNvSpPr>
            <a:spLocks noChangeArrowheads="1"/>
          </p:cNvSpPr>
          <p:nvPr/>
        </p:nvSpPr>
        <p:spPr bwMode="auto">
          <a:xfrm>
            <a:off x="5181600" y="3840163"/>
            <a:ext cx="76200" cy="76200"/>
          </a:xfrm>
          <a:prstGeom prst="rect">
            <a:avLst/>
          </a:prstGeom>
          <a:noFill/>
          <a:ln w="3175">
            <a:solidFill>
              <a:schemeClr val="tx1"/>
            </a:solidFill>
            <a:miter lim="800000"/>
            <a:headEnd/>
            <a:tailEnd/>
          </a:ln>
        </p:spPr>
        <p:txBody>
          <a:bodyPr wrap="none" anchor="ctr"/>
          <a:lstStyle/>
          <a:p>
            <a:endParaRPr lang="en-US"/>
          </a:p>
        </p:txBody>
      </p:sp>
      <p:sp>
        <p:nvSpPr>
          <p:cNvPr id="66646" name="Rectangle 84"/>
          <p:cNvSpPr>
            <a:spLocks noChangeArrowheads="1"/>
          </p:cNvSpPr>
          <p:nvPr/>
        </p:nvSpPr>
        <p:spPr bwMode="auto">
          <a:xfrm>
            <a:off x="5257800" y="3840163"/>
            <a:ext cx="76200" cy="76200"/>
          </a:xfrm>
          <a:prstGeom prst="rect">
            <a:avLst/>
          </a:prstGeom>
          <a:noFill/>
          <a:ln w="3175">
            <a:solidFill>
              <a:schemeClr val="tx1"/>
            </a:solidFill>
            <a:miter lim="800000"/>
            <a:headEnd/>
            <a:tailEnd/>
          </a:ln>
        </p:spPr>
        <p:txBody>
          <a:bodyPr wrap="none" anchor="ctr"/>
          <a:lstStyle/>
          <a:p>
            <a:endParaRPr lang="en-US"/>
          </a:p>
        </p:txBody>
      </p:sp>
      <p:sp>
        <p:nvSpPr>
          <p:cNvPr id="66647" name="Rectangle 85"/>
          <p:cNvSpPr>
            <a:spLocks noChangeArrowheads="1"/>
          </p:cNvSpPr>
          <p:nvPr/>
        </p:nvSpPr>
        <p:spPr bwMode="auto">
          <a:xfrm>
            <a:off x="5334000" y="3840163"/>
            <a:ext cx="76200" cy="76200"/>
          </a:xfrm>
          <a:prstGeom prst="rect">
            <a:avLst/>
          </a:prstGeom>
          <a:noFill/>
          <a:ln w="3175">
            <a:solidFill>
              <a:schemeClr val="tx1"/>
            </a:solidFill>
            <a:miter lim="800000"/>
            <a:headEnd/>
            <a:tailEnd/>
          </a:ln>
        </p:spPr>
        <p:txBody>
          <a:bodyPr wrap="none" anchor="ctr"/>
          <a:lstStyle/>
          <a:p>
            <a:endParaRPr lang="en-US"/>
          </a:p>
        </p:txBody>
      </p:sp>
      <p:sp>
        <p:nvSpPr>
          <p:cNvPr id="66648" name="Rectangle 86"/>
          <p:cNvSpPr>
            <a:spLocks noChangeArrowheads="1"/>
          </p:cNvSpPr>
          <p:nvPr/>
        </p:nvSpPr>
        <p:spPr bwMode="auto">
          <a:xfrm>
            <a:off x="5410200" y="3840163"/>
            <a:ext cx="76200" cy="76200"/>
          </a:xfrm>
          <a:prstGeom prst="rect">
            <a:avLst/>
          </a:prstGeom>
          <a:noFill/>
          <a:ln w="3175">
            <a:solidFill>
              <a:schemeClr val="tx1"/>
            </a:solidFill>
            <a:miter lim="800000"/>
            <a:headEnd/>
            <a:tailEnd/>
          </a:ln>
        </p:spPr>
        <p:txBody>
          <a:bodyPr wrap="none" anchor="ctr"/>
          <a:lstStyle/>
          <a:p>
            <a:endParaRPr lang="en-US"/>
          </a:p>
        </p:txBody>
      </p:sp>
      <p:sp>
        <p:nvSpPr>
          <p:cNvPr id="66649" name="Rectangle 87"/>
          <p:cNvSpPr>
            <a:spLocks noChangeArrowheads="1"/>
          </p:cNvSpPr>
          <p:nvPr/>
        </p:nvSpPr>
        <p:spPr bwMode="auto">
          <a:xfrm>
            <a:off x="5486400" y="3840163"/>
            <a:ext cx="76200" cy="76200"/>
          </a:xfrm>
          <a:prstGeom prst="rect">
            <a:avLst/>
          </a:prstGeom>
          <a:noFill/>
          <a:ln w="3175">
            <a:solidFill>
              <a:schemeClr val="tx1"/>
            </a:solidFill>
            <a:miter lim="800000"/>
            <a:headEnd/>
            <a:tailEnd/>
          </a:ln>
        </p:spPr>
        <p:txBody>
          <a:bodyPr wrap="none" anchor="ctr"/>
          <a:lstStyle/>
          <a:p>
            <a:endParaRPr lang="en-US"/>
          </a:p>
        </p:txBody>
      </p:sp>
      <p:sp>
        <p:nvSpPr>
          <p:cNvPr id="66650" name="Rectangle 88"/>
          <p:cNvSpPr>
            <a:spLocks noChangeArrowheads="1"/>
          </p:cNvSpPr>
          <p:nvPr/>
        </p:nvSpPr>
        <p:spPr bwMode="auto">
          <a:xfrm>
            <a:off x="5562600" y="3840163"/>
            <a:ext cx="76200" cy="76200"/>
          </a:xfrm>
          <a:prstGeom prst="rect">
            <a:avLst/>
          </a:prstGeom>
          <a:noFill/>
          <a:ln w="3175">
            <a:solidFill>
              <a:schemeClr val="tx1"/>
            </a:solidFill>
            <a:miter lim="800000"/>
            <a:headEnd/>
            <a:tailEnd/>
          </a:ln>
        </p:spPr>
        <p:txBody>
          <a:bodyPr wrap="none" anchor="ctr"/>
          <a:lstStyle/>
          <a:p>
            <a:endParaRPr lang="en-US"/>
          </a:p>
        </p:txBody>
      </p:sp>
      <p:sp>
        <p:nvSpPr>
          <p:cNvPr id="66651" name="Rectangle 89"/>
          <p:cNvSpPr>
            <a:spLocks noChangeArrowheads="1"/>
          </p:cNvSpPr>
          <p:nvPr/>
        </p:nvSpPr>
        <p:spPr bwMode="auto">
          <a:xfrm>
            <a:off x="4495800" y="3916363"/>
            <a:ext cx="76200" cy="76200"/>
          </a:xfrm>
          <a:prstGeom prst="rect">
            <a:avLst/>
          </a:prstGeom>
          <a:noFill/>
          <a:ln w="3175">
            <a:solidFill>
              <a:schemeClr val="tx1"/>
            </a:solidFill>
            <a:miter lim="800000"/>
            <a:headEnd/>
            <a:tailEnd/>
          </a:ln>
        </p:spPr>
        <p:txBody>
          <a:bodyPr wrap="none" anchor="ctr"/>
          <a:lstStyle/>
          <a:p>
            <a:endParaRPr lang="en-US"/>
          </a:p>
        </p:txBody>
      </p:sp>
      <p:sp>
        <p:nvSpPr>
          <p:cNvPr id="66652" name="Rectangle 90"/>
          <p:cNvSpPr>
            <a:spLocks noChangeArrowheads="1"/>
          </p:cNvSpPr>
          <p:nvPr/>
        </p:nvSpPr>
        <p:spPr bwMode="auto">
          <a:xfrm>
            <a:off x="4572000" y="3916363"/>
            <a:ext cx="76200" cy="76200"/>
          </a:xfrm>
          <a:prstGeom prst="rect">
            <a:avLst/>
          </a:prstGeom>
          <a:noFill/>
          <a:ln w="3175">
            <a:solidFill>
              <a:schemeClr val="tx1"/>
            </a:solidFill>
            <a:miter lim="800000"/>
            <a:headEnd/>
            <a:tailEnd/>
          </a:ln>
        </p:spPr>
        <p:txBody>
          <a:bodyPr wrap="none" anchor="ctr"/>
          <a:lstStyle/>
          <a:p>
            <a:endParaRPr lang="en-US"/>
          </a:p>
        </p:txBody>
      </p:sp>
      <p:sp>
        <p:nvSpPr>
          <p:cNvPr id="66653" name="Rectangle 91"/>
          <p:cNvSpPr>
            <a:spLocks noChangeArrowheads="1"/>
          </p:cNvSpPr>
          <p:nvPr/>
        </p:nvSpPr>
        <p:spPr bwMode="auto">
          <a:xfrm>
            <a:off x="4648200" y="3916363"/>
            <a:ext cx="76200" cy="76200"/>
          </a:xfrm>
          <a:prstGeom prst="rect">
            <a:avLst/>
          </a:prstGeom>
          <a:noFill/>
          <a:ln w="3175">
            <a:solidFill>
              <a:schemeClr val="tx1"/>
            </a:solidFill>
            <a:miter lim="800000"/>
            <a:headEnd/>
            <a:tailEnd/>
          </a:ln>
        </p:spPr>
        <p:txBody>
          <a:bodyPr wrap="none" anchor="ctr"/>
          <a:lstStyle/>
          <a:p>
            <a:endParaRPr lang="en-US"/>
          </a:p>
        </p:txBody>
      </p:sp>
      <p:sp>
        <p:nvSpPr>
          <p:cNvPr id="66654" name="Rectangle 92"/>
          <p:cNvSpPr>
            <a:spLocks noChangeArrowheads="1"/>
          </p:cNvSpPr>
          <p:nvPr/>
        </p:nvSpPr>
        <p:spPr bwMode="auto">
          <a:xfrm>
            <a:off x="4724400" y="3916363"/>
            <a:ext cx="76200" cy="76200"/>
          </a:xfrm>
          <a:prstGeom prst="rect">
            <a:avLst/>
          </a:prstGeom>
          <a:noFill/>
          <a:ln w="3175">
            <a:solidFill>
              <a:schemeClr val="tx1"/>
            </a:solidFill>
            <a:miter lim="800000"/>
            <a:headEnd/>
            <a:tailEnd/>
          </a:ln>
        </p:spPr>
        <p:txBody>
          <a:bodyPr wrap="none" anchor="ctr"/>
          <a:lstStyle/>
          <a:p>
            <a:endParaRPr lang="en-US"/>
          </a:p>
        </p:txBody>
      </p:sp>
      <p:sp>
        <p:nvSpPr>
          <p:cNvPr id="66655" name="Rectangle 93"/>
          <p:cNvSpPr>
            <a:spLocks noChangeArrowheads="1"/>
          </p:cNvSpPr>
          <p:nvPr/>
        </p:nvSpPr>
        <p:spPr bwMode="auto">
          <a:xfrm>
            <a:off x="4800600" y="3916363"/>
            <a:ext cx="76200" cy="76200"/>
          </a:xfrm>
          <a:prstGeom prst="rect">
            <a:avLst/>
          </a:prstGeom>
          <a:noFill/>
          <a:ln w="3175">
            <a:solidFill>
              <a:schemeClr val="tx1"/>
            </a:solidFill>
            <a:miter lim="800000"/>
            <a:headEnd/>
            <a:tailEnd/>
          </a:ln>
        </p:spPr>
        <p:txBody>
          <a:bodyPr wrap="none" anchor="ctr"/>
          <a:lstStyle/>
          <a:p>
            <a:endParaRPr lang="en-US"/>
          </a:p>
        </p:txBody>
      </p:sp>
      <p:sp>
        <p:nvSpPr>
          <p:cNvPr id="66656" name="Rectangle 94"/>
          <p:cNvSpPr>
            <a:spLocks noChangeArrowheads="1"/>
          </p:cNvSpPr>
          <p:nvPr/>
        </p:nvSpPr>
        <p:spPr bwMode="auto">
          <a:xfrm>
            <a:off x="4876800" y="3916363"/>
            <a:ext cx="76200" cy="76200"/>
          </a:xfrm>
          <a:prstGeom prst="rect">
            <a:avLst/>
          </a:prstGeom>
          <a:noFill/>
          <a:ln w="3175">
            <a:solidFill>
              <a:schemeClr val="tx1"/>
            </a:solidFill>
            <a:miter lim="800000"/>
            <a:headEnd/>
            <a:tailEnd/>
          </a:ln>
        </p:spPr>
        <p:txBody>
          <a:bodyPr wrap="none" anchor="ctr"/>
          <a:lstStyle/>
          <a:p>
            <a:endParaRPr lang="en-US"/>
          </a:p>
        </p:txBody>
      </p:sp>
      <p:sp>
        <p:nvSpPr>
          <p:cNvPr id="66657" name="Rectangle 95"/>
          <p:cNvSpPr>
            <a:spLocks noChangeArrowheads="1"/>
          </p:cNvSpPr>
          <p:nvPr/>
        </p:nvSpPr>
        <p:spPr bwMode="auto">
          <a:xfrm>
            <a:off x="4953000" y="3916363"/>
            <a:ext cx="76200" cy="76200"/>
          </a:xfrm>
          <a:prstGeom prst="rect">
            <a:avLst/>
          </a:prstGeom>
          <a:noFill/>
          <a:ln w="3175">
            <a:solidFill>
              <a:schemeClr val="tx1"/>
            </a:solidFill>
            <a:miter lim="800000"/>
            <a:headEnd/>
            <a:tailEnd/>
          </a:ln>
        </p:spPr>
        <p:txBody>
          <a:bodyPr wrap="none" anchor="ctr"/>
          <a:lstStyle/>
          <a:p>
            <a:endParaRPr lang="en-US"/>
          </a:p>
        </p:txBody>
      </p:sp>
      <p:sp>
        <p:nvSpPr>
          <p:cNvPr id="66658" name="Rectangle 96"/>
          <p:cNvSpPr>
            <a:spLocks noChangeArrowheads="1"/>
          </p:cNvSpPr>
          <p:nvPr/>
        </p:nvSpPr>
        <p:spPr bwMode="auto">
          <a:xfrm>
            <a:off x="5029200" y="3916363"/>
            <a:ext cx="76200" cy="76200"/>
          </a:xfrm>
          <a:prstGeom prst="rect">
            <a:avLst/>
          </a:prstGeom>
          <a:noFill/>
          <a:ln w="3175">
            <a:solidFill>
              <a:schemeClr val="tx1"/>
            </a:solidFill>
            <a:miter lim="800000"/>
            <a:headEnd/>
            <a:tailEnd/>
          </a:ln>
        </p:spPr>
        <p:txBody>
          <a:bodyPr wrap="none" anchor="ctr"/>
          <a:lstStyle/>
          <a:p>
            <a:endParaRPr lang="en-US"/>
          </a:p>
        </p:txBody>
      </p:sp>
      <p:sp>
        <p:nvSpPr>
          <p:cNvPr id="66659" name="Rectangle 97"/>
          <p:cNvSpPr>
            <a:spLocks noChangeArrowheads="1"/>
          </p:cNvSpPr>
          <p:nvPr/>
        </p:nvSpPr>
        <p:spPr bwMode="auto">
          <a:xfrm>
            <a:off x="5105400" y="3916363"/>
            <a:ext cx="76200" cy="76200"/>
          </a:xfrm>
          <a:prstGeom prst="rect">
            <a:avLst/>
          </a:prstGeom>
          <a:noFill/>
          <a:ln w="3175">
            <a:solidFill>
              <a:schemeClr val="tx1"/>
            </a:solidFill>
            <a:miter lim="800000"/>
            <a:headEnd/>
            <a:tailEnd/>
          </a:ln>
        </p:spPr>
        <p:txBody>
          <a:bodyPr wrap="none" anchor="ctr"/>
          <a:lstStyle/>
          <a:p>
            <a:endParaRPr lang="en-US"/>
          </a:p>
        </p:txBody>
      </p:sp>
      <p:sp>
        <p:nvSpPr>
          <p:cNvPr id="66660" name="Rectangle 98"/>
          <p:cNvSpPr>
            <a:spLocks noChangeArrowheads="1"/>
          </p:cNvSpPr>
          <p:nvPr/>
        </p:nvSpPr>
        <p:spPr bwMode="auto">
          <a:xfrm>
            <a:off x="5181600" y="3916363"/>
            <a:ext cx="76200" cy="76200"/>
          </a:xfrm>
          <a:prstGeom prst="rect">
            <a:avLst/>
          </a:prstGeom>
          <a:noFill/>
          <a:ln w="3175">
            <a:solidFill>
              <a:schemeClr val="tx1"/>
            </a:solidFill>
            <a:miter lim="800000"/>
            <a:headEnd/>
            <a:tailEnd/>
          </a:ln>
        </p:spPr>
        <p:txBody>
          <a:bodyPr wrap="none" anchor="ctr"/>
          <a:lstStyle/>
          <a:p>
            <a:endParaRPr lang="en-US"/>
          </a:p>
        </p:txBody>
      </p:sp>
      <p:sp>
        <p:nvSpPr>
          <p:cNvPr id="66661" name="Rectangle 99"/>
          <p:cNvSpPr>
            <a:spLocks noChangeArrowheads="1"/>
          </p:cNvSpPr>
          <p:nvPr/>
        </p:nvSpPr>
        <p:spPr bwMode="auto">
          <a:xfrm>
            <a:off x="5257800" y="3916363"/>
            <a:ext cx="76200" cy="76200"/>
          </a:xfrm>
          <a:prstGeom prst="rect">
            <a:avLst/>
          </a:prstGeom>
          <a:noFill/>
          <a:ln w="3175">
            <a:solidFill>
              <a:schemeClr val="tx1"/>
            </a:solidFill>
            <a:miter lim="800000"/>
            <a:headEnd/>
            <a:tailEnd/>
          </a:ln>
        </p:spPr>
        <p:txBody>
          <a:bodyPr wrap="none" anchor="ctr"/>
          <a:lstStyle/>
          <a:p>
            <a:endParaRPr lang="en-US"/>
          </a:p>
        </p:txBody>
      </p:sp>
      <p:sp>
        <p:nvSpPr>
          <p:cNvPr id="66662" name="Rectangle 100"/>
          <p:cNvSpPr>
            <a:spLocks noChangeArrowheads="1"/>
          </p:cNvSpPr>
          <p:nvPr/>
        </p:nvSpPr>
        <p:spPr bwMode="auto">
          <a:xfrm>
            <a:off x="5334000" y="3916363"/>
            <a:ext cx="76200" cy="76200"/>
          </a:xfrm>
          <a:prstGeom prst="rect">
            <a:avLst/>
          </a:prstGeom>
          <a:noFill/>
          <a:ln w="3175">
            <a:solidFill>
              <a:schemeClr val="tx1"/>
            </a:solidFill>
            <a:miter lim="800000"/>
            <a:headEnd/>
            <a:tailEnd/>
          </a:ln>
        </p:spPr>
        <p:txBody>
          <a:bodyPr wrap="none" anchor="ctr"/>
          <a:lstStyle/>
          <a:p>
            <a:endParaRPr lang="en-US"/>
          </a:p>
        </p:txBody>
      </p:sp>
      <p:sp>
        <p:nvSpPr>
          <p:cNvPr id="66663" name="Rectangle 101"/>
          <p:cNvSpPr>
            <a:spLocks noChangeArrowheads="1"/>
          </p:cNvSpPr>
          <p:nvPr/>
        </p:nvSpPr>
        <p:spPr bwMode="auto">
          <a:xfrm>
            <a:off x="5410200" y="3916363"/>
            <a:ext cx="76200" cy="76200"/>
          </a:xfrm>
          <a:prstGeom prst="rect">
            <a:avLst/>
          </a:prstGeom>
          <a:noFill/>
          <a:ln w="3175">
            <a:solidFill>
              <a:schemeClr val="tx1"/>
            </a:solidFill>
            <a:miter lim="800000"/>
            <a:headEnd/>
            <a:tailEnd/>
          </a:ln>
        </p:spPr>
        <p:txBody>
          <a:bodyPr wrap="none" anchor="ctr"/>
          <a:lstStyle/>
          <a:p>
            <a:endParaRPr lang="en-US"/>
          </a:p>
        </p:txBody>
      </p:sp>
      <p:sp>
        <p:nvSpPr>
          <p:cNvPr id="66664" name="Rectangle 102"/>
          <p:cNvSpPr>
            <a:spLocks noChangeArrowheads="1"/>
          </p:cNvSpPr>
          <p:nvPr/>
        </p:nvSpPr>
        <p:spPr bwMode="auto">
          <a:xfrm>
            <a:off x="5486400" y="3916363"/>
            <a:ext cx="76200" cy="76200"/>
          </a:xfrm>
          <a:prstGeom prst="rect">
            <a:avLst/>
          </a:prstGeom>
          <a:noFill/>
          <a:ln w="3175">
            <a:solidFill>
              <a:schemeClr val="tx1"/>
            </a:solidFill>
            <a:miter lim="800000"/>
            <a:headEnd/>
            <a:tailEnd/>
          </a:ln>
        </p:spPr>
        <p:txBody>
          <a:bodyPr wrap="none" anchor="ctr"/>
          <a:lstStyle/>
          <a:p>
            <a:endParaRPr lang="en-US"/>
          </a:p>
        </p:txBody>
      </p:sp>
      <p:sp>
        <p:nvSpPr>
          <p:cNvPr id="66665" name="Rectangle 103"/>
          <p:cNvSpPr>
            <a:spLocks noChangeArrowheads="1"/>
          </p:cNvSpPr>
          <p:nvPr/>
        </p:nvSpPr>
        <p:spPr bwMode="auto">
          <a:xfrm>
            <a:off x="5562600" y="3916363"/>
            <a:ext cx="76200" cy="76200"/>
          </a:xfrm>
          <a:prstGeom prst="rect">
            <a:avLst/>
          </a:prstGeom>
          <a:noFill/>
          <a:ln w="3175">
            <a:solidFill>
              <a:schemeClr val="tx1"/>
            </a:solidFill>
            <a:miter lim="800000"/>
            <a:headEnd/>
            <a:tailEnd/>
          </a:ln>
        </p:spPr>
        <p:txBody>
          <a:bodyPr wrap="none" anchor="ctr"/>
          <a:lstStyle/>
          <a:p>
            <a:endParaRPr lang="en-US"/>
          </a:p>
        </p:txBody>
      </p:sp>
      <p:sp>
        <p:nvSpPr>
          <p:cNvPr id="66666" name="Rectangle 104"/>
          <p:cNvSpPr>
            <a:spLocks noChangeArrowheads="1"/>
          </p:cNvSpPr>
          <p:nvPr/>
        </p:nvSpPr>
        <p:spPr bwMode="auto">
          <a:xfrm>
            <a:off x="4495800" y="3992563"/>
            <a:ext cx="76200" cy="76200"/>
          </a:xfrm>
          <a:prstGeom prst="rect">
            <a:avLst/>
          </a:prstGeom>
          <a:noFill/>
          <a:ln w="3175">
            <a:solidFill>
              <a:schemeClr val="tx1"/>
            </a:solidFill>
            <a:miter lim="800000"/>
            <a:headEnd/>
            <a:tailEnd/>
          </a:ln>
        </p:spPr>
        <p:txBody>
          <a:bodyPr wrap="none" anchor="ctr"/>
          <a:lstStyle/>
          <a:p>
            <a:endParaRPr lang="en-US"/>
          </a:p>
        </p:txBody>
      </p:sp>
      <p:sp>
        <p:nvSpPr>
          <p:cNvPr id="66667" name="Rectangle 105"/>
          <p:cNvSpPr>
            <a:spLocks noChangeArrowheads="1"/>
          </p:cNvSpPr>
          <p:nvPr/>
        </p:nvSpPr>
        <p:spPr bwMode="auto">
          <a:xfrm>
            <a:off x="4572000" y="3992563"/>
            <a:ext cx="76200" cy="76200"/>
          </a:xfrm>
          <a:prstGeom prst="rect">
            <a:avLst/>
          </a:prstGeom>
          <a:noFill/>
          <a:ln w="3175">
            <a:solidFill>
              <a:schemeClr val="tx1"/>
            </a:solidFill>
            <a:miter lim="800000"/>
            <a:headEnd/>
            <a:tailEnd/>
          </a:ln>
        </p:spPr>
        <p:txBody>
          <a:bodyPr wrap="none" anchor="ctr"/>
          <a:lstStyle/>
          <a:p>
            <a:endParaRPr lang="en-US"/>
          </a:p>
        </p:txBody>
      </p:sp>
      <p:sp>
        <p:nvSpPr>
          <p:cNvPr id="66668" name="Rectangle 106"/>
          <p:cNvSpPr>
            <a:spLocks noChangeArrowheads="1"/>
          </p:cNvSpPr>
          <p:nvPr/>
        </p:nvSpPr>
        <p:spPr bwMode="auto">
          <a:xfrm>
            <a:off x="4648200" y="3992563"/>
            <a:ext cx="76200" cy="76200"/>
          </a:xfrm>
          <a:prstGeom prst="rect">
            <a:avLst/>
          </a:prstGeom>
          <a:noFill/>
          <a:ln w="3175">
            <a:solidFill>
              <a:schemeClr val="tx1"/>
            </a:solidFill>
            <a:miter lim="800000"/>
            <a:headEnd/>
            <a:tailEnd/>
          </a:ln>
        </p:spPr>
        <p:txBody>
          <a:bodyPr wrap="none" anchor="ctr"/>
          <a:lstStyle/>
          <a:p>
            <a:endParaRPr lang="en-US"/>
          </a:p>
        </p:txBody>
      </p:sp>
      <p:sp>
        <p:nvSpPr>
          <p:cNvPr id="66669" name="Rectangle 107"/>
          <p:cNvSpPr>
            <a:spLocks noChangeArrowheads="1"/>
          </p:cNvSpPr>
          <p:nvPr/>
        </p:nvSpPr>
        <p:spPr bwMode="auto">
          <a:xfrm>
            <a:off x="4724400" y="3992563"/>
            <a:ext cx="76200" cy="76200"/>
          </a:xfrm>
          <a:prstGeom prst="rect">
            <a:avLst/>
          </a:prstGeom>
          <a:noFill/>
          <a:ln w="3175">
            <a:solidFill>
              <a:schemeClr val="tx1"/>
            </a:solidFill>
            <a:miter lim="800000"/>
            <a:headEnd/>
            <a:tailEnd/>
          </a:ln>
        </p:spPr>
        <p:txBody>
          <a:bodyPr wrap="none" anchor="ctr"/>
          <a:lstStyle/>
          <a:p>
            <a:endParaRPr lang="en-US"/>
          </a:p>
        </p:txBody>
      </p:sp>
      <p:sp>
        <p:nvSpPr>
          <p:cNvPr id="66670" name="Rectangle 108"/>
          <p:cNvSpPr>
            <a:spLocks noChangeArrowheads="1"/>
          </p:cNvSpPr>
          <p:nvPr/>
        </p:nvSpPr>
        <p:spPr bwMode="auto">
          <a:xfrm>
            <a:off x="4800600" y="3992563"/>
            <a:ext cx="76200" cy="76200"/>
          </a:xfrm>
          <a:prstGeom prst="rect">
            <a:avLst/>
          </a:prstGeom>
          <a:noFill/>
          <a:ln w="3175">
            <a:solidFill>
              <a:schemeClr val="tx1"/>
            </a:solidFill>
            <a:miter lim="800000"/>
            <a:headEnd/>
            <a:tailEnd/>
          </a:ln>
        </p:spPr>
        <p:txBody>
          <a:bodyPr wrap="none" anchor="ctr"/>
          <a:lstStyle/>
          <a:p>
            <a:endParaRPr lang="en-US"/>
          </a:p>
        </p:txBody>
      </p:sp>
      <p:sp>
        <p:nvSpPr>
          <p:cNvPr id="66671" name="Rectangle 109"/>
          <p:cNvSpPr>
            <a:spLocks noChangeArrowheads="1"/>
          </p:cNvSpPr>
          <p:nvPr/>
        </p:nvSpPr>
        <p:spPr bwMode="auto">
          <a:xfrm>
            <a:off x="4876800" y="3992563"/>
            <a:ext cx="76200" cy="76200"/>
          </a:xfrm>
          <a:prstGeom prst="rect">
            <a:avLst/>
          </a:prstGeom>
          <a:noFill/>
          <a:ln w="3175">
            <a:solidFill>
              <a:schemeClr val="tx1"/>
            </a:solidFill>
            <a:miter lim="800000"/>
            <a:headEnd/>
            <a:tailEnd/>
          </a:ln>
        </p:spPr>
        <p:txBody>
          <a:bodyPr wrap="none" anchor="ctr"/>
          <a:lstStyle/>
          <a:p>
            <a:endParaRPr lang="en-US"/>
          </a:p>
        </p:txBody>
      </p:sp>
      <p:sp>
        <p:nvSpPr>
          <p:cNvPr id="66672" name="Rectangle 110"/>
          <p:cNvSpPr>
            <a:spLocks noChangeArrowheads="1"/>
          </p:cNvSpPr>
          <p:nvPr/>
        </p:nvSpPr>
        <p:spPr bwMode="auto">
          <a:xfrm>
            <a:off x="4953000" y="3992563"/>
            <a:ext cx="76200" cy="76200"/>
          </a:xfrm>
          <a:prstGeom prst="rect">
            <a:avLst/>
          </a:prstGeom>
          <a:noFill/>
          <a:ln w="3175">
            <a:solidFill>
              <a:schemeClr val="tx1"/>
            </a:solidFill>
            <a:miter lim="800000"/>
            <a:headEnd/>
            <a:tailEnd/>
          </a:ln>
        </p:spPr>
        <p:txBody>
          <a:bodyPr wrap="none" anchor="ctr"/>
          <a:lstStyle/>
          <a:p>
            <a:endParaRPr lang="en-US"/>
          </a:p>
        </p:txBody>
      </p:sp>
      <p:sp>
        <p:nvSpPr>
          <p:cNvPr id="66673" name="Rectangle 111"/>
          <p:cNvSpPr>
            <a:spLocks noChangeArrowheads="1"/>
          </p:cNvSpPr>
          <p:nvPr/>
        </p:nvSpPr>
        <p:spPr bwMode="auto">
          <a:xfrm>
            <a:off x="5029200" y="3992563"/>
            <a:ext cx="76200" cy="76200"/>
          </a:xfrm>
          <a:prstGeom prst="rect">
            <a:avLst/>
          </a:prstGeom>
          <a:noFill/>
          <a:ln w="3175">
            <a:solidFill>
              <a:schemeClr val="tx1"/>
            </a:solidFill>
            <a:miter lim="800000"/>
            <a:headEnd/>
            <a:tailEnd/>
          </a:ln>
        </p:spPr>
        <p:txBody>
          <a:bodyPr wrap="none" anchor="ctr"/>
          <a:lstStyle/>
          <a:p>
            <a:endParaRPr lang="en-US"/>
          </a:p>
        </p:txBody>
      </p:sp>
      <p:sp>
        <p:nvSpPr>
          <p:cNvPr id="66674" name="Rectangle 112"/>
          <p:cNvSpPr>
            <a:spLocks noChangeArrowheads="1"/>
          </p:cNvSpPr>
          <p:nvPr/>
        </p:nvSpPr>
        <p:spPr bwMode="auto">
          <a:xfrm>
            <a:off x="5105400" y="3992563"/>
            <a:ext cx="76200" cy="76200"/>
          </a:xfrm>
          <a:prstGeom prst="rect">
            <a:avLst/>
          </a:prstGeom>
          <a:noFill/>
          <a:ln w="3175">
            <a:solidFill>
              <a:schemeClr val="tx1"/>
            </a:solidFill>
            <a:miter lim="800000"/>
            <a:headEnd/>
            <a:tailEnd/>
          </a:ln>
        </p:spPr>
        <p:txBody>
          <a:bodyPr wrap="none" anchor="ctr"/>
          <a:lstStyle/>
          <a:p>
            <a:endParaRPr lang="en-US"/>
          </a:p>
        </p:txBody>
      </p:sp>
      <p:sp>
        <p:nvSpPr>
          <p:cNvPr id="66675" name="Rectangle 113"/>
          <p:cNvSpPr>
            <a:spLocks noChangeArrowheads="1"/>
          </p:cNvSpPr>
          <p:nvPr/>
        </p:nvSpPr>
        <p:spPr bwMode="auto">
          <a:xfrm>
            <a:off x="5181600" y="3992563"/>
            <a:ext cx="76200" cy="76200"/>
          </a:xfrm>
          <a:prstGeom prst="rect">
            <a:avLst/>
          </a:prstGeom>
          <a:noFill/>
          <a:ln w="3175">
            <a:solidFill>
              <a:schemeClr val="tx1"/>
            </a:solidFill>
            <a:miter lim="800000"/>
            <a:headEnd/>
            <a:tailEnd/>
          </a:ln>
        </p:spPr>
        <p:txBody>
          <a:bodyPr wrap="none" anchor="ctr"/>
          <a:lstStyle/>
          <a:p>
            <a:endParaRPr lang="en-US"/>
          </a:p>
        </p:txBody>
      </p:sp>
      <p:sp>
        <p:nvSpPr>
          <p:cNvPr id="66676" name="Rectangle 114"/>
          <p:cNvSpPr>
            <a:spLocks noChangeArrowheads="1"/>
          </p:cNvSpPr>
          <p:nvPr/>
        </p:nvSpPr>
        <p:spPr bwMode="auto">
          <a:xfrm>
            <a:off x="5257800" y="3992563"/>
            <a:ext cx="76200" cy="76200"/>
          </a:xfrm>
          <a:prstGeom prst="rect">
            <a:avLst/>
          </a:prstGeom>
          <a:noFill/>
          <a:ln w="3175">
            <a:solidFill>
              <a:schemeClr val="tx1"/>
            </a:solidFill>
            <a:miter lim="800000"/>
            <a:headEnd/>
            <a:tailEnd/>
          </a:ln>
        </p:spPr>
        <p:txBody>
          <a:bodyPr wrap="none" anchor="ctr"/>
          <a:lstStyle/>
          <a:p>
            <a:endParaRPr lang="en-US"/>
          </a:p>
        </p:txBody>
      </p:sp>
      <p:sp>
        <p:nvSpPr>
          <p:cNvPr id="66677" name="Rectangle 115"/>
          <p:cNvSpPr>
            <a:spLocks noChangeArrowheads="1"/>
          </p:cNvSpPr>
          <p:nvPr/>
        </p:nvSpPr>
        <p:spPr bwMode="auto">
          <a:xfrm>
            <a:off x="5334000" y="3992563"/>
            <a:ext cx="76200" cy="76200"/>
          </a:xfrm>
          <a:prstGeom prst="rect">
            <a:avLst/>
          </a:prstGeom>
          <a:noFill/>
          <a:ln w="3175">
            <a:solidFill>
              <a:schemeClr val="tx1"/>
            </a:solidFill>
            <a:miter lim="800000"/>
            <a:headEnd/>
            <a:tailEnd/>
          </a:ln>
        </p:spPr>
        <p:txBody>
          <a:bodyPr wrap="none" anchor="ctr"/>
          <a:lstStyle/>
          <a:p>
            <a:endParaRPr lang="en-US"/>
          </a:p>
        </p:txBody>
      </p:sp>
      <p:sp>
        <p:nvSpPr>
          <p:cNvPr id="66678" name="Rectangle 116"/>
          <p:cNvSpPr>
            <a:spLocks noChangeArrowheads="1"/>
          </p:cNvSpPr>
          <p:nvPr/>
        </p:nvSpPr>
        <p:spPr bwMode="auto">
          <a:xfrm>
            <a:off x="5410200" y="3992563"/>
            <a:ext cx="76200" cy="76200"/>
          </a:xfrm>
          <a:prstGeom prst="rect">
            <a:avLst/>
          </a:prstGeom>
          <a:noFill/>
          <a:ln w="3175">
            <a:solidFill>
              <a:schemeClr val="tx1"/>
            </a:solidFill>
            <a:miter lim="800000"/>
            <a:headEnd/>
            <a:tailEnd/>
          </a:ln>
        </p:spPr>
        <p:txBody>
          <a:bodyPr wrap="none" anchor="ctr"/>
          <a:lstStyle/>
          <a:p>
            <a:endParaRPr lang="en-US"/>
          </a:p>
        </p:txBody>
      </p:sp>
      <p:sp>
        <p:nvSpPr>
          <p:cNvPr id="66679" name="Rectangle 117"/>
          <p:cNvSpPr>
            <a:spLocks noChangeArrowheads="1"/>
          </p:cNvSpPr>
          <p:nvPr/>
        </p:nvSpPr>
        <p:spPr bwMode="auto">
          <a:xfrm>
            <a:off x="5486400" y="3992563"/>
            <a:ext cx="76200" cy="76200"/>
          </a:xfrm>
          <a:prstGeom prst="rect">
            <a:avLst/>
          </a:prstGeom>
          <a:noFill/>
          <a:ln w="3175">
            <a:solidFill>
              <a:schemeClr val="tx1"/>
            </a:solidFill>
            <a:miter lim="800000"/>
            <a:headEnd/>
            <a:tailEnd/>
          </a:ln>
        </p:spPr>
        <p:txBody>
          <a:bodyPr wrap="none" anchor="ctr"/>
          <a:lstStyle/>
          <a:p>
            <a:endParaRPr lang="en-US"/>
          </a:p>
        </p:txBody>
      </p:sp>
      <p:sp>
        <p:nvSpPr>
          <p:cNvPr id="66680" name="Rectangle 118"/>
          <p:cNvSpPr>
            <a:spLocks noChangeArrowheads="1"/>
          </p:cNvSpPr>
          <p:nvPr/>
        </p:nvSpPr>
        <p:spPr bwMode="auto">
          <a:xfrm>
            <a:off x="5562600" y="3992563"/>
            <a:ext cx="76200" cy="76200"/>
          </a:xfrm>
          <a:prstGeom prst="rect">
            <a:avLst/>
          </a:prstGeom>
          <a:noFill/>
          <a:ln w="3175">
            <a:solidFill>
              <a:schemeClr val="tx1"/>
            </a:solidFill>
            <a:miter lim="800000"/>
            <a:headEnd/>
            <a:tailEnd/>
          </a:ln>
        </p:spPr>
        <p:txBody>
          <a:bodyPr wrap="none" anchor="ctr"/>
          <a:lstStyle/>
          <a:p>
            <a:endParaRPr lang="en-US"/>
          </a:p>
        </p:txBody>
      </p:sp>
      <p:sp>
        <p:nvSpPr>
          <p:cNvPr id="66681" name="Rectangle 119"/>
          <p:cNvSpPr>
            <a:spLocks noChangeArrowheads="1"/>
          </p:cNvSpPr>
          <p:nvPr/>
        </p:nvSpPr>
        <p:spPr bwMode="auto">
          <a:xfrm>
            <a:off x="4495800" y="4068763"/>
            <a:ext cx="76200" cy="76200"/>
          </a:xfrm>
          <a:prstGeom prst="rect">
            <a:avLst/>
          </a:prstGeom>
          <a:noFill/>
          <a:ln w="3175">
            <a:solidFill>
              <a:schemeClr val="tx1"/>
            </a:solidFill>
            <a:miter lim="800000"/>
            <a:headEnd/>
            <a:tailEnd/>
          </a:ln>
        </p:spPr>
        <p:txBody>
          <a:bodyPr wrap="none" anchor="ctr"/>
          <a:lstStyle/>
          <a:p>
            <a:endParaRPr lang="en-US"/>
          </a:p>
        </p:txBody>
      </p:sp>
      <p:sp>
        <p:nvSpPr>
          <p:cNvPr id="66682" name="Rectangle 120"/>
          <p:cNvSpPr>
            <a:spLocks noChangeArrowheads="1"/>
          </p:cNvSpPr>
          <p:nvPr/>
        </p:nvSpPr>
        <p:spPr bwMode="auto">
          <a:xfrm>
            <a:off x="4572000" y="4068763"/>
            <a:ext cx="76200" cy="76200"/>
          </a:xfrm>
          <a:prstGeom prst="rect">
            <a:avLst/>
          </a:prstGeom>
          <a:noFill/>
          <a:ln w="3175">
            <a:solidFill>
              <a:schemeClr val="tx1"/>
            </a:solidFill>
            <a:miter lim="800000"/>
            <a:headEnd/>
            <a:tailEnd/>
          </a:ln>
        </p:spPr>
        <p:txBody>
          <a:bodyPr wrap="none" anchor="ctr"/>
          <a:lstStyle/>
          <a:p>
            <a:endParaRPr lang="en-US"/>
          </a:p>
        </p:txBody>
      </p:sp>
      <p:sp>
        <p:nvSpPr>
          <p:cNvPr id="66683" name="Rectangle 121"/>
          <p:cNvSpPr>
            <a:spLocks noChangeArrowheads="1"/>
          </p:cNvSpPr>
          <p:nvPr/>
        </p:nvSpPr>
        <p:spPr bwMode="auto">
          <a:xfrm>
            <a:off x="4648200" y="4068763"/>
            <a:ext cx="76200" cy="76200"/>
          </a:xfrm>
          <a:prstGeom prst="rect">
            <a:avLst/>
          </a:prstGeom>
          <a:noFill/>
          <a:ln w="3175">
            <a:solidFill>
              <a:schemeClr val="tx1"/>
            </a:solidFill>
            <a:miter lim="800000"/>
            <a:headEnd/>
            <a:tailEnd/>
          </a:ln>
        </p:spPr>
        <p:txBody>
          <a:bodyPr wrap="none" anchor="ctr"/>
          <a:lstStyle/>
          <a:p>
            <a:endParaRPr lang="en-US"/>
          </a:p>
        </p:txBody>
      </p:sp>
      <p:sp>
        <p:nvSpPr>
          <p:cNvPr id="66684" name="Rectangle 122"/>
          <p:cNvSpPr>
            <a:spLocks noChangeArrowheads="1"/>
          </p:cNvSpPr>
          <p:nvPr/>
        </p:nvSpPr>
        <p:spPr bwMode="auto">
          <a:xfrm>
            <a:off x="4724400" y="4068763"/>
            <a:ext cx="76200" cy="76200"/>
          </a:xfrm>
          <a:prstGeom prst="rect">
            <a:avLst/>
          </a:prstGeom>
          <a:noFill/>
          <a:ln w="3175">
            <a:solidFill>
              <a:schemeClr val="tx1"/>
            </a:solidFill>
            <a:miter lim="800000"/>
            <a:headEnd/>
            <a:tailEnd/>
          </a:ln>
        </p:spPr>
        <p:txBody>
          <a:bodyPr wrap="none" anchor="ctr"/>
          <a:lstStyle/>
          <a:p>
            <a:endParaRPr lang="en-US"/>
          </a:p>
        </p:txBody>
      </p:sp>
      <p:sp>
        <p:nvSpPr>
          <p:cNvPr id="66685" name="Rectangle 123"/>
          <p:cNvSpPr>
            <a:spLocks noChangeArrowheads="1"/>
          </p:cNvSpPr>
          <p:nvPr/>
        </p:nvSpPr>
        <p:spPr bwMode="auto">
          <a:xfrm>
            <a:off x="4800600" y="4068763"/>
            <a:ext cx="76200" cy="76200"/>
          </a:xfrm>
          <a:prstGeom prst="rect">
            <a:avLst/>
          </a:prstGeom>
          <a:noFill/>
          <a:ln w="3175">
            <a:solidFill>
              <a:schemeClr val="tx1"/>
            </a:solidFill>
            <a:miter lim="800000"/>
            <a:headEnd/>
            <a:tailEnd/>
          </a:ln>
        </p:spPr>
        <p:txBody>
          <a:bodyPr wrap="none" anchor="ctr"/>
          <a:lstStyle/>
          <a:p>
            <a:endParaRPr lang="en-US"/>
          </a:p>
        </p:txBody>
      </p:sp>
      <p:sp>
        <p:nvSpPr>
          <p:cNvPr id="66686" name="Rectangle 124"/>
          <p:cNvSpPr>
            <a:spLocks noChangeArrowheads="1"/>
          </p:cNvSpPr>
          <p:nvPr/>
        </p:nvSpPr>
        <p:spPr bwMode="auto">
          <a:xfrm>
            <a:off x="4876800" y="4068763"/>
            <a:ext cx="76200" cy="76200"/>
          </a:xfrm>
          <a:prstGeom prst="rect">
            <a:avLst/>
          </a:prstGeom>
          <a:noFill/>
          <a:ln w="3175">
            <a:solidFill>
              <a:schemeClr val="tx1"/>
            </a:solidFill>
            <a:miter lim="800000"/>
            <a:headEnd/>
            <a:tailEnd/>
          </a:ln>
        </p:spPr>
        <p:txBody>
          <a:bodyPr wrap="none" anchor="ctr"/>
          <a:lstStyle/>
          <a:p>
            <a:endParaRPr lang="en-US"/>
          </a:p>
        </p:txBody>
      </p:sp>
      <p:sp>
        <p:nvSpPr>
          <p:cNvPr id="66687" name="Rectangle 125"/>
          <p:cNvSpPr>
            <a:spLocks noChangeArrowheads="1"/>
          </p:cNvSpPr>
          <p:nvPr/>
        </p:nvSpPr>
        <p:spPr bwMode="auto">
          <a:xfrm>
            <a:off x="4953000" y="4068763"/>
            <a:ext cx="76200" cy="76200"/>
          </a:xfrm>
          <a:prstGeom prst="rect">
            <a:avLst/>
          </a:prstGeom>
          <a:noFill/>
          <a:ln w="3175">
            <a:solidFill>
              <a:schemeClr val="tx1"/>
            </a:solidFill>
            <a:miter lim="800000"/>
            <a:headEnd/>
            <a:tailEnd/>
          </a:ln>
        </p:spPr>
        <p:txBody>
          <a:bodyPr wrap="none" anchor="ctr"/>
          <a:lstStyle/>
          <a:p>
            <a:endParaRPr lang="en-US"/>
          </a:p>
        </p:txBody>
      </p:sp>
      <p:sp>
        <p:nvSpPr>
          <p:cNvPr id="66688" name="Rectangle 126"/>
          <p:cNvSpPr>
            <a:spLocks noChangeArrowheads="1"/>
          </p:cNvSpPr>
          <p:nvPr/>
        </p:nvSpPr>
        <p:spPr bwMode="auto">
          <a:xfrm>
            <a:off x="5029200" y="4068763"/>
            <a:ext cx="76200" cy="76200"/>
          </a:xfrm>
          <a:prstGeom prst="rect">
            <a:avLst/>
          </a:prstGeom>
          <a:noFill/>
          <a:ln w="3175">
            <a:solidFill>
              <a:schemeClr val="tx1"/>
            </a:solidFill>
            <a:miter lim="800000"/>
            <a:headEnd/>
            <a:tailEnd/>
          </a:ln>
        </p:spPr>
        <p:txBody>
          <a:bodyPr wrap="none" anchor="ctr"/>
          <a:lstStyle/>
          <a:p>
            <a:endParaRPr lang="en-US"/>
          </a:p>
        </p:txBody>
      </p:sp>
      <p:sp>
        <p:nvSpPr>
          <p:cNvPr id="66689" name="Rectangle 127"/>
          <p:cNvSpPr>
            <a:spLocks noChangeArrowheads="1"/>
          </p:cNvSpPr>
          <p:nvPr/>
        </p:nvSpPr>
        <p:spPr bwMode="auto">
          <a:xfrm>
            <a:off x="5105400" y="4068763"/>
            <a:ext cx="76200" cy="76200"/>
          </a:xfrm>
          <a:prstGeom prst="rect">
            <a:avLst/>
          </a:prstGeom>
          <a:noFill/>
          <a:ln w="3175">
            <a:solidFill>
              <a:schemeClr val="tx1"/>
            </a:solidFill>
            <a:miter lim="800000"/>
            <a:headEnd/>
            <a:tailEnd/>
          </a:ln>
        </p:spPr>
        <p:txBody>
          <a:bodyPr wrap="none" anchor="ctr"/>
          <a:lstStyle/>
          <a:p>
            <a:endParaRPr lang="en-US"/>
          </a:p>
        </p:txBody>
      </p:sp>
      <p:sp>
        <p:nvSpPr>
          <p:cNvPr id="66690" name="Rectangle 128"/>
          <p:cNvSpPr>
            <a:spLocks noChangeArrowheads="1"/>
          </p:cNvSpPr>
          <p:nvPr/>
        </p:nvSpPr>
        <p:spPr bwMode="auto">
          <a:xfrm>
            <a:off x="5181600" y="4068763"/>
            <a:ext cx="76200" cy="76200"/>
          </a:xfrm>
          <a:prstGeom prst="rect">
            <a:avLst/>
          </a:prstGeom>
          <a:noFill/>
          <a:ln w="3175">
            <a:solidFill>
              <a:schemeClr val="tx1"/>
            </a:solidFill>
            <a:miter lim="800000"/>
            <a:headEnd/>
            <a:tailEnd/>
          </a:ln>
        </p:spPr>
        <p:txBody>
          <a:bodyPr wrap="none" anchor="ctr"/>
          <a:lstStyle/>
          <a:p>
            <a:endParaRPr lang="en-US"/>
          </a:p>
        </p:txBody>
      </p:sp>
      <p:sp>
        <p:nvSpPr>
          <p:cNvPr id="66691" name="Rectangle 129"/>
          <p:cNvSpPr>
            <a:spLocks noChangeArrowheads="1"/>
          </p:cNvSpPr>
          <p:nvPr/>
        </p:nvSpPr>
        <p:spPr bwMode="auto">
          <a:xfrm>
            <a:off x="5257800" y="4068763"/>
            <a:ext cx="76200" cy="76200"/>
          </a:xfrm>
          <a:prstGeom prst="rect">
            <a:avLst/>
          </a:prstGeom>
          <a:noFill/>
          <a:ln w="3175">
            <a:solidFill>
              <a:schemeClr val="tx1"/>
            </a:solidFill>
            <a:miter lim="800000"/>
            <a:headEnd/>
            <a:tailEnd/>
          </a:ln>
        </p:spPr>
        <p:txBody>
          <a:bodyPr wrap="none" anchor="ctr"/>
          <a:lstStyle/>
          <a:p>
            <a:endParaRPr lang="en-US"/>
          </a:p>
        </p:txBody>
      </p:sp>
      <p:sp>
        <p:nvSpPr>
          <p:cNvPr id="66692" name="Rectangle 130"/>
          <p:cNvSpPr>
            <a:spLocks noChangeArrowheads="1"/>
          </p:cNvSpPr>
          <p:nvPr/>
        </p:nvSpPr>
        <p:spPr bwMode="auto">
          <a:xfrm>
            <a:off x="5334000" y="4068763"/>
            <a:ext cx="76200" cy="76200"/>
          </a:xfrm>
          <a:prstGeom prst="rect">
            <a:avLst/>
          </a:prstGeom>
          <a:noFill/>
          <a:ln w="3175">
            <a:solidFill>
              <a:schemeClr val="tx1"/>
            </a:solidFill>
            <a:miter lim="800000"/>
            <a:headEnd/>
            <a:tailEnd/>
          </a:ln>
        </p:spPr>
        <p:txBody>
          <a:bodyPr wrap="none" anchor="ctr"/>
          <a:lstStyle/>
          <a:p>
            <a:endParaRPr lang="en-US"/>
          </a:p>
        </p:txBody>
      </p:sp>
      <p:sp>
        <p:nvSpPr>
          <p:cNvPr id="66693" name="Rectangle 131"/>
          <p:cNvSpPr>
            <a:spLocks noChangeArrowheads="1"/>
          </p:cNvSpPr>
          <p:nvPr/>
        </p:nvSpPr>
        <p:spPr bwMode="auto">
          <a:xfrm>
            <a:off x="5410200" y="4068763"/>
            <a:ext cx="76200" cy="76200"/>
          </a:xfrm>
          <a:prstGeom prst="rect">
            <a:avLst/>
          </a:prstGeom>
          <a:noFill/>
          <a:ln w="3175">
            <a:solidFill>
              <a:schemeClr val="tx1"/>
            </a:solidFill>
            <a:miter lim="800000"/>
            <a:headEnd/>
            <a:tailEnd/>
          </a:ln>
        </p:spPr>
        <p:txBody>
          <a:bodyPr wrap="none" anchor="ctr"/>
          <a:lstStyle/>
          <a:p>
            <a:endParaRPr lang="en-US"/>
          </a:p>
        </p:txBody>
      </p:sp>
      <p:sp>
        <p:nvSpPr>
          <p:cNvPr id="66694" name="Rectangle 132"/>
          <p:cNvSpPr>
            <a:spLocks noChangeArrowheads="1"/>
          </p:cNvSpPr>
          <p:nvPr/>
        </p:nvSpPr>
        <p:spPr bwMode="auto">
          <a:xfrm>
            <a:off x="5486400" y="4068763"/>
            <a:ext cx="76200" cy="76200"/>
          </a:xfrm>
          <a:prstGeom prst="rect">
            <a:avLst/>
          </a:prstGeom>
          <a:noFill/>
          <a:ln w="3175">
            <a:solidFill>
              <a:schemeClr val="tx1"/>
            </a:solidFill>
            <a:miter lim="800000"/>
            <a:headEnd/>
            <a:tailEnd/>
          </a:ln>
        </p:spPr>
        <p:txBody>
          <a:bodyPr wrap="none" anchor="ctr"/>
          <a:lstStyle/>
          <a:p>
            <a:endParaRPr lang="en-US"/>
          </a:p>
        </p:txBody>
      </p:sp>
      <p:sp>
        <p:nvSpPr>
          <p:cNvPr id="66695" name="Rectangle 133"/>
          <p:cNvSpPr>
            <a:spLocks noChangeArrowheads="1"/>
          </p:cNvSpPr>
          <p:nvPr/>
        </p:nvSpPr>
        <p:spPr bwMode="auto">
          <a:xfrm>
            <a:off x="5562600" y="4068763"/>
            <a:ext cx="76200" cy="76200"/>
          </a:xfrm>
          <a:prstGeom prst="rect">
            <a:avLst/>
          </a:prstGeom>
          <a:noFill/>
          <a:ln w="3175">
            <a:solidFill>
              <a:schemeClr val="tx1"/>
            </a:solidFill>
            <a:miter lim="800000"/>
            <a:headEnd/>
            <a:tailEnd/>
          </a:ln>
        </p:spPr>
        <p:txBody>
          <a:bodyPr wrap="none" anchor="ctr"/>
          <a:lstStyle/>
          <a:p>
            <a:endParaRPr lang="en-US"/>
          </a:p>
        </p:txBody>
      </p:sp>
      <p:sp>
        <p:nvSpPr>
          <p:cNvPr id="66696" name="Rectangle 134"/>
          <p:cNvSpPr>
            <a:spLocks noChangeArrowheads="1"/>
          </p:cNvSpPr>
          <p:nvPr/>
        </p:nvSpPr>
        <p:spPr bwMode="auto">
          <a:xfrm>
            <a:off x="4495800" y="4144963"/>
            <a:ext cx="76200" cy="76200"/>
          </a:xfrm>
          <a:prstGeom prst="rect">
            <a:avLst/>
          </a:prstGeom>
          <a:noFill/>
          <a:ln w="3175">
            <a:solidFill>
              <a:schemeClr val="tx1"/>
            </a:solidFill>
            <a:miter lim="800000"/>
            <a:headEnd/>
            <a:tailEnd/>
          </a:ln>
        </p:spPr>
        <p:txBody>
          <a:bodyPr wrap="none" anchor="ctr"/>
          <a:lstStyle/>
          <a:p>
            <a:endParaRPr lang="en-US"/>
          </a:p>
        </p:txBody>
      </p:sp>
      <p:sp>
        <p:nvSpPr>
          <p:cNvPr id="66697" name="Rectangle 135"/>
          <p:cNvSpPr>
            <a:spLocks noChangeArrowheads="1"/>
          </p:cNvSpPr>
          <p:nvPr/>
        </p:nvSpPr>
        <p:spPr bwMode="auto">
          <a:xfrm>
            <a:off x="4572000" y="4144963"/>
            <a:ext cx="76200" cy="76200"/>
          </a:xfrm>
          <a:prstGeom prst="rect">
            <a:avLst/>
          </a:prstGeom>
          <a:noFill/>
          <a:ln w="3175">
            <a:solidFill>
              <a:schemeClr val="tx1"/>
            </a:solidFill>
            <a:miter lim="800000"/>
            <a:headEnd/>
            <a:tailEnd/>
          </a:ln>
        </p:spPr>
        <p:txBody>
          <a:bodyPr wrap="none" anchor="ctr"/>
          <a:lstStyle/>
          <a:p>
            <a:endParaRPr lang="en-US"/>
          </a:p>
        </p:txBody>
      </p:sp>
      <p:sp>
        <p:nvSpPr>
          <p:cNvPr id="66698" name="Rectangle 136"/>
          <p:cNvSpPr>
            <a:spLocks noChangeArrowheads="1"/>
          </p:cNvSpPr>
          <p:nvPr/>
        </p:nvSpPr>
        <p:spPr bwMode="auto">
          <a:xfrm>
            <a:off x="4648200" y="4144963"/>
            <a:ext cx="76200" cy="76200"/>
          </a:xfrm>
          <a:prstGeom prst="rect">
            <a:avLst/>
          </a:prstGeom>
          <a:noFill/>
          <a:ln w="3175">
            <a:solidFill>
              <a:schemeClr val="tx1"/>
            </a:solidFill>
            <a:miter lim="800000"/>
            <a:headEnd/>
            <a:tailEnd/>
          </a:ln>
        </p:spPr>
        <p:txBody>
          <a:bodyPr wrap="none" anchor="ctr"/>
          <a:lstStyle/>
          <a:p>
            <a:endParaRPr lang="en-US"/>
          </a:p>
        </p:txBody>
      </p:sp>
      <p:sp>
        <p:nvSpPr>
          <p:cNvPr id="66699" name="Rectangle 137"/>
          <p:cNvSpPr>
            <a:spLocks noChangeArrowheads="1"/>
          </p:cNvSpPr>
          <p:nvPr/>
        </p:nvSpPr>
        <p:spPr bwMode="auto">
          <a:xfrm>
            <a:off x="4724400" y="4144963"/>
            <a:ext cx="76200" cy="76200"/>
          </a:xfrm>
          <a:prstGeom prst="rect">
            <a:avLst/>
          </a:prstGeom>
          <a:noFill/>
          <a:ln w="3175">
            <a:solidFill>
              <a:schemeClr val="tx1"/>
            </a:solidFill>
            <a:miter lim="800000"/>
            <a:headEnd/>
            <a:tailEnd/>
          </a:ln>
        </p:spPr>
        <p:txBody>
          <a:bodyPr wrap="none" anchor="ctr"/>
          <a:lstStyle/>
          <a:p>
            <a:endParaRPr lang="en-US"/>
          </a:p>
        </p:txBody>
      </p:sp>
      <p:sp>
        <p:nvSpPr>
          <p:cNvPr id="66700" name="Rectangle 138"/>
          <p:cNvSpPr>
            <a:spLocks noChangeArrowheads="1"/>
          </p:cNvSpPr>
          <p:nvPr/>
        </p:nvSpPr>
        <p:spPr bwMode="auto">
          <a:xfrm>
            <a:off x="4800600" y="4144963"/>
            <a:ext cx="76200" cy="76200"/>
          </a:xfrm>
          <a:prstGeom prst="rect">
            <a:avLst/>
          </a:prstGeom>
          <a:noFill/>
          <a:ln w="3175">
            <a:solidFill>
              <a:schemeClr val="tx1"/>
            </a:solidFill>
            <a:miter lim="800000"/>
            <a:headEnd/>
            <a:tailEnd/>
          </a:ln>
        </p:spPr>
        <p:txBody>
          <a:bodyPr wrap="none" anchor="ctr"/>
          <a:lstStyle/>
          <a:p>
            <a:endParaRPr lang="en-US"/>
          </a:p>
        </p:txBody>
      </p:sp>
      <p:sp>
        <p:nvSpPr>
          <p:cNvPr id="66701" name="Rectangle 139"/>
          <p:cNvSpPr>
            <a:spLocks noChangeArrowheads="1"/>
          </p:cNvSpPr>
          <p:nvPr/>
        </p:nvSpPr>
        <p:spPr bwMode="auto">
          <a:xfrm>
            <a:off x="4876800" y="4144963"/>
            <a:ext cx="76200" cy="76200"/>
          </a:xfrm>
          <a:prstGeom prst="rect">
            <a:avLst/>
          </a:prstGeom>
          <a:noFill/>
          <a:ln w="3175">
            <a:solidFill>
              <a:schemeClr val="tx1"/>
            </a:solidFill>
            <a:miter lim="800000"/>
            <a:headEnd/>
            <a:tailEnd/>
          </a:ln>
        </p:spPr>
        <p:txBody>
          <a:bodyPr wrap="none" anchor="ctr"/>
          <a:lstStyle/>
          <a:p>
            <a:endParaRPr lang="en-US"/>
          </a:p>
        </p:txBody>
      </p:sp>
      <p:sp>
        <p:nvSpPr>
          <p:cNvPr id="66702" name="Rectangle 140"/>
          <p:cNvSpPr>
            <a:spLocks noChangeArrowheads="1"/>
          </p:cNvSpPr>
          <p:nvPr/>
        </p:nvSpPr>
        <p:spPr bwMode="auto">
          <a:xfrm>
            <a:off x="4953000" y="4144963"/>
            <a:ext cx="76200" cy="76200"/>
          </a:xfrm>
          <a:prstGeom prst="rect">
            <a:avLst/>
          </a:prstGeom>
          <a:noFill/>
          <a:ln w="3175">
            <a:solidFill>
              <a:schemeClr val="tx1"/>
            </a:solidFill>
            <a:miter lim="800000"/>
            <a:headEnd/>
            <a:tailEnd/>
          </a:ln>
        </p:spPr>
        <p:txBody>
          <a:bodyPr wrap="none" anchor="ctr"/>
          <a:lstStyle/>
          <a:p>
            <a:endParaRPr lang="en-US"/>
          </a:p>
        </p:txBody>
      </p:sp>
      <p:sp>
        <p:nvSpPr>
          <p:cNvPr id="66703" name="Rectangle 141"/>
          <p:cNvSpPr>
            <a:spLocks noChangeArrowheads="1"/>
          </p:cNvSpPr>
          <p:nvPr/>
        </p:nvSpPr>
        <p:spPr bwMode="auto">
          <a:xfrm>
            <a:off x="5029200" y="4144963"/>
            <a:ext cx="76200" cy="76200"/>
          </a:xfrm>
          <a:prstGeom prst="rect">
            <a:avLst/>
          </a:prstGeom>
          <a:noFill/>
          <a:ln w="3175">
            <a:solidFill>
              <a:schemeClr val="tx1"/>
            </a:solidFill>
            <a:miter lim="800000"/>
            <a:headEnd/>
            <a:tailEnd/>
          </a:ln>
        </p:spPr>
        <p:txBody>
          <a:bodyPr wrap="none" anchor="ctr"/>
          <a:lstStyle/>
          <a:p>
            <a:endParaRPr lang="en-US"/>
          </a:p>
        </p:txBody>
      </p:sp>
      <p:sp>
        <p:nvSpPr>
          <p:cNvPr id="66704" name="Rectangle 142"/>
          <p:cNvSpPr>
            <a:spLocks noChangeArrowheads="1"/>
          </p:cNvSpPr>
          <p:nvPr/>
        </p:nvSpPr>
        <p:spPr bwMode="auto">
          <a:xfrm>
            <a:off x="5105400" y="4144963"/>
            <a:ext cx="76200" cy="76200"/>
          </a:xfrm>
          <a:prstGeom prst="rect">
            <a:avLst/>
          </a:prstGeom>
          <a:noFill/>
          <a:ln w="3175">
            <a:solidFill>
              <a:schemeClr val="tx1"/>
            </a:solidFill>
            <a:miter lim="800000"/>
            <a:headEnd/>
            <a:tailEnd/>
          </a:ln>
        </p:spPr>
        <p:txBody>
          <a:bodyPr wrap="none" anchor="ctr"/>
          <a:lstStyle/>
          <a:p>
            <a:endParaRPr lang="en-US"/>
          </a:p>
        </p:txBody>
      </p:sp>
      <p:sp>
        <p:nvSpPr>
          <p:cNvPr id="66705" name="Rectangle 143"/>
          <p:cNvSpPr>
            <a:spLocks noChangeArrowheads="1"/>
          </p:cNvSpPr>
          <p:nvPr/>
        </p:nvSpPr>
        <p:spPr bwMode="auto">
          <a:xfrm>
            <a:off x="5181600" y="4144963"/>
            <a:ext cx="76200" cy="76200"/>
          </a:xfrm>
          <a:prstGeom prst="rect">
            <a:avLst/>
          </a:prstGeom>
          <a:noFill/>
          <a:ln w="3175">
            <a:solidFill>
              <a:schemeClr val="tx1"/>
            </a:solidFill>
            <a:miter lim="800000"/>
            <a:headEnd/>
            <a:tailEnd/>
          </a:ln>
        </p:spPr>
        <p:txBody>
          <a:bodyPr wrap="none" anchor="ctr"/>
          <a:lstStyle/>
          <a:p>
            <a:endParaRPr lang="en-US"/>
          </a:p>
        </p:txBody>
      </p:sp>
      <p:sp>
        <p:nvSpPr>
          <p:cNvPr id="66706" name="Rectangle 144"/>
          <p:cNvSpPr>
            <a:spLocks noChangeArrowheads="1"/>
          </p:cNvSpPr>
          <p:nvPr/>
        </p:nvSpPr>
        <p:spPr bwMode="auto">
          <a:xfrm>
            <a:off x="5257800" y="4144963"/>
            <a:ext cx="76200" cy="76200"/>
          </a:xfrm>
          <a:prstGeom prst="rect">
            <a:avLst/>
          </a:prstGeom>
          <a:noFill/>
          <a:ln w="3175">
            <a:solidFill>
              <a:schemeClr val="tx1"/>
            </a:solidFill>
            <a:miter lim="800000"/>
            <a:headEnd/>
            <a:tailEnd/>
          </a:ln>
        </p:spPr>
        <p:txBody>
          <a:bodyPr wrap="none" anchor="ctr"/>
          <a:lstStyle/>
          <a:p>
            <a:endParaRPr lang="en-US"/>
          </a:p>
        </p:txBody>
      </p:sp>
      <p:sp>
        <p:nvSpPr>
          <p:cNvPr id="66707" name="Rectangle 145"/>
          <p:cNvSpPr>
            <a:spLocks noChangeArrowheads="1"/>
          </p:cNvSpPr>
          <p:nvPr/>
        </p:nvSpPr>
        <p:spPr bwMode="auto">
          <a:xfrm>
            <a:off x="5334000" y="4144963"/>
            <a:ext cx="76200" cy="76200"/>
          </a:xfrm>
          <a:prstGeom prst="rect">
            <a:avLst/>
          </a:prstGeom>
          <a:noFill/>
          <a:ln w="3175">
            <a:solidFill>
              <a:schemeClr val="tx1"/>
            </a:solidFill>
            <a:miter lim="800000"/>
            <a:headEnd/>
            <a:tailEnd/>
          </a:ln>
        </p:spPr>
        <p:txBody>
          <a:bodyPr wrap="none" anchor="ctr"/>
          <a:lstStyle/>
          <a:p>
            <a:endParaRPr lang="en-US"/>
          </a:p>
        </p:txBody>
      </p:sp>
      <p:sp>
        <p:nvSpPr>
          <p:cNvPr id="66708" name="Rectangle 146"/>
          <p:cNvSpPr>
            <a:spLocks noChangeArrowheads="1"/>
          </p:cNvSpPr>
          <p:nvPr/>
        </p:nvSpPr>
        <p:spPr bwMode="auto">
          <a:xfrm>
            <a:off x="5410200" y="4144963"/>
            <a:ext cx="76200" cy="76200"/>
          </a:xfrm>
          <a:prstGeom prst="rect">
            <a:avLst/>
          </a:prstGeom>
          <a:noFill/>
          <a:ln w="3175">
            <a:solidFill>
              <a:schemeClr val="tx1"/>
            </a:solidFill>
            <a:miter lim="800000"/>
            <a:headEnd/>
            <a:tailEnd/>
          </a:ln>
        </p:spPr>
        <p:txBody>
          <a:bodyPr wrap="none" anchor="ctr"/>
          <a:lstStyle/>
          <a:p>
            <a:endParaRPr lang="en-US"/>
          </a:p>
        </p:txBody>
      </p:sp>
      <p:sp>
        <p:nvSpPr>
          <p:cNvPr id="66709" name="Rectangle 147"/>
          <p:cNvSpPr>
            <a:spLocks noChangeArrowheads="1"/>
          </p:cNvSpPr>
          <p:nvPr/>
        </p:nvSpPr>
        <p:spPr bwMode="auto">
          <a:xfrm>
            <a:off x="5486400" y="4144963"/>
            <a:ext cx="76200" cy="76200"/>
          </a:xfrm>
          <a:prstGeom prst="rect">
            <a:avLst/>
          </a:prstGeom>
          <a:noFill/>
          <a:ln w="3175">
            <a:solidFill>
              <a:schemeClr val="tx1"/>
            </a:solidFill>
            <a:miter lim="800000"/>
            <a:headEnd/>
            <a:tailEnd/>
          </a:ln>
        </p:spPr>
        <p:txBody>
          <a:bodyPr wrap="none" anchor="ctr"/>
          <a:lstStyle/>
          <a:p>
            <a:endParaRPr lang="en-US"/>
          </a:p>
        </p:txBody>
      </p:sp>
      <p:sp>
        <p:nvSpPr>
          <p:cNvPr id="66710" name="Rectangle 148"/>
          <p:cNvSpPr>
            <a:spLocks noChangeArrowheads="1"/>
          </p:cNvSpPr>
          <p:nvPr/>
        </p:nvSpPr>
        <p:spPr bwMode="auto">
          <a:xfrm>
            <a:off x="5562600" y="4144963"/>
            <a:ext cx="76200" cy="76200"/>
          </a:xfrm>
          <a:prstGeom prst="rect">
            <a:avLst/>
          </a:prstGeom>
          <a:noFill/>
          <a:ln w="3175">
            <a:solidFill>
              <a:schemeClr val="tx1"/>
            </a:solidFill>
            <a:miter lim="800000"/>
            <a:headEnd/>
            <a:tailEnd/>
          </a:ln>
        </p:spPr>
        <p:txBody>
          <a:bodyPr wrap="none" anchor="ctr"/>
          <a:lstStyle/>
          <a:p>
            <a:endParaRPr lang="en-US"/>
          </a:p>
        </p:txBody>
      </p:sp>
      <p:sp>
        <p:nvSpPr>
          <p:cNvPr id="66711" name="Rectangle 149"/>
          <p:cNvSpPr>
            <a:spLocks noChangeArrowheads="1"/>
          </p:cNvSpPr>
          <p:nvPr/>
        </p:nvSpPr>
        <p:spPr bwMode="auto">
          <a:xfrm>
            <a:off x="4495800" y="4221163"/>
            <a:ext cx="76200" cy="76200"/>
          </a:xfrm>
          <a:prstGeom prst="rect">
            <a:avLst/>
          </a:prstGeom>
          <a:noFill/>
          <a:ln w="3175">
            <a:solidFill>
              <a:schemeClr val="tx1"/>
            </a:solidFill>
            <a:miter lim="800000"/>
            <a:headEnd/>
            <a:tailEnd/>
          </a:ln>
        </p:spPr>
        <p:txBody>
          <a:bodyPr wrap="none" anchor="ctr"/>
          <a:lstStyle/>
          <a:p>
            <a:endParaRPr lang="en-US"/>
          </a:p>
        </p:txBody>
      </p:sp>
      <p:sp>
        <p:nvSpPr>
          <p:cNvPr id="66712" name="Rectangle 150"/>
          <p:cNvSpPr>
            <a:spLocks noChangeArrowheads="1"/>
          </p:cNvSpPr>
          <p:nvPr/>
        </p:nvSpPr>
        <p:spPr bwMode="auto">
          <a:xfrm>
            <a:off x="4572000" y="4221163"/>
            <a:ext cx="76200" cy="76200"/>
          </a:xfrm>
          <a:prstGeom prst="rect">
            <a:avLst/>
          </a:prstGeom>
          <a:noFill/>
          <a:ln w="3175">
            <a:solidFill>
              <a:schemeClr val="tx1"/>
            </a:solidFill>
            <a:miter lim="800000"/>
            <a:headEnd/>
            <a:tailEnd/>
          </a:ln>
        </p:spPr>
        <p:txBody>
          <a:bodyPr wrap="none" anchor="ctr"/>
          <a:lstStyle/>
          <a:p>
            <a:endParaRPr lang="en-US"/>
          </a:p>
        </p:txBody>
      </p:sp>
      <p:sp>
        <p:nvSpPr>
          <p:cNvPr id="66713" name="Rectangle 151"/>
          <p:cNvSpPr>
            <a:spLocks noChangeArrowheads="1"/>
          </p:cNvSpPr>
          <p:nvPr/>
        </p:nvSpPr>
        <p:spPr bwMode="auto">
          <a:xfrm>
            <a:off x="4648200" y="4221163"/>
            <a:ext cx="76200" cy="76200"/>
          </a:xfrm>
          <a:prstGeom prst="rect">
            <a:avLst/>
          </a:prstGeom>
          <a:noFill/>
          <a:ln w="3175">
            <a:solidFill>
              <a:schemeClr val="tx1"/>
            </a:solidFill>
            <a:miter lim="800000"/>
            <a:headEnd/>
            <a:tailEnd/>
          </a:ln>
        </p:spPr>
        <p:txBody>
          <a:bodyPr wrap="none" anchor="ctr"/>
          <a:lstStyle/>
          <a:p>
            <a:endParaRPr lang="en-US"/>
          </a:p>
        </p:txBody>
      </p:sp>
      <p:sp>
        <p:nvSpPr>
          <p:cNvPr id="66714" name="Rectangle 152"/>
          <p:cNvSpPr>
            <a:spLocks noChangeArrowheads="1"/>
          </p:cNvSpPr>
          <p:nvPr/>
        </p:nvSpPr>
        <p:spPr bwMode="auto">
          <a:xfrm>
            <a:off x="4724400" y="4221163"/>
            <a:ext cx="76200" cy="76200"/>
          </a:xfrm>
          <a:prstGeom prst="rect">
            <a:avLst/>
          </a:prstGeom>
          <a:noFill/>
          <a:ln w="3175">
            <a:solidFill>
              <a:schemeClr val="tx1"/>
            </a:solidFill>
            <a:miter lim="800000"/>
            <a:headEnd/>
            <a:tailEnd/>
          </a:ln>
        </p:spPr>
        <p:txBody>
          <a:bodyPr wrap="none" anchor="ctr"/>
          <a:lstStyle/>
          <a:p>
            <a:endParaRPr lang="en-US"/>
          </a:p>
        </p:txBody>
      </p:sp>
      <p:sp>
        <p:nvSpPr>
          <p:cNvPr id="66715" name="Rectangle 153"/>
          <p:cNvSpPr>
            <a:spLocks noChangeArrowheads="1"/>
          </p:cNvSpPr>
          <p:nvPr/>
        </p:nvSpPr>
        <p:spPr bwMode="auto">
          <a:xfrm>
            <a:off x="4800600" y="4221163"/>
            <a:ext cx="76200" cy="76200"/>
          </a:xfrm>
          <a:prstGeom prst="rect">
            <a:avLst/>
          </a:prstGeom>
          <a:noFill/>
          <a:ln w="3175">
            <a:solidFill>
              <a:schemeClr val="tx1"/>
            </a:solidFill>
            <a:miter lim="800000"/>
            <a:headEnd/>
            <a:tailEnd/>
          </a:ln>
        </p:spPr>
        <p:txBody>
          <a:bodyPr wrap="none" anchor="ctr"/>
          <a:lstStyle/>
          <a:p>
            <a:endParaRPr lang="en-US"/>
          </a:p>
        </p:txBody>
      </p:sp>
      <p:sp>
        <p:nvSpPr>
          <p:cNvPr id="66716" name="Rectangle 154"/>
          <p:cNvSpPr>
            <a:spLocks noChangeArrowheads="1"/>
          </p:cNvSpPr>
          <p:nvPr/>
        </p:nvSpPr>
        <p:spPr bwMode="auto">
          <a:xfrm>
            <a:off x="4876800" y="4221163"/>
            <a:ext cx="76200" cy="76200"/>
          </a:xfrm>
          <a:prstGeom prst="rect">
            <a:avLst/>
          </a:prstGeom>
          <a:noFill/>
          <a:ln w="3175">
            <a:solidFill>
              <a:schemeClr val="tx1"/>
            </a:solidFill>
            <a:miter lim="800000"/>
            <a:headEnd/>
            <a:tailEnd/>
          </a:ln>
        </p:spPr>
        <p:txBody>
          <a:bodyPr wrap="none" anchor="ctr"/>
          <a:lstStyle/>
          <a:p>
            <a:endParaRPr lang="en-US"/>
          </a:p>
        </p:txBody>
      </p:sp>
      <p:sp>
        <p:nvSpPr>
          <p:cNvPr id="66717" name="Rectangle 155"/>
          <p:cNvSpPr>
            <a:spLocks noChangeArrowheads="1"/>
          </p:cNvSpPr>
          <p:nvPr/>
        </p:nvSpPr>
        <p:spPr bwMode="auto">
          <a:xfrm>
            <a:off x="4953000" y="4221163"/>
            <a:ext cx="76200" cy="76200"/>
          </a:xfrm>
          <a:prstGeom prst="rect">
            <a:avLst/>
          </a:prstGeom>
          <a:noFill/>
          <a:ln w="3175">
            <a:solidFill>
              <a:schemeClr val="tx1"/>
            </a:solidFill>
            <a:miter lim="800000"/>
            <a:headEnd/>
            <a:tailEnd/>
          </a:ln>
        </p:spPr>
        <p:txBody>
          <a:bodyPr wrap="none" anchor="ctr"/>
          <a:lstStyle/>
          <a:p>
            <a:endParaRPr lang="en-US"/>
          </a:p>
        </p:txBody>
      </p:sp>
      <p:sp>
        <p:nvSpPr>
          <p:cNvPr id="66718" name="Rectangle 156"/>
          <p:cNvSpPr>
            <a:spLocks noChangeArrowheads="1"/>
          </p:cNvSpPr>
          <p:nvPr/>
        </p:nvSpPr>
        <p:spPr bwMode="auto">
          <a:xfrm>
            <a:off x="5029200" y="4221163"/>
            <a:ext cx="76200" cy="76200"/>
          </a:xfrm>
          <a:prstGeom prst="rect">
            <a:avLst/>
          </a:prstGeom>
          <a:noFill/>
          <a:ln w="3175">
            <a:solidFill>
              <a:schemeClr val="tx1"/>
            </a:solidFill>
            <a:miter lim="800000"/>
            <a:headEnd/>
            <a:tailEnd/>
          </a:ln>
        </p:spPr>
        <p:txBody>
          <a:bodyPr wrap="none" anchor="ctr"/>
          <a:lstStyle/>
          <a:p>
            <a:endParaRPr lang="en-US"/>
          </a:p>
        </p:txBody>
      </p:sp>
      <p:sp>
        <p:nvSpPr>
          <p:cNvPr id="66719" name="Rectangle 157"/>
          <p:cNvSpPr>
            <a:spLocks noChangeArrowheads="1"/>
          </p:cNvSpPr>
          <p:nvPr/>
        </p:nvSpPr>
        <p:spPr bwMode="auto">
          <a:xfrm>
            <a:off x="5105400" y="4221163"/>
            <a:ext cx="76200" cy="76200"/>
          </a:xfrm>
          <a:prstGeom prst="rect">
            <a:avLst/>
          </a:prstGeom>
          <a:noFill/>
          <a:ln w="3175">
            <a:solidFill>
              <a:schemeClr val="tx1"/>
            </a:solidFill>
            <a:miter lim="800000"/>
            <a:headEnd/>
            <a:tailEnd/>
          </a:ln>
        </p:spPr>
        <p:txBody>
          <a:bodyPr wrap="none" anchor="ctr"/>
          <a:lstStyle/>
          <a:p>
            <a:endParaRPr lang="en-US"/>
          </a:p>
        </p:txBody>
      </p:sp>
      <p:sp>
        <p:nvSpPr>
          <p:cNvPr id="66720" name="Rectangle 158"/>
          <p:cNvSpPr>
            <a:spLocks noChangeArrowheads="1"/>
          </p:cNvSpPr>
          <p:nvPr/>
        </p:nvSpPr>
        <p:spPr bwMode="auto">
          <a:xfrm>
            <a:off x="5181600" y="4221163"/>
            <a:ext cx="76200" cy="76200"/>
          </a:xfrm>
          <a:prstGeom prst="rect">
            <a:avLst/>
          </a:prstGeom>
          <a:noFill/>
          <a:ln w="3175">
            <a:solidFill>
              <a:schemeClr val="tx1"/>
            </a:solidFill>
            <a:miter lim="800000"/>
            <a:headEnd/>
            <a:tailEnd/>
          </a:ln>
        </p:spPr>
        <p:txBody>
          <a:bodyPr wrap="none" anchor="ctr"/>
          <a:lstStyle/>
          <a:p>
            <a:endParaRPr lang="en-US"/>
          </a:p>
        </p:txBody>
      </p:sp>
      <p:sp>
        <p:nvSpPr>
          <p:cNvPr id="66721" name="Rectangle 159"/>
          <p:cNvSpPr>
            <a:spLocks noChangeArrowheads="1"/>
          </p:cNvSpPr>
          <p:nvPr/>
        </p:nvSpPr>
        <p:spPr bwMode="auto">
          <a:xfrm>
            <a:off x="5257800" y="4221163"/>
            <a:ext cx="76200" cy="76200"/>
          </a:xfrm>
          <a:prstGeom prst="rect">
            <a:avLst/>
          </a:prstGeom>
          <a:noFill/>
          <a:ln w="3175">
            <a:solidFill>
              <a:schemeClr val="tx1"/>
            </a:solidFill>
            <a:miter lim="800000"/>
            <a:headEnd/>
            <a:tailEnd/>
          </a:ln>
        </p:spPr>
        <p:txBody>
          <a:bodyPr wrap="none" anchor="ctr"/>
          <a:lstStyle/>
          <a:p>
            <a:endParaRPr lang="en-US"/>
          </a:p>
        </p:txBody>
      </p:sp>
      <p:sp>
        <p:nvSpPr>
          <p:cNvPr id="66722" name="Rectangle 160"/>
          <p:cNvSpPr>
            <a:spLocks noChangeArrowheads="1"/>
          </p:cNvSpPr>
          <p:nvPr/>
        </p:nvSpPr>
        <p:spPr bwMode="auto">
          <a:xfrm>
            <a:off x="5334000" y="4221163"/>
            <a:ext cx="76200" cy="76200"/>
          </a:xfrm>
          <a:prstGeom prst="rect">
            <a:avLst/>
          </a:prstGeom>
          <a:noFill/>
          <a:ln w="3175">
            <a:solidFill>
              <a:schemeClr val="tx1"/>
            </a:solidFill>
            <a:miter lim="800000"/>
            <a:headEnd/>
            <a:tailEnd/>
          </a:ln>
        </p:spPr>
        <p:txBody>
          <a:bodyPr wrap="none" anchor="ctr"/>
          <a:lstStyle/>
          <a:p>
            <a:endParaRPr lang="en-US"/>
          </a:p>
        </p:txBody>
      </p:sp>
      <p:sp>
        <p:nvSpPr>
          <p:cNvPr id="66723" name="Rectangle 161"/>
          <p:cNvSpPr>
            <a:spLocks noChangeArrowheads="1"/>
          </p:cNvSpPr>
          <p:nvPr/>
        </p:nvSpPr>
        <p:spPr bwMode="auto">
          <a:xfrm>
            <a:off x="5410200" y="4221163"/>
            <a:ext cx="76200" cy="76200"/>
          </a:xfrm>
          <a:prstGeom prst="rect">
            <a:avLst/>
          </a:prstGeom>
          <a:noFill/>
          <a:ln w="3175">
            <a:solidFill>
              <a:schemeClr val="tx1"/>
            </a:solidFill>
            <a:miter lim="800000"/>
            <a:headEnd/>
            <a:tailEnd/>
          </a:ln>
        </p:spPr>
        <p:txBody>
          <a:bodyPr wrap="none" anchor="ctr"/>
          <a:lstStyle/>
          <a:p>
            <a:endParaRPr lang="en-US"/>
          </a:p>
        </p:txBody>
      </p:sp>
      <p:sp>
        <p:nvSpPr>
          <p:cNvPr id="66724" name="Rectangle 162"/>
          <p:cNvSpPr>
            <a:spLocks noChangeArrowheads="1"/>
          </p:cNvSpPr>
          <p:nvPr/>
        </p:nvSpPr>
        <p:spPr bwMode="auto">
          <a:xfrm>
            <a:off x="5486400" y="4221163"/>
            <a:ext cx="76200" cy="76200"/>
          </a:xfrm>
          <a:prstGeom prst="rect">
            <a:avLst/>
          </a:prstGeom>
          <a:noFill/>
          <a:ln w="3175">
            <a:solidFill>
              <a:schemeClr val="tx1"/>
            </a:solidFill>
            <a:miter lim="800000"/>
            <a:headEnd/>
            <a:tailEnd/>
          </a:ln>
        </p:spPr>
        <p:txBody>
          <a:bodyPr wrap="none" anchor="ctr"/>
          <a:lstStyle/>
          <a:p>
            <a:endParaRPr lang="en-US"/>
          </a:p>
        </p:txBody>
      </p:sp>
      <p:sp>
        <p:nvSpPr>
          <p:cNvPr id="66725" name="Rectangle 163"/>
          <p:cNvSpPr>
            <a:spLocks noChangeArrowheads="1"/>
          </p:cNvSpPr>
          <p:nvPr/>
        </p:nvSpPr>
        <p:spPr bwMode="auto">
          <a:xfrm>
            <a:off x="5562600" y="4221163"/>
            <a:ext cx="76200" cy="76200"/>
          </a:xfrm>
          <a:prstGeom prst="rect">
            <a:avLst/>
          </a:prstGeom>
          <a:noFill/>
          <a:ln w="3175">
            <a:solidFill>
              <a:schemeClr val="tx1"/>
            </a:solidFill>
            <a:miter lim="800000"/>
            <a:headEnd/>
            <a:tailEnd/>
          </a:ln>
        </p:spPr>
        <p:txBody>
          <a:bodyPr wrap="none" anchor="ctr"/>
          <a:lstStyle/>
          <a:p>
            <a:endParaRPr lang="en-US"/>
          </a:p>
        </p:txBody>
      </p:sp>
      <p:sp>
        <p:nvSpPr>
          <p:cNvPr id="66726" name="Rectangle 164"/>
          <p:cNvSpPr>
            <a:spLocks noChangeArrowheads="1"/>
          </p:cNvSpPr>
          <p:nvPr/>
        </p:nvSpPr>
        <p:spPr bwMode="auto">
          <a:xfrm>
            <a:off x="4495800" y="4297363"/>
            <a:ext cx="76200" cy="76200"/>
          </a:xfrm>
          <a:prstGeom prst="rect">
            <a:avLst/>
          </a:prstGeom>
          <a:noFill/>
          <a:ln w="3175">
            <a:solidFill>
              <a:schemeClr val="tx1"/>
            </a:solidFill>
            <a:miter lim="800000"/>
            <a:headEnd/>
            <a:tailEnd/>
          </a:ln>
        </p:spPr>
        <p:txBody>
          <a:bodyPr wrap="none" anchor="ctr"/>
          <a:lstStyle/>
          <a:p>
            <a:endParaRPr lang="en-US"/>
          </a:p>
        </p:txBody>
      </p:sp>
      <p:sp>
        <p:nvSpPr>
          <p:cNvPr id="66727" name="Rectangle 165"/>
          <p:cNvSpPr>
            <a:spLocks noChangeArrowheads="1"/>
          </p:cNvSpPr>
          <p:nvPr/>
        </p:nvSpPr>
        <p:spPr bwMode="auto">
          <a:xfrm>
            <a:off x="4572000" y="4297363"/>
            <a:ext cx="76200" cy="76200"/>
          </a:xfrm>
          <a:prstGeom prst="rect">
            <a:avLst/>
          </a:prstGeom>
          <a:noFill/>
          <a:ln w="3175">
            <a:solidFill>
              <a:schemeClr val="tx1"/>
            </a:solidFill>
            <a:miter lim="800000"/>
            <a:headEnd/>
            <a:tailEnd/>
          </a:ln>
        </p:spPr>
        <p:txBody>
          <a:bodyPr wrap="none" anchor="ctr"/>
          <a:lstStyle/>
          <a:p>
            <a:endParaRPr lang="en-US"/>
          </a:p>
        </p:txBody>
      </p:sp>
      <p:sp>
        <p:nvSpPr>
          <p:cNvPr id="66728" name="Rectangle 166"/>
          <p:cNvSpPr>
            <a:spLocks noChangeArrowheads="1"/>
          </p:cNvSpPr>
          <p:nvPr/>
        </p:nvSpPr>
        <p:spPr bwMode="auto">
          <a:xfrm>
            <a:off x="4648200" y="4297363"/>
            <a:ext cx="76200" cy="76200"/>
          </a:xfrm>
          <a:prstGeom prst="rect">
            <a:avLst/>
          </a:prstGeom>
          <a:noFill/>
          <a:ln w="3175">
            <a:solidFill>
              <a:schemeClr val="tx1"/>
            </a:solidFill>
            <a:miter lim="800000"/>
            <a:headEnd/>
            <a:tailEnd/>
          </a:ln>
        </p:spPr>
        <p:txBody>
          <a:bodyPr wrap="none" anchor="ctr"/>
          <a:lstStyle/>
          <a:p>
            <a:endParaRPr lang="en-US"/>
          </a:p>
        </p:txBody>
      </p:sp>
      <p:sp>
        <p:nvSpPr>
          <p:cNvPr id="66729" name="Rectangle 167"/>
          <p:cNvSpPr>
            <a:spLocks noChangeArrowheads="1"/>
          </p:cNvSpPr>
          <p:nvPr/>
        </p:nvSpPr>
        <p:spPr bwMode="auto">
          <a:xfrm>
            <a:off x="4724400" y="4297363"/>
            <a:ext cx="76200" cy="76200"/>
          </a:xfrm>
          <a:prstGeom prst="rect">
            <a:avLst/>
          </a:prstGeom>
          <a:noFill/>
          <a:ln w="3175">
            <a:solidFill>
              <a:schemeClr val="tx1"/>
            </a:solidFill>
            <a:miter lim="800000"/>
            <a:headEnd/>
            <a:tailEnd/>
          </a:ln>
        </p:spPr>
        <p:txBody>
          <a:bodyPr wrap="none" anchor="ctr"/>
          <a:lstStyle/>
          <a:p>
            <a:endParaRPr lang="en-US"/>
          </a:p>
        </p:txBody>
      </p:sp>
      <p:sp>
        <p:nvSpPr>
          <p:cNvPr id="66730" name="Rectangle 168"/>
          <p:cNvSpPr>
            <a:spLocks noChangeArrowheads="1"/>
          </p:cNvSpPr>
          <p:nvPr/>
        </p:nvSpPr>
        <p:spPr bwMode="auto">
          <a:xfrm>
            <a:off x="4800600" y="4297363"/>
            <a:ext cx="76200" cy="76200"/>
          </a:xfrm>
          <a:prstGeom prst="rect">
            <a:avLst/>
          </a:prstGeom>
          <a:noFill/>
          <a:ln w="3175">
            <a:solidFill>
              <a:schemeClr val="tx1"/>
            </a:solidFill>
            <a:miter lim="800000"/>
            <a:headEnd/>
            <a:tailEnd/>
          </a:ln>
        </p:spPr>
        <p:txBody>
          <a:bodyPr wrap="none" anchor="ctr"/>
          <a:lstStyle/>
          <a:p>
            <a:endParaRPr lang="en-US"/>
          </a:p>
        </p:txBody>
      </p:sp>
      <p:sp>
        <p:nvSpPr>
          <p:cNvPr id="66731" name="Rectangle 169"/>
          <p:cNvSpPr>
            <a:spLocks noChangeArrowheads="1"/>
          </p:cNvSpPr>
          <p:nvPr/>
        </p:nvSpPr>
        <p:spPr bwMode="auto">
          <a:xfrm>
            <a:off x="4876800" y="4297363"/>
            <a:ext cx="76200" cy="76200"/>
          </a:xfrm>
          <a:prstGeom prst="rect">
            <a:avLst/>
          </a:prstGeom>
          <a:noFill/>
          <a:ln w="3175">
            <a:solidFill>
              <a:schemeClr val="tx1"/>
            </a:solidFill>
            <a:miter lim="800000"/>
            <a:headEnd/>
            <a:tailEnd/>
          </a:ln>
        </p:spPr>
        <p:txBody>
          <a:bodyPr wrap="none" anchor="ctr"/>
          <a:lstStyle/>
          <a:p>
            <a:endParaRPr lang="en-US"/>
          </a:p>
        </p:txBody>
      </p:sp>
      <p:sp>
        <p:nvSpPr>
          <p:cNvPr id="66732" name="Rectangle 170"/>
          <p:cNvSpPr>
            <a:spLocks noChangeArrowheads="1"/>
          </p:cNvSpPr>
          <p:nvPr/>
        </p:nvSpPr>
        <p:spPr bwMode="auto">
          <a:xfrm>
            <a:off x="4953000" y="4297363"/>
            <a:ext cx="76200" cy="76200"/>
          </a:xfrm>
          <a:prstGeom prst="rect">
            <a:avLst/>
          </a:prstGeom>
          <a:noFill/>
          <a:ln w="3175">
            <a:solidFill>
              <a:schemeClr val="tx1"/>
            </a:solidFill>
            <a:miter lim="800000"/>
            <a:headEnd/>
            <a:tailEnd/>
          </a:ln>
        </p:spPr>
        <p:txBody>
          <a:bodyPr wrap="none" anchor="ctr"/>
          <a:lstStyle/>
          <a:p>
            <a:endParaRPr lang="en-US"/>
          </a:p>
        </p:txBody>
      </p:sp>
      <p:sp>
        <p:nvSpPr>
          <p:cNvPr id="66733" name="Rectangle 171"/>
          <p:cNvSpPr>
            <a:spLocks noChangeArrowheads="1"/>
          </p:cNvSpPr>
          <p:nvPr/>
        </p:nvSpPr>
        <p:spPr bwMode="auto">
          <a:xfrm>
            <a:off x="5029200" y="4297363"/>
            <a:ext cx="76200" cy="76200"/>
          </a:xfrm>
          <a:prstGeom prst="rect">
            <a:avLst/>
          </a:prstGeom>
          <a:noFill/>
          <a:ln w="3175">
            <a:solidFill>
              <a:schemeClr val="tx1"/>
            </a:solidFill>
            <a:miter lim="800000"/>
            <a:headEnd/>
            <a:tailEnd/>
          </a:ln>
        </p:spPr>
        <p:txBody>
          <a:bodyPr wrap="none" anchor="ctr"/>
          <a:lstStyle/>
          <a:p>
            <a:endParaRPr lang="en-US"/>
          </a:p>
        </p:txBody>
      </p:sp>
      <p:sp>
        <p:nvSpPr>
          <p:cNvPr id="66734" name="Rectangle 172"/>
          <p:cNvSpPr>
            <a:spLocks noChangeArrowheads="1"/>
          </p:cNvSpPr>
          <p:nvPr/>
        </p:nvSpPr>
        <p:spPr bwMode="auto">
          <a:xfrm>
            <a:off x="5105400" y="4297363"/>
            <a:ext cx="76200" cy="76200"/>
          </a:xfrm>
          <a:prstGeom prst="rect">
            <a:avLst/>
          </a:prstGeom>
          <a:noFill/>
          <a:ln w="3175">
            <a:solidFill>
              <a:schemeClr val="tx1"/>
            </a:solidFill>
            <a:miter lim="800000"/>
            <a:headEnd/>
            <a:tailEnd/>
          </a:ln>
        </p:spPr>
        <p:txBody>
          <a:bodyPr wrap="none" anchor="ctr"/>
          <a:lstStyle/>
          <a:p>
            <a:endParaRPr lang="en-US"/>
          </a:p>
        </p:txBody>
      </p:sp>
      <p:sp>
        <p:nvSpPr>
          <p:cNvPr id="66735" name="Rectangle 173"/>
          <p:cNvSpPr>
            <a:spLocks noChangeArrowheads="1"/>
          </p:cNvSpPr>
          <p:nvPr/>
        </p:nvSpPr>
        <p:spPr bwMode="auto">
          <a:xfrm>
            <a:off x="5181600" y="4297363"/>
            <a:ext cx="76200" cy="76200"/>
          </a:xfrm>
          <a:prstGeom prst="rect">
            <a:avLst/>
          </a:prstGeom>
          <a:noFill/>
          <a:ln w="3175">
            <a:solidFill>
              <a:schemeClr val="tx1"/>
            </a:solidFill>
            <a:miter lim="800000"/>
            <a:headEnd/>
            <a:tailEnd/>
          </a:ln>
        </p:spPr>
        <p:txBody>
          <a:bodyPr wrap="none" anchor="ctr"/>
          <a:lstStyle/>
          <a:p>
            <a:endParaRPr lang="en-US"/>
          </a:p>
        </p:txBody>
      </p:sp>
      <p:sp>
        <p:nvSpPr>
          <p:cNvPr id="66736" name="Rectangle 174"/>
          <p:cNvSpPr>
            <a:spLocks noChangeArrowheads="1"/>
          </p:cNvSpPr>
          <p:nvPr/>
        </p:nvSpPr>
        <p:spPr bwMode="auto">
          <a:xfrm>
            <a:off x="5257800" y="4297363"/>
            <a:ext cx="76200" cy="76200"/>
          </a:xfrm>
          <a:prstGeom prst="rect">
            <a:avLst/>
          </a:prstGeom>
          <a:noFill/>
          <a:ln w="3175">
            <a:solidFill>
              <a:schemeClr val="tx1"/>
            </a:solidFill>
            <a:miter lim="800000"/>
            <a:headEnd/>
            <a:tailEnd/>
          </a:ln>
        </p:spPr>
        <p:txBody>
          <a:bodyPr wrap="none" anchor="ctr"/>
          <a:lstStyle/>
          <a:p>
            <a:endParaRPr lang="en-US"/>
          </a:p>
        </p:txBody>
      </p:sp>
      <p:sp>
        <p:nvSpPr>
          <p:cNvPr id="66737" name="Rectangle 175"/>
          <p:cNvSpPr>
            <a:spLocks noChangeArrowheads="1"/>
          </p:cNvSpPr>
          <p:nvPr/>
        </p:nvSpPr>
        <p:spPr bwMode="auto">
          <a:xfrm>
            <a:off x="5334000" y="4297363"/>
            <a:ext cx="76200" cy="76200"/>
          </a:xfrm>
          <a:prstGeom prst="rect">
            <a:avLst/>
          </a:prstGeom>
          <a:noFill/>
          <a:ln w="3175">
            <a:solidFill>
              <a:schemeClr val="tx1"/>
            </a:solidFill>
            <a:miter lim="800000"/>
            <a:headEnd/>
            <a:tailEnd/>
          </a:ln>
        </p:spPr>
        <p:txBody>
          <a:bodyPr wrap="none" anchor="ctr"/>
          <a:lstStyle/>
          <a:p>
            <a:endParaRPr lang="en-US"/>
          </a:p>
        </p:txBody>
      </p:sp>
      <p:sp>
        <p:nvSpPr>
          <p:cNvPr id="66738" name="Rectangle 176"/>
          <p:cNvSpPr>
            <a:spLocks noChangeArrowheads="1"/>
          </p:cNvSpPr>
          <p:nvPr/>
        </p:nvSpPr>
        <p:spPr bwMode="auto">
          <a:xfrm>
            <a:off x="5410200" y="4297363"/>
            <a:ext cx="76200" cy="76200"/>
          </a:xfrm>
          <a:prstGeom prst="rect">
            <a:avLst/>
          </a:prstGeom>
          <a:noFill/>
          <a:ln w="3175">
            <a:solidFill>
              <a:schemeClr val="tx1"/>
            </a:solidFill>
            <a:miter lim="800000"/>
            <a:headEnd/>
            <a:tailEnd/>
          </a:ln>
        </p:spPr>
        <p:txBody>
          <a:bodyPr wrap="none" anchor="ctr"/>
          <a:lstStyle/>
          <a:p>
            <a:endParaRPr lang="en-US"/>
          </a:p>
        </p:txBody>
      </p:sp>
      <p:sp>
        <p:nvSpPr>
          <p:cNvPr id="66739" name="Rectangle 177"/>
          <p:cNvSpPr>
            <a:spLocks noChangeArrowheads="1"/>
          </p:cNvSpPr>
          <p:nvPr/>
        </p:nvSpPr>
        <p:spPr bwMode="auto">
          <a:xfrm>
            <a:off x="5486400" y="4297363"/>
            <a:ext cx="76200" cy="76200"/>
          </a:xfrm>
          <a:prstGeom prst="rect">
            <a:avLst/>
          </a:prstGeom>
          <a:noFill/>
          <a:ln w="3175">
            <a:solidFill>
              <a:schemeClr val="tx1"/>
            </a:solidFill>
            <a:miter lim="800000"/>
            <a:headEnd/>
            <a:tailEnd/>
          </a:ln>
        </p:spPr>
        <p:txBody>
          <a:bodyPr wrap="none" anchor="ctr"/>
          <a:lstStyle/>
          <a:p>
            <a:endParaRPr lang="en-US"/>
          </a:p>
        </p:txBody>
      </p:sp>
      <p:sp>
        <p:nvSpPr>
          <p:cNvPr id="66740" name="Rectangle 178"/>
          <p:cNvSpPr>
            <a:spLocks noChangeArrowheads="1"/>
          </p:cNvSpPr>
          <p:nvPr/>
        </p:nvSpPr>
        <p:spPr bwMode="auto">
          <a:xfrm>
            <a:off x="5562600" y="4297363"/>
            <a:ext cx="76200" cy="76200"/>
          </a:xfrm>
          <a:prstGeom prst="rect">
            <a:avLst/>
          </a:prstGeom>
          <a:noFill/>
          <a:ln w="3175">
            <a:solidFill>
              <a:schemeClr val="tx1"/>
            </a:solidFill>
            <a:miter lim="800000"/>
            <a:headEnd/>
            <a:tailEnd/>
          </a:ln>
        </p:spPr>
        <p:txBody>
          <a:bodyPr wrap="none" anchor="ctr"/>
          <a:lstStyle/>
          <a:p>
            <a:endParaRPr lang="en-US"/>
          </a:p>
        </p:txBody>
      </p:sp>
      <p:sp>
        <p:nvSpPr>
          <p:cNvPr id="66741" name="Rectangle 179"/>
          <p:cNvSpPr>
            <a:spLocks noChangeArrowheads="1"/>
          </p:cNvSpPr>
          <p:nvPr/>
        </p:nvSpPr>
        <p:spPr bwMode="auto">
          <a:xfrm>
            <a:off x="4495800" y="4373563"/>
            <a:ext cx="76200" cy="76200"/>
          </a:xfrm>
          <a:prstGeom prst="rect">
            <a:avLst/>
          </a:prstGeom>
          <a:noFill/>
          <a:ln w="3175">
            <a:solidFill>
              <a:schemeClr val="tx1"/>
            </a:solidFill>
            <a:miter lim="800000"/>
            <a:headEnd/>
            <a:tailEnd/>
          </a:ln>
        </p:spPr>
        <p:txBody>
          <a:bodyPr wrap="none" anchor="ctr"/>
          <a:lstStyle/>
          <a:p>
            <a:endParaRPr lang="en-US"/>
          </a:p>
        </p:txBody>
      </p:sp>
      <p:sp>
        <p:nvSpPr>
          <p:cNvPr id="66742" name="Rectangle 180"/>
          <p:cNvSpPr>
            <a:spLocks noChangeArrowheads="1"/>
          </p:cNvSpPr>
          <p:nvPr/>
        </p:nvSpPr>
        <p:spPr bwMode="auto">
          <a:xfrm>
            <a:off x="4572000" y="4373563"/>
            <a:ext cx="76200" cy="76200"/>
          </a:xfrm>
          <a:prstGeom prst="rect">
            <a:avLst/>
          </a:prstGeom>
          <a:noFill/>
          <a:ln w="3175">
            <a:solidFill>
              <a:schemeClr val="tx1"/>
            </a:solidFill>
            <a:miter lim="800000"/>
            <a:headEnd/>
            <a:tailEnd/>
          </a:ln>
        </p:spPr>
        <p:txBody>
          <a:bodyPr wrap="none" anchor="ctr"/>
          <a:lstStyle/>
          <a:p>
            <a:endParaRPr lang="en-US"/>
          </a:p>
        </p:txBody>
      </p:sp>
      <p:sp>
        <p:nvSpPr>
          <p:cNvPr id="66743" name="Rectangle 181"/>
          <p:cNvSpPr>
            <a:spLocks noChangeArrowheads="1"/>
          </p:cNvSpPr>
          <p:nvPr/>
        </p:nvSpPr>
        <p:spPr bwMode="auto">
          <a:xfrm>
            <a:off x="4648200" y="4373563"/>
            <a:ext cx="76200" cy="76200"/>
          </a:xfrm>
          <a:prstGeom prst="rect">
            <a:avLst/>
          </a:prstGeom>
          <a:noFill/>
          <a:ln w="3175">
            <a:solidFill>
              <a:schemeClr val="tx1"/>
            </a:solidFill>
            <a:miter lim="800000"/>
            <a:headEnd/>
            <a:tailEnd/>
          </a:ln>
        </p:spPr>
        <p:txBody>
          <a:bodyPr wrap="none" anchor="ctr"/>
          <a:lstStyle/>
          <a:p>
            <a:endParaRPr lang="en-US"/>
          </a:p>
        </p:txBody>
      </p:sp>
      <p:sp>
        <p:nvSpPr>
          <p:cNvPr id="66744" name="Rectangle 182"/>
          <p:cNvSpPr>
            <a:spLocks noChangeArrowheads="1"/>
          </p:cNvSpPr>
          <p:nvPr/>
        </p:nvSpPr>
        <p:spPr bwMode="auto">
          <a:xfrm>
            <a:off x="4724400" y="4373563"/>
            <a:ext cx="76200" cy="76200"/>
          </a:xfrm>
          <a:prstGeom prst="rect">
            <a:avLst/>
          </a:prstGeom>
          <a:noFill/>
          <a:ln w="3175">
            <a:solidFill>
              <a:schemeClr val="tx1"/>
            </a:solidFill>
            <a:miter lim="800000"/>
            <a:headEnd/>
            <a:tailEnd/>
          </a:ln>
        </p:spPr>
        <p:txBody>
          <a:bodyPr wrap="none" anchor="ctr"/>
          <a:lstStyle/>
          <a:p>
            <a:endParaRPr lang="en-US"/>
          </a:p>
        </p:txBody>
      </p:sp>
      <p:sp>
        <p:nvSpPr>
          <p:cNvPr id="66745" name="Rectangle 183"/>
          <p:cNvSpPr>
            <a:spLocks noChangeArrowheads="1"/>
          </p:cNvSpPr>
          <p:nvPr/>
        </p:nvSpPr>
        <p:spPr bwMode="auto">
          <a:xfrm>
            <a:off x="4800600" y="4373563"/>
            <a:ext cx="76200" cy="76200"/>
          </a:xfrm>
          <a:prstGeom prst="rect">
            <a:avLst/>
          </a:prstGeom>
          <a:noFill/>
          <a:ln w="3175">
            <a:solidFill>
              <a:schemeClr val="tx1"/>
            </a:solidFill>
            <a:miter lim="800000"/>
            <a:headEnd/>
            <a:tailEnd/>
          </a:ln>
        </p:spPr>
        <p:txBody>
          <a:bodyPr wrap="none" anchor="ctr"/>
          <a:lstStyle/>
          <a:p>
            <a:endParaRPr lang="en-US"/>
          </a:p>
        </p:txBody>
      </p:sp>
      <p:sp>
        <p:nvSpPr>
          <p:cNvPr id="66746" name="Rectangle 184"/>
          <p:cNvSpPr>
            <a:spLocks noChangeArrowheads="1"/>
          </p:cNvSpPr>
          <p:nvPr/>
        </p:nvSpPr>
        <p:spPr bwMode="auto">
          <a:xfrm>
            <a:off x="4876800" y="4373563"/>
            <a:ext cx="76200" cy="76200"/>
          </a:xfrm>
          <a:prstGeom prst="rect">
            <a:avLst/>
          </a:prstGeom>
          <a:noFill/>
          <a:ln w="3175">
            <a:solidFill>
              <a:schemeClr val="tx1"/>
            </a:solidFill>
            <a:miter lim="800000"/>
            <a:headEnd/>
            <a:tailEnd/>
          </a:ln>
        </p:spPr>
        <p:txBody>
          <a:bodyPr wrap="none" anchor="ctr"/>
          <a:lstStyle/>
          <a:p>
            <a:endParaRPr lang="en-US"/>
          </a:p>
        </p:txBody>
      </p:sp>
      <p:sp>
        <p:nvSpPr>
          <p:cNvPr id="66747" name="Rectangle 185"/>
          <p:cNvSpPr>
            <a:spLocks noChangeArrowheads="1"/>
          </p:cNvSpPr>
          <p:nvPr/>
        </p:nvSpPr>
        <p:spPr bwMode="auto">
          <a:xfrm>
            <a:off x="4953000" y="4373563"/>
            <a:ext cx="76200" cy="76200"/>
          </a:xfrm>
          <a:prstGeom prst="rect">
            <a:avLst/>
          </a:prstGeom>
          <a:noFill/>
          <a:ln w="3175">
            <a:solidFill>
              <a:schemeClr val="tx1"/>
            </a:solidFill>
            <a:miter lim="800000"/>
            <a:headEnd/>
            <a:tailEnd/>
          </a:ln>
        </p:spPr>
        <p:txBody>
          <a:bodyPr wrap="none" anchor="ctr"/>
          <a:lstStyle/>
          <a:p>
            <a:endParaRPr lang="en-US"/>
          </a:p>
        </p:txBody>
      </p:sp>
      <p:sp>
        <p:nvSpPr>
          <p:cNvPr id="66748" name="Rectangle 186"/>
          <p:cNvSpPr>
            <a:spLocks noChangeArrowheads="1"/>
          </p:cNvSpPr>
          <p:nvPr/>
        </p:nvSpPr>
        <p:spPr bwMode="auto">
          <a:xfrm>
            <a:off x="5029200" y="4373563"/>
            <a:ext cx="76200" cy="76200"/>
          </a:xfrm>
          <a:prstGeom prst="rect">
            <a:avLst/>
          </a:prstGeom>
          <a:noFill/>
          <a:ln w="3175">
            <a:solidFill>
              <a:schemeClr val="tx1"/>
            </a:solidFill>
            <a:miter lim="800000"/>
            <a:headEnd/>
            <a:tailEnd/>
          </a:ln>
        </p:spPr>
        <p:txBody>
          <a:bodyPr wrap="none" anchor="ctr"/>
          <a:lstStyle/>
          <a:p>
            <a:endParaRPr lang="en-US"/>
          </a:p>
        </p:txBody>
      </p:sp>
      <p:sp>
        <p:nvSpPr>
          <p:cNvPr id="66749" name="Rectangle 187"/>
          <p:cNvSpPr>
            <a:spLocks noChangeArrowheads="1"/>
          </p:cNvSpPr>
          <p:nvPr/>
        </p:nvSpPr>
        <p:spPr bwMode="auto">
          <a:xfrm>
            <a:off x="5105400" y="4373563"/>
            <a:ext cx="76200" cy="76200"/>
          </a:xfrm>
          <a:prstGeom prst="rect">
            <a:avLst/>
          </a:prstGeom>
          <a:noFill/>
          <a:ln w="3175">
            <a:solidFill>
              <a:schemeClr val="tx1"/>
            </a:solidFill>
            <a:miter lim="800000"/>
            <a:headEnd/>
            <a:tailEnd/>
          </a:ln>
        </p:spPr>
        <p:txBody>
          <a:bodyPr wrap="none" anchor="ctr"/>
          <a:lstStyle/>
          <a:p>
            <a:endParaRPr lang="en-US"/>
          </a:p>
        </p:txBody>
      </p:sp>
      <p:sp>
        <p:nvSpPr>
          <p:cNvPr id="66750" name="Rectangle 188"/>
          <p:cNvSpPr>
            <a:spLocks noChangeArrowheads="1"/>
          </p:cNvSpPr>
          <p:nvPr/>
        </p:nvSpPr>
        <p:spPr bwMode="auto">
          <a:xfrm>
            <a:off x="5181600" y="4373563"/>
            <a:ext cx="76200" cy="76200"/>
          </a:xfrm>
          <a:prstGeom prst="rect">
            <a:avLst/>
          </a:prstGeom>
          <a:noFill/>
          <a:ln w="3175">
            <a:solidFill>
              <a:schemeClr val="tx1"/>
            </a:solidFill>
            <a:miter lim="800000"/>
            <a:headEnd/>
            <a:tailEnd/>
          </a:ln>
        </p:spPr>
        <p:txBody>
          <a:bodyPr wrap="none" anchor="ctr"/>
          <a:lstStyle/>
          <a:p>
            <a:endParaRPr lang="en-US"/>
          </a:p>
        </p:txBody>
      </p:sp>
      <p:sp>
        <p:nvSpPr>
          <p:cNvPr id="66751" name="Rectangle 189"/>
          <p:cNvSpPr>
            <a:spLocks noChangeArrowheads="1"/>
          </p:cNvSpPr>
          <p:nvPr/>
        </p:nvSpPr>
        <p:spPr bwMode="auto">
          <a:xfrm>
            <a:off x="5257800" y="4373563"/>
            <a:ext cx="76200" cy="76200"/>
          </a:xfrm>
          <a:prstGeom prst="rect">
            <a:avLst/>
          </a:prstGeom>
          <a:noFill/>
          <a:ln w="3175">
            <a:solidFill>
              <a:schemeClr val="tx1"/>
            </a:solidFill>
            <a:miter lim="800000"/>
            <a:headEnd/>
            <a:tailEnd/>
          </a:ln>
        </p:spPr>
        <p:txBody>
          <a:bodyPr wrap="none" anchor="ctr"/>
          <a:lstStyle/>
          <a:p>
            <a:endParaRPr lang="en-US"/>
          </a:p>
        </p:txBody>
      </p:sp>
      <p:sp>
        <p:nvSpPr>
          <p:cNvPr id="66752" name="Rectangle 190"/>
          <p:cNvSpPr>
            <a:spLocks noChangeArrowheads="1"/>
          </p:cNvSpPr>
          <p:nvPr/>
        </p:nvSpPr>
        <p:spPr bwMode="auto">
          <a:xfrm>
            <a:off x="5334000" y="4373563"/>
            <a:ext cx="76200" cy="76200"/>
          </a:xfrm>
          <a:prstGeom prst="rect">
            <a:avLst/>
          </a:prstGeom>
          <a:noFill/>
          <a:ln w="3175">
            <a:solidFill>
              <a:schemeClr val="tx1"/>
            </a:solidFill>
            <a:miter lim="800000"/>
            <a:headEnd/>
            <a:tailEnd/>
          </a:ln>
        </p:spPr>
        <p:txBody>
          <a:bodyPr wrap="none" anchor="ctr"/>
          <a:lstStyle/>
          <a:p>
            <a:endParaRPr lang="en-US"/>
          </a:p>
        </p:txBody>
      </p:sp>
      <p:sp>
        <p:nvSpPr>
          <p:cNvPr id="66753" name="Rectangle 191"/>
          <p:cNvSpPr>
            <a:spLocks noChangeArrowheads="1"/>
          </p:cNvSpPr>
          <p:nvPr/>
        </p:nvSpPr>
        <p:spPr bwMode="auto">
          <a:xfrm>
            <a:off x="5410200" y="4373563"/>
            <a:ext cx="76200" cy="76200"/>
          </a:xfrm>
          <a:prstGeom prst="rect">
            <a:avLst/>
          </a:prstGeom>
          <a:noFill/>
          <a:ln w="3175">
            <a:solidFill>
              <a:schemeClr val="tx1"/>
            </a:solidFill>
            <a:miter lim="800000"/>
            <a:headEnd/>
            <a:tailEnd/>
          </a:ln>
        </p:spPr>
        <p:txBody>
          <a:bodyPr wrap="none" anchor="ctr"/>
          <a:lstStyle/>
          <a:p>
            <a:endParaRPr lang="en-US"/>
          </a:p>
        </p:txBody>
      </p:sp>
      <p:sp>
        <p:nvSpPr>
          <p:cNvPr id="66754" name="Rectangle 192"/>
          <p:cNvSpPr>
            <a:spLocks noChangeArrowheads="1"/>
          </p:cNvSpPr>
          <p:nvPr/>
        </p:nvSpPr>
        <p:spPr bwMode="auto">
          <a:xfrm>
            <a:off x="5486400" y="4373563"/>
            <a:ext cx="76200" cy="76200"/>
          </a:xfrm>
          <a:prstGeom prst="rect">
            <a:avLst/>
          </a:prstGeom>
          <a:noFill/>
          <a:ln w="3175">
            <a:solidFill>
              <a:schemeClr val="tx1"/>
            </a:solidFill>
            <a:miter lim="800000"/>
            <a:headEnd/>
            <a:tailEnd/>
          </a:ln>
        </p:spPr>
        <p:txBody>
          <a:bodyPr wrap="none" anchor="ctr"/>
          <a:lstStyle/>
          <a:p>
            <a:endParaRPr lang="en-US"/>
          </a:p>
        </p:txBody>
      </p:sp>
      <p:sp>
        <p:nvSpPr>
          <p:cNvPr id="66755" name="Rectangle 193"/>
          <p:cNvSpPr>
            <a:spLocks noChangeArrowheads="1"/>
          </p:cNvSpPr>
          <p:nvPr/>
        </p:nvSpPr>
        <p:spPr bwMode="auto">
          <a:xfrm>
            <a:off x="5562600" y="4373563"/>
            <a:ext cx="76200" cy="76200"/>
          </a:xfrm>
          <a:prstGeom prst="rect">
            <a:avLst/>
          </a:prstGeom>
          <a:noFill/>
          <a:ln w="3175">
            <a:solidFill>
              <a:schemeClr val="tx1"/>
            </a:solidFill>
            <a:miter lim="800000"/>
            <a:headEnd/>
            <a:tailEnd/>
          </a:ln>
        </p:spPr>
        <p:txBody>
          <a:bodyPr wrap="none" anchor="ctr"/>
          <a:lstStyle/>
          <a:p>
            <a:endParaRPr lang="en-US"/>
          </a:p>
        </p:txBody>
      </p:sp>
      <p:sp>
        <p:nvSpPr>
          <p:cNvPr id="66756" name="Rectangle 194"/>
          <p:cNvSpPr>
            <a:spLocks noChangeArrowheads="1"/>
          </p:cNvSpPr>
          <p:nvPr/>
        </p:nvSpPr>
        <p:spPr bwMode="auto">
          <a:xfrm>
            <a:off x="4495800" y="4449763"/>
            <a:ext cx="76200" cy="76200"/>
          </a:xfrm>
          <a:prstGeom prst="rect">
            <a:avLst/>
          </a:prstGeom>
          <a:noFill/>
          <a:ln w="3175">
            <a:solidFill>
              <a:schemeClr val="tx1"/>
            </a:solidFill>
            <a:miter lim="800000"/>
            <a:headEnd/>
            <a:tailEnd/>
          </a:ln>
        </p:spPr>
        <p:txBody>
          <a:bodyPr wrap="none" anchor="ctr"/>
          <a:lstStyle/>
          <a:p>
            <a:endParaRPr lang="en-US"/>
          </a:p>
        </p:txBody>
      </p:sp>
      <p:sp>
        <p:nvSpPr>
          <p:cNvPr id="66757" name="Rectangle 195"/>
          <p:cNvSpPr>
            <a:spLocks noChangeArrowheads="1"/>
          </p:cNvSpPr>
          <p:nvPr/>
        </p:nvSpPr>
        <p:spPr bwMode="auto">
          <a:xfrm>
            <a:off x="4572000" y="4449763"/>
            <a:ext cx="76200" cy="76200"/>
          </a:xfrm>
          <a:prstGeom prst="rect">
            <a:avLst/>
          </a:prstGeom>
          <a:noFill/>
          <a:ln w="3175">
            <a:solidFill>
              <a:schemeClr val="tx1"/>
            </a:solidFill>
            <a:miter lim="800000"/>
            <a:headEnd/>
            <a:tailEnd/>
          </a:ln>
        </p:spPr>
        <p:txBody>
          <a:bodyPr wrap="none" anchor="ctr"/>
          <a:lstStyle/>
          <a:p>
            <a:endParaRPr lang="en-US"/>
          </a:p>
        </p:txBody>
      </p:sp>
      <p:sp>
        <p:nvSpPr>
          <p:cNvPr id="66758" name="Rectangle 196"/>
          <p:cNvSpPr>
            <a:spLocks noChangeArrowheads="1"/>
          </p:cNvSpPr>
          <p:nvPr/>
        </p:nvSpPr>
        <p:spPr bwMode="auto">
          <a:xfrm>
            <a:off x="4648200" y="4449763"/>
            <a:ext cx="76200" cy="76200"/>
          </a:xfrm>
          <a:prstGeom prst="rect">
            <a:avLst/>
          </a:prstGeom>
          <a:noFill/>
          <a:ln w="3175">
            <a:solidFill>
              <a:schemeClr val="tx1"/>
            </a:solidFill>
            <a:miter lim="800000"/>
            <a:headEnd/>
            <a:tailEnd/>
          </a:ln>
        </p:spPr>
        <p:txBody>
          <a:bodyPr wrap="none" anchor="ctr"/>
          <a:lstStyle/>
          <a:p>
            <a:endParaRPr lang="en-US"/>
          </a:p>
        </p:txBody>
      </p:sp>
      <p:sp>
        <p:nvSpPr>
          <p:cNvPr id="66759" name="Rectangle 197"/>
          <p:cNvSpPr>
            <a:spLocks noChangeArrowheads="1"/>
          </p:cNvSpPr>
          <p:nvPr/>
        </p:nvSpPr>
        <p:spPr bwMode="auto">
          <a:xfrm>
            <a:off x="4724400" y="4449763"/>
            <a:ext cx="76200" cy="76200"/>
          </a:xfrm>
          <a:prstGeom prst="rect">
            <a:avLst/>
          </a:prstGeom>
          <a:noFill/>
          <a:ln w="3175">
            <a:solidFill>
              <a:schemeClr val="tx1"/>
            </a:solidFill>
            <a:miter lim="800000"/>
            <a:headEnd/>
            <a:tailEnd/>
          </a:ln>
        </p:spPr>
        <p:txBody>
          <a:bodyPr wrap="none" anchor="ctr"/>
          <a:lstStyle/>
          <a:p>
            <a:endParaRPr lang="en-US"/>
          </a:p>
        </p:txBody>
      </p:sp>
      <p:sp>
        <p:nvSpPr>
          <p:cNvPr id="66760" name="Rectangle 198"/>
          <p:cNvSpPr>
            <a:spLocks noChangeArrowheads="1"/>
          </p:cNvSpPr>
          <p:nvPr/>
        </p:nvSpPr>
        <p:spPr bwMode="auto">
          <a:xfrm>
            <a:off x="4800600" y="4449763"/>
            <a:ext cx="76200" cy="76200"/>
          </a:xfrm>
          <a:prstGeom prst="rect">
            <a:avLst/>
          </a:prstGeom>
          <a:noFill/>
          <a:ln w="3175">
            <a:solidFill>
              <a:schemeClr val="tx1"/>
            </a:solidFill>
            <a:miter lim="800000"/>
            <a:headEnd/>
            <a:tailEnd/>
          </a:ln>
        </p:spPr>
        <p:txBody>
          <a:bodyPr wrap="none" anchor="ctr"/>
          <a:lstStyle/>
          <a:p>
            <a:endParaRPr lang="en-US"/>
          </a:p>
        </p:txBody>
      </p:sp>
      <p:sp>
        <p:nvSpPr>
          <p:cNvPr id="66761" name="Rectangle 199"/>
          <p:cNvSpPr>
            <a:spLocks noChangeArrowheads="1"/>
          </p:cNvSpPr>
          <p:nvPr/>
        </p:nvSpPr>
        <p:spPr bwMode="auto">
          <a:xfrm>
            <a:off x="4876800" y="4449763"/>
            <a:ext cx="76200" cy="76200"/>
          </a:xfrm>
          <a:prstGeom prst="rect">
            <a:avLst/>
          </a:prstGeom>
          <a:noFill/>
          <a:ln w="3175">
            <a:solidFill>
              <a:schemeClr val="tx1"/>
            </a:solidFill>
            <a:miter lim="800000"/>
            <a:headEnd/>
            <a:tailEnd/>
          </a:ln>
        </p:spPr>
        <p:txBody>
          <a:bodyPr wrap="none" anchor="ctr"/>
          <a:lstStyle/>
          <a:p>
            <a:endParaRPr lang="en-US"/>
          </a:p>
        </p:txBody>
      </p:sp>
      <p:sp>
        <p:nvSpPr>
          <p:cNvPr id="66762" name="Rectangle 200"/>
          <p:cNvSpPr>
            <a:spLocks noChangeArrowheads="1"/>
          </p:cNvSpPr>
          <p:nvPr/>
        </p:nvSpPr>
        <p:spPr bwMode="auto">
          <a:xfrm>
            <a:off x="4953000" y="4449763"/>
            <a:ext cx="76200" cy="76200"/>
          </a:xfrm>
          <a:prstGeom prst="rect">
            <a:avLst/>
          </a:prstGeom>
          <a:noFill/>
          <a:ln w="3175">
            <a:solidFill>
              <a:schemeClr val="tx1"/>
            </a:solidFill>
            <a:miter lim="800000"/>
            <a:headEnd/>
            <a:tailEnd/>
          </a:ln>
        </p:spPr>
        <p:txBody>
          <a:bodyPr wrap="none" anchor="ctr"/>
          <a:lstStyle/>
          <a:p>
            <a:endParaRPr lang="en-US"/>
          </a:p>
        </p:txBody>
      </p:sp>
      <p:sp>
        <p:nvSpPr>
          <p:cNvPr id="66763" name="Rectangle 201"/>
          <p:cNvSpPr>
            <a:spLocks noChangeArrowheads="1"/>
          </p:cNvSpPr>
          <p:nvPr/>
        </p:nvSpPr>
        <p:spPr bwMode="auto">
          <a:xfrm>
            <a:off x="5029200" y="4449763"/>
            <a:ext cx="76200" cy="76200"/>
          </a:xfrm>
          <a:prstGeom prst="rect">
            <a:avLst/>
          </a:prstGeom>
          <a:noFill/>
          <a:ln w="3175">
            <a:solidFill>
              <a:schemeClr val="tx1"/>
            </a:solidFill>
            <a:miter lim="800000"/>
            <a:headEnd/>
            <a:tailEnd/>
          </a:ln>
        </p:spPr>
        <p:txBody>
          <a:bodyPr wrap="none" anchor="ctr"/>
          <a:lstStyle/>
          <a:p>
            <a:endParaRPr lang="en-US"/>
          </a:p>
        </p:txBody>
      </p:sp>
      <p:sp>
        <p:nvSpPr>
          <p:cNvPr id="66764" name="Rectangle 202"/>
          <p:cNvSpPr>
            <a:spLocks noChangeArrowheads="1"/>
          </p:cNvSpPr>
          <p:nvPr/>
        </p:nvSpPr>
        <p:spPr bwMode="auto">
          <a:xfrm>
            <a:off x="5105400" y="4449763"/>
            <a:ext cx="76200" cy="76200"/>
          </a:xfrm>
          <a:prstGeom prst="rect">
            <a:avLst/>
          </a:prstGeom>
          <a:noFill/>
          <a:ln w="3175">
            <a:solidFill>
              <a:schemeClr val="tx1"/>
            </a:solidFill>
            <a:miter lim="800000"/>
            <a:headEnd/>
            <a:tailEnd/>
          </a:ln>
        </p:spPr>
        <p:txBody>
          <a:bodyPr wrap="none" anchor="ctr"/>
          <a:lstStyle/>
          <a:p>
            <a:endParaRPr lang="en-US"/>
          </a:p>
        </p:txBody>
      </p:sp>
      <p:sp>
        <p:nvSpPr>
          <p:cNvPr id="66765" name="Rectangle 203"/>
          <p:cNvSpPr>
            <a:spLocks noChangeArrowheads="1"/>
          </p:cNvSpPr>
          <p:nvPr/>
        </p:nvSpPr>
        <p:spPr bwMode="auto">
          <a:xfrm>
            <a:off x="5181600" y="4449763"/>
            <a:ext cx="76200" cy="76200"/>
          </a:xfrm>
          <a:prstGeom prst="rect">
            <a:avLst/>
          </a:prstGeom>
          <a:noFill/>
          <a:ln w="3175">
            <a:solidFill>
              <a:schemeClr val="tx1"/>
            </a:solidFill>
            <a:miter lim="800000"/>
            <a:headEnd/>
            <a:tailEnd/>
          </a:ln>
        </p:spPr>
        <p:txBody>
          <a:bodyPr wrap="none" anchor="ctr"/>
          <a:lstStyle/>
          <a:p>
            <a:endParaRPr lang="en-US"/>
          </a:p>
        </p:txBody>
      </p:sp>
      <p:sp>
        <p:nvSpPr>
          <p:cNvPr id="66766" name="Rectangle 204"/>
          <p:cNvSpPr>
            <a:spLocks noChangeArrowheads="1"/>
          </p:cNvSpPr>
          <p:nvPr/>
        </p:nvSpPr>
        <p:spPr bwMode="auto">
          <a:xfrm>
            <a:off x="5257800" y="4449763"/>
            <a:ext cx="76200" cy="76200"/>
          </a:xfrm>
          <a:prstGeom prst="rect">
            <a:avLst/>
          </a:prstGeom>
          <a:noFill/>
          <a:ln w="3175">
            <a:solidFill>
              <a:schemeClr val="tx1"/>
            </a:solidFill>
            <a:miter lim="800000"/>
            <a:headEnd/>
            <a:tailEnd/>
          </a:ln>
        </p:spPr>
        <p:txBody>
          <a:bodyPr wrap="none" anchor="ctr"/>
          <a:lstStyle/>
          <a:p>
            <a:endParaRPr lang="en-US"/>
          </a:p>
        </p:txBody>
      </p:sp>
      <p:sp>
        <p:nvSpPr>
          <p:cNvPr id="66767" name="Rectangle 205"/>
          <p:cNvSpPr>
            <a:spLocks noChangeArrowheads="1"/>
          </p:cNvSpPr>
          <p:nvPr/>
        </p:nvSpPr>
        <p:spPr bwMode="auto">
          <a:xfrm>
            <a:off x="5334000" y="4449763"/>
            <a:ext cx="76200" cy="76200"/>
          </a:xfrm>
          <a:prstGeom prst="rect">
            <a:avLst/>
          </a:prstGeom>
          <a:noFill/>
          <a:ln w="3175">
            <a:solidFill>
              <a:schemeClr val="tx1"/>
            </a:solidFill>
            <a:miter lim="800000"/>
            <a:headEnd/>
            <a:tailEnd/>
          </a:ln>
        </p:spPr>
        <p:txBody>
          <a:bodyPr wrap="none" anchor="ctr"/>
          <a:lstStyle/>
          <a:p>
            <a:endParaRPr lang="en-US"/>
          </a:p>
        </p:txBody>
      </p:sp>
      <p:sp>
        <p:nvSpPr>
          <p:cNvPr id="66768" name="Rectangle 206"/>
          <p:cNvSpPr>
            <a:spLocks noChangeArrowheads="1"/>
          </p:cNvSpPr>
          <p:nvPr/>
        </p:nvSpPr>
        <p:spPr bwMode="auto">
          <a:xfrm>
            <a:off x="5410200" y="4449763"/>
            <a:ext cx="76200" cy="76200"/>
          </a:xfrm>
          <a:prstGeom prst="rect">
            <a:avLst/>
          </a:prstGeom>
          <a:noFill/>
          <a:ln w="3175">
            <a:solidFill>
              <a:schemeClr val="tx1"/>
            </a:solidFill>
            <a:miter lim="800000"/>
            <a:headEnd/>
            <a:tailEnd/>
          </a:ln>
        </p:spPr>
        <p:txBody>
          <a:bodyPr wrap="none" anchor="ctr"/>
          <a:lstStyle/>
          <a:p>
            <a:endParaRPr lang="en-US"/>
          </a:p>
        </p:txBody>
      </p:sp>
      <p:sp>
        <p:nvSpPr>
          <p:cNvPr id="66769" name="Rectangle 207"/>
          <p:cNvSpPr>
            <a:spLocks noChangeArrowheads="1"/>
          </p:cNvSpPr>
          <p:nvPr/>
        </p:nvSpPr>
        <p:spPr bwMode="auto">
          <a:xfrm>
            <a:off x="5486400" y="4449763"/>
            <a:ext cx="76200" cy="76200"/>
          </a:xfrm>
          <a:prstGeom prst="rect">
            <a:avLst/>
          </a:prstGeom>
          <a:noFill/>
          <a:ln w="3175">
            <a:solidFill>
              <a:schemeClr val="tx1"/>
            </a:solidFill>
            <a:miter lim="800000"/>
            <a:headEnd/>
            <a:tailEnd/>
          </a:ln>
        </p:spPr>
        <p:txBody>
          <a:bodyPr wrap="none" anchor="ctr"/>
          <a:lstStyle/>
          <a:p>
            <a:endParaRPr lang="en-US"/>
          </a:p>
        </p:txBody>
      </p:sp>
      <p:sp>
        <p:nvSpPr>
          <p:cNvPr id="66770" name="Rectangle 208"/>
          <p:cNvSpPr>
            <a:spLocks noChangeArrowheads="1"/>
          </p:cNvSpPr>
          <p:nvPr/>
        </p:nvSpPr>
        <p:spPr bwMode="auto">
          <a:xfrm>
            <a:off x="5562600" y="4449763"/>
            <a:ext cx="76200" cy="76200"/>
          </a:xfrm>
          <a:prstGeom prst="rect">
            <a:avLst/>
          </a:prstGeom>
          <a:noFill/>
          <a:ln w="3175">
            <a:solidFill>
              <a:schemeClr val="tx1"/>
            </a:solidFill>
            <a:miter lim="800000"/>
            <a:headEnd/>
            <a:tailEnd/>
          </a:ln>
        </p:spPr>
        <p:txBody>
          <a:bodyPr wrap="none" anchor="ctr"/>
          <a:lstStyle/>
          <a:p>
            <a:endParaRPr lang="en-US"/>
          </a:p>
        </p:txBody>
      </p:sp>
      <p:sp>
        <p:nvSpPr>
          <p:cNvPr id="66771" name="Rectangle 209"/>
          <p:cNvSpPr>
            <a:spLocks noChangeArrowheads="1"/>
          </p:cNvSpPr>
          <p:nvPr/>
        </p:nvSpPr>
        <p:spPr bwMode="auto">
          <a:xfrm>
            <a:off x="4495800" y="4525963"/>
            <a:ext cx="76200" cy="76200"/>
          </a:xfrm>
          <a:prstGeom prst="rect">
            <a:avLst/>
          </a:prstGeom>
          <a:noFill/>
          <a:ln w="3175">
            <a:solidFill>
              <a:schemeClr val="tx1"/>
            </a:solidFill>
            <a:miter lim="800000"/>
            <a:headEnd/>
            <a:tailEnd/>
          </a:ln>
        </p:spPr>
        <p:txBody>
          <a:bodyPr wrap="none" anchor="ctr"/>
          <a:lstStyle/>
          <a:p>
            <a:endParaRPr lang="en-US"/>
          </a:p>
        </p:txBody>
      </p:sp>
      <p:sp>
        <p:nvSpPr>
          <p:cNvPr id="66772" name="Rectangle 210"/>
          <p:cNvSpPr>
            <a:spLocks noChangeArrowheads="1"/>
          </p:cNvSpPr>
          <p:nvPr/>
        </p:nvSpPr>
        <p:spPr bwMode="auto">
          <a:xfrm>
            <a:off x="4572000" y="4525963"/>
            <a:ext cx="76200" cy="76200"/>
          </a:xfrm>
          <a:prstGeom prst="rect">
            <a:avLst/>
          </a:prstGeom>
          <a:noFill/>
          <a:ln w="3175">
            <a:solidFill>
              <a:schemeClr val="tx1"/>
            </a:solidFill>
            <a:miter lim="800000"/>
            <a:headEnd/>
            <a:tailEnd/>
          </a:ln>
        </p:spPr>
        <p:txBody>
          <a:bodyPr wrap="none" anchor="ctr"/>
          <a:lstStyle/>
          <a:p>
            <a:endParaRPr lang="en-US"/>
          </a:p>
        </p:txBody>
      </p:sp>
      <p:sp>
        <p:nvSpPr>
          <p:cNvPr id="66773" name="Rectangle 211"/>
          <p:cNvSpPr>
            <a:spLocks noChangeArrowheads="1"/>
          </p:cNvSpPr>
          <p:nvPr/>
        </p:nvSpPr>
        <p:spPr bwMode="auto">
          <a:xfrm>
            <a:off x="4648200" y="4525963"/>
            <a:ext cx="76200" cy="76200"/>
          </a:xfrm>
          <a:prstGeom prst="rect">
            <a:avLst/>
          </a:prstGeom>
          <a:noFill/>
          <a:ln w="3175">
            <a:solidFill>
              <a:schemeClr val="tx1"/>
            </a:solidFill>
            <a:miter lim="800000"/>
            <a:headEnd/>
            <a:tailEnd/>
          </a:ln>
        </p:spPr>
        <p:txBody>
          <a:bodyPr wrap="none" anchor="ctr"/>
          <a:lstStyle/>
          <a:p>
            <a:endParaRPr lang="en-US"/>
          </a:p>
        </p:txBody>
      </p:sp>
      <p:sp>
        <p:nvSpPr>
          <p:cNvPr id="66774" name="Rectangle 212"/>
          <p:cNvSpPr>
            <a:spLocks noChangeArrowheads="1"/>
          </p:cNvSpPr>
          <p:nvPr/>
        </p:nvSpPr>
        <p:spPr bwMode="auto">
          <a:xfrm>
            <a:off x="4724400" y="4525963"/>
            <a:ext cx="76200" cy="76200"/>
          </a:xfrm>
          <a:prstGeom prst="rect">
            <a:avLst/>
          </a:prstGeom>
          <a:noFill/>
          <a:ln w="3175">
            <a:solidFill>
              <a:schemeClr val="tx1"/>
            </a:solidFill>
            <a:miter lim="800000"/>
            <a:headEnd/>
            <a:tailEnd/>
          </a:ln>
        </p:spPr>
        <p:txBody>
          <a:bodyPr wrap="none" anchor="ctr"/>
          <a:lstStyle/>
          <a:p>
            <a:endParaRPr lang="en-US"/>
          </a:p>
        </p:txBody>
      </p:sp>
      <p:sp>
        <p:nvSpPr>
          <p:cNvPr id="66775" name="Rectangle 213"/>
          <p:cNvSpPr>
            <a:spLocks noChangeArrowheads="1"/>
          </p:cNvSpPr>
          <p:nvPr/>
        </p:nvSpPr>
        <p:spPr bwMode="auto">
          <a:xfrm>
            <a:off x="4800600" y="4525963"/>
            <a:ext cx="76200" cy="76200"/>
          </a:xfrm>
          <a:prstGeom prst="rect">
            <a:avLst/>
          </a:prstGeom>
          <a:noFill/>
          <a:ln w="3175">
            <a:solidFill>
              <a:schemeClr val="tx1"/>
            </a:solidFill>
            <a:miter lim="800000"/>
            <a:headEnd/>
            <a:tailEnd/>
          </a:ln>
        </p:spPr>
        <p:txBody>
          <a:bodyPr wrap="none" anchor="ctr"/>
          <a:lstStyle/>
          <a:p>
            <a:endParaRPr lang="en-US"/>
          </a:p>
        </p:txBody>
      </p:sp>
      <p:sp>
        <p:nvSpPr>
          <p:cNvPr id="66776" name="Rectangle 214"/>
          <p:cNvSpPr>
            <a:spLocks noChangeArrowheads="1"/>
          </p:cNvSpPr>
          <p:nvPr/>
        </p:nvSpPr>
        <p:spPr bwMode="auto">
          <a:xfrm>
            <a:off x="4876800" y="4525963"/>
            <a:ext cx="76200" cy="76200"/>
          </a:xfrm>
          <a:prstGeom prst="rect">
            <a:avLst/>
          </a:prstGeom>
          <a:noFill/>
          <a:ln w="3175">
            <a:solidFill>
              <a:schemeClr val="tx1"/>
            </a:solidFill>
            <a:miter lim="800000"/>
            <a:headEnd/>
            <a:tailEnd/>
          </a:ln>
        </p:spPr>
        <p:txBody>
          <a:bodyPr wrap="none" anchor="ctr"/>
          <a:lstStyle/>
          <a:p>
            <a:endParaRPr lang="en-US"/>
          </a:p>
        </p:txBody>
      </p:sp>
      <p:sp>
        <p:nvSpPr>
          <p:cNvPr id="66777" name="Rectangle 215"/>
          <p:cNvSpPr>
            <a:spLocks noChangeArrowheads="1"/>
          </p:cNvSpPr>
          <p:nvPr/>
        </p:nvSpPr>
        <p:spPr bwMode="auto">
          <a:xfrm>
            <a:off x="4953000" y="4525963"/>
            <a:ext cx="76200" cy="76200"/>
          </a:xfrm>
          <a:prstGeom prst="rect">
            <a:avLst/>
          </a:prstGeom>
          <a:noFill/>
          <a:ln w="3175">
            <a:solidFill>
              <a:schemeClr val="tx1"/>
            </a:solidFill>
            <a:miter lim="800000"/>
            <a:headEnd/>
            <a:tailEnd/>
          </a:ln>
        </p:spPr>
        <p:txBody>
          <a:bodyPr wrap="none" anchor="ctr"/>
          <a:lstStyle/>
          <a:p>
            <a:endParaRPr lang="en-US"/>
          </a:p>
        </p:txBody>
      </p:sp>
      <p:sp>
        <p:nvSpPr>
          <p:cNvPr id="66778" name="Rectangle 216"/>
          <p:cNvSpPr>
            <a:spLocks noChangeArrowheads="1"/>
          </p:cNvSpPr>
          <p:nvPr/>
        </p:nvSpPr>
        <p:spPr bwMode="auto">
          <a:xfrm>
            <a:off x="5029200" y="4525963"/>
            <a:ext cx="76200" cy="76200"/>
          </a:xfrm>
          <a:prstGeom prst="rect">
            <a:avLst/>
          </a:prstGeom>
          <a:noFill/>
          <a:ln w="3175">
            <a:solidFill>
              <a:schemeClr val="tx1"/>
            </a:solidFill>
            <a:miter lim="800000"/>
            <a:headEnd/>
            <a:tailEnd/>
          </a:ln>
        </p:spPr>
        <p:txBody>
          <a:bodyPr wrap="none" anchor="ctr"/>
          <a:lstStyle/>
          <a:p>
            <a:endParaRPr lang="en-US"/>
          </a:p>
        </p:txBody>
      </p:sp>
      <p:sp>
        <p:nvSpPr>
          <p:cNvPr id="66779" name="Rectangle 217"/>
          <p:cNvSpPr>
            <a:spLocks noChangeArrowheads="1"/>
          </p:cNvSpPr>
          <p:nvPr/>
        </p:nvSpPr>
        <p:spPr bwMode="auto">
          <a:xfrm>
            <a:off x="5105400" y="4525963"/>
            <a:ext cx="76200" cy="76200"/>
          </a:xfrm>
          <a:prstGeom prst="rect">
            <a:avLst/>
          </a:prstGeom>
          <a:noFill/>
          <a:ln w="3175">
            <a:solidFill>
              <a:schemeClr val="tx1"/>
            </a:solidFill>
            <a:miter lim="800000"/>
            <a:headEnd/>
            <a:tailEnd/>
          </a:ln>
        </p:spPr>
        <p:txBody>
          <a:bodyPr wrap="none" anchor="ctr"/>
          <a:lstStyle/>
          <a:p>
            <a:endParaRPr lang="en-US"/>
          </a:p>
        </p:txBody>
      </p:sp>
      <p:sp>
        <p:nvSpPr>
          <p:cNvPr id="66780" name="Rectangle 218"/>
          <p:cNvSpPr>
            <a:spLocks noChangeArrowheads="1"/>
          </p:cNvSpPr>
          <p:nvPr/>
        </p:nvSpPr>
        <p:spPr bwMode="auto">
          <a:xfrm>
            <a:off x="5181600" y="4525963"/>
            <a:ext cx="76200" cy="76200"/>
          </a:xfrm>
          <a:prstGeom prst="rect">
            <a:avLst/>
          </a:prstGeom>
          <a:noFill/>
          <a:ln w="3175">
            <a:solidFill>
              <a:schemeClr val="tx1"/>
            </a:solidFill>
            <a:miter lim="800000"/>
            <a:headEnd/>
            <a:tailEnd/>
          </a:ln>
        </p:spPr>
        <p:txBody>
          <a:bodyPr wrap="none" anchor="ctr"/>
          <a:lstStyle/>
          <a:p>
            <a:endParaRPr lang="en-US"/>
          </a:p>
        </p:txBody>
      </p:sp>
      <p:sp>
        <p:nvSpPr>
          <p:cNvPr id="66781" name="Rectangle 219"/>
          <p:cNvSpPr>
            <a:spLocks noChangeArrowheads="1"/>
          </p:cNvSpPr>
          <p:nvPr/>
        </p:nvSpPr>
        <p:spPr bwMode="auto">
          <a:xfrm>
            <a:off x="5257800" y="4525963"/>
            <a:ext cx="76200" cy="76200"/>
          </a:xfrm>
          <a:prstGeom prst="rect">
            <a:avLst/>
          </a:prstGeom>
          <a:noFill/>
          <a:ln w="3175">
            <a:solidFill>
              <a:schemeClr val="tx1"/>
            </a:solidFill>
            <a:miter lim="800000"/>
            <a:headEnd/>
            <a:tailEnd/>
          </a:ln>
        </p:spPr>
        <p:txBody>
          <a:bodyPr wrap="none" anchor="ctr"/>
          <a:lstStyle/>
          <a:p>
            <a:endParaRPr lang="en-US"/>
          </a:p>
        </p:txBody>
      </p:sp>
      <p:sp>
        <p:nvSpPr>
          <p:cNvPr id="66782" name="Rectangle 220"/>
          <p:cNvSpPr>
            <a:spLocks noChangeArrowheads="1"/>
          </p:cNvSpPr>
          <p:nvPr/>
        </p:nvSpPr>
        <p:spPr bwMode="auto">
          <a:xfrm>
            <a:off x="5334000" y="4525963"/>
            <a:ext cx="76200" cy="76200"/>
          </a:xfrm>
          <a:prstGeom prst="rect">
            <a:avLst/>
          </a:prstGeom>
          <a:noFill/>
          <a:ln w="3175">
            <a:solidFill>
              <a:schemeClr val="tx1"/>
            </a:solidFill>
            <a:miter lim="800000"/>
            <a:headEnd/>
            <a:tailEnd/>
          </a:ln>
        </p:spPr>
        <p:txBody>
          <a:bodyPr wrap="none" anchor="ctr"/>
          <a:lstStyle/>
          <a:p>
            <a:endParaRPr lang="en-US"/>
          </a:p>
        </p:txBody>
      </p:sp>
      <p:sp>
        <p:nvSpPr>
          <p:cNvPr id="66783" name="Rectangle 221"/>
          <p:cNvSpPr>
            <a:spLocks noChangeArrowheads="1"/>
          </p:cNvSpPr>
          <p:nvPr/>
        </p:nvSpPr>
        <p:spPr bwMode="auto">
          <a:xfrm>
            <a:off x="5410200" y="4525963"/>
            <a:ext cx="76200" cy="76200"/>
          </a:xfrm>
          <a:prstGeom prst="rect">
            <a:avLst/>
          </a:prstGeom>
          <a:noFill/>
          <a:ln w="3175">
            <a:solidFill>
              <a:schemeClr val="tx1"/>
            </a:solidFill>
            <a:miter lim="800000"/>
            <a:headEnd/>
            <a:tailEnd/>
          </a:ln>
        </p:spPr>
        <p:txBody>
          <a:bodyPr wrap="none" anchor="ctr"/>
          <a:lstStyle/>
          <a:p>
            <a:endParaRPr lang="en-US"/>
          </a:p>
        </p:txBody>
      </p:sp>
      <p:sp>
        <p:nvSpPr>
          <p:cNvPr id="66784" name="Rectangle 222"/>
          <p:cNvSpPr>
            <a:spLocks noChangeArrowheads="1"/>
          </p:cNvSpPr>
          <p:nvPr/>
        </p:nvSpPr>
        <p:spPr bwMode="auto">
          <a:xfrm>
            <a:off x="5486400" y="4525963"/>
            <a:ext cx="76200" cy="76200"/>
          </a:xfrm>
          <a:prstGeom prst="rect">
            <a:avLst/>
          </a:prstGeom>
          <a:noFill/>
          <a:ln w="3175">
            <a:solidFill>
              <a:schemeClr val="tx1"/>
            </a:solidFill>
            <a:miter lim="800000"/>
            <a:headEnd/>
            <a:tailEnd/>
          </a:ln>
        </p:spPr>
        <p:txBody>
          <a:bodyPr wrap="none" anchor="ctr"/>
          <a:lstStyle/>
          <a:p>
            <a:endParaRPr lang="en-US"/>
          </a:p>
        </p:txBody>
      </p:sp>
      <p:sp>
        <p:nvSpPr>
          <p:cNvPr id="66785" name="Rectangle 223"/>
          <p:cNvSpPr>
            <a:spLocks noChangeArrowheads="1"/>
          </p:cNvSpPr>
          <p:nvPr/>
        </p:nvSpPr>
        <p:spPr bwMode="auto">
          <a:xfrm>
            <a:off x="5562600" y="4525963"/>
            <a:ext cx="76200" cy="76200"/>
          </a:xfrm>
          <a:prstGeom prst="rect">
            <a:avLst/>
          </a:prstGeom>
          <a:noFill/>
          <a:ln w="3175">
            <a:solidFill>
              <a:schemeClr val="tx1"/>
            </a:solidFill>
            <a:miter lim="800000"/>
            <a:headEnd/>
            <a:tailEnd/>
          </a:ln>
        </p:spPr>
        <p:txBody>
          <a:bodyPr wrap="none" anchor="ctr"/>
          <a:lstStyle/>
          <a:p>
            <a:endParaRPr lang="en-US"/>
          </a:p>
        </p:txBody>
      </p:sp>
      <p:sp>
        <p:nvSpPr>
          <p:cNvPr id="66786" name="Rectangle 224"/>
          <p:cNvSpPr>
            <a:spLocks noChangeArrowheads="1"/>
          </p:cNvSpPr>
          <p:nvPr/>
        </p:nvSpPr>
        <p:spPr bwMode="auto">
          <a:xfrm>
            <a:off x="4495800" y="4602163"/>
            <a:ext cx="76200" cy="76200"/>
          </a:xfrm>
          <a:prstGeom prst="rect">
            <a:avLst/>
          </a:prstGeom>
          <a:noFill/>
          <a:ln w="3175">
            <a:solidFill>
              <a:schemeClr val="tx1"/>
            </a:solidFill>
            <a:miter lim="800000"/>
            <a:headEnd/>
            <a:tailEnd/>
          </a:ln>
        </p:spPr>
        <p:txBody>
          <a:bodyPr wrap="none" anchor="ctr"/>
          <a:lstStyle/>
          <a:p>
            <a:endParaRPr lang="en-US"/>
          </a:p>
        </p:txBody>
      </p:sp>
      <p:sp>
        <p:nvSpPr>
          <p:cNvPr id="66787" name="Rectangle 225"/>
          <p:cNvSpPr>
            <a:spLocks noChangeArrowheads="1"/>
          </p:cNvSpPr>
          <p:nvPr/>
        </p:nvSpPr>
        <p:spPr bwMode="auto">
          <a:xfrm>
            <a:off x="4572000" y="4602163"/>
            <a:ext cx="76200" cy="76200"/>
          </a:xfrm>
          <a:prstGeom prst="rect">
            <a:avLst/>
          </a:prstGeom>
          <a:noFill/>
          <a:ln w="3175">
            <a:solidFill>
              <a:schemeClr val="tx1"/>
            </a:solidFill>
            <a:miter lim="800000"/>
            <a:headEnd/>
            <a:tailEnd/>
          </a:ln>
        </p:spPr>
        <p:txBody>
          <a:bodyPr wrap="none" anchor="ctr"/>
          <a:lstStyle/>
          <a:p>
            <a:endParaRPr lang="en-US"/>
          </a:p>
        </p:txBody>
      </p:sp>
      <p:sp>
        <p:nvSpPr>
          <p:cNvPr id="66788" name="Rectangle 226"/>
          <p:cNvSpPr>
            <a:spLocks noChangeArrowheads="1"/>
          </p:cNvSpPr>
          <p:nvPr/>
        </p:nvSpPr>
        <p:spPr bwMode="auto">
          <a:xfrm>
            <a:off x="4648200" y="4602163"/>
            <a:ext cx="76200" cy="76200"/>
          </a:xfrm>
          <a:prstGeom prst="rect">
            <a:avLst/>
          </a:prstGeom>
          <a:noFill/>
          <a:ln w="3175">
            <a:solidFill>
              <a:schemeClr val="tx1"/>
            </a:solidFill>
            <a:miter lim="800000"/>
            <a:headEnd/>
            <a:tailEnd/>
          </a:ln>
        </p:spPr>
        <p:txBody>
          <a:bodyPr wrap="none" anchor="ctr"/>
          <a:lstStyle/>
          <a:p>
            <a:endParaRPr lang="en-US"/>
          </a:p>
        </p:txBody>
      </p:sp>
      <p:sp>
        <p:nvSpPr>
          <p:cNvPr id="66789" name="Rectangle 227"/>
          <p:cNvSpPr>
            <a:spLocks noChangeArrowheads="1"/>
          </p:cNvSpPr>
          <p:nvPr/>
        </p:nvSpPr>
        <p:spPr bwMode="auto">
          <a:xfrm>
            <a:off x="4724400" y="4602163"/>
            <a:ext cx="76200" cy="76200"/>
          </a:xfrm>
          <a:prstGeom prst="rect">
            <a:avLst/>
          </a:prstGeom>
          <a:noFill/>
          <a:ln w="3175">
            <a:solidFill>
              <a:schemeClr val="tx1"/>
            </a:solidFill>
            <a:miter lim="800000"/>
            <a:headEnd/>
            <a:tailEnd/>
          </a:ln>
        </p:spPr>
        <p:txBody>
          <a:bodyPr wrap="none" anchor="ctr"/>
          <a:lstStyle/>
          <a:p>
            <a:endParaRPr lang="en-US"/>
          </a:p>
        </p:txBody>
      </p:sp>
      <p:sp>
        <p:nvSpPr>
          <p:cNvPr id="66790" name="Rectangle 228"/>
          <p:cNvSpPr>
            <a:spLocks noChangeArrowheads="1"/>
          </p:cNvSpPr>
          <p:nvPr/>
        </p:nvSpPr>
        <p:spPr bwMode="auto">
          <a:xfrm>
            <a:off x="4800600" y="4602163"/>
            <a:ext cx="76200" cy="76200"/>
          </a:xfrm>
          <a:prstGeom prst="rect">
            <a:avLst/>
          </a:prstGeom>
          <a:noFill/>
          <a:ln w="3175">
            <a:solidFill>
              <a:schemeClr val="tx1"/>
            </a:solidFill>
            <a:miter lim="800000"/>
            <a:headEnd/>
            <a:tailEnd/>
          </a:ln>
        </p:spPr>
        <p:txBody>
          <a:bodyPr wrap="none" anchor="ctr"/>
          <a:lstStyle/>
          <a:p>
            <a:endParaRPr lang="en-US"/>
          </a:p>
        </p:txBody>
      </p:sp>
      <p:sp>
        <p:nvSpPr>
          <p:cNvPr id="66791" name="Rectangle 229"/>
          <p:cNvSpPr>
            <a:spLocks noChangeArrowheads="1"/>
          </p:cNvSpPr>
          <p:nvPr/>
        </p:nvSpPr>
        <p:spPr bwMode="auto">
          <a:xfrm>
            <a:off x="4876800" y="4602163"/>
            <a:ext cx="76200" cy="76200"/>
          </a:xfrm>
          <a:prstGeom prst="rect">
            <a:avLst/>
          </a:prstGeom>
          <a:noFill/>
          <a:ln w="3175">
            <a:solidFill>
              <a:schemeClr val="tx1"/>
            </a:solidFill>
            <a:miter lim="800000"/>
            <a:headEnd/>
            <a:tailEnd/>
          </a:ln>
        </p:spPr>
        <p:txBody>
          <a:bodyPr wrap="none" anchor="ctr"/>
          <a:lstStyle/>
          <a:p>
            <a:endParaRPr lang="en-US"/>
          </a:p>
        </p:txBody>
      </p:sp>
      <p:sp>
        <p:nvSpPr>
          <p:cNvPr id="66792" name="Rectangle 230"/>
          <p:cNvSpPr>
            <a:spLocks noChangeArrowheads="1"/>
          </p:cNvSpPr>
          <p:nvPr/>
        </p:nvSpPr>
        <p:spPr bwMode="auto">
          <a:xfrm>
            <a:off x="4953000" y="4602163"/>
            <a:ext cx="76200" cy="76200"/>
          </a:xfrm>
          <a:prstGeom prst="rect">
            <a:avLst/>
          </a:prstGeom>
          <a:noFill/>
          <a:ln w="3175">
            <a:solidFill>
              <a:schemeClr val="tx1"/>
            </a:solidFill>
            <a:miter lim="800000"/>
            <a:headEnd/>
            <a:tailEnd/>
          </a:ln>
        </p:spPr>
        <p:txBody>
          <a:bodyPr wrap="none" anchor="ctr"/>
          <a:lstStyle/>
          <a:p>
            <a:endParaRPr lang="en-US"/>
          </a:p>
        </p:txBody>
      </p:sp>
      <p:sp>
        <p:nvSpPr>
          <p:cNvPr id="66793" name="Rectangle 231"/>
          <p:cNvSpPr>
            <a:spLocks noChangeArrowheads="1"/>
          </p:cNvSpPr>
          <p:nvPr/>
        </p:nvSpPr>
        <p:spPr bwMode="auto">
          <a:xfrm>
            <a:off x="5029200" y="4602163"/>
            <a:ext cx="76200" cy="76200"/>
          </a:xfrm>
          <a:prstGeom prst="rect">
            <a:avLst/>
          </a:prstGeom>
          <a:noFill/>
          <a:ln w="3175">
            <a:solidFill>
              <a:schemeClr val="tx1"/>
            </a:solidFill>
            <a:miter lim="800000"/>
            <a:headEnd/>
            <a:tailEnd/>
          </a:ln>
        </p:spPr>
        <p:txBody>
          <a:bodyPr wrap="none" anchor="ctr"/>
          <a:lstStyle/>
          <a:p>
            <a:endParaRPr lang="en-US"/>
          </a:p>
        </p:txBody>
      </p:sp>
      <p:sp>
        <p:nvSpPr>
          <p:cNvPr id="66794" name="Rectangle 232"/>
          <p:cNvSpPr>
            <a:spLocks noChangeArrowheads="1"/>
          </p:cNvSpPr>
          <p:nvPr/>
        </p:nvSpPr>
        <p:spPr bwMode="auto">
          <a:xfrm>
            <a:off x="5105400" y="4602163"/>
            <a:ext cx="76200" cy="76200"/>
          </a:xfrm>
          <a:prstGeom prst="rect">
            <a:avLst/>
          </a:prstGeom>
          <a:noFill/>
          <a:ln w="3175">
            <a:solidFill>
              <a:schemeClr val="tx1"/>
            </a:solidFill>
            <a:miter lim="800000"/>
            <a:headEnd/>
            <a:tailEnd/>
          </a:ln>
        </p:spPr>
        <p:txBody>
          <a:bodyPr wrap="none" anchor="ctr"/>
          <a:lstStyle/>
          <a:p>
            <a:endParaRPr lang="en-US"/>
          </a:p>
        </p:txBody>
      </p:sp>
      <p:sp>
        <p:nvSpPr>
          <p:cNvPr id="66795" name="Rectangle 233"/>
          <p:cNvSpPr>
            <a:spLocks noChangeArrowheads="1"/>
          </p:cNvSpPr>
          <p:nvPr/>
        </p:nvSpPr>
        <p:spPr bwMode="auto">
          <a:xfrm>
            <a:off x="5181600" y="4602163"/>
            <a:ext cx="76200" cy="76200"/>
          </a:xfrm>
          <a:prstGeom prst="rect">
            <a:avLst/>
          </a:prstGeom>
          <a:noFill/>
          <a:ln w="3175">
            <a:solidFill>
              <a:schemeClr val="tx1"/>
            </a:solidFill>
            <a:miter lim="800000"/>
            <a:headEnd/>
            <a:tailEnd/>
          </a:ln>
        </p:spPr>
        <p:txBody>
          <a:bodyPr wrap="none" anchor="ctr"/>
          <a:lstStyle/>
          <a:p>
            <a:endParaRPr lang="en-US"/>
          </a:p>
        </p:txBody>
      </p:sp>
      <p:sp>
        <p:nvSpPr>
          <p:cNvPr id="66796" name="Rectangle 234"/>
          <p:cNvSpPr>
            <a:spLocks noChangeArrowheads="1"/>
          </p:cNvSpPr>
          <p:nvPr/>
        </p:nvSpPr>
        <p:spPr bwMode="auto">
          <a:xfrm>
            <a:off x="5257800" y="4602163"/>
            <a:ext cx="76200" cy="76200"/>
          </a:xfrm>
          <a:prstGeom prst="rect">
            <a:avLst/>
          </a:prstGeom>
          <a:noFill/>
          <a:ln w="3175">
            <a:solidFill>
              <a:schemeClr val="tx1"/>
            </a:solidFill>
            <a:miter lim="800000"/>
            <a:headEnd/>
            <a:tailEnd/>
          </a:ln>
        </p:spPr>
        <p:txBody>
          <a:bodyPr wrap="none" anchor="ctr"/>
          <a:lstStyle/>
          <a:p>
            <a:endParaRPr lang="en-US"/>
          </a:p>
        </p:txBody>
      </p:sp>
      <p:sp>
        <p:nvSpPr>
          <p:cNvPr id="66797" name="Rectangle 235"/>
          <p:cNvSpPr>
            <a:spLocks noChangeArrowheads="1"/>
          </p:cNvSpPr>
          <p:nvPr/>
        </p:nvSpPr>
        <p:spPr bwMode="auto">
          <a:xfrm>
            <a:off x="5334000" y="4602163"/>
            <a:ext cx="76200" cy="76200"/>
          </a:xfrm>
          <a:prstGeom prst="rect">
            <a:avLst/>
          </a:prstGeom>
          <a:noFill/>
          <a:ln w="3175">
            <a:solidFill>
              <a:schemeClr val="tx1"/>
            </a:solidFill>
            <a:miter lim="800000"/>
            <a:headEnd/>
            <a:tailEnd/>
          </a:ln>
        </p:spPr>
        <p:txBody>
          <a:bodyPr wrap="none" anchor="ctr"/>
          <a:lstStyle/>
          <a:p>
            <a:endParaRPr lang="en-US"/>
          </a:p>
        </p:txBody>
      </p:sp>
      <p:sp>
        <p:nvSpPr>
          <p:cNvPr id="66798" name="Rectangle 236"/>
          <p:cNvSpPr>
            <a:spLocks noChangeArrowheads="1"/>
          </p:cNvSpPr>
          <p:nvPr/>
        </p:nvSpPr>
        <p:spPr bwMode="auto">
          <a:xfrm>
            <a:off x="5410200" y="4602163"/>
            <a:ext cx="76200" cy="76200"/>
          </a:xfrm>
          <a:prstGeom prst="rect">
            <a:avLst/>
          </a:prstGeom>
          <a:noFill/>
          <a:ln w="3175">
            <a:solidFill>
              <a:schemeClr val="tx1"/>
            </a:solidFill>
            <a:miter lim="800000"/>
            <a:headEnd/>
            <a:tailEnd/>
          </a:ln>
        </p:spPr>
        <p:txBody>
          <a:bodyPr wrap="none" anchor="ctr"/>
          <a:lstStyle/>
          <a:p>
            <a:endParaRPr lang="en-US"/>
          </a:p>
        </p:txBody>
      </p:sp>
      <p:sp>
        <p:nvSpPr>
          <p:cNvPr id="66799" name="Rectangle 237"/>
          <p:cNvSpPr>
            <a:spLocks noChangeArrowheads="1"/>
          </p:cNvSpPr>
          <p:nvPr/>
        </p:nvSpPr>
        <p:spPr bwMode="auto">
          <a:xfrm>
            <a:off x="5486400" y="4602163"/>
            <a:ext cx="76200" cy="76200"/>
          </a:xfrm>
          <a:prstGeom prst="rect">
            <a:avLst/>
          </a:prstGeom>
          <a:noFill/>
          <a:ln w="3175">
            <a:solidFill>
              <a:schemeClr val="tx1"/>
            </a:solidFill>
            <a:miter lim="800000"/>
            <a:headEnd/>
            <a:tailEnd/>
          </a:ln>
        </p:spPr>
        <p:txBody>
          <a:bodyPr wrap="none" anchor="ctr"/>
          <a:lstStyle/>
          <a:p>
            <a:endParaRPr lang="en-US"/>
          </a:p>
        </p:txBody>
      </p:sp>
      <p:sp>
        <p:nvSpPr>
          <p:cNvPr id="66800" name="Rectangle 238"/>
          <p:cNvSpPr>
            <a:spLocks noChangeArrowheads="1"/>
          </p:cNvSpPr>
          <p:nvPr/>
        </p:nvSpPr>
        <p:spPr bwMode="auto">
          <a:xfrm>
            <a:off x="5562600" y="4602163"/>
            <a:ext cx="76200" cy="76200"/>
          </a:xfrm>
          <a:prstGeom prst="rect">
            <a:avLst/>
          </a:prstGeom>
          <a:noFill/>
          <a:ln w="3175">
            <a:solidFill>
              <a:schemeClr val="tx1"/>
            </a:solidFill>
            <a:miter lim="800000"/>
            <a:headEnd/>
            <a:tailEnd/>
          </a:ln>
        </p:spPr>
        <p:txBody>
          <a:bodyPr wrap="none" anchor="ctr"/>
          <a:lstStyle/>
          <a:p>
            <a:endParaRPr lang="en-US"/>
          </a:p>
        </p:txBody>
      </p:sp>
      <p:sp>
        <p:nvSpPr>
          <p:cNvPr id="66801" name="Rectangle 239"/>
          <p:cNvSpPr>
            <a:spLocks noChangeArrowheads="1"/>
          </p:cNvSpPr>
          <p:nvPr/>
        </p:nvSpPr>
        <p:spPr bwMode="auto">
          <a:xfrm>
            <a:off x="4495800" y="4678363"/>
            <a:ext cx="76200" cy="76200"/>
          </a:xfrm>
          <a:prstGeom prst="rect">
            <a:avLst/>
          </a:prstGeom>
          <a:noFill/>
          <a:ln w="3175">
            <a:solidFill>
              <a:schemeClr val="tx1"/>
            </a:solidFill>
            <a:miter lim="800000"/>
            <a:headEnd/>
            <a:tailEnd/>
          </a:ln>
        </p:spPr>
        <p:txBody>
          <a:bodyPr wrap="none" anchor="ctr"/>
          <a:lstStyle/>
          <a:p>
            <a:endParaRPr lang="en-US"/>
          </a:p>
        </p:txBody>
      </p:sp>
      <p:sp>
        <p:nvSpPr>
          <p:cNvPr id="66802" name="Rectangle 240"/>
          <p:cNvSpPr>
            <a:spLocks noChangeArrowheads="1"/>
          </p:cNvSpPr>
          <p:nvPr/>
        </p:nvSpPr>
        <p:spPr bwMode="auto">
          <a:xfrm>
            <a:off x="4572000" y="4678363"/>
            <a:ext cx="76200" cy="76200"/>
          </a:xfrm>
          <a:prstGeom prst="rect">
            <a:avLst/>
          </a:prstGeom>
          <a:noFill/>
          <a:ln w="3175">
            <a:solidFill>
              <a:schemeClr val="tx1"/>
            </a:solidFill>
            <a:miter lim="800000"/>
            <a:headEnd/>
            <a:tailEnd/>
          </a:ln>
        </p:spPr>
        <p:txBody>
          <a:bodyPr wrap="none" anchor="ctr"/>
          <a:lstStyle/>
          <a:p>
            <a:endParaRPr lang="en-US"/>
          </a:p>
        </p:txBody>
      </p:sp>
      <p:sp>
        <p:nvSpPr>
          <p:cNvPr id="66803" name="Rectangle 241"/>
          <p:cNvSpPr>
            <a:spLocks noChangeArrowheads="1"/>
          </p:cNvSpPr>
          <p:nvPr/>
        </p:nvSpPr>
        <p:spPr bwMode="auto">
          <a:xfrm>
            <a:off x="4648200" y="4678363"/>
            <a:ext cx="76200" cy="76200"/>
          </a:xfrm>
          <a:prstGeom prst="rect">
            <a:avLst/>
          </a:prstGeom>
          <a:noFill/>
          <a:ln w="3175">
            <a:solidFill>
              <a:schemeClr val="tx1"/>
            </a:solidFill>
            <a:miter lim="800000"/>
            <a:headEnd/>
            <a:tailEnd/>
          </a:ln>
        </p:spPr>
        <p:txBody>
          <a:bodyPr wrap="none" anchor="ctr"/>
          <a:lstStyle/>
          <a:p>
            <a:endParaRPr lang="en-US"/>
          </a:p>
        </p:txBody>
      </p:sp>
      <p:sp>
        <p:nvSpPr>
          <p:cNvPr id="66804" name="Rectangle 242"/>
          <p:cNvSpPr>
            <a:spLocks noChangeArrowheads="1"/>
          </p:cNvSpPr>
          <p:nvPr/>
        </p:nvSpPr>
        <p:spPr bwMode="auto">
          <a:xfrm>
            <a:off x="4724400" y="4678363"/>
            <a:ext cx="76200" cy="76200"/>
          </a:xfrm>
          <a:prstGeom prst="rect">
            <a:avLst/>
          </a:prstGeom>
          <a:noFill/>
          <a:ln w="3175">
            <a:solidFill>
              <a:schemeClr val="tx1"/>
            </a:solidFill>
            <a:miter lim="800000"/>
            <a:headEnd/>
            <a:tailEnd/>
          </a:ln>
        </p:spPr>
        <p:txBody>
          <a:bodyPr wrap="none" anchor="ctr"/>
          <a:lstStyle/>
          <a:p>
            <a:endParaRPr lang="en-US"/>
          </a:p>
        </p:txBody>
      </p:sp>
      <p:sp>
        <p:nvSpPr>
          <p:cNvPr id="66805" name="Rectangle 243"/>
          <p:cNvSpPr>
            <a:spLocks noChangeArrowheads="1"/>
          </p:cNvSpPr>
          <p:nvPr/>
        </p:nvSpPr>
        <p:spPr bwMode="auto">
          <a:xfrm>
            <a:off x="4800600" y="4678363"/>
            <a:ext cx="76200" cy="76200"/>
          </a:xfrm>
          <a:prstGeom prst="rect">
            <a:avLst/>
          </a:prstGeom>
          <a:noFill/>
          <a:ln w="3175">
            <a:solidFill>
              <a:schemeClr val="tx1"/>
            </a:solidFill>
            <a:miter lim="800000"/>
            <a:headEnd/>
            <a:tailEnd/>
          </a:ln>
        </p:spPr>
        <p:txBody>
          <a:bodyPr wrap="none" anchor="ctr"/>
          <a:lstStyle/>
          <a:p>
            <a:endParaRPr lang="en-US"/>
          </a:p>
        </p:txBody>
      </p:sp>
      <p:sp>
        <p:nvSpPr>
          <p:cNvPr id="66806" name="Rectangle 244"/>
          <p:cNvSpPr>
            <a:spLocks noChangeArrowheads="1"/>
          </p:cNvSpPr>
          <p:nvPr/>
        </p:nvSpPr>
        <p:spPr bwMode="auto">
          <a:xfrm>
            <a:off x="4876800" y="4678363"/>
            <a:ext cx="76200" cy="76200"/>
          </a:xfrm>
          <a:prstGeom prst="rect">
            <a:avLst/>
          </a:prstGeom>
          <a:noFill/>
          <a:ln w="3175">
            <a:solidFill>
              <a:schemeClr val="tx1"/>
            </a:solidFill>
            <a:miter lim="800000"/>
            <a:headEnd/>
            <a:tailEnd/>
          </a:ln>
        </p:spPr>
        <p:txBody>
          <a:bodyPr wrap="none" anchor="ctr"/>
          <a:lstStyle/>
          <a:p>
            <a:endParaRPr lang="en-US"/>
          </a:p>
        </p:txBody>
      </p:sp>
      <p:sp>
        <p:nvSpPr>
          <p:cNvPr id="66807" name="Rectangle 245"/>
          <p:cNvSpPr>
            <a:spLocks noChangeArrowheads="1"/>
          </p:cNvSpPr>
          <p:nvPr/>
        </p:nvSpPr>
        <p:spPr bwMode="auto">
          <a:xfrm>
            <a:off x="4953000" y="4678363"/>
            <a:ext cx="76200" cy="76200"/>
          </a:xfrm>
          <a:prstGeom prst="rect">
            <a:avLst/>
          </a:prstGeom>
          <a:noFill/>
          <a:ln w="3175">
            <a:solidFill>
              <a:schemeClr val="tx1"/>
            </a:solidFill>
            <a:miter lim="800000"/>
            <a:headEnd/>
            <a:tailEnd/>
          </a:ln>
        </p:spPr>
        <p:txBody>
          <a:bodyPr wrap="none" anchor="ctr"/>
          <a:lstStyle/>
          <a:p>
            <a:endParaRPr lang="en-US"/>
          </a:p>
        </p:txBody>
      </p:sp>
      <p:sp>
        <p:nvSpPr>
          <p:cNvPr id="66808" name="Rectangle 246"/>
          <p:cNvSpPr>
            <a:spLocks noChangeArrowheads="1"/>
          </p:cNvSpPr>
          <p:nvPr/>
        </p:nvSpPr>
        <p:spPr bwMode="auto">
          <a:xfrm>
            <a:off x="5029200" y="4678363"/>
            <a:ext cx="76200" cy="76200"/>
          </a:xfrm>
          <a:prstGeom prst="rect">
            <a:avLst/>
          </a:prstGeom>
          <a:noFill/>
          <a:ln w="3175">
            <a:solidFill>
              <a:schemeClr val="tx1"/>
            </a:solidFill>
            <a:miter lim="800000"/>
            <a:headEnd/>
            <a:tailEnd/>
          </a:ln>
        </p:spPr>
        <p:txBody>
          <a:bodyPr wrap="none" anchor="ctr"/>
          <a:lstStyle/>
          <a:p>
            <a:endParaRPr lang="en-US"/>
          </a:p>
        </p:txBody>
      </p:sp>
      <p:sp>
        <p:nvSpPr>
          <p:cNvPr id="66809" name="Rectangle 247"/>
          <p:cNvSpPr>
            <a:spLocks noChangeArrowheads="1"/>
          </p:cNvSpPr>
          <p:nvPr/>
        </p:nvSpPr>
        <p:spPr bwMode="auto">
          <a:xfrm>
            <a:off x="5105400" y="4678363"/>
            <a:ext cx="76200" cy="76200"/>
          </a:xfrm>
          <a:prstGeom prst="rect">
            <a:avLst/>
          </a:prstGeom>
          <a:noFill/>
          <a:ln w="3175">
            <a:solidFill>
              <a:schemeClr val="tx1"/>
            </a:solidFill>
            <a:miter lim="800000"/>
            <a:headEnd/>
            <a:tailEnd/>
          </a:ln>
        </p:spPr>
        <p:txBody>
          <a:bodyPr wrap="none" anchor="ctr"/>
          <a:lstStyle/>
          <a:p>
            <a:endParaRPr lang="en-US"/>
          </a:p>
        </p:txBody>
      </p:sp>
      <p:sp>
        <p:nvSpPr>
          <p:cNvPr id="66810" name="Rectangle 248"/>
          <p:cNvSpPr>
            <a:spLocks noChangeArrowheads="1"/>
          </p:cNvSpPr>
          <p:nvPr/>
        </p:nvSpPr>
        <p:spPr bwMode="auto">
          <a:xfrm>
            <a:off x="5181600" y="4678363"/>
            <a:ext cx="76200" cy="76200"/>
          </a:xfrm>
          <a:prstGeom prst="rect">
            <a:avLst/>
          </a:prstGeom>
          <a:noFill/>
          <a:ln w="3175">
            <a:solidFill>
              <a:schemeClr val="tx1"/>
            </a:solidFill>
            <a:miter lim="800000"/>
            <a:headEnd/>
            <a:tailEnd/>
          </a:ln>
        </p:spPr>
        <p:txBody>
          <a:bodyPr wrap="none" anchor="ctr"/>
          <a:lstStyle/>
          <a:p>
            <a:endParaRPr lang="en-US"/>
          </a:p>
        </p:txBody>
      </p:sp>
      <p:sp>
        <p:nvSpPr>
          <p:cNvPr id="66811" name="Rectangle 249"/>
          <p:cNvSpPr>
            <a:spLocks noChangeArrowheads="1"/>
          </p:cNvSpPr>
          <p:nvPr/>
        </p:nvSpPr>
        <p:spPr bwMode="auto">
          <a:xfrm>
            <a:off x="5257800" y="4678363"/>
            <a:ext cx="76200" cy="76200"/>
          </a:xfrm>
          <a:prstGeom prst="rect">
            <a:avLst/>
          </a:prstGeom>
          <a:noFill/>
          <a:ln w="3175">
            <a:solidFill>
              <a:schemeClr val="tx1"/>
            </a:solidFill>
            <a:miter lim="800000"/>
            <a:headEnd/>
            <a:tailEnd/>
          </a:ln>
        </p:spPr>
        <p:txBody>
          <a:bodyPr wrap="none" anchor="ctr"/>
          <a:lstStyle/>
          <a:p>
            <a:endParaRPr lang="en-US"/>
          </a:p>
        </p:txBody>
      </p:sp>
      <p:sp>
        <p:nvSpPr>
          <p:cNvPr id="66812" name="Rectangle 250"/>
          <p:cNvSpPr>
            <a:spLocks noChangeArrowheads="1"/>
          </p:cNvSpPr>
          <p:nvPr/>
        </p:nvSpPr>
        <p:spPr bwMode="auto">
          <a:xfrm>
            <a:off x="5334000" y="4678363"/>
            <a:ext cx="76200" cy="76200"/>
          </a:xfrm>
          <a:prstGeom prst="rect">
            <a:avLst/>
          </a:prstGeom>
          <a:noFill/>
          <a:ln w="3175">
            <a:solidFill>
              <a:schemeClr val="tx1"/>
            </a:solidFill>
            <a:miter lim="800000"/>
            <a:headEnd/>
            <a:tailEnd/>
          </a:ln>
        </p:spPr>
        <p:txBody>
          <a:bodyPr wrap="none" anchor="ctr"/>
          <a:lstStyle/>
          <a:p>
            <a:endParaRPr lang="en-US"/>
          </a:p>
        </p:txBody>
      </p:sp>
      <p:sp>
        <p:nvSpPr>
          <p:cNvPr id="66813" name="Rectangle 251"/>
          <p:cNvSpPr>
            <a:spLocks noChangeArrowheads="1"/>
          </p:cNvSpPr>
          <p:nvPr/>
        </p:nvSpPr>
        <p:spPr bwMode="auto">
          <a:xfrm>
            <a:off x="5410200" y="4678363"/>
            <a:ext cx="76200" cy="76200"/>
          </a:xfrm>
          <a:prstGeom prst="rect">
            <a:avLst/>
          </a:prstGeom>
          <a:noFill/>
          <a:ln w="3175">
            <a:solidFill>
              <a:schemeClr val="tx1"/>
            </a:solidFill>
            <a:miter lim="800000"/>
            <a:headEnd/>
            <a:tailEnd/>
          </a:ln>
        </p:spPr>
        <p:txBody>
          <a:bodyPr wrap="none" anchor="ctr"/>
          <a:lstStyle/>
          <a:p>
            <a:endParaRPr lang="en-US"/>
          </a:p>
        </p:txBody>
      </p:sp>
      <p:sp>
        <p:nvSpPr>
          <p:cNvPr id="66814" name="Rectangle 252"/>
          <p:cNvSpPr>
            <a:spLocks noChangeArrowheads="1"/>
          </p:cNvSpPr>
          <p:nvPr/>
        </p:nvSpPr>
        <p:spPr bwMode="auto">
          <a:xfrm>
            <a:off x="5486400" y="4678363"/>
            <a:ext cx="76200" cy="76200"/>
          </a:xfrm>
          <a:prstGeom prst="rect">
            <a:avLst/>
          </a:prstGeom>
          <a:noFill/>
          <a:ln w="3175">
            <a:solidFill>
              <a:schemeClr val="tx1"/>
            </a:solidFill>
            <a:miter lim="800000"/>
            <a:headEnd/>
            <a:tailEnd/>
          </a:ln>
        </p:spPr>
        <p:txBody>
          <a:bodyPr wrap="none" anchor="ctr"/>
          <a:lstStyle/>
          <a:p>
            <a:endParaRPr lang="en-US"/>
          </a:p>
        </p:txBody>
      </p:sp>
      <p:sp>
        <p:nvSpPr>
          <p:cNvPr id="66815" name="Rectangle 253"/>
          <p:cNvSpPr>
            <a:spLocks noChangeArrowheads="1"/>
          </p:cNvSpPr>
          <p:nvPr/>
        </p:nvSpPr>
        <p:spPr bwMode="auto">
          <a:xfrm>
            <a:off x="5562600" y="4678363"/>
            <a:ext cx="76200" cy="76200"/>
          </a:xfrm>
          <a:prstGeom prst="rect">
            <a:avLst/>
          </a:prstGeom>
          <a:noFill/>
          <a:ln w="3175">
            <a:solidFill>
              <a:schemeClr val="tx1"/>
            </a:solidFill>
            <a:miter lim="800000"/>
            <a:headEnd/>
            <a:tailEnd/>
          </a:ln>
        </p:spPr>
        <p:txBody>
          <a:bodyPr wrap="none" anchor="ctr"/>
          <a:lstStyle/>
          <a:p>
            <a:endParaRPr lang="en-US"/>
          </a:p>
        </p:txBody>
      </p:sp>
      <p:sp>
        <p:nvSpPr>
          <p:cNvPr id="66816" name="Rectangle 254"/>
          <p:cNvSpPr>
            <a:spLocks noChangeArrowheads="1"/>
          </p:cNvSpPr>
          <p:nvPr/>
        </p:nvSpPr>
        <p:spPr bwMode="auto">
          <a:xfrm>
            <a:off x="4495800" y="4754563"/>
            <a:ext cx="76200" cy="76200"/>
          </a:xfrm>
          <a:prstGeom prst="rect">
            <a:avLst/>
          </a:prstGeom>
          <a:noFill/>
          <a:ln w="3175">
            <a:solidFill>
              <a:schemeClr val="tx1"/>
            </a:solidFill>
            <a:miter lim="800000"/>
            <a:headEnd/>
            <a:tailEnd/>
          </a:ln>
        </p:spPr>
        <p:txBody>
          <a:bodyPr wrap="none" anchor="ctr"/>
          <a:lstStyle/>
          <a:p>
            <a:endParaRPr lang="en-US"/>
          </a:p>
        </p:txBody>
      </p:sp>
      <p:sp>
        <p:nvSpPr>
          <p:cNvPr id="66817" name="Rectangle 255"/>
          <p:cNvSpPr>
            <a:spLocks noChangeArrowheads="1"/>
          </p:cNvSpPr>
          <p:nvPr/>
        </p:nvSpPr>
        <p:spPr bwMode="auto">
          <a:xfrm>
            <a:off x="4572000" y="4754563"/>
            <a:ext cx="76200" cy="76200"/>
          </a:xfrm>
          <a:prstGeom prst="rect">
            <a:avLst/>
          </a:prstGeom>
          <a:noFill/>
          <a:ln w="3175">
            <a:solidFill>
              <a:schemeClr val="tx1"/>
            </a:solidFill>
            <a:miter lim="800000"/>
            <a:headEnd/>
            <a:tailEnd/>
          </a:ln>
        </p:spPr>
        <p:txBody>
          <a:bodyPr wrap="none" anchor="ctr"/>
          <a:lstStyle/>
          <a:p>
            <a:endParaRPr lang="en-US"/>
          </a:p>
        </p:txBody>
      </p:sp>
      <p:sp>
        <p:nvSpPr>
          <p:cNvPr id="66818" name="Rectangle 256"/>
          <p:cNvSpPr>
            <a:spLocks noChangeArrowheads="1"/>
          </p:cNvSpPr>
          <p:nvPr/>
        </p:nvSpPr>
        <p:spPr bwMode="auto">
          <a:xfrm>
            <a:off x="4648200" y="4754563"/>
            <a:ext cx="76200" cy="76200"/>
          </a:xfrm>
          <a:prstGeom prst="rect">
            <a:avLst/>
          </a:prstGeom>
          <a:noFill/>
          <a:ln w="3175">
            <a:solidFill>
              <a:schemeClr val="tx1"/>
            </a:solidFill>
            <a:miter lim="800000"/>
            <a:headEnd/>
            <a:tailEnd/>
          </a:ln>
        </p:spPr>
        <p:txBody>
          <a:bodyPr wrap="none" anchor="ctr"/>
          <a:lstStyle/>
          <a:p>
            <a:endParaRPr lang="en-US"/>
          </a:p>
        </p:txBody>
      </p:sp>
      <p:sp>
        <p:nvSpPr>
          <p:cNvPr id="66819" name="Rectangle 257"/>
          <p:cNvSpPr>
            <a:spLocks noChangeArrowheads="1"/>
          </p:cNvSpPr>
          <p:nvPr/>
        </p:nvSpPr>
        <p:spPr bwMode="auto">
          <a:xfrm>
            <a:off x="4724400" y="4754563"/>
            <a:ext cx="76200" cy="76200"/>
          </a:xfrm>
          <a:prstGeom prst="rect">
            <a:avLst/>
          </a:prstGeom>
          <a:noFill/>
          <a:ln w="3175">
            <a:solidFill>
              <a:schemeClr val="tx1"/>
            </a:solidFill>
            <a:miter lim="800000"/>
            <a:headEnd/>
            <a:tailEnd/>
          </a:ln>
        </p:spPr>
        <p:txBody>
          <a:bodyPr wrap="none" anchor="ctr"/>
          <a:lstStyle/>
          <a:p>
            <a:endParaRPr lang="en-US"/>
          </a:p>
        </p:txBody>
      </p:sp>
      <p:sp>
        <p:nvSpPr>
          <p:cNvPr id="66820" name="Rectangle 258"/>
          <p:cNvSpPr>
            <a:spLocks noChangeArrowheads="1"/>
          </p:cNvSpPr>
          <p:nvPr/>
        </p:nvSpPr>
        <p:spPr bwMode="auto">
          <a:xfrm>
            <a:off x="4800600" y="4754563"/>
            <a:ext cx="76200" cy="76200"/>
          </a:xfrm>
          <a:prstGeom prst="rect">
            <a:avLst/>
          </a:prstGeom>
          <a:noFill/>
          <a:ln w="3175">
            <a:solidFill>
              <a:schemeClr val="tx1"/>
            </a:solidFill>
            <a:miter lim="800000"/>
            <a:headEnd/>
            <a:tailEnd/>
          </a:ln>
        </p:spPr>
        <p:txBody>
          <a:bodyPr wrap="none" anchor="ctr"/>
          <a:lstStyle/>
          <a:p>
            <a:endParaRPr lang="en-US"/>
          </a:p>
        </p:txBody>
      </p:sp>
      <p:sp>
        <p:nvSpPr>
          <p:cNvPr id="66821" name="Rectangle 259"/>
          <p:cNvSpPr>
            <a:spLocks noChangeArrowheads="1"/>
          </p:cNvSpPr>
          <p:nvPr/>
        </p:nvSpPr>
        <p:spPr bwMode="auto">
          <a:xfrm>
            <a:off x="4876800" y="4754563"/>
            <a:ext cx="76200" cy="76200"/>
          </a:xfrm>
          <a:prstGeom prst="rect">
            <a:avLst/>
          </a:prstGeom>
          <a:noFill/>
          <a:ln w="3175">
            <a:solidFill>
              <a:schemeClr val="tx1"/>
            </a:solidFill>
            <a:miter lim="800000"/>
            <a:headEnd/>
            <a:tailEnd/>
          </a:ln>
        </p:spPr>
        <p:txBody>
          <a:bodyPr wrap="none" anchor="ctr"/>
          <a:lstStyle/>
          <a:p>
            <a:endParaRPr lang="en-US"/>
          </a:p>
        </p:txBody>
      </p:sp>
      <p:sp>
        <p:nvSpPr>
          <p:cNvPr id="66822" name="Rectangle 260"/>
          <p:cNvSpPr>
            <a:spLocks noChangeArrowheads="1"/>
          </p:cNvSpPr>
          <p:nvPr/>
        </p:nvSpPr>
        <p:spPr bwMode="auto">
          <a:xfrm>
            <a:off x="4953000" y="4754563"/>
            <a:ext cx="76200" cy="76200"/>
          </a:xfrm>
          <a:prstGeom prst="rect">
            <a:avLst/>
          </a:prstGeom>
          <a:noFill/>
          <a:ln w="3175">
            <a:solidFill>
              <a:schemeClr val="tx1"/>
            </a:solidFill>
            <a:miter lim="800000"/>
            <a:headEnd/>
            <a:tailEnd/>
          </a:ln>
        </p:spPr>
        <p:txBody>
          <a:bodyPr wrap="none" anchor="ctr"/>
          <a:lstStyle/>
          <a:p>
            <a:pPr algn="ctr"/>
            <a:endParaRPr lang="nl-NL" sz="2400" baseline="-25000">
              <a:latin typeface="Times New Roman" pitchFamily="18" charset="0"/>
            </a:endParaRPr>
          </a:p>
        </p:txBody>
      </p:sp>
      <p:sp>
        <p:nvSpPr>
          <p:cNvPr id="66823" name="Rectangle 261"/>
          <p:cNvSpPr>
            <a:spLocks noChangeArrowheads="1"/>
          </p:cNvSpPr>
          <p:nvPr/>
        </p:nvSpPr>
        <p:spPr bwMode="auto">
          <a:xfrm>
            <a:off x="5029200" y="4754563"/>
            <a:ext cx="76200" cy="76200"/>
          </a:xfrm>
          <a:prstGeom prst="rect">
            <a:avLst/>
          </a:prstGeom>
          <a:noFill/>
          <a:ln w="3175">
            <a:solidFill>
              <a:schemeClr val="tx1"/>
            </a:solidFill>
            <a:miter lim="800000"/>
            <a:headEnd/>
            <a:tailEnd/>
          </a:ln>
        </p:spPr>
        <p:txBody>
          <a:bodyPr wrap="none" anchor="ctr"/>
          <a:lstStyle/>
          <a:p>
            <a:endParaRPr lang="en-US"/>
          </a:p>
        </p:txBody>
      </p:sp>
      <p:sp>
        <p:nvSpPr>
          <p:cNvPr id="66824" name="Rectangle 262"/>
          <p:cNvSpPr>
            <a:spLocks noChangeArrowheads="1"/>
          </p:cNvSpPr>
          <p:nvPr/>
        </p:nvSpPr>
        <p:spPr bwMode="auto">
          <a:xfrm>
            <a:off x="5105400" y="4754563"/>
            <a:ext cx="76200" cy="76200"/>
          </a:xfrm>
          <a:prstGeom prst="rect">
            <a:avLst/>
          </a:prstGeom>
          <a:noFill/>
          <a:ln w="3175">
            <a:solidFill>
              <a:schemeClr val="tx1"/>
            </a:solidFill>
            <a:miter lim="800000"/>
            <a:headEnd/>
            <a:tailEnd/>
          </a:ln>
        </p:spPr>
        <p:txBody>
          <a:bodyPr wrap="none" anchor="ctr"/>
          <a:lstStyle/>
          <a:p>
            <a:endParaRPr lang="en-US"/>
          </a:p>
        </p:txBody>
      </p:sp>
      <p:sp>
        <p:nvSpPr>
          <p:cNvPr id="66825" name="Rectangle 263"/>
          <p:cNvSpPr>
            <a:spLocks noChangeArrowheads="1"/>
          </p:cNvSpPr>
          <p:nvPr/>
        </p:nvSpPr>
        <p:spPr bwMode="auto">
          <a:xfrm>
            <a:off x="5181600" y="4754563"/>
            <a:ext cx="76200" cy="76200"/>
          </a:xfrm>
          <a:prstGeom prst="rect">
            <a:avLst/>
          </a:prstGeom>
          <a:noFill/>
          <a:ln w="3175">
            <a:solidFill>
              <a:schemeClr val="tx1"/>
            </a:solidFill>
            <a:miter lim="800000"/>
            <a:headEnd/>
            <a:tailEnd/>
          </a:ln>
        </p:spPr>
        <p:txBody>
          <a:bodyPr wrap="none" anchor="ctr"/>
          <a:lstStyle/>
          <a:p>
            <a:endParaRPr lang="en-US"/>
          </a:p>
        </p:txBody>
      </p:sp>
      <p:sp>
        <p:nvSpPr>
          <p:cNvPr id="66826" name="Rectangle 264"/>
          <p:cNvSpPr>
            <a:spLocks noChangeArrowheads="1"/>
          </p:cNvSpPr>
          <p:nvPr/>
        </p:nvSpPr>
        <p:spPr bwMode="auto">
          <a:xfrm>
            <a:off x="5257800" y="4754563"/>
            <a:ext cx="76200" cy="76200"/>
          </a:xfrm>
          <a:prstGeom prst="rect">
            <a:avLst/>
          </a:prstGeom>
          <a:noFill/>
          <a:ln w="3175">
            <a:solidFill>
              <a:schemeClr val="tx1"/>
            </a:solidFill>
            <a:miter lim="800000"/>
            <a:headEnd/>
            <a:tailEnd/>
          </a:ln>
        </p:spPr>
        <p:txBody>
          <a:bodyPr wrap="none" anchor="ctr"/>
          <a:lstStyle/>
          <a:p>
            <a:endParaRPr lang="en-US"/>
          </a:p>
        </p:txBody>
      </p:sp>
      <p:sp>
        <p:nvSpPr>
          <p:cNvPr id="66827" name="Rectangle 265"/>
          <p:cNvSpPr>
            <a:spLocks noChangeArrowheads="1"/>
          </p:cNvSpPr>
          <p:nvPr/>
        </p:nvSpPr>
        <p:spPr bwMode="auto">
          <a:xfrm>
            <a:off x="5334000" y="4754563"/>
            <a:ext cx="76200" cy="76200"/>
          </a:xfrm>
          <a:prstGeom prst="rect">
            <a:avLst/>
          </a:prstGeom>
          <a:noFill/>
          <a:ln w="3175">
            <a:solidFill>
              <a:schemeClr val="tx1"/>
            </a:solidFill>
            <a:miter lim="800000"/>
            <a:headEnd/>
            <a:tailEnd/>
          </a:ln>
        </p:spPr>
        <p:txBody>
          <a:bodyPr wrap="none" anchor="ctr"/>
          <a:lstStyle/>
          <a:p>
            <a:endParaRPr lang="en-US"/>
          </a:p>
        </p:txBody>
      </p:sp>
      <p:sp>
        <p:nvSpPr>
          <p:cNvPr id="66828" name="Rectangle 266"/>
          <p:cNvSpPr>
            <a:spLocks noChangeArrowheads="1"/>
          </p:cNvSpPr>
          <p:nvPr/>
        </p:nvSpPr>
        <p:spPr bwMode="auto">
          <a:xfrm>
            <a:off x="5410200" y="4754563"/>
            <a:ext cx="76200" cy="76200"/>
          </a:xfrm>
          <a:prstGeom prst="rect">
            <a:avLst/>
          </a:prstGeom>
          <a:noFill/>
          <a:ln w="3175">
            <a:solidFill>
              <a:schemeClr val="tx1"/>
            </a:solidFill>
            <a:miter lim="800000"/>
            <a:headEnd/>
            <a:tailEnd/>
          </a:ln>
        </p:spPr>
        <p:txBody>
          <a:bodyPr wrap="none" anchor="ctr"/>
          <a:lstStyle/>
          <a:p>
            <a:endParaRPr lang="en-US"/>
          </a:p>
        </p:txBody>
      </p:sp>
      <p:sp>
        <p:nvSpPr>
          <p:cNvPr id="66829" name="Rectangle 267"/>
          <p:cNvSpPr>
            <a:spLocks noChangeArrowheads="1"/>
          </p:cNvSpPr>
          <p:nvPr/>
        </p:nvSpPr>
        <p:spPr bwMode="auto">
          <a:xfrm>
            <a:off x="5486400" y="4754563"/>
            <a:ext cx="76200" cy="76200"/>
          </a:xfrm>
          <a:prstGeom prst="rect">
            <a:avLst/>
          </a:prstGeom>
          <a:noFill/>
          <a:ln w="3175">
            <a:solidFill>
              <a:schemeClr val="tx1"/>
            </a:solidFill>
            <a:miter lim="800000"/>
            <a:headEnd/>
            <a:tailEnd/>
          </a:ln>
        </p:spPr>
        <p:txBody>
          <a:bodyPr wrap="none" anchor="ctr"/>
          <a:lstStyle/>
          <a:p>
            <a:endParaRPr lang="en-US"/>
          </a:p>
        </p:txBody>
      </p:sp>
      <p:sp>
        <p:nvSpPr>
          <p:cNvPr id="66830" name="Rectangle 268"/>
          <p:cNvSpPr>
            <a:spLocks noChangeArrowheads="1"/>
          </p:cNvSpPr>
          <p:nvPr/>
        </p:nvSpPr>
        <p:spPr bwMode="auto">
          <a:xfrm>
            <a:off x="5562600" y="4754563"/>
            <a:ext cx="76200" cy="76200"/>
          </a:xfrm>
          <a:prstGeom prst="rect">
            <a:avLst/>
          </a:prstGeom>
          <a:noFill/>
          <a:ln w="3175">
            <a:solidFill>
              <a:schemeClr val="tx1"/>
            </a:solidFill>
            <a:miter lim="800000"/>
            <a:headEnd/>
            <a:tailEnd/>
          </a:ln>
        </p:spPr>
        <p:txBody>
          <a:bodyPr wrap="none" anchor="ctr"/>
          <a:lstStyle/>
          <a:p>
            <a:endParaRPr lang="en-US"/>
          </a:p>
        </p:txBody>
      </p:sp>
      <p:sp>
        <p:nvSpPr>
          <p:cNvPr id="66831" name="Rectangle 269"/>
          <p:cNvSpPr>
            <a:spLocks noChangeArrowheads="1"/>
          </p:cNvSpPr>
          <p:nvPr/>
        </p:nvSpPr>
        <p:spPr bwMode="auto">
          <a:xfrm>
            <a:off x="4495800" y="4830763"/>
            <a:ext cx="76200" cy="76200"/>
          </a:xfrm>
          <a:prstGeom prst="rect">
            <a:avLst/>
          </a:prstGeom>
          <a:noFill/>
          <a:ln w="3175">
            <a:solidFill>
              <a:schemeClr val="tx1"/>
            </a:solidFill>
            <a:miter lim="800000"/>
            <a:headEnd/>
            <a:tailEnd/>
          </a:ln>
        </p:spPr>
        <p:txBody>
          <a:bodyPr wrap="none" anchor="ctr"/>
          <a:lstStyle/>
          <a:p>
            <a:endParaRPr lang="en-US"/>
          </a:p>
        </p:txBody>
      </p:sp>
      <p:sp>
        <p:nvSpPr>
          <p:cNvPr id="66832" name="Rectangle 270"/>
          <p:cNvSpPr>
            <a:spLocks noChangeArrowheads="1"/>
          </p:cNvSpPr>
          <p:nvPr/>
        </p:nvSpPr>
        <p:spPr bwMode="auto">
          <a:xfrm>
            <a:off x="4572000" y="4830763"/>
            <a:ext cx="76200" cy="76200"/>
          </a:xfrm>
          <a:prstGeom prst="rect">
            <a:avLst/>
          </a:prstGeom>
          <a:noFill/>
          <a:ln w="3175">
            <a:solidFill>
              <a:schemeClr val="tx1"/>
            </a:solidFill>
            <a:miter lim="800000"/>
            <a:headEnd/>
            <a:tailEnd/>
          </a:ln>
        </p:spPr>
        <p:txBody>
          <a:bodyPr wrap="none" anchor="ctr"/>
          <a:lstStyle/>
          <a:p>
            <a:endParaRPr lang="en-US"/>
          </a:p>
        </p:txBody>
      </p:sp>
      <p:sp>
        <p:nvSpPr>
          <p:cNvPr id="66833" name="Rectangle 271"/>
          <p:cNvSpPr>
            <a:spLocks noChangeArrowheads="1"/>
          </p:cNvSpPr>
          <p:nvPr/>
        </p:nvSpPr>
        <p:spPr bwMode="auto">
          <a:xfrm>
            <a:off x="4648200" y="4830763"/>
            <a:ext cx="76200" cy="76200"/>
          </a:xfrm>
          <a:prstGeom prst="rect">
            <a:avLst/>
          </a:prstGeom>
          <a:noFill/>
          <a:ln w="3175">
            <a:solidFill>
              <a:schemeClr val="tx1"/>
            </a:solidFill>
            <a:miter lim="800000"/>
            <a:headEnd/>
            <a:tailEnd/>
          </a:ln>
        </p:spPr>
        <p:txBody>
          <a:bodyPr wrap="none" anchor="ctr"/>
          <a:lstStyle/>
          <a:p>
            <a:endParaRPr lang="en-US"/>
          </a:p>
        </p:txBody>
      </p:sp>
      <p:sp>
        <p:nvSpPr>
          <p:cNvPr id="66834" name="Rectangle 272"/>
          <p:cNvSpPr>
            <a:spLocks noChangeArrowheads="1"/>
          </p:cNvSpPr>
          <p:nvPr/>
        </p:nvSpPr>
        <p:spPr bwMode="auto">
          <a:xfrm>
            <a:off x="4724400" y="4830763"/>
            <a:ext cx="76200" cy="76200"/>
          </a:xfrm>
          <a:prstGeom prst="rect">
            <a:avLst/>
          </a:prstGeom>
          <a:noFill/>
          <a:ln w="3175">
            <a:solidFill>
              <a:schemeClr val="tx1"/>
            </a:solidFill>
            <a:miter lim="800000"/>
            <a:headEnd/>
            <a:tailEnd/>
          </a:ln>
        </p:spPr>
        <p:txBody>
          <a:bodyPr wrap="none" anchor="ctr"/>
          <a:lstStyle/>
          <a:p>
            <a:endParaRPr lang="en-US"/>
          </a:p>
        </p:txBody>
      </p:sp>
      <p:sp>
        <p:nvSpPr>
          <p:cNvPr id="66835" name="Rectangle 273"/>
          <p:cNvSpPr>
            <a:spLocks noChangeArrowheads="1"/>
          </p:cNvSpPr>
          <p:nvPr/>
        </p:nvSpPr>
        <p:spPr bwMode="auto">
          <a:xfrm>
            <a:off x="4800600" y="4830763"/>
            <a:ext cx="76200" cy="76200"/>
          </a:xfrm>
          <a:prstGeom prst="rect">
            <a:avLst/>
          </a:prstGeom>
          <a:noFill/>
          <a:ln w="3175">
            <a:solidFill>
              <a:schemeClr val="tx1"/>
            </a:solidFill>
            <a:miter lim="800000"/>
            <a:headEnd/>
            <a:tailEnd/>
          </a:ln>
        </p:spPr>
        <p:txBody>
          <a:bodyPr wrap="none" anchor="ctr"/>
          <a:lstStyle/>
          <a:p>
            <a:endParaRPr lang="en-US"/>
          </a:p>
        </p:txBody>
      </p:sp>
      <p:sp>
        <p:nvSpPr>
          <p:cNvPr id="66836" name="Rectangle 274"/>
          <p:cNvSpPr>
            <a:spLocks noChangeArrowheads="1"/>
          </p:cNvSpPr>
          <p:nvPr/>
        </p:nvSpPr>
        <p:spPr bwMode="auto">
          <a:xfrm>
            <a:off x="4876800" y="4830763"/>
            <a:ext cx="76200" cy="76200"/>
          </a:xfrm>
          <a:prstGeom prst="rect">
            <a:avLst/>
          </a:prstGeom>
          <a:noFill/>
          <a:ln w="3175">
            <a:solidFill>
              <a:schemeClr val="tx1"/>
            </a:solidFill>
            <a:miter lim="800000"/>
            <a:headEnd/>
            <a:tailEnd/>
          </a:ln>
        </p:spPr>
        <p:txBody>
          <a:bodyPr wrap="none" anchor="ctr"/>
          <a:lstStyle/>
          <a:p>
            <a:endParaRPr lang="en-US"/>
          </a:p>
        </p:txBody>
      </p:sp>
      <p:sp>
        <p:nvSpPr>
          <p:cNvPr id="66837" name="Rectangle 275"/>
          <p:cNvSpPr>
            <a:spLocks noChangeArrowheads="1"/>
          </p:cNvSpPr>
          <p:nvPr/>
        </p:nvSpPr>
        <p:spPr bwMode="auto">
          <a:xfrm>
            <a:off x="4953000" y="4830763"/>
            <a:ext cx="76200" cy="76200"/>
          </a:xfrm>
          <a:prstGeom prst="rect">
            <a:avLst/>
          </a:prstGeom>
          <a:noFill/>
          <a:ln w="3175">
            <a:solidFill>
              <a:schemeClr val="tx1"/>
            </a:solidFill>
            <a:miter lim="800000"/>
            <a:headEnd/>
            <a:tailEnd/>
          </a:ln>
        </p:spPr>
        <p:txBody>
          <a:bodyPr wrap="none" anchor="ctr"/>
          <a:lstStyle/>
          <a:p>
            <a:endParaRPr lang="en-US"/>
          </a:p>
        </p:txBody>
      </p:sp>
      <p:sp>
        <p:nvSpPr>
          <p:cNvPr id="66838" name="Rectangle 276"/>
          <p:cNvSpPr>
            <a:spLocks noChangeArrowheads="1"/>
          </p:cNvSpPr>
          <p:nvPr/>
        </p:nvSpPr>
        <p:spPr bwMode="auto">
          <a:xfrm>
            <a:off x="5029200" y="4830763"/>
            <a:ext cx="76200" cy="76200"/>
          </a:xfrm>
          <a:prstGeom prst="rect">
            <a:avLst/>
          </a:prstGeom>
          <a:noFill/>
          <a:ln w="3175">
            <a:solidFill>
              <a:schemeClr val="tx1"/>
            </a:solidFill>
            <a:miter lim="800000"/>
            <a:headEnd/>
            <a:tailEnd/>
          </a:ln>
        </p:spPr>
        <p:txBody>
          <a:bodyPr wrap="none" anchor="ctr"/>
          <a:lstStyle/>
          <a:p>
            <a:endParaRPr lang="en-US"/>
          </a:p>
        </p:txBody>
      </p:sp>
      <p:sp>
        <p:nvSpPr>
          <p:cNvPr id="66839" name="Rectangle 277"/>
          <p:cNvSpPr>
            <a:spLocks noChangeArrowheads="1"/>
          </p:cNvSpPr>
          <p:nvPr/>
        </p:nvSpPr>
        <p:spPr bwMode="auto">
          <a:xfrm>
            <a:off x="5105400" y="4830763"/>
            <a:ext cx="76200" cy="76200"/>
          </a:xfrm>
          <a:prstGeom prst="rect">
            <a:avLst/>
          </a:prstGeom>
          <a:noFill/>
          <a:ln w="3175">
            <a:solidFill>
              <a:schemeClr val="tx1"/>
            </a:solidFill>
            <a:miter lim="800000"/>
            <a:headEnd/>
            <a:tailEnd/>
          </a:ln>
        </p:spPr>
        <p:txBody>
          <a:bodyPr wrap="none" anchor="ctr"/>
          <a:lstStyle/>
          <a:p>
            <a:endParaRPr lang="en-US"/>
          </a:p>
        </p:txBody>
      </p:sp>
      <p:sp>
        <p:nvSpPr>
          <p:cNvPr id="66840" name="Rectangle 278"/>
          <p:cNvSpPr>
            <a:spLocks noChangeArrowheads="1"/>
          </p:cNvSpPr>
          <p:nvPr/>
        </p:nvSpPr>
        <p:spPr bwMode="auto">
          <a:xfrm>
            <a:off x="5181600" y="4830763"/>
            <a:ext cx="76200" cy="76200"/>
          </a:xfrm>
          <a:prstGeom prst="rect">
            <a:avLst/>
          </a:prstGeom>
          <a:noFill/>
          <a:ln w="3175">
            <a:solidFill>
              <a:schemeClr val="tx1"/>
            </a:solidFill>
            <a:miter lim="800000"/>
            <a:headEnd/>
            <a:tailEnd/>
          </a:ln>
        </p:spPr>
        <p:txBody>
          <a:bodyPr wrap="none" anchor="ctr"/>
          <a:lstStyle/>
          <a:p>
            <a:endParaRPr lang="en-US"/>
          </a:p>
        </p:txBody>
      </p:sp>
      <p:sp>
        <p:nvSpPr>
          <p:cNvPr id="66841" name="Rectangle 279"/>
          <p:cNvSpPr>
            <a:spLocks noChangeArrowheads="1"/>
          </p:cNvSpPr>
          <p:nvPr/>
        </p:nvSpPr>
        <p:spPr bwMode="auto">
          <a:xfrm>
            <a:off x="5257800" y="4830763"/>
            <a:ext cx="76200" cy="76200"/>
          </a:xfrm>
          <a:prstGeom prst="rect">
            <a:avLst/>
          </a:prstGeom>
          <a:noFill/>
          <a:ln w="3175">
            <a:solidFill>
              <a:schemeClr val="tx1"/>
            </a:solidFill>
            <a:miter lim="800000"/>
            <a:headEnd/>
            <a:tailEnd/>
          </a:ln>
        </p:spPr>
        <p:txBody>
          <a:bodyPr wrap="none" anchor="ctr"/>
          <a:lstStyle/>
          <a:p>
            <a:endParaRPr lang="en-US"/>
          </a:p>
        </p:txBody>
      </p:sp>
      <p:sp>
        <p:nvSpPr>
          <p:cNvPr id="66842" name="Rectangle 280"/>
          <p:cNvSpPr>
            <a:spLocks noChangeArrowheads="1"/>
          </p:cNvSpPr>
          <p:nvPr/>
        </p:nvSpPr>
        <p:spPr bwMode="auto">
          <a:xfrm>
            <a:off x="5334000" y="4830763"/>
            <a:ext cx="76200" cy="76200"/>
          </a:xfrm>
          <a:prstGeom prst="rect">
            <a:avLst/>
          </a:prstGeom>
          <a:noFill/>
          <a:ln w="3175">
            <a:solidFill>
              <a:schemeClr val="tx1"/>
            </a:solidFill>
            <a:miter lim="800000"/>
            <a:headEnd/>
            <a:tailEnd/>
          </a:ln>
        </p:spPr>
        <p:txBody>
          <a:bodyPr wrap="none" anchor="ctr"/>
          <a:lstStyle/>
          <a:p>
            <a:endParaRPr lang="en-US"/>
          </a:p>
        </p:txBody>
      </p:sp>
      <p:sp>
        <p:nvSpPr>
          <p:cNvPr id="66843" name="Rectangle 281"/>
          <p:cNvSpPr>
            <a:spLocks noChangeArrowheads="1"/>
          </p:cNvSpPr>
          <p:nvPr/>
        </p:nvSpPr>
        <p:spPr bwMode="auto">
          <a:xfrm>
            <a:off x="5410200" y="4830763"/>
            <a:ext cx="76200" cy="76200"/>
          </a:xfrm>
          <a:prstGeom prst="rect">
            <a:avLst/>
          </a:prstGeom>
          <a:noFill/>
          <a:ln w="3175">
            <a:solidFill>
              <a:schemeClr val="tx1"/>
            </a:solidFill>
            <a:miter lim="800000"/>
            <a:headEnd/>
            <a:tailEnd/>
          </a:ln>
        </p:spPr>
        <p:txBody>
          <a:bodyPr wrap="none" anchor="ctr"/>
          <a:lstStyle/>
          <a:p>
            <a:endParaRPr lang="en-US"/>
          </a:p>
        </p:txBody>
      </p:sp>
      <p:sp>
        <p:nvSpPr>
          <p:cNvPr id="66844" name="Rectangle 282"/>
          <p:cNvSpPr>
            <a:spLocks noChangeArrowheads="1"/>
          </p:cNvSpPr>
          <p:nvPr/>
        </p:nvSpPr>
        <p:spPr bwMode="auto">
          <a:xfrm>
            <a:off x="5486400" y="4830763"/>
            <a:ext cx="76200" cy="76200"/>
          </a:xfrm>
          <a:prstGeom prst="rect">
            <a:avLst/>
          </a:prstGeom>
          <a:noFill/>
          <a:ln w="3175">
            <a:solidFill>
              <a:schemeClr val="tx1"/>
            </a:solidFill>
            <a:miter lim="800000"/>
            <a:headEnd/>
            <a:tailEnd/>
          </a:ln>
        </p:spPr>
        <p:txBody>
          <a:bodyPr wrap="none" anchor="ctr"/>
          <a:lstStyle/>
          <a:p>
            <a:endParaRPr lang="en-US"/>
          </a:p>
        </p:txBody>
      </p:sp>
      <p:sp>
        <p:nvSpPr>
          <p:cNvPr id="66845" name="Rectangle 283"/>
          <p:cNvSpPr>
            <a:spLocks noChangeArrowheads="1"/>
          </p:cNvSpPr>
          <p:nvPr/>
        </p:nvSpPr>
        <p:spPr bwMode="auto">
          <a:xfrm>
            <a:off x="5562600" y="4830763"/>
            <a:ext cx="76200" cy="76200"/>
          </a:xfrm>
          <a:prstGeom prst="rect">
            <a:avLst/>
          </a:prstGeom>
          <a:noFill/>
          <a:ln w="3175">
            <a:solidFill>
              <a:schemeClr val="tx1"/>
            </a:solidFill>
            <a:miter lim="800000"/>
            <a:headEnd/>
            <a:tailEnd/>
          </a:ln>
        </p:spPr>
        <p:txBody>
          <a:bodyPr wrap="none" anchor="ctr"/>
          <a:lstStyle/>
          <a:p>
            <a:endParaRPr lang="en-US"/>
          </a:p>
        </p:txBody>
      </p:sp>
      <p:sp>
        <p:nvSpPr>
          <p:cNvPr id="66846" name="Rectangle 284"/>
          <p:cNvSpPr>
            <a:spLocks noChangeArrowheads="1"/>
          </p:cNvSpPr>
          <p:nvPr/>
        </p:nvSpPr>
        <p:spPr bwMode="auto">
          <a:xfrm>
            <a:off x="4495800" y="4906963"/>
            <a:ext cx="76200" cy="76200"/>
          </a:xfrm>
          <a:prstGeom prst="rect">
            <a:avLst/>
          </a:prstGeom>
          <a:noFill/>
          <a:ln w="3175">
            <a:solidFill>
              <a:schemeClr val="tx1"/>
            </a:solidFill>
            <a:miter lim="800000"/>
            <a:headEnd/>
            <a:tailEnd/>
          </a:ln>
        </p:spPr>
        <p:txBody>
          <a:bodyPr wrap="none" anchor="ctr"/>
          <a:lstStyle/>
          <a:p>
            <a:endParaRPr lang="en-US"/>
          </a:p>
        </p:txBody>
      </p:sp>
      <p:sp>
        <p:nvSpPr>
          <p:cNvPr id="66847" name="Rectangle 285"/>
          <p:cNvSpPr>
            <a:spLocks noChangeArrowheads="1"/>
          </p:cNvSpPr>
          <p:nvPr/>
        </p:nvSpPr>
        <p:spPr bwMode="auto">
          <a:xfrm>
            <a:off x="4572000" y="4906963"/>
            <a:ext cx="76200" cy="76200"/>
          </a:xfrm>
          <a:prstGeom prst="rect">
            <a:avLst/>
          </a:prstGeom>
          <a:noFill/>
          <a:ln w="3175">
            <a:solidFill>
              <a:schemeClr val="tx1"/>
            </a:solidFill>
            <a:miter lim="800000"/>
            <a:headEnd/>
            <a:tailEnd/>
          </a:ln>
        </p:spPr>
        <p:txBody>
          <a:bodyPr wrap="none" anchor="ctr"/>
          <a:lstStyle/>
          <a:p>
            <a:endParaRPr lang="en-US"/>
          </a:p>
        </p:txBody>
      </p:sp>
      <p:sp>
        <p:nvSpPr>
          <p:cNvPr id="66848" name="Rectangle 286"/>
          <p:cNvSpPr>
            <a:spLocks noChangeArrowheads="1"/>
          </p:cNvSpPr>
          <p:nvPr/>
        </p:nvSpPr>
        <p:spPr bwMode="auto">
          <a:xfrm>
            <a:off x="4648200" y="4906963"/>
            <a:ext cx="76200" cy="76200"/>
          </a:xfrm>
          <a:prstGeom prst="rect">
            <a:avLst/>
          </a:prstGeom>
          <a:noFill/>
          <a:ln w="3175">
            <a:solidFill>
              <a:schemeClr val="tx1"/>
            </a:solidFill>
            <a:miter lim="800000"/>
            <a:headEnd/>
            <a:tailEnd/>
          </a:ln>
        </p:spPr>
        <p:txBody>
          <a:bodyPr wrap="none" anchor="ctr"/>
          <a:lstStyle/>
          <a:p>
            <a:endParaRPr lang="en-US"/>
          </a:p>
        </p:txBody>
      </p:sp>
      <p:sp>
        <p:nvSpPr>
          <p:cNvPr id="66849" name="Rectangle 287"/>
          <p:cNvSpPr>
            <a:spLocks noChangeArrowheads="1"/>
          </p:cNvSpPr>
          <p:nvPr/>
        </p:nvSpPr>
        <p:spPr bwMode="auto">
          <a:xfrm>
            <a:off x="4724400" y="4906963"/>
            <a:ext cx="76200" cy="76200"/>
          </a:xfrm>
          <a:prstGeom prst="rect">
            <a:avLst/>
          </a:prstGeom>
          <a:noFill/>
          <a:ln w="3175">
            <a:solidFill>
              <a:schemeClr val="tx1"/>
            </a:solidFill>
            <a:miter lim="800000"/>
            <a:headEnd/>
            <a:tailEnd/>
          </a:ln>
        </p:spPr>
        <p:txBody>
          <a:bodyPr wrap="none" anchor="ctr"/>
          <a:lstStyle/>
          <a:p>
            <a:endParaRPr lang="en-US"/>
          </a:p>
        </p:txBody>
      </p:sp>
      <p:sp>
        <p:nvSpPr>
          <p:cNvPr id="66850" name="Rectangle 288"/>
          <p:cNvSpPr>
            <a:spLocks noChangeArrowheads="1"/>
          </p:cNvSpPr>
          <p:nvPr/>
        </p:nvSpPr>
        <p:spPr bwMode="auto">
          <a:xfrm>
            <a:off x="4800600" y="4906963"/>
            <a:ext cx="76200" cy="76200"/>
          </a:xfrm>
          <a:prstGeom prst="rect">
            <a:avLst/>
          </a:prstGeom>
          <a:noFill/>
          <a:ln w="3175">
            <a:solidFill>
              <a:schemeClr val="tx1"/>
            </a:solidFill>
            <a:miter lim="800000"/>
            <a:headEnd/>
            <a:tailEnd/>
          </a:ln>
        </p:spPr>
        <p:txBody>
          <a:bodyPr wrap="none" anchor="ctr"/>
          <a:lstStyle/>
          <a:p>
            <a:endParaRPr lang="en-US"/>
          </a:p>
        </p:txBody>
      </p:sp>
      <p:sp>
        <p:nvSpPr>
          <p:cNvPr id="66851" name="Rectangle 289"/>
          <p:cNvSpPr>
            <a:spLocks noChangeArrowheads="1"/>
          </p:cNvSpPr>
          <p:nvPr/>
        </p:nvSpPr>
        <p:spPr bwMode="auto">
          <a:xfrm>
            <a:off x="4876800" y="4906963"/>
            <a:ext cx="76200" cy="76200"/>
          </a:xfrm>
          <a:prstGeom prst="rect">
            <a:avLst/>
          </a:prstGeom>
          <a:noFill/>
          <a:ln w="3175">
            <a:solidFill>
              <a:schemeClr val="tx1"/>
            </a:solidFill>
            <a:miter lim="800000"/>
            <a:headEnd/>
            <a:tailEnd/>
          </a:ln>
        </p:spPr>
        <p:txBody>
          <a:bodyPr wrap="none" anchor="ctr"/>
          <a:lstStyle/>
          <a:p>
            <a:endParaRPr lang="en-US"/>
          </a:p>
        </p:txBody>
      </p:sp>
      <p:sp>
        <p:nvSpPr>
          <p:cNvPr id="66852" name="Rectangle 290"/>
          <p:cNvSpPr>
            <a:spLocks noChangeArrowheads="1"/>
          </p:cNvSpPr>
          <p:nvPr/>
        </p:nvSpPr>
        <p:spPr bwMode="auto">
          <a:xfrm>
            <a:off x="4953000" y="4906963"/>
            <a:ext cx="76200" cy="76200"/>
          </a:xfrm>
          <a:prstGeom prst="rect">
            <a:avLst/>
          </a:prstGeom>
          <a:noFill/>
          <a:ln w="3175">
            <a:solidFill>
              <a:schemeClr val="tx1"/>
            </a:solidFill>
            <a:miter lim="800000"/>
            <a:headEnd/>
            <a:tailEnd/>
          </a:ln>
        </p:spPr>
        <p:txBody>
          <a:bodyPr wrap="none" anchor="ctr"/>
          <a:lstStyle/>
          <a:p>
            <a:endParaRPr lang="en-US"/>
          </a:p>
        </p:txBody>
      </p:sp>
      <p:sp>
        <p:nvSpPr>
          <p:cNvPr id="66853" name="Rectangle 291"/>
          <p:cNvSpPr>
            <a:spLocks noChangeArrowheads="1"/>
          </p:cNvSpPr>
          <p:nvPr/>
        </p:nvSpPr>
        <p:spPr bwMode="auto">
          <a:xfrm>
            <a:off x="5029200" y="4906963"/>
            <a:ext cx="76200" cy="76200"/>
          </a:xfrm>
          <a:prstGeom prst="rect">
            <a:avLst/>
          </a:prstGeom>
          <a:noFill/>
          <a:ln w="3175">
            <a:solidFill>
              <a:schemeClr val="tx1"/>
            </a:solidFill>
            <a:miter lim="800000"/>
            <a:headEnd/>
            <a:tailEnd/>
          </a:ln>
        </p:spPr>
        <p:txBody>
          <a:bodyPr wrap="none" anchor="ctr"/>
          <a:lstStyle/>
          <a:p>
            <a:endParaRPr lang="en-US"/>
          </a:p>
        </p:txBody>
      </p:sp>
      <p:sp>
        <p:nvSpPr>
          <p:cNvPr id="66854" name="Rectangle 292"/>
          <p:cNvSpPr>
            <a:spLocks noChangeArrowheads="1"/>
          </p:cNvSpPr>
          <p:nvPr/>
        </p:nvSpPr>
        <p:spPr bwMode="auto">
          <a:xfrm>
            <a:off x="5105400" y="4906963"/>
            <a:ext cx="76200" cy="76200"/>
          </a:xfrm>
          <a:prstGeom prst="rect">
            <a:avLst/>
          </a:prstGeom>
          <a:noFill/>
          <a:ln w="3175">
            <a:solidFill>
              <a:schemeClr val="tx1"/>
            </a:solidFill>
            <a:miter lim="800000"/>
            <a:headEnd/>
            <a:tailEnd/>
          </a:ln>
        </p:spPr>
        <p:txBody>
          <a:bodyPr wrap="none" anchor="ctr"/>
          <a:lstStyle/>
          <a:p>
            <a:endParaRPr lang="en-US"/>
          </a:p>
        </p:txBody>
      </p:sp>
      <p:sp>
        <p:nvSpPr>
          <p:cNvPr id="66855" name="Rectangle 293"/>
          <p:cNvSpPr>
            <a:spLocks noChangeArrowheads="1"/>
          </p:cNvSpPr>
          <p:nvPr/>
        </p:nvSpPr>
        <p:spPr bwMode="auto">
          <a:xfrm>
            <a:off x="5181600" y="4906963"/>
            <a:ext cx="76200" cy="76200"/>
          </a:xfrm>
          <a:prstGeom prst="rect">
            <a:avLst/>
          </a:prstGeom>
          <a:noFill/>
          <a:ln w="3175">
            <a:solidFill>
              <a:schemeClr val="tx1"/>
            </a:solidFill>
            <a:miter lim="800000"/>
            <a:headEnd/>
            <a:tailEnd/>
          </a:ln>
        </p:spPr>
        <p:txBody>
          <a:bodyPr wrap="none" anchor="ctr"/>
          <a:lstStyle/>
          <a:p>
            <a:endParaRPr lang="en-US"/>
          </a:p>
        </p:txBody>
      </p:sp>
      <p:sp>
        <p:nvSpPr>
          <p:cNvPr id="66856" name="Rectangle 294"/>
          <p:cNvSpPr>
            <a:spLocks noChangeArrowheads="1"/>
          </p:cNvSpPr>
          <p:nvPr/>
        </p:nvSpPr>
        <p:spPr bwMode="auto">
          <a:xfrm>
            <a:off x="5257800" y="4906963"/>
            <a:ext cx="76200" cy="76200"/>
          </a:xfrm>
          <a:prstGeom prst="rect">
            <a:avLst/>
          </a:prstGeom>
          <a:noFill/>
          <a:ln w="3175">
            <a:solidFill>
              <a:schemeClr val="tx1"/>
            </a:solidFill>
            <a:miter lim="800000"/>
            <a:headEnd/>
            <a:tailEnd/>
          </a:ln>
        </p:spPr>
        <p:txBody>
          <a:bodyPr wrap="none" anchor="ctr"/>
          <a:lstStyle/>
          <a:p>
            <a:endParaRPr lang="en-US"/>
          </a:p>
        </p:txBody>
      </p:sp>
      <p:sp>
        <p:nvSpPr>
          <p:cNvPr id="66857" name="Rectangle 295"/>
          <p:cNvSpPr>
            <a:spLocks noChangeArrowheads="1"/>
          </p:cNvSpPr>
          <p:nvPr/>
        </p:nvSpPr>
        <p:spPr bwMode="auto">
          <a:xfrm>
            <a:off x="5334000" y="4906963"/>
            <a:ext cx="76200" cy="76200"/>
          </a:xfrm>
          <a:prstGeom prst="rect">
            <a:avLst/>
          </a:prstGeom>
          <a:noFill/>
          <a:ln w="3175">
            <a:solidFill>
              <a:schemeClr val="tx1"/>
            </a:solidFill>
            <a:miter lim="800000"/>
            <a:headEnd/>
            <a:tailEnd/>
          </a:ln>
        </p:spPr>
        <p:txBody>
          <a:bodyPr wrap="none" anchor="ctr"/>
          <a:lstStyle/>
          <a:p>
            <a:endParaRPr lang="en-US"/>
          </a:p>
        </p:txBody>
      </p:sp>
      <p:sp>
        <p:nvSpPr>
          <p:cNvPr id="66858" name="Rectangle 296"/>
          <p:cNvSpPr>
            <a:spLocks noChangeArrowheads="1"/>
          </p:cNvSpPr>
          <p:nvPr/>
        </p:nvSpPr>
        <p:spPr bwMode="auto">
          <a:xfrm>
            <a:off x="5410200" y="4906963"/>
            <a:ext cx="76200" cy="76200"/>
          </a:xfrm>
          <a:prstGeom prst="rect">
            <a:avLst/>
          </a:prstGeom>
          <a:noFill/>
          <a:ln w="3175">
            <a:solidFill>
              <a:schemeClr val="tx1"/>
            </a:solidFill>
            <a:miter lim="800000"/>
            <a:headEnd/>
            <a:tailEnd/>
          </a:ln>
        </p:spPr>
        <p:txBody>
          <a:bodyPr wrap="none" anchor="ctr"/>
          <a:lstStyle/>
          <a:p>
            <a:endParaRPr lang="en-US"/>
          </a:p>
        </p:txBody>
      </p:sp>
      <p:sp>
        <p:nvSpPr>
          <p:cNvPr id="66859" name="Rectangle 297"/>
          <p:cNvSpPr>
            <a:spLocks noChangeArrowheads="1"/>
          </p:cNvSpPr>
          <p:nvPr/>
        </p:nvSpPr>
        <p:spPr bwMode="auto">
          <a:xfrm>
            <a:off x="5486400" y="4906963"/>
            <a:ext cx="76200" cy="76200"/>
          </a:xfrm>
          <a:prstGeom prst="rect">
            <a:avLst/>
          </a:prstGeom>
          <a:noFill/>
          <a:ln w="3175">
            <a:solidFill>
              <a:schemeClr val="tx1"/>
            </a:solidFill>
            <a:miter lim="800000"/>
            <a:headEnd/>
            <a:tailEnd/>
          </a:ln>
        </p:spPr>
        <p:txBody>
          <a:bodyPr wrap="none" anchor="ctr"/>
          <a:lstStyle/>
          <a:p>
            <a:endParaRPr lang="en-US"/>
          </a:p>
        </p:txBody>
      </p:sp>
      <p:sp>
        <p:nvSpPr>
          <p:cNvPr id="66860" name="Rectangle 298"/>
          <p:cNvSpPr>
            <a:spLocks noChangeArrowheads="1"/>
          </p:cNvSpPr>
          <p:nvPr/>
        </p:nvSpPr>
        <p:spPr bwMode="auto">
          <a:xfrm>
            <a:off x="5562600" y="4906963"/>
            <a:ext cx="76200" cy="76200"/>
          </a:xfrm>
          <a:prstGeom prst="rect">
            <a:avLst/>
          </a:prstGeom>
          <a:noFill/>
          <a:ln w="3175">
            <a:solidFill>
              <a:schemeClr val="tx1"/>
            </a:solidFill>
            <a:miter lim="800000"/>
            <a:headEnd/>
            <a:tailEnd/>
          </a:ln>
        </p:spPr>
        <p:txBody>
          <a:bodyPr wrap="none" anchor="ctr"/>
          <a:lstStyle/>
          <a:p>
            <a:endParaRPr lang="en-US"/>
          </a:p>
        </p:txBody>
      </p:sp>
      <p:sp>
        <p:nvSpPr>
          <p:cNvPr id="66861" name="Rectangle 299"/>
          <p:cNvSpPr>
            <a:spLocks noChangeArrowheads="1"/>
          </p:cNvSpPr>
          <p:nvPr/>
        </p:nvSpPr>
        <p:spPr bwMode="auto">
          <a:xfrm>
            <a:off x="4495800" y="4983163"/>
            <a:ext cx="76200" cy="76200"/>
          </a:xfrm>
          <a:prstGeom prst="rect">
            <a:avLst/>
          </a:prstGeom>
          <a:noFill/>
          <a:ln w="3175">
            <a:solidFill>
              <a:schemeClr val="tx1"/>
            </a:solidFill>
            <a:miter lim="800000"/>
            <a:headEnd/>
            <a:tailEnd/>
          </a:ln>
        </p:spPr>
        <p:txBody>
          <a:bodyPr wrap="none" anchor="ctr"/>
          <a:lstStyle/>
          <a:p>
            <a:endParaRPr lang="en-US"/>
          </a:p>
        </p:txBody>
      </p:sp>
      <p:sp>
        <p:nvSpPr>
          <p:cNvPr id="66862" name="Rectangle 300"/>
          <p:cNvSpPr>
            <a:spLocks noChangeArrowheads="1"/>
          </p:cNvSpPr>
          <p:nvPr/>
        </p:nvSpPr>
        <p:spPr bwMode="auto">
          <a:xfrm>
            <a:off x="4572000" y="4983163"/>
            <a:ext cx="76200" cy="76200"/>
          </a:xfrm>
          <a:prstGeom prst="rect">
            <a:avLst/>
          </a:prstGeom>
          <a:noFill/>
          <a:ln w="3175">
            <a:solidFill>
              <a:schemeClr val="tx1"/>
            </a:solidFill>
            <a:miter lim="800000"/>
            <a:headEnd/>
            <a:tailEnd/>
          </a:ln>
        </p:spPr>
        <p:txBody>
          <a:bodyPr wrap="none" anchor="ctr"/>
          <a:lstStyle/>
          <a:p>
            <a:endParaRPr lang="en-US"/>
          </a:p>
        </p:txBody>
      </p:sp>
      <p:sp>
        <p:nvSpPr>
          <p:cNvPr id="66863" name="Rectangle 301"/>
          <p:cNvSpPr>
            <a:spLocks noChangeArrowheads="1"/>
          </p:cNvSpPr>
          <p:nvPr/>
        </p:nvSpPr>
        <p:spPr bwMode="auto">
          <a:xfrm>
            <a:off x="4648200" y="4983163"/>
            <a:ext cx="76200" cy="76200"/>
          </a:xfrm>
          <a:prstGeom prst="rect">
            <a:avLst/>
          </a:prstGeom>
          <a:noFill/>
          <a:ln w="3175">
            <a:solidFill>
              <a:schemeClr val="tx1"/>
            </a:solidFill>
            <a:miter lim="800000"/>
            <a:headEnd/>
            <a:tailEnd/>
          </a:ln>
        </p:spPr>
        <p:txBody>
          <a:bodyPr wrap="none" anchor="ctr"/>
          <a:lstStyle/>
          <a:p>
            <a:endParaRPr lang="en-US"/>
          </a:p>
        </p:txBody>
      </p:sp>
      <p:sp>
        <p:nvSpPr>
          <p:cNvPr id="66864" name="Rectangle 302"/>
          <p:cNvSpPr>
            <a:spLocks noChangeArrowheads="1"/>
          </p:cNvSpPr>
          <p:nvPr/>
        </p:nvSpPr>
        <p:spPr bwMode="auto">
          <a:xfrm>
            <a:off x="4724400" y="4983163"/>
            <a:ext cx="76200" cy="76200"/>
          </a:xfrm>
          <a:prstGeom prst="rect">
            <a:avLst/>
          </a:prstGeom>
          <a:noFill/>
          <a:ln w="3175">
            <a:solidFill>
              <a:schemeClr val="tx1"/>
            </a:solidFill>
            <a:miter lim="800000"/>
            <a:headEnd/>
            <a:tailEnd/>
          </a:ln>
        </p:spPr>
        <p:txBody>
          <a:bodyPr wrap="none" anchor="ctr"/>
          <a:lstStyle/>
          <a:p>
            <a:endParaRPr lang="en-US"/>
          </a:p>
        </p:txBody>
      </p:sp>
      <p:sp>
        <p:nvSpPr>
          <p:cNvPr id="66865" name="Rectangle 303"/>
          <p:cNvSpPr>
            <a:spLocks noChangeArrowheads="1"/>
          </p:cNvSpPr>
          <p:nvPr/>
        </p:nvSpPr>
        <p:spPr bwMode="auto">
          <a:xfrm>
            <a:off x="4800600" y="4983163"/>
            <a:ext cx="76200" cy="76200"/>
          </a:xfrm>
          <a:prstGeom prst="rect">
            <a:avLst/>
          </a:prstGeom>
          <a:noFill/>
          <a:ln w="3175">
            <a:solidFill>
              <a:schemeClr val="tx1"/>
            </a:solidFill>
            <a:miter lim="800000"/>
            <a:headEnd/>
            <a:tailEnd/>
          </a:ln>
        </p:spPr>
        <p:txBody>
          <a:bodyPr wrap="none" anchor="ctr"/>
          <a:lstStyle/>
          <a:p>
            <a:endParaRPr lang="en-US"/>
          </a:p>
        </p:txBody>
      </p:sp>
      <p:sp>
        <p:nvSpPr>
          <p:cNvPr id="66866" name="Rectangle 304"/>
          <p:cNvSpPr>
            <a:spLocks noChangeArrowheads="1"/>
          </p:cNvSpPr>
          <p:nvPr/>
        </p:nvSpPr>
        <p:spPr bwMode="auto">
          <a:xfrm>
            <a:off x="4876800" y="4983163"/>
            <a:ext cx="76200" cy="76200"/>
          </a:xfrm>
          <a:prstGeom prst="rect">
            <a:avLst/>
          </a:prstGeom>
          <a:noFill/>
          <a:ln w="3175">
            <a:solidFill>
              <a:schemeClr val="tx1"/>
            </a:solidFill>
            <a:miter lim="800000"/>
            <a:headEnd/>
            <a:tailEnd/>
          </a:ln>
        </p:spPr>
        <p:txBody>
          <a:bodyPr wrap="none" anchor="ctr"/>
          <a:lstStyle/>
          <a:p>
            <a:endParaRPr lang="en-US"/>
          </a:p>
        </p:txBody>
      </p:sp>
      <p:sp>
        <p:nvSpPr>
          <p:cNvPr id="66867" name="Rectangle 305"/>
          <p:cNvSpPr>
            <a:spLocks noChangeArrowheads="1"/>
          </p:cNvSpPr>
          <p:nvPr/>
        </p:nvSpPr>
        <p:spPr bwMode="auto">
          <a:xfrm>
            <a:off x="4953000" y="4983163"/>
            <a:ext cx="76200" cy="76200"/>
          </a:xfrm>
          <a:prstGeom prst="rect">
            <a:avLst/>
          </a:prstGeom>
          <a:noFill/>
          <a:ln w="3175">
            <a:solidFill>
              <a:schemeClr val="tx1"/>
            </a:solidFill>
            <a:miter lim="800000"/>
            <a:headEnd/>
            <a:tailEnd/>
          </a:ln>
        </p:spPr>
        <p:txBody>
          <a:bodyPr wrap="none" anchor="ctr"/>
          <a:lstStyle/>
          <a:p>
            <a:endParaRPr lang="en-US"/>
          </a:p>
        </p:txBody>
      </p:sp>
      <p:sp>
        <p:nvSpPr>
          <p:cNvPr id="66868" name="Rectangle 306"/>
          <p:cNvSpPr>
            <a:spLocks noChangeArrowheads="1"/>
          </p:cNvSpPr>
          <p:nvPr/>
        </p:nvSpPr>
        <p:spPr bwMode="auto">
          <a:xfrm>
            <a:off x="5029200" y="4983163"/>
            <a:ext cx="76200" cy="76200"/>
          </a:xfrm>
          <a:prstGeom prst="rect">
            <a:avLst/>
          </a:prstGeom>
          <a:noFill/>
          <a:ln w="3175">
            <a:solidFill>
              <a:schemeClr val="tx1"/>
            </a:solidFill>
            <a:miter lim="800000"/>
            <a:headEnd/>
            <a:tailEnd/>
          </a:ln>
        </p:spPr>
        <p:txBody>
          <a:bodyPr wrap="none" anchor="ctr"/>
          <a:lstStyle/>
          <a:p>
            <a:endParaRPr lang="en-US"/>
          </a:p>
        </p:txBody>
      </p:sp>
      <p:sp>
        <p:nvSpPr>
          <p:cNvPr id="66869" name="Rectangle 307"/>
          <p:cNvSpPr>
            <a:spLocks noChangeArrowheads="1"/>
          </p:cNvSpPr>
          <p:nvPr/>
        </p:nvSpPr>
        <p:spPr bwMode="auto">
          <a:xfrm>
            <a:off x="5105400" y="4983163"/>
            <a:ext cx="76200" cy="76200"/>
          </a:xfrm>
          <a:prstGeom prst="rect">
            <a:avLst/>
          </a:prstGeom>
          <a:noFill/>
          <a:ln w="3175">
            <a:solidFill>
              <a:schemeClr val="tx1"/>
            </a:solidFill>
            <a:miter lim="800000"/>
            <a:headEnd/>
            <a:tailEnd/>
          </a:ln>
        </p:spPr>
        <p:txBody>
          <a:bodyPr wrap="none" anchor="ctr"/>
          <a:lstStyle/>
          <a:p>
            <a:endParaRPr lang="en-US"/>
          </a:p>
        </p:txBody>
      </p:sp>
      <p:sp>
        <p:nvSpPr>
          <p:cNvPr id="66870" name="Rectangle 308"/>
          <p:cNvSpPr>
            <a:spLocks noChangeArrowheads="1"/>
          </p:cNvSpPr>
          <p:nvPr/>
        </p:nvSpPr>
        <p:spPr bwMode="auto">
          <a:xfrm>
            <a:off x="5181600" y="4983163"/>
            <a:ext cx="76200" cy="76200"/>
          </a:xfrm>
          <a:prstGeom prst="rect">
            <a:avLst/>
          </a:prstGeom>
          <a:noFill/>
          <a:ln w="3175">
            <a:solidFill>
              <a:schemeClr val="tx1"/>
            </a:solidFill>
            <a:miter lim="800000"/>
            <a:headEnd/>
            <a:tailEnd/>
          </a:ln>
        </p:spPr>
        <p:txBody>
          <a:bodyPr wrap="none" anchor="ctr"/>
          <a:lstStyle/>
          <a:p>
            <a:endParaRPr lang="en-US"/>
          </a:p>
        </p:txBody>
      </p:sp>
      <p:sp>
        <p:nvSpPr>
          <p:cNvPr id="66871" name="Rectangle 309"/>
          <p:cNvSpPr>
            <a:spLocks noChangeArrowheads="1"/>
          </p:cNvSpPr>
          <p:nvPr/>
        </p:nvSpPr>
        <p:spPr bwMode="auto">
          <a:xfrm>
            <a:off x="5257800" y="4983163"/>
            <a:ext cx="76200" cy="76200"/>
          </a:xfrm>
          <a:prstGeom prst="rect">
            <a:avLst/>
          </a:prstGeom>
          <a:noFill/>
          <a:ln w="3175">
            <a:solidFill>
              <a:schemeClr val="tx1"/>
            </a:solidFill>
            <a:miter lim="800000"/>
            <a:headEnd/>
            <a:tailEnd/>
          </a:ln>
        </p:spPr>
        <p:txBody>
          <a:bodyPr wrap="none" anchor="ctr"/>
          <a:lstStyle/>
          <a:p>
            <a:endParaRPr lang="en-US"/>
          </a:p>
        </p:txBody>
      </p:sp>
      <p:sp>
        <p:nvSpPr>
          <p:cNvPr id="66872" name="Rectangle 310"/>
          <p:cNvSpPr>
            <a:spLocks noChangeArrowheads="1"/>
          </p:cNvSpPr>
          <p:nvPr/>
        </p:nvSpPr>
        <p:spPr bwMode="auto">
          <a:xfrm>
            <a:off x="5334000" y="4983163"/>
            <a:ext cx="76200" cy="76200"/>
          </a:xfrm>
          <a:prstGeom prst="rect">
            <a:avLst/>
          </a:prstGeom>
          <a:noFill/>
          <a:ln w="3175">
            <a:solidFill>
              <a:schemeClr val="tx1"/>
            </a:solidFill>
            <a:miter lim="800000"/>
            <a:headEnd/>
            <a:tailEnd/>
          </a:ln>
        </p:spPr>
        <p:txBody>
          <a:bodyPr wrap="none" anchor="ctr"/>
          <a:lstStyle/>
          <a:p>
            <a:endParaRPr lang="en-US"/>
          </a:p>
        </p:txBody>
      </p:sp>
      <p:sp>
        <p:nvSpPr>
          <p:cNvPr id="66873" name="Rectangle 311"/>
          <p:cNvSpPr>
            <a:spLocks noChangeArrowheads="1"/>
          </p:cNvSpPr>
          <p:nvPr/>
        </p:nvSpPr>
        <p:spPr bwMode="auto">
          <a:xfrm>
            <a:off x="5410200" y="4983163"/>
            <a:ext cx="76200" cy="76200"/>
          </a:xfrm>
          <a:prstGeom prst="rect">
            <a:avLst/>
          </a:prstGeom>
          <a:noFill/>
          <a:ln w="3175">
            <a:solidFill>
              <a:schemeClr val="tx1"/>
            </a:solidFill>
            <a:miter lim="800000"/>
            <a:headEnd/>
            <a:tailEnd/>
          </a:ln>
        </p:spPr>
        <p:txBody>
          <a:bodyPr wrap="none" anchor="ctr"/>
          <a:lstStyle/>
          <a:p>
            <a:endParaRPr lang="en-US"/>
          </a:p>
        </p:txBody>
      </p:sp>
      <p:sp>
        <p:nvSpPr>
          <p:cNvPr id="66874" name="Rectangle 312"/>
          <p:cNvSpPr>
            <a:spLocks noChangeArrowheads="1"/>
          </p:cNvSpPr>
          <p:nvPr/>
        </p:nvSpPr>
        <p:spPr bwMode="auto">
          <a:xfrm>
            <a:off x="5486400" y="4983163"/>
            <a:ext cx="76200" cy="76200"/>
          </a:xfrm>
          <a:prstGeom prst="rect">
            <a:avLst/>
          </a:prstGeom>
          <a:noFill/>
          <a:ln w="3175">
            <a:solidFill>
              <a:schemeClr val="tx1"/>
            </a:solidFill>
            <a:miter lim="800000"/>
            <a:headEnd/>
            <a:tailEnd/>
          </a:ln>
        </p:spPr>
        <p:txBody>
          <a:bodyPr wrap="none" anchor="ctr"/>
          <a:lstStyle/>
          <a:p>
            <a:endParaRPr lang="en-US"/>
          </a:p>
        </p:txBody>
      </p:sp>
      <p:sp>
        <p:nvSpPr>
          <p:cNvPr id="66875" name="Rectangle 313"/>
          <p:cNvSpPr>
            <a:spLocks noChangeArrowheads="1"/>
          </p:cNvSpPr>
          <p:nvPr/>
        </p:nvSpPr>
        <p:spPr bwMode="auto">
          <a:xfrm>
            <a:off x="5562600" y="4983163"/>
            <a:ext cx="76200" cy="76200"/>
          </a:xfrm>
          <a:prstGeom prst="rect">
            <a:avLst/>
          </a:prstGeom>
          <a:noFill/>
          <a:ln w="3175">
            <a:solidFill>
              <a:schemeClr val="tx1"/>
            </a:solidFill>
            <a:miter lim="800000"/>
            <a:headEnd/>
            <a:tailEnd/>
          </a:ln>
        </p:spPr>
        <p:txBody>
          <a:bodyPr wrap="none" anchor="ctr"/>
          <a:lstStyle/>
          <a:p>
            <a:endParaRPr lang="en-US"/>
          </a:p>
        </p:txBody>
      </p:sp>
      <p:sp>
        <p:nvSpPr>
          <p:cNvPr id="66876" name="Rectangle 314"/>
          <p:cNvSpPr>
            <a:spLocks noChangeArrowheads="1"/>
          </p:cNvSpPr>
          <p:nvPr/>
        </p:nvSpPr>
        <p:spPr bwMode="auto">
          <a:xfrm>
            <a:off x="4495800" y="5059363"/>
            <a:ext cx="76200" cy="76200"/>
          </a:xfrm>
          <a:prstGeom prst="rect">
            <a:avLst/>
          </a:prstGeom>
          <a:noFill/>
          <a:ln w="3175">
            <a:solidFill>
              <a:schemeClr val="tx1"/>
            </a:solidFill>
            <a:miter lim="800000"/>
            <a:headEnd/>
            <a:tailEnd/>
          </a:ln>
        </p:spPr>
        <p:txBody>
          <a:bodyPr wrap="none" anchor="ctr"/>
          <a:lstStyle/>
          <a:p>
            <a:endParaRPr lang="en-US"/>
          </a:p>
        </p:txBody>
      </p:sp>
      <p:sp>
        <p:nvSpPr>
          <p:cNvPr id="66877" name="Rectangle 315"/>
          <p:cNvSpPr>
            <a:spLocks noChangeArrowheads="1"/>
          </p:cNvSpPr>
          <p:nvPr/>
        </p:nvSpPr>
        <p:spPr bwMode="auto">
          <a:xfrm>
            <a:off x="4572000" y="5059363"/>
            <a:ext cx="76200" cy="76200"/>
          </a:xfrm>
          <a:prstGeom prst="rect">
            <a:avLst/>
          </a:prstGeom>
          <a:noFill/>
          <a:ln w="3175">
            <a:solidFill>
              <a:schemeClr val="tx1"/>
            </a:solidFill>
            <a:miter lim="800000"/>
            <a:headEnd/>
            <a:tailEnd/>
          </a:ln>
        </p:spPr>
        <p:txBody>
          <a:bodyPr wrap="none" anchor="ctr"/>
          <a:lstStyle/>
          <a:p>
            <a:endParaRPr lang="en-US"/>
          </a:p>
        </p:txBody>
      </p:sp>
      <p:sp>
        <p:nvSpPr>
          <p:cNvPr id="66878" name="Rectangle 316"/>
          <p:cNvSpPr>
            <a:spLocks noChangeArrowheads="1"/>
          </p:cNvSpPr>
          <p:nvPr/>
        </p:nvSpPr>
        <p:spPr bwMode="auto">
          <a:xfrm>
            <a:off x="4648200" y="5059363"/>
            <a:ext cx="76200" cy="76200"/>
          </a:xfrm>
          <a:prstGeom prst="rect">
            <a:avLst/>
          </a:prstGeom>
          <a:noFill/>
          <a:ln w="3175">
            <a:solidFill>
              <a:schemeClr val="tx1"/>
            </a:solidFill>
            <a:miter lim="800000"/>
            <a:headEnd/>
            <a:tailEnd/>
          </a:ln>
        </p:spPr>
        <p:txBody>
          <a:bodyPr wrap="none" anchor="ctr"/>
          <a:lstStyle/>
          <a:p>
            <a:endParaRPr lang="en-US"/>
          </a:p>
        </p:txBody>
      </p:sp>
      <p:sp>
        <p:nvSpPr>
          <p:cNvPr id="66879" name="Rectangle 317"/>
          <p:cNvSpPr>
            <a:spLocks noChangeArrowheads="1"/>
          </p:cNvSpPr>
          <p:nvPr/>
        </p:nvSpPr>
        <p:spPr bwMode="auto">
          <a:xfrm>
            <a:off x="4724400" y="5059363"/>
            <a:ext cx="76200" cy="76200"/>
          </a:xfrm>
          <a:prstGeom prst="rect">
            <a:avLst/>
          </a:prstGeom>
          <a:noFill/>
          <a:ln w="3175">
            <a:solidFill>
              <a:schemeClr val="tx1"/>
            </a:solidFill>
            <a:miter lim="800000"/>
            <a:headEnd/>
            <a:tailEnd/>
          </a:ln>
        </p:spPr>
        <p:txBody>
          <a:bodyPr wrap="none" anchor="ctr"/>
          <a:lstStyle/>
          <a:p>
            <a:endParaRPr lang="en-US"/>
          </a:p>
        </p:txBody>
      </p:sp>
      <p:sp>
        <p:nvSpPr>
          <p:cNvPr id="66880" name="Rectangle 318"/>
          <p:cNvSpPr>
            <a:spLocks noChangeArrowheads="1"/>
          </p:cNvSpPr>
          <p:nvPr/>
        </p:nvSpPr>
        <p:spPr bwMode="auto">
          <a:xfrm>
            <a:off x="4800600" y="5059363"/>
            <a:ext cx="76200" cy="76200"/>
          </a:xfrm>
          <a:prstGeom prst="rect">
            <a:avLst/>
          </a:prstGeom>
          <a:noFill/>
          <a:ln w="3175">
            <a:solidFill>
              <a:schemeClr val="tx1"/>
            </a:solidFill>
            <a:miter lim="800000"/>
            <a:headEnd/>
            <a:tailEnd/>
          </a:ln>
        </p:spPr>
        <p:txBody>
          <a:bodyPr wrap="none" anchor="ctr"/>
          <a:lstStyle/>
          <a:p>
            <a:endParaRPr lang="en-US"/>
          </a:p>
        </p:txBody>
      </p:sp>
      <p:sp>
        <p:nvSpPr>
          <p:cNvPr id="66881" name="Rectangle 319"/>
          <p:cNvSpPr>
            <a:spLocks noChangeArrowheads="1"/>
          </p:cNvSpPr>
          <p:nvPr/>
        </p:nvSpPr>
        <p:spPr bwMode="auto">
          <a:xfrm>
            <a:off x="4876800" y="5059363"/>
            <a:ext cx="76200" cy="76200"/>
          </a:xfrm>
          <a:prstGeom prst="rect">
            <a:avLst/>
          </a:prstGeom>
          <a:noFill/>
          <a:ln w="3175">
            <a:solidFill>
              <a:schemeClr val="tx1"/>
            </a:solidFill>
            <a:miter lim="800000"/>
            <a:headEnd/>
            <a:tailEnd/>
          </a:ln>
        </p:spPr>
        <p:txBody>
          <a:bodyPr wrap="none" anchor="ctr"/>
          <a:lstStyle/>
          <a:p>
            <a:endParaRPr lang="en-US"/>
          </a:p>
        </p:txBody>
      </p:sp>
      <p:sp>
        <p:nvSpPr>
          <p:cNvPr id="66882" name="Rectangle 320"/>
          <p:cNvSpPr>
            <a:spLocks noChangeArrowheads="1"/>
          </p:cNvSpPr>
          <p:nvPr/>
        </p:nvSpPr>
        <p:spPr bwMode="auto">
          <a:xfrm>
            <a:off x="4953000" y="5059363"/>
            <a:ext cx="76200" cy="76200"/>
          </a:xfrm>
          <a:prstGeom prst="rect">
            <a:avLst/>
          </a:prstGeom>
          <a:noFill/>
          <a:ln w="3175">
            <a:solidFill>
              <a:schemeClr val="tx1"/>
            </a:solidFill>
            <a:miter lim="800000"/>
            <a:headEnd/>
            <a:tailEnd/>
          </a:ln>
        </p:spPr>
        <p:txBody>
          <a:bodyPr wrap="none" anchor="ctr"/>
          <a:lstStyle/>
          <a:p>
            <a:endParaRPr lang="en-US"/>
          </a:p>
        </p:txBody>
      </p:sp>
      <p:sp>
        <p:nvSpPr>
          <p:cNvPr id="66883" name="Rectangle 321"/>
          <p:cNvSpPr>
            <a:spLocks noChangeArrowheads="1"/>
          </p:cNvSpPr>
          <p:nvPr/>
        </p:nvSpPr>
        <p:spPr bwMode="auto">
          <a:xfrm>
            <a:off x="5029200" y="5059363"/>
            <a:ext cx="76200" cy="76200"/>
          </a:xfrm>
          <a:prstGeom prst="rect">
            <a:avLst/>
          </a:prstGeom>
          <a:noFill/>
          <a:ln w="3175">
            <a:solidFill>
              <a:schemeClr val="tx1"/>
            </a:solidFill>
            <a:miter lim="800000"/>
            <a:headEnd/>
            <a:tailEnd/>
          </a:ln>
        </p:spPr>
        <p:txBody>
          <a:bodyPr wrap="none" anchor="ctr"/>
          <a:lstStyle/>
          <a:p>
            <a:endParaRPr lang="en-US"/>
          </a:p>
        </p:txBody>
      </p:sp>
      <p:sp>
        <p:nvSpPr>
          <p:cNvPr id="66884" name="Rectangle 322"/>
          <p:cNvSpPr>
            <a:spLocks noChangeArrowheads="1"/>
          </p:cNvSpPr>
          <p:nvPr/>
        </p:nvSpPr>
        <p:spPr bwMode="auto">
          <a:xfrm>
            <a:off x="5105400" y="5059363"/>
            <a:ext cx="76200" cy="76200"/>
          </a:xfrm>
          <a:prstGeom prst="rect">
            <a:avLst/>
          </a:prstGeom>
          <a:noFill/>
          <a:ln w="3175">
            <a:solidFill>
              <a:schemeClr val="tx1"/>
            </a:solidFill>
            <a:miter lim="800000"/>
            <a:headEnd/>
            <a:tailEnd/>
          </a:ln>
        </p:spPr>
        <p:txBody>
          <a:bodyPr wrap="none" anchor="ctr"/>
          <a:lstStyle/>
          <a:p>
            <a:endParaRPr lang="en-US"/>
          </a:p>
        </p:txBody>
      </p:sp>
      <p:sp>
        <p:nvSpPr>
          <p:cNvPr id="66885" name="Rectangle 323"/>
          <p:cNvSpPr>
            <a:spLocks noChangeArrowheads="1"/>
          </p:cNvSpPr>
          <p:nvPr/>
        </p:nvSpPr>
        <p:spPr bwMode="auto">
          <a:xfrm>
            <a:off x="5181600" y="5059363"/>
            <a:ext cx="76200" cy="76200"/>
          </a:xfrm>
          <a:prstGeom prst="rect">
            <a:avLst/>
          </a:prstGeom>
          <a:noFill/>
          <a:ln w="3175">
            <a:solidFill>
              <a:schemeClr val="tx1"/>
            </a:solidFill>
            <a:miter lim="800000"/>
            <a:headEnd/>
            <a:tailEnd/>
          </a:ln>
        </p:spPr>
        <p:txBody>
          <a:bodyPr wrap="none" anchor="ctr"/>
          <a:lstStyle/>
          <a:p>
            <a:endParaRPr lang="en-US"/>
          </a:p>
        </p:txBody>
      </p:sp>
      <p:sp>
        <p:nvSpPr>
          <p:cNvPr id="66886" name="Rectangle 324"/>
          <p:cNvSpPr>
            <a:spLocks noChangeArrowheads="1"/>
          </p:cNvSpPr>
          <p:nvPr/>
        </p:nvSpPr>
        <p:spPr bwMode="auto">
          <a:xfrm>
            <a:off x="5257800" y="5059363"/>
            <a:ext cx="76200" cy="76200"/>
          </a:xfrm>
          <a:prstGeom prst="rect">
            <a:avLst/>
          </a:prstGeom>
          <a:noFill/>
          <a:ln w="3175">
            <a:solidFill>
              <a:schemeClr val="tx1"/>
            </a:solidFill>
            <a:miter lim="800000"/>
            <a:headEnd/>
            <a:tailEnd/>
          </a:ln>
        </p:spPr>
        <p:txBody>
          <a:bodyPr wrap="none" anchor="ctr"/>
          <a:lstStyle/>
          <a:p>
            <a:endParaRPr lang="en-US"/>
          </a:p>
        </p:txBody>
      </p:sp>
      <p:sp>
        <p:nvSpPr>
          <p:cNvPr id="66887" name="Rectangle 325"/>
          <p:cNvSpPr>
            <a:spLocks noChangeArrowheads="1"/>
          </p:cNvSpPr>
          <p:nvPr/>
        </p:nvSpPr>
        <p:spPr bwMode="auto">
          <a:xfrm>
            <a:off x="5334000" y="5059363"/>
            <a:ext cx="76200" cy="76200"/>
          </a:xfrm>
          <a:prstGeom prst="rect">
            <a:avLst/>
          </a:prstGeom>
          <a:noFill/>
          <a:ln w="3175">
            <a:solidFill>
              <a:schemeClr val="tx1"/>
            </a:solidFill>
            <a:miter lim="800000"/>
            <a:headEnd/>
            <a:tailEnd/>
          </a:ln>
        </p:spPr>
        <p:txBody>
          <a:bodyPr wrap="none" anchor="ctr"/>
          <a:lstStyle/>
          <a:p>
            <a:endParaRPr lang="en-US"/>
          </a:p>
        </p:txBody>
      </p:sp>
      <p:sp>
        <p:nvSpPr>
          <p:cNvPr id="66888" name="Rectangle 326"/>
          <p:cNvSpPr>
            <a:spLocks noChangeArrowheads="1"/>
          </p:cNvSpPr>
          <p:nvPr/>
        </p:nvSpPr>
        <p:spPr bwMode="auto">
          <a:xfrm>
            <a:off x="5410200" y="5059363"/>
            <a:ext cx="76200" cy="76200"/>
          </a:xfrm>
          <a:prstGeom prst="rect">
            <a:avLst/>
          </a:prstGeom>
          <a:noFill/>
          <a:ln w="3175">
            <a:solidFill>
              <a:schemeClr val="tx1"/>
            </a:solidFill>
            <a:miter lim="800000"/>
            <a:headEnd/>
            <a:tailEnd/>
          </a:ln>
        </p:spPr>
        <p:txBody>
          <a:bodyPr wrap="none" anchor="ctr"/>
          <a:lstStyle/>
          <a:p>
            <a:endParaRPr lang="en-US"/>
          </a:p>
        </p:txBody>
      </p:sp>
      <p:sp>
        <p:nvSpPr>
          <p:cNvPr id="66889" name="Rectangle 327"/>
          <p:cNvSpPr>
            <a:spLocks noChangeArrowheads="1"/>
          </p:cNvSpPr>
          <p:nvPr/>
        </p:nvSpPr>
        <p:spPr bwMode="auto">
          <a:xfrm>
            <a:off x="5486400" y="5059363"/>
            <a:ext cx="76200" cy="76200"/>
          </a:xfrm>
          <a:prstGeom prst="rect">
            <a:avLst/>
          </a:prstGeom>
          <a:noFill/>
          <a:ln w="3175">
            <a:solidFill>
              <a:schemeClr val="tx1"/>
            </a:solidFill>
            <a:miter lim="800000"/>
            <a:headEnd/>
            <a:tailEnd/>
          </a:ln>
        </p:spPr>
        <p:txBody>
          <a:bodyPr wrap="none" anchor="ctr"/>
          <a:lstStyle/>
          <a:p>
            <a:endParaRPr lang="en-US"/>
          </a:p>
        </p:txBody>
      </p:sp>
      <p:sp>
        <p:nvSpPr>
          <p:cNvPr id="66890" name="Rectangle 328"/>
          <p:cNvSpPr>
            <a:spLocks noChangeArrowheads="1"/>
          </p:cNvSpPr>
          <p:nvPr/>
        </p:nvSpPr>
        <p:spPr bwMode="auto">
          <a:xfrm>
            <a:off x="5562600" y="5059363"/>
            <a:ext cx="76200" cy="76200"/>
          </a:xfrm>
          <a:prstGeom prst="rect">
            <a:avLst/>
          </a:prstGeom>
          <a:noFill/>
          <a:ln w="3175">
            <a:solidFill>
              <a:schemeClr val="tx1"/>
            </a:solidFill>
            <a:miter lim="800000"/>
            <a:headEnd/>
            <a:tailEnd/>
          </a:ln>
        </p:spPr>
        <p:txBody>
          <a:bodyPr wrap="none" anchor="ctr"/>
          <a:lstStyle/>
          <a:p>
            <a:endParaRPr lang="en-US"/>
          </a:p>
        </p:txBody>
      </p:sp>
      <p:sp>
        <p:nvSpPr>
          <p:cNvPr id="66891" name="Rectangle 329"/>
          <p:cNvSpPr>
            <a:spLocks noChangeArrowheads="1"/>
          </p:cNvSpPr>
          <p:nvPr/>
        </p:nvSpPr>
        <p:spPr bwMode="auto">
          <a:xfrm>
            <a:off x="4495800" y="5135563"/>
            <a:ext cx="76200" cy="76200"/>
          </a:xfrm>
          <a:prstGeom prst="rect">
            <a:avLst/>
          </a:prstGeom>
          <a:noFill/>
          <a:ln w="3175">
            <a:solidFill>
              <a:schemeClr val="tx1"/>
            </a:solidFill>
            <a:miter lim="800000"/>
            <a:headEnd/>
            <a:tailEnd/>
          </a:ln>
        </p:spPr>
        <p:txBody>
          <a:bodyPr wrap="none" anchor="ctr"/>
          <a:lstStyle/>
          <a:p>
            <a:endParaRPr lang="en-US"/>
          </a:p>
        </p:txBody>
      </p:sp>
      <p:sp>
        <p:nvSpPr>
          <p:cNvPr id="66892" name="Rectangle 330"/>
          <p:cNvSpPr>
            <a:spLocks noChangeArrowheads="1"/>
          </p:cNvSpPr>
          <p:nvPr/>
        </p:nvSpPr>
        <p:spPr bwMode="auto">
          <a:xfrm>
            <a:off x="4572000" y="5135563"/>
            <a:ext cx="76200" cy="76200"/>
          </a:xfrm>
          <a:prstGeom prst="rect">
            <a:avLst/>
          </a:prstGeom>
          <a:noFill/>
          <a:ln w="3175">
            <a:solidFill>
              <a:schemeClr val="tx1"/>
            </a:solidFill>
            <a:miter lim="800000"/>
            <a:headEnd/>
            <a:tailEnd/>
          </a:ln>
        </p:spPr>
        <p:txBody>
          <a:bodyPr wrap="none" anchor="ctr"/>
          <a:lstStyle/>
          <a:p>
            <a:endParaRPr lang="en-US"/>
          </a:p>
        </p:txBody>
      </p:sp>
      <p:sp>
        <p:nvSpPr>
          <p:cNvPr id="66893" name="Rectangle 331"/>
          <p:cNvSpPr>
            <a:spLocks noChangeArrowheads="1"/>
          </p:cNvSpPr>
          <p:nvPr/>
        </p:nvSpPr>
        <p:spPr bwMode="auto">
          <a:xfrm>
            <a:off x="4648200" y="5135563"/>
            <a:ext cx="76200" cy="76200"/>
          </a:xfrm>
          <a:prstGeom prst="rect">
            <a:avLst/>
          </a:prstGeom>
          <a:noFill/>
          <a:ln w="3175">
            <a:solidFill>
              <a:schemeClr val="tx1"/>
            </a:solidFill>
            <a:miter lim="800000"/>
            <a:headEnd/>
            <a:tailEnd/>
          </a:ln>
        </p:spPr>
        <p:txBody>
          <a:bodyPr wrap="none" anchor="ctr"/>
          <a:lstStyle/>
          <a:p>
            <a:endParaRPr lang="en-US"/>
          </a:p>
        </p:txBody>
      </p:sp>
      <p:sp>
        <p:nvSpPr>
          <p:cNvPr id="66894" name="Rectangle 332"/>
          <p:cNvSpPr>
            <a:spLocks noChangeArrowheads="1"/>
          </p:cNvSpPr>
          <p:nvPr/>
        </p:nvSpPr>
        <p:spPr bwMode="auto">
          <a:xfrm>
            <a:off x="4724400" y="5135563"/>
            <a:ext cx="76200" cy="76200"/>
          </a:xfrm>
          <a:prstGeom prst="rect">
            <a:avLst/>
          </a:prstGeom>
          <a:noFill/>
          <a:ln w="3175">
            <a:solidFill>
              <a:schemeClr val="tx1"/>
            </a:solidFill>
            <a:miter lim="800000"/>
            <a:headEnd/>
            <a:tailEnd/>
          </a:ln>
        </p:spPr>
        <p:txBody>
          <a:bodyPr wrap="none" anchor="ctr"/>
          <a:lstStyle/>
          <a:p>
            <a:endParaRPr lang="en-US"/>
          </a:p>
        </p:txBody>
      </p:sp>
      <p:sp>
        <p:nvSpPr>
          <p:cNvPr id="66895" name="Rectangle 333"/>
          <p:cNvSpPr>
            <a:spLocks noChangeArrowheads="1"/>
          </p:cNvSpPr>
          <p:nvPr/>
        </p:nvSpPr>
        <p:spPr bwMode="auto">
          <a:xfrm>
            <a:off x="4800600" y="5135563"/>
            <a:ext cx="76200" cy="76200"/>
          </a:xfrm>
          <a:prstGeom prst="rect">
            <a:avLst/>
          </a:prstGeom>
          <a:noFill/>
          <a:ln w="3175">
            <a:solidFill>
              <a:schemeClr val="tx1"/>
            </a:solidFill>
            <a:miter lim="800000"/>
            <a:headEnd/>
            <a:tailEnd/>
          </a:ln>
        </p:spPr>
        <p:txBody>
          <a:bodyPr wrap="none" anchor="ctr"/>
          <a:lstStyle/>
          <a:p>
            <a:endParaRPr lang="en-US"/>
          </a:p>
        </p:txBody>
      </p:sp>
      <p:sp>
        <p:nvSpPr>
          <p:cNvPr id="66896" name="Rectangle 334"/>
          <p:cNvSpPr>
            <a:spLocks noChangeArrowheads="1"/>
          </p:cNvSpPr>
          <p:nvPr/>
        </p:nvSpPr>
        <p:spPr bwMode="auto">
          <a:xfrm>
            <a:off x="4876800" y="5135563"/>
            <a:ext cx="76200" cy="76200"/>
          </a:xfrm>
          <a:prstGeom prst="rect">
            <a:avLst/>
          </a:prstGeom>
          <a:noFill/>
          <a:ln w="3175">
            <a:solidFill>
              <a:schemeClr val="tx1"/>
            </a:solidFill>
            <a:miter lim="800000"/>
            <a:headEnd/>
            <a:tailEnd/>
          </a:ln>
        </p:spPr>
        <p:txBody>
          <a:bodyPr wrap="none" anchor="ctr"/>
          <a:lstStyle/>
          <a:p>
            <a:endParaRPr lang="en-US"/>
          </a:p>
        </p:txBody>
      </p:sp>
      <p:sp>
        <p:nvSpPr>
          <p:cNvPr id="66897" name="Rectangle 335"/>
          <p:cNvSpPr>
            <a:spLocks noChangeArrowheads="1"/>
          </p:cNvSpPr>
          <p:nvPr/>
        </p:nvSpPr>
        <p:spPr bwMode="auto">
          <a:xfrm>
            <a:off x="4953000" y="5135563"/>
            <a:ext cx="76200" cy="76200"/>
          </a:xfrm>
          <a:prstGeom prst="rect">
            <a:avLst/>
          </a:prstGeom>
          <a:noFill/>
          <a:ln w="3175">
            <a:solidFill>
              <a:schemeClr val="tx1"/>
            </a:solidFill>
            <a:miter lim="800000"/>
            <a:headEnd/>
            <a:tailEnd/>
          </a:ln>
        </p:spPr>
        <p:txBody>
          <a:bodyPr wrap="none" anchor="ctr"/>
          <a:lstStyle/>
          <a:p>
            <a:endParaRPr lang="en-US"/>
          </a:p>
        </p:txBody>
      </p:sp>
      <p:sp>
        <p:nvSpPr>
          <p:cNvPr id="66898" name="Rectangle 336"/>
          <p:cNvSpPr>
            <a:spLocks noChangeArrowheads="1"/>
          </p:cNvSpPr>
          <p:nvPr/>
        </p:nvSpPr>
        <p:spPr bwMode="auto">
          <a:xfrm>
            <a:off x="5029200" y="5135563"/>
            <a:ext cx="76200" cy="76200"/>
          </a:xfrm>
          <a:prstGeom prst="rect">
            <a:avLst/>
          </a:prstGeom>
          <a:noFill/>
          <a:ln w="3175">
            <a:solidFill>
              <a:schemeClr val="tx1"/>
            </a:solidFill>
            <a:miter lim="800000"/>
            <a:headEnd/>
            <a:tailEnd/>
          </a:ln>
        </p:spPr>
        <p:txBody>
          <a:bodyPr wrap="none" anchor="ctr"/>
          <a:lstStyle/>
          <a:p>
            <a:endParaRPr lang="en-US"/>
          </a:p>
        </p:txBody>
      </p:sp>
      <p:sp>
        <p:nvSpPr>
          <p:cNvPr id="66899" name="Rectangle 337"/>
          <p:cNvSpPr>
            <a:spLocks noChangeArrowheads="1"/>
          </p:cNvSpPr>
          <p:nvPr/>
        </p:nvSpPr>
        <p:spPr bwMode="auto">
          <a:xfrm>
            <a:off x="5105400" y="5135563"/>
            <a:ext cx="76200" cy="76200"/>
          </a:xfrm>
          <a:prstGeom prst="rect">
            <a:avLst/>
          </a:prstGeom>
          <a:noFill/>
          <a:ln w="3175">
            <a:solidFill>
              <a:schemeClr val="tx1"/>
            </a:solidFill>
            <a:miter lim="800000"/>
            <a:headEnd/>
            <a:tailEnd/>
          </a:ln>
        </p:spPr>
        <p:txBody>
          <a:bodyPr wrap="none" anchor="ctr"/>
          <a:lstStyle/>
          <a:p>
            <a:endParaRPr lang="en-US"/>
          </a:p>
        </p:txBody>
      </p:sp>
      <p:sp>
        <p:nvSpPr>
          <p:cNvPr id="66900" name="Rectangle 338"/>
          <p:cNvSpPr>
            <a:spLocks noChangeArrowheads="1"/>
          </p:cNvSpPr>
          <p:nvPr/>
        </p:nvSpPr>
        <p:spPr bwMode="auto">
          <a:xfrm>
            <a:off x="5181600" y="5135563"/>
            <a:ext cx="76200" cy="76200"/>
          </a:xfrm>
          <a:prstGeom prst="rect">
            <a:avLst/>
          </a:prstGeom>
          <a:noFill/>
          <a:ln w="3175">
            <a:solidFill>
              <a:schemeClr val="tx1"/>
            </a:solidFill>
            <a:miter lim="800000"/>
            <a:headEnd/>
            <a:tailEnd/>
          </a:ln>
        </p:spPr>
        <p:txBody>
          <a:bodyPr wrap="none" anchor="ctr"/>
          <a:lstStyle/>
          <a:p>
            <a:endParaRPr lang="en-US"/>
          </a:p>
        </p:txBody>
      </p:sp>
      <p:sp>
        <p:nvSpPr>
          <p:cNvPr id="66901" name="Rectangle 339"/>
          <p:cNvSpPr>
            <a:spLocks noChangeArrowheads="1"/>
          </p:cNvSpPr>
          <p:nvPr/>
        </p:nvSpPr>
        <p:spPr bwMode="auto">
          <a:xfrm>
            <a:off x="5257800" y="5135563"/>
            <a:ext cx="76200" cy="76200"/>
          </a:xfrm>
          <a:prstGeom prst="rect">
            <a:avLst/>
          </a:prstGeom>
          <a:noFill/>
          <a:ln w="3175">
            <a:solidFill>
              <a:schemeClr val="tx1"/>
            </a:solidFill>
            <a:miter lim="800000"/>
            <a:headEnd/>
            <a:tailEnd/>
          </a:ln>
        </p:spPr>
        <p:txBody>
          <a:bodyPr wrap="none" anchor="ctr"/>
          <a:lstStyle/>
          <a:p>
            <a:endParaRPr lang="en-US"/>
          </a:p>
        </p:txBody>
      </p:sp>
      <p:sp>
        <p:nvSpPr>
          <p:cNvPr id="66902" name="Rectangle 340"/>
          <p:cNvSpPr>
            <a:spLocks noChangeArrowheads="1"/>
          </p:cNvSpPr>
          <p:nvPr/>
        </p:nvSpPr>
        <p:spPr bwMode="auto">
          <a:xfrm>
            <a:off x="5334000" y="5135563"/>
            <a:ext cx="76200" cy="76200"/>
          </a:xfrm>
          <a:prstGeom prst="rect">
            <a:avLst/>
          </a:prstGeom>
          <a:noFill/>
          <a:ln w="3175">
            <a:solidFill>
              <a:schemeClr val="tx1"/>
            </a:solidFill>
            <a:miter lim="800000"/>
            <a:headEnd/>
            <a:tailEnd/>
          </a:ln>
        </p:spPr>
        <p:txBody>
          <a:bodyPr wrap="none" anchor="ctr"/>
          <a:lstStyle/>
          <a:p>
            <a:endParaRPr lang="en-US"/>
          </a:p>
        </p:txBody>
      </p:sp>
      <p:sp>
        <p:nvSpPr>
          <p:cNvPr id="66903" name="Rectangle 341"/>
          <p:cNvSpPr>
            <a:spLocks noChangeArrowheads="1"/>
          </p:cNvSpPr>
          <p:nvPr/>
        </p:nvSpPr>
        <p:spPr bwMode="auto">
          <a:xfrm>
            <a:off x="5410200" y="5135563"/>
            <a:ext cx="76200" cy="76200"/>
          </a:xfrm>
          <a:prstGeom prst="rect">
            <a:avLst/>
          </a:prstGeom>
          <a:noFill/>
          <a:ln w="3175">
            <a:solidFill>
              <a:schemeClr val="tx1"/>
            </a:solidFill>
            <a:miter lim="800000"/>
            <a:headEnd/>
            <a:tailEnd/>
          </a:ln>
        </p:spPr>
        <p:txBody>
          <a:bodyPr wrap="none" anchor="ctr"/>
          <a:lstStyle/>
          <a:p>
            <a:endParaRPr lang="en-US"/>
          </a:p>
        </p:txBody>
      </p:sp>
      <p:sp>
        <p:nvSpPr>
          <p:cNvPr id="66904" name="Rectangle 342"/>
          <p:cNvSpPr>
            <a:spLocks noChangeArrowheads="1"/>
          </p:cNvSpPr>
          <p:nvPr/>
        </p:nvSpPr>
        <p:spPr bwMode="auto">
          <a:xfrm>
            <a:off x="5486400" y="5135563"/>
            <a:ext cx="76200" cy="76200"/>
          </a:xfrm>
          <a:prstGeom prst="rect">
            <a:avLst/>
          </a:prstGeom>
          <a:noFill/>
          <a:ln w="3175">
            <a:solidFill>
              <a:schemeClr val="tx1"/>
            </a:solidFill>
            <a:miter lim="800000"/>
            <a:headEnd/>
            <a:tailEnd/>
          </a:ln>
        </p:spPr>
        <p:txBody>
          <a:bodyPr wrap="none" anchor="ctr"/>
          <a:lstStyle/>
          <a:p>
            <a:endParaRPr lang="en-US"/>
          </a:p>
        </p:txBody>
      </p:sp>
      <p:sp>
        <p:nvSpPr>
          <p:cNvPr id="66905" name="Rectangle 343"/>
          <p:cNvSpPr>
            <a:spLocks noChangeArrowheads="1"/>
          </p:cNvSpPr>
          <p:nvPr/>
        </p:nvSpPr>
        <p:spPr bwMode="auto">
          <a:xfrm>
            <a:off x="5562600" y="5135563"/>
            <a:ext cx="76200" cy="76200"/>
          </a:xfrm>
          <a:prstGeom prst="rect">
            <a:avLst/>
          </a:prstGeom>
          <a:noFill/>
          <a:ln w="3175">
            <a:solidFill>
              <a:schemeClr val="tx1"/>
            </a:solidFill>
            <a:miter lim="800000"/>
            <a:headEnd/>
            <a:tailEnd/>
          </a:ln>
        </p:spPr>
        <p:txBody>
          <a:bodyPr wrap="none" anchor="ctr"/>
          <a:lstStyle/>
          <a:p>
            <a:endParaRPr lang="en-US"/>
          </a:p>
        </p:txBody>
      </p:sp>
      <p:sp>
        <p:nvSpPr>
          <p:cNvPr id="66906" name="Rectangle 344"/>
          <p:cNvSpPr>
            <a:spLocks noChangeArrowheads="1"/>
          </p:cNvSpPr>
          <p:nvPr/>
        </p:nvSpPr>
        <p:spPr bwMode="auto">
          <a:xfrm>
            <a:off x="4495800" y="5211763"/>
            <a:ext cx="76200" cy="76200"/>
          </a:xfrm>
          <a:prstGeom prst="rect">
            <a:avLst/>
          </a:prstGeom>
          <a:noFill/>
          <a:ln w="3175">
            <a:solidFill>
              <a:schemeClr val="tx1"/>
            </a:solidFill>
            <a:miter lim="800000"/>
            <a:headEnd/>
            <a:tailEnd/>
          </a:ln>
        </p:spPr>
        <p:txBody>
          <a:bodyPr wrap="none" anchor="ctr"/>
          <a:lstStyle/>
          <a:p>
            <a:endParaRPr lang="en-US"/>
          </a:p>
        </p:txBody>
      </p:sp>
      <p:sp>
        <p:nvSpPr>
          <p:cNvPr id="66907" name="Rectangle 345"/>
          <p:cNvSpPr>
            <a:spLocks noChangeArrowheads="1"/>
          </p:cNvSpPr>
          <p:nvPr/>
        </p:nvSpPr>
        <p:spPr bwMode="auto">
          <a:xfrm>
            <a:off x="4572000" y="5211763"/>
            <a:ext cx="76200" cy="76200"/>
          </a:xfrm>
          <a:prstGeom prst="rect">
            <a:avLst/>
          </a:prstGeom>
          <a:noFill/>
          <a:ln w="3175">
            <a:solidFill>
              <a:schemeClr val="tx1"/>
            </a:solidFill>
            <a:miter lim="800000"/>
            <a:headEnd/>
            <a:tailEnd/>
          </a:ln>
        </p:spPr>
        <p:txBody>
          <a:bodyPr wrap="none" anchor="ctr"/>
          <a:lstStyle/>
          <a:p>
            <a:endParaRPr lang="en-US"/>
          </a:p>
        </p:txBody>
      </p:sp>
      <p:sp>
        <p:nvSpPr>
          <p:cNvPr id="66908" name="Rectangle 346"/>
          <p:cNvSpPr>
            <a:spLocks noChangeArrowheads="1"/>
          </p:cNvSpPr>
          <p:nvPr/>
        </p:nvSpPr>
        <p:spPr bwMode="auto">
          <a:xfrm>
            <a:off x="4648200" y="5211763"/>
            <a:ext cx="76200" cy="76200"/>
          </a:xfrm>
          <a:prstGeom prst="rect">
            <a:avLst/>
          </a:prstGeom>
          <a:noFill/>
          <a:ln w="3175">
            <a:solidFill>
              <a:schemeClr val="tx1"/>
            </a:solidFill>
            <a:miter lim="800000"/>
            <a:headEnd/>
            <a:tailEnd/>
          </a:ln>
        </p:spPr>
        <p:txBody>
          <a:bodyPr wrap="none" anchor="ctr"/>
          <a:lstStyle/>
          <a:p>
            <a:endParaRPr lang="en-US"/>
          </a:p>
        </p:txBody>
      </p:sp>
      <p:sp>
        <p:nvSpPr>
          <p:cNvPr id="66909" name="Rectangle 347"/>
          <p:cNvSpPr>
            <a:spLocks noChangeArrowheads="1"/>
          </p:cNvSpPr>
          <p:nvPr/>
        </p:nvSpPr>
        <p:spPr bwMode="auto">
          <a:xfrm>
            <a:off x="4724400" y="5211763"/>
            <a:ext cx="76200" cy="76200"/>
          </a:xfrm>
          <a:prstGeom prst="rect">
            <a:avLst/>
          </a:prstGeom>
          <a:noFill/>
          <a:ln w="3175">
            <a:solidFill>
              <a:schemeClr val="tx1"/>
            </a:solidFill>
            <a:miter lim="800000"/>
            <a:headEnd/>
            <a:tailEnd/>
          </a:ln>
        </p:spPr>
        <p:txBody>
          <a:bodyPr wrap="none" anchor="ctr"/>
          <a:lstStyle/>
          <a:p>
            <a:endParaRPr lang="en-US"/>
          </a:p>
        </p:txBody>
      </p:sp>
      <p:sp>
        <p:nvSpPr>
          <p:cNvPr id="66910" name="Rectangle 348"/>
          <p:cNvSpPr>
            <a:spLocks noChangeArrowheads="1"/>
          </p:cNvSpPr>
          <p:nvPr/>
        </p:nvSpPr>
        <p:spPr bwMode="auto">
          <a:xfrm>
            <a:off x="4800600" y="5211763"/>
            <a:ext cx="76200" cy="76200"/>
          </a:xfrm>
          <a:prstGeom prst="rect">
            <a:avLst/>
          </a:prstGeom>
          <a:noFill/>
          <a:ln w="3175">
            <a:solidFill>
              <a:schemeClr val="tx1"/>
            </a:solidFill>
            <a:miter lim="800000"/>
            <a:headEnd/>
            <a:tailEnd/>
          </a:ln>
        </p:spPr>
        <p:txBody>
          <a:bodyPr wrap="none" anchor="ctr"/>
          <a:lstStyle/>
          <a:p>
            <a:endParaRPr lang="en-US"/>
          </a:p>
        </p:txBody>
      </p:sp>
      <p:sp>
        <p:nvSpPr>
          <p:cNvPr id="66911" name="Rectangle 349"/>
          <p:cNvSpPr>
            <a:spLocks noChangeArrowheads="1"/>
          </p:cNvSpPr>
          <p:nvPr/>
        </p:nvSpPr>
        <p:spPr bwMode="auto">
          <a:xfrm>
            <a:off x="4876800" y="5211763"/>
            <a:ext cx="76200" cy="76200"/>
          </a:xfrm>
          <a:prstGeom prst="rect">
            <a:avLst/>
          </a:prstGeom>
          <a:noFill/>
          <a:ln w="3175">
            <a:solidFill>
              <a:schemeClr val="tx1"/>
            </a:solidFill>
            <a:miter lim="800000"/>
            <a:headEnd/>
            <a:tailEnd/>
          </a:ln>
        </p:spPr>
        <p:txBody>
          <a:bodyPr wrap="none" anchor="ctr"/>
          <a:lstStyle/>
          <a:p>
            <a:endParaRPr lang="en-US"/>
          </a:p>
        </p:txBody>
      </p:sp>
      <p:sp>
        <p:nvSpPr>
          <p:cNvPr id="66912" name="Rectangle 350"/>
          <p:cNvSpPr>
            <a:spLocks noChangeArrowheads="1"/>
          </p:cNvSpPr>
          <p:nvPr/>
        </p:nvSpPr>
        <p:spPr bwMode="auto">
          <a:xfrm>
            <a:off x="4953000" y="5211763"/>
            <a:ext cx="76200" cy="76200"/>
          </a:xfrm>
          <a:prstGeom prst="rect">
            <a:avLst/>
          </a:prstGeom>
          <a:noFill/>
          <a:ln w="3175">
            <a:solidFill>
              <a:schemeClr val="tx1"/>
            </a:solidFill>
            <a:miter lim="800000"/>
            <a:headEnd/>
            <a:tailEnd/>
          </a:ln>
        </p:spPr>
        <p:txBody>
          <a:bodyPr wrap="none" anchor="ctr"/>
          <a:lstStyle/>
          <a:p>
            <a:endParaRPr lang="en-US"/>
          </a:p>
        </p:txBody>
      </p:sp>
      <p:sp>
        <p:nvSpPr>
          <p:cNvPr id="66913" name="Rectangle 351"/>
          <p:cNvSpPr>
            <a:spLocks noChangeArrowheads="1"/>
          </p:cNvSpPr>
          <p:nvPr/>
        </p:nvSpPr>
        <p:spPr bwMode="auto">
          <a:xfrm>
            <a:off x="5029200" y="5211763"/>
            <a:ext cx="76200" cy="76200"/>
          </a:xfrm>
          <a:prstGeom prst="rect">
            <a:avLst/>
          </a:prstGeom>
          <a:noFill/>
          <a:ln w="3175">
            <a:solidFill>
              <a:schemeClr val="tx1"/>
            </a:solidFill>
            <a:miter lim="800000"/>
            <a:headEnd/>
            <a:tailEnd/>
          </a:ln>
        </p:spPr>
        <p:txBody>
          <a:bodyPr wrap="none" anchor="ctr"/>
          <a:lstStyle/>
          <a:p>
            <a:endParaRPr lang="en-US"/>
          </a:p>
        </p:txBody>
      </p:sp>
      <p:sp>
        <p:nvSpPr>
          <p:cNvPr id="66914" name="Rectangle 352"/>
          <p:cNvSpPr>
            <a:spLocks noChangeArrowheads="1"/>
          </p:cNvSpPr>
          <p:nvPr/>
        </p:nvSpPr>
        <p:spPr bwMode="auto">
          <a:xfrm>
            <a:off x="5105400" y="5211763"/>
            <a:ext cx="76200" cy="76200"/>
          </a:xfrm>
          <a:prstGeom prst="rect">
            <a:avLst/>
          </a:prstGeom>
          <a:noFill/>
          <a:ln w="3175">
            <a:solidFill>
              <a:schemeClr val="tx1"/>
            </a:solidFill>
            <a:miter lim="800000"/>
            <a:headEnd/>
            <a:tailEnd/>
          </a:ln>
        </p:spPr>
        <p:txBody>
          <a:bodyPr wrap="none" anchor="ctr"/>
          <a:lstStyle/>
          <a:p>
            <a:endParaRPr lang="en-US"/>
          </a:p>
        </p:txBody>
      </p:sp>
      <p:sp>
        <p:nvSpPr>
          <p:cNvPr id="66915" name="Rectangle 353"/>
          <p:cNvSpPr>
            <a:spLocks noChangeArrowheads="1"/>
          </p:cNvSpPr>
          <p:nvPr/>
        </p:nvSpPr>
        <p:spPr bwMode="auto">
          <a:xfrm>
            <a:off x="5181600" y="5211763"/>
            <a:ext cx="76200" cy="76200"/>
          </a:xfrm>
          <a:prstGeom prst="rect">
            <a:avLst/>
          </a:prstGeom>
          <a:noFill/>
          <a:ln w="3175">
            <a:solidFill>
              <a:schemeClr val="tx1"/>
            </a:solidFill>
            <a:miter lim="800000"/>
            <a:headEnd/>
            <a:tailEnd/>
          </a:ln>
        </p:spPr>
        <p:txBody>
          <a:bodyPr wrap="none" anchor="ctr"/>
          <a:lstStyle/>
          <a:p>
            <a:endParaRPr lang="en-US"/>
          </a:p>
        </p:txBody>
      </p:sp>
      <p:sp>
        <p:nvSpPr>
          <p:cNvPr id="66916" name="Rectangle 354"/>
          <p:cNvSpPr>
            <a:spLocks noChangeArrowheads="1"/>
          </p:cNvSpPr>
          <p:nvPr/>
        </p:nvSpPr>
        <p:spPr bwMode="auto">
          <a:xfrm>
            <a:off x="5257800" y="5211763"/>
            <a:ext cx="76200" cy="76200"/>
          </a:xfrm>
          <a:prstGeom prst="rect">
            <a:avLst/>
          </a:prstGeom>
          <a:noFill/>
          <a:ln w="3175">
            <a:solidFill>
              <a:schemeClr val="tx1"/>
            </a:solidFill>
            <a:miter lim="800000"/>
            <a:headEnd/>
            <a:tailEnd/>
          </a:ln>
        </p:spPr>
        <p:txBody>
          <a:bodyPr wrap="none" anchor="ctr"/>
          <a:lstStyle/>
          <a:p>
            <a:endParaRPr lang="en-US"/>
          </a:p>
        </p:txBody>
      </p:sp>
      <p:sp>
        <p:nvSpPr>
          <p:cNvPr id="66917" name="Rectangle 355"/>
          <p:cNvSpPr>
            <a:spLocks noChangeArrowheads="1"/>
          </p:cNvSpPr>
          <p:nvPr/>
        </p:nvSpPr>
        <p:spPr bwMode="auto">
          <a:xfrm>
            <a:off x="5334000" y="5211763"/>
            <a:ext cx="76200" cy="76200"/>
          </a:xfrm>
          <a:prstGeom prst="rect">
            <a:avLst/>
          </a:prstGeom>
          <a:noFill/>
          <a:ln w="3175">
            <a:solidFill>
              <a:schemeClr val="tx1"/>
            </a:solidFill>
            <a:miter lim="800000"/>
            <a:headEnd/>
            <a:tailEnd/>
          </a:ln>
        </p:spPr>
        <p:txBody>
          <a:bodyPr wrap="none" anchor="ctr"/>
          <a:lstStyle/>
          <a:p>
            <a:endParaRPr lang="en-US"/>
          </a:p>
        </p:txBody>
      </p:sp>
      <p:sp>
        <p:nvSpPr>
          <p:cNvPr id="66918" name="Rectangle 356"/>
          <p:cNvSpPr>
            <a:spLocks noChangeArrowheads="1"/>
          </p:cNvSpPr>
          <p:nvPr/>
        </p:nvSpPr>
        <p:spPr bwMode="auto">
          <a:xfrm>
            <a:off x="5410200" y="5211763"/>
            <a:ext cx="76200" cy="76200"/>
          </a:xfrm>
          <a:prstGeom prst="rect">
            <a:avLst/>
          </a:prstGeom>
          <a:noFill/>
          <a:ln w="3175">
            <a:solidFill>
              <a:schemeClr val="tx1"/>
            </a:solidFill>
            <a:miter lim="800000"/>
            <a:headEnd/>
            <a:tailEnd/>
          </a:ln>
        </p:spPr>
        <p:txBody>
          <a:bodyPr wrap="none" anchor="ctr"/>
          <a:lstStyle/>
          <a:p>
            <a:endParaRPr lang="en-US"/>
          </a:p>
        </p:txBody>
      </p:sp>
      <p:sp>
        <p:nvSpPr>
          <p:cNvPr id="66919" name="Rectangle 357"/>
          <p:cNvSpPr>
            <a:spLocks noChangeArrowheads="1"/>
          </p:cNvSpPr>
          <p:nvPr/>
        </p:nvSpPr>
        <p:spPr bwMode="auto">
          <a:xfrm>
            <a:off x="5486400" y="5211763"/>
            <a:ext cx="76200" cy="76200"/>
          </a:xfrm>
          <a:prstGeom prst="rect">
            <a:avLst/>
          </a:prstGeom>
          <a:noFill/>
          <a:ln w="3175">
            <a:solidFill>
              <a:schemeClr val="tx1"/>
            </a:solidFill>
            <a:miter lim="800000"/>
            <a:headEnd/>
            <a:tailEnd/>
          </a:ln>
        </p:spPr>
        <p:txBody>
          <a:bodyPr wrap="none" anchor="ctr"/>
          <a:lstStyle/>
          <a:p>
            <a:endParaRPr lang="en-US"/>
          </a:p>
        </p:txBody>
      </p:sp>
      <p:sp>
        <p:nvSpPr>
          <p:cNvPr id="66920" name="Rectangle 358"/>
          <p:cNvSpPr>
            <a:spLocks noChangeArrowheads="1"/>
          </p:cNvSpPr>
          <p:nvPr/>
        </p:nvSpPr>
        <p:spPr bwMode="auto">
          <a:xfrm>
            <a:off x="5562600" y="5211763"/>
            <a:ext cx="76200" cy="76200"/>
          </a:xfrm>
          <a:prstGeom prst="rect">
            <a:avLst/>
          </a:prstGeom>
          <a:noFill/>
          <a:ln w="3175">
            <a:solidFill>
              <a:schemeClr val="tx1"/>
            </a:solidFill>
            <a:miter lim="800000"/>
            <a:headEnd/>
            <a:tailEnd/>
          </a:ln>
        </p:spPr>
        <p:txBody>
          <a:bodyPr wrap="none" anchor="ctr"/>
          <a:lstStyle/>
          <a:p>
            <a:endParaRPr lang="en-US"/>
          </a:p>
        </p:txBody>
      </p:sp>
      <p:sp>
        <p:nvSpPr>
          <p:cNvPr id="66921" name="Rectangle 359"/>
          <p:cNvSpPr>
            <a:spLocks noChangeArrowheads="1"/>
          </p:cNvSpPr>
          <p:nvPr/>
        </p:nvSpPr>
        <p:spPr bwMode="auto">
          <a:xfrm>
            <a:off x="4495800" y="5287963"/>
            <a:ext cx="76200" cy="76200"/>
          </a:xfrm>
          <a:prstGeom prst="rect">
            <a:avLst/>
          </a:prstGeom>
          <a:noFill/>
          <a:ln w="3175">
            <a:solidFill>
              <a:schemeClr val="tx1"/>
            </a:solidFill>
            <a:miter lim="800000"/>
            <a:headEnd/>
            <a:tailEnd/>
          </a:ln>
        </p:spPr>
        <p:txBody>
          <a:bodyPr wrap="none" anchor="ctr"/>
          <a:lstStyle/>
          <a:p>
            <a:endParaRPr lang="en-US"/>
          </a:p>
        </p:txBody>
      </p:sp>
      <p:sp>
        <p:nvSpPr>
          <p:cNvPr id="66922" name="Rectangle 360"/>
          <p:cNvSpPr>
            <a:spLocks noChangeArrowheads="1"/>
          </p:cNvSpPr>
          <p:nvPr/>
        </p:nvSpPr>
        <p:spPr bwMode="auto">
          <a:xfrm>
            <a:off x="4572000" y="5287963"/>
            <a:ext cx="76200" cy="76200"/>
          </a:xfrm>
          <a:prstGeom prst="rect">
            <a:avLst/>
          </a:prstGeom>
          <a:noFill/>
          <a:ln w="3175">
            <a:solidFill>
              <a:schemeClr val="tx1"/>
            </a:solidFill>
            <a:miter lim="800000"/>
            <a:headEnd/>
            <a:tailEnd/>
          </a:ln>
        </p:spPr>
        <p:txBody>
          <a:bodyPr wrap="none" anchor="ctr"/>
          <a:lstStyle/>
          <a:p>
            <a:endParaRPr lang="en-US"/>
          </a:p>
        </p:txBody>
      </p:sp>
      <p:sp>
        <p:nvSpPr>
          <p:cNvPr id="66923" name="Rectangle 361"/>
          <p:cNvSpPr>
            <a:spLocks noChangeArrowheads="1"/>
          </p:cNvSpPr>
          <p:nvPr/>
        </p:nvSpPr>
        <p:spPr bwMode="auto">
          <a:xfrm>
            <a:off x="4648200" y="5287963"/>
            <a:ext cx="76200" cy="76200"/>
          </a:xfrm>
          <a:prstGeom prst="rect">
            <a:avLst/>
          </a:prstGeom>
          <a:noFill/>
          <a:ln w="3175">
            <a:solidFill>
              <a:schemeClr val="tx1"/>
            </a:solidFill>
            <a:miter lim="800000"/>
            <a:headEnd/>
            <a:tailEnd/>
          </a:ln>
        </p:spPr>
        <p:txBody>
          <a:bodyPr wrap="none" anchor="ctr"/>
          <a:lstStyle/>
          <a:p>
            <a:endParaRPr lang="en-US"/>
          </a:p>
        </p:txBody>
      </p:sp>
      <p:sp>
        <p:nvSpPr>
          <p:cNvPr id="66924" name="Rectangle 362"/>
          <p:cNvSpPr>
            <a:spLocks noChangeArrowheads="1"/>
          </p:cNvSpPr>
          <p:nvPr/>
        </p:nvSpPr>
        <p:spPr bwMode="auto">
          <a:xfrm>
            <a:off x="4724400" y="5287963"/>
            <a:ext cx="76200" cy="76200"/>
          </a:xfrm>
          <a:prstGeom prst="rect">
            <a:avLst/>
          </a:prstGeom>
          <a:noFill/>
          <a:ln w="3175">
            <a:solidFill>
              <a:schemeClr val="tx1"/>
            </a:solidFill>
            <a:miter lim="800000"/>
            <a:headEnd/>
            <a:tailEnd/>
          </a:ln>
        </p:spPr>
        <p:txBody>
          <a:bodyPr wrap="none" anchor="ctr"/>
          <a:lstStyle/>
          <a:p>
            <a:endParaRPr lang="en-US"/>
          </a:p>
        </p:txBody>
      </p:sp>
      <p:sp>
        <p:nvSpPr>
          <p:cNvPr id="66925" name="Rectangle 363"/>
          <p:cNvSpPr>
            <a:spLocks noChangeArrowheads="1"/>
          </p:cNvSpPr>
          <p:nvPr/>
        </p:nvSpPr>
        <p:spPr bwMode="auto">
          <a:xfrm>
            <a:off x="4800600" y="5287963"/>
            <a:ext cx="76200" cy="76200"/>
          </a:xfrm>
          <a:prstGeom prst="rect">
            <a:avLst/>
          </a:prstGeom>
          <a:noFill/>
          <a:ln w="3175">
            <a:solidFill>
              <a:schemeClr val="tx1"/>
            </a:solidFill>
            <a:miter lim="800000"/>
            <a:headEnd/>
            <a:tailEnd/>
          </a:ln>
        </p:spPr>
        <p:txBody>
          <a:bodyPr wrap="none" anchor="ctr"/>
          <a:lstStyle/>
          <a:p>
            <a:endParaRPr lang="en-US"/>
          </a:p>
        </p:txBody>
      </p:sp>
      <p:sp>
        <p:nvSpPr>
          <p:cNvPr id="66926" name="Rectangle 364"/>
          <p:cNvSpPr>
            <a:spLocks noChangeArrowheads="1"/>
          </p:cNvSpPr>
          <p:nvPr/>
        </p:nvSpPr>
        <p:spPr bwMode="auto">
          <a:xfrm>
            <a:off x="4876800" y="5287963"/>
            <a:ext cx="76200" cy="76200"/>
          </a:xfrm>
          <a:prstGeom prst="rect">
            <a:avLst/>
          </a:prstGeom>
          <a:noFill/>
          <a:ln w="3175">
            <a:solidFill>
              <a:schemeClr val="tx1"/>
            </a:solidFill>
            <a:miter lim="800000"/>
            <a:headEnd/>
            <a:tailEnd/>
          </a:ln>
        </p:spPr>
        <p:txBody>
          <a:bodyPr wrap="none" anchor="ctr"/>
          <a:lstStyle/>
          <a:p>
            <a:endParaRPr lang="en-US"/>
          </a:p>
        </p:txBody>
      </p:sp>
      <p:sp>
        <p:nvSpPr>
          <p:cNvPr id="66927" name="Rectangle 365"/>
          <p:cNvSpPr>
            <a:spLocks noChangeArrowheads="1"/>
          </p:cNvSpPr>
          <p:nvPr/>
        </p:nvSpPr>
        <p:spPr bwMode="auto">
          <a:xfrm>
            <a:off x="4953000" y="5287963"/>
            <a:ext cx="76200" cy="76200"/>
          </a:xfrm>
          <a:prstGeom prst="rect">
            <a:avLst/>
          </a:prstGeom>
          <a:noFill/>
          <a:ln w="3175">
            <a:solidFill>
              <a:schemeClr val="tx1"/>
            </a:solidFill>
            <a:miter lim="800000"/>
            <a:headEnd/>
            <a:tailEnd/>
          </a:ln>
        </p:spPr>
        <p:txBody>
          <a:bodyPr wrap="none" anchor="ctr"/>
          <a:lstStyle/>
          <a:p>
            <a:endParaRPr lang="en-US"/>
          </a:p>
        </p:txBody>
      </p:sp>
      <p:sp>
        <p:nvSpPr>
          <p:cNvPr id="66928" name="Rectangle 366"/>
          <p:cNvSpPr>
            <a:spLocks noChangeArrowheads="1"/>
          </p:cNvSpPr>
          <p:nvPr/>
        </p:nvSpPr>
        <p:spPr bwMode="auto">
          <a:xfrm>
            <a:off x="5029200" y="5287963"/>
            <a:ext cx="76200" cy="76200"/>
          </a:xfrm>
          <a:prstGeom prst="rect">
            <a:avLst/>
          </a:prstGeom>
          <a:noFill/>
          <a:ln w="3175">
            <a:solidFill>
              <a:schemeClr val="tx1"/>
            </a:solidFill>
            <a:miter lim="800000"/>
            <a:headEnd/>
            <a:tailEnd/>
          </a:ln>
        </p:spPr>
        <p:txBody>
          <a:bodyPr wrap="none" anchor="ctr"/>
          <a:lstStyle/>
          <a:p>
            <a:endParaRPr lang="en-US"/>
          </a:p>
        </p:txBody>
      </p:sp>
      <p:sp>
        <p:nvSpPr>
          <p:cNvPr id="66929" name="Rectangle 367"/>
          <p:cNvSpPr>
            <a:spLocks noChangeArrowheads="1"/>
          </p:cNvSpPr>
          <p:nvPr/>
        </p:nvSpPr>
        <p:spPr bwMode="auto">
          <a:xfrm>
            <a:off x="5105400" y="5287963"/>
            <a:ext cx="76200" cy="76200"/>
          </a:xfrm>
          <a:prstGeom prst="rect">
            <a:avLst/>
          </a:prstGeom>
          <a:noFill/>
          <a:ln w="3175">
            <a:solidFill>
              <a:schemeClr val="tx1"/>
            </a:solidFill>
            <a:miter lim="800000"/>
            <a:headEnd/>
            <a:tailEnd/>
          </a:ln>
        </p:spPr>
        <p:txBody>
          <a:bodyPr wrap="none" anchor="ctr"/>
          <a:lstStyle/>
          <a:p>
            <a:endParaRPr lang="en-US"/>
          </a:p>
        </p:txBody>
      </p:sp>
      <p:sp>
        <p:nvSpPr>
          <p:cNvPr id="66930" name="Rectangle 368"/>
          <p:cNvSpPr>
            <a:spLocks noChangeArrowheads="1"/>
          </p:cNvSpPr>
          <p:nvPr/>
        </p:nvSpPr>
        <p:spPr bwMode="auto">
          <a:xfrm>
            <a:off x="5181600" y="5287963"/>
            <a:ext cx="76200" cy="76200"/>
          </a:xfrm>
          <a:prstGeom prst="rect">
            <a:avLst/>
          </a:prstGeom>
          <a:noFill/>
          <a:ln w="3175">
            <a:solidFill>
              <a:schemeClr val="tx1"/>
            </a:solidFill>
            <a:miter lim="800000"/>
            <a:headEnd/>
            <a:tailEnd/>
          </a:ln>
        </p:spPr>
        <p:txBody>
          <a:bodyPr wrap="none" anchor="ctr"/>
          <a:lstStyle/>
          <a:p>
            <a:endParaRPr lang="en-US"/>
          </a:p>
        </p:txBody>
      </p:sp>
      <p:sp>
        <p:nvSpPr>
          <p:cNvPr id="66931" name="Rectangle 369"/>
          <p:cNvSpPr>
            <a:spLocks noChangeArrowheads="1"/>
          </p:cNvSpPr>
          <p:nvPr/>
        </p:nvSpPr>
        <p:spPr bwMode="auto">
          <a:xfrm>
            <a:off x="5257800" y="5287963"/>
            <a:ext cx="76200" cy="76200"/>
          </a:xfrm>
          <a:prstGeom prst="rect">
            <a:avLst/>
          </a:prstGeom>
          <a:noFill/>
          <a:ln w="3175">
            <a:solidFill>
              <a:schemeClr val="tx1"/>
            </a:solidFill>
            <a:miter lim="800000"/>
            <a:headEnd/>
            <a:tailEnd/>
          </a:ln>
        </p:spPr>
        <p:txBody>
          <a:bodyPr wrap="none" anchor="ctr"/>
          <a:lstStyle/>
          <a:p>
            <a:endParaRPr lang="en-US"/>
          </a:p>
        </p:txBody>
      </p:sp>
      <p:sp>
        <p:nvSpPr>
          <p:cNvPr id="66932" name="Rectangle 370"/>
          <p:cNvSpPr>
            <a:spLocks noChangeArrowheads="1"/>
          </p:cNvSpPr>
          <p:nvPr/>
        </p:nvSpPr>
        <p:spPr bwMode="auto">
          <a:xfrm>
            <a:off x="5334000" y="5287963"/>
            <a:ext cx="76200" cy="76200"/>
          </a:xfrm>
          <a:prstGeom prst="rect">
            <a:avLst/>
          </a:prstGeom>
          <a:noFill/>
          <a:ln w="3175">
            <a:solidFill>
              <a:schemeClr val="tx1"/>
            </a:solidFill>
            <a:miter lim="800000"/>
            <a:headEnd/>
            <a:tailEnd/>
          </a:ln>
        </p:spPr>
        <p:txBody>
          <a:bodyPr wrap="none" anchor="ctr"/>
          <a:lstStyle/>
          <a:p>
            <a:endParaRPr lang="en-US"/>
          </a:p>
        </p:txBody>
      </p:sp>
      <p:sp>
        <p:nvSpPr>
          <p:cNvPr id="66933" name="Rectangle 371"/>
          <p:cNvSpPr>
            <a:spLocks noChangeArrowheads="1"/>
          </p:cNvSpPr>
          <p:nvPr/>
        </p:nvSpPr>
        <p:spPr bwMode="auto">
          <a:xfrm>
            <a:off x="5410200" y="5287963"/>
            <a:ext cx="76200" cy="76200"/>
          </a:xfrm>
          <a:prstGeom prst="rect">
            <a:avLst/>
          </a:prstGeom>
          <a:noFill/>
          <a:ln w="3175">
            <a:solidFill>
              <a:schemeClr val="tx1"/>
            </a:solidFill>
            <a:miter lim="800000"/>
            <a:headEnd/>
            <a:tailEnd/>
          </a:ln>
        </p:spPr>
        <p:txBody>
          <a:bodyPr wrap="none" anchor="ctr"/>
          <a:lstStyle/>
          <a:p>
            <a:endParaRPr lang="en-US"/>
          </a:p>
        </p:txBody>
      </p:sp>
      <p:sp>
        <p:nvSpPr>
          <p:cNvPr id="66934" name="Rectangle 372"/>
          <p:cNvSpPr>
            <a:spLocks noChangeArrowheads="1"/>
          </p:cNvSpPr>
          <p:nvPr/>
        </p:nvSpPr>
        <p:spPr bwMode="auto">
          <a:xfrm>
            <a:off x="5486400" y="5287963"/>
            <a:ext cx="76200" cy="76200"/>
          </a:xfrm>
          <a:prstGeom prst="rect">
            <a:avLst/>
          </a:prstGeom>
          <a:noFill/>
          <a:ln w="3175">
            <a:solidFill>
              <a:schemeClr val="tx1"/>
            </a:solidFill>
            <a:miter lim="800000"/>
            <a:headEnd/>
            <a:tailEnd/>
          </a:ln>
        </p:spPr>
        <p:txBody>
          <a:bodyPr wrap="none" anchor="ctr"/>
          <a:lstStyle/>
          <a:p>
            <a:endParaRPr lang="en-US"/>
          </a:p>
        </p:txBody>
      </p:sp>
      <p:sp>
        <p:nvSpPr>
          <p:cNvPr id="66935" name="Rectangle 373"/>
          <p:cNvSpPr>
            <a:spLocks noChangeArrowheads="1"/>
          </p:cNvSpPr>
          <p:nvPr/>
        </p:nvSpPr>
        <p:spPr bwMode="auto">
          <a:xfrm>
            <a:off x="5562600" y="5287963"/>
            <a:ext cx="76200" cy="76200"/>
          </a:xfrm>
          <a:prstGeom prst="rect">
            <a:avLst/>
          </a:prstGeom>
          <a:noFill/>
          <a:ln w="3175">
            <a:solidFill>
              <a:schemeClr val="tx1"/>
            </a:solidFill>
            <a:miter lim="800000"/>
            <a:headEnd/>
            <a:tailEnd/>
          </a:ln>
        </p:spPr>
        <p:txBody>
          <a:bodyPr wrap="none" anchor="ctr"/>
          <a:lstStyle/>
          <a:p>
            <a:endParaRPr lang="en-US"/>
          </a:p>
        </p:txBody>
      </p:sp>
      <p:sp>
        <p:nvSpPr>
          <p:cNvPr id="66936" name="Rectangle 374"/>
          <p:cNvSpPr>
            <a:spLocks noChangeArrowheads="1"/>
          </p:cNvSpPr>
          <p:nvPr/>
        </p:nvSpPr>
        <p:spPr bwMode="auto">
          <a:xfrm>
            <a:off x="4495800" y="3535363"/>
            <a:ext cx="1143000" cy="1828800"/>
          </a:xfrm>
          <a:prstGeom prst="rect">
            <a:avLst/>
          </a:prstGeom>
          <a:noFill/>
          <a:ln w="9525">
            <a:solidFill>
              <a:schemeClr val="tx1"/>
            </a:solidFill>
            <a:miter lim="800000"/>
            <a:headEnd/>
            <a:tailEnd/>
          </a:ln>
        </p:spPr>
        <p:txBody>
          <a:bodyPr wrap="none" anchor="ctr"/>
          <a:lstStyle/>
          <a:p>
            <a:endParaRPr lang="en-US"/>
          </a:p>
        </p:txBody>
      </p:sp>
      <p:sp>
        <p:nvSpPr>
          <p:cNvPr id="66937" name="Text Box 375"/>
          <p:cNvSpPr txBox="1">
            <a:spLocks noChangeArrowheads="1"/>
          </p:cNvSpPr>
          <p:nvPr/>
        </p:nvSpPr>
        <p:spPr bwMode="auto">
          <a:xfrm>
            <a:off x="3657600" y="3535363"/>
            <a:ext cx="1292225" cy="457200"/>
          </a:xfrm>
          <a:prstGeom prst="rect">
            <a:avLst/>
          </a:prstGeom>
          <a:noFill/>
          <a:ln w="9525">
            <a:noFill/>
            <a:miter lim="800000"/>
            <a:headEnd/>
            <a:tailEnd/>
          </a:ln>
        </p:spPr>
        <p:txBody>
          <a:bodyPr wrap="none">
            <a:spAutoFit/>
          </a:bodyPr>
          <a:lstStyle/>
          <a:p>
            <a:r>
              <a:rPr lang="nl-BE" sz="2400">
                <a:latin typeface="Times New Roman" pitchFamily="18" charset="0"/>
              </a:rPr>
              <a:t>Region b</a:t>
            </a:r>
            <a:endParaRPr lang="en-US" sz="2400">
              <a:latin typeface="Times New Roman" pitchFamily="18" charset="0"/>
            </a:endParaRPr>
          </a:p>
        </p:txBody>
      </p:sp>
      <p:sp>
        <p:nvSpPr>
          <p:cNvPr id="66938" name="Text Box 376"/>
          <p:cNvSpPr txBox="1">
            <a:spLocks noChangeArrowheads="1"/>
          </p:cNvSpPr>
          <p:nvPr/>
        </p:nvSpPr>
        <p:spPr bwMode="auto">
          <a:xfrm>
            <a:off x="7470775" y="3535363"/>
            <a:ext cx="1274763" cy="457200"/>
          </a:xfrm>
          <a:prstGeom prst="rect">
            <a:avLst/>
          </a:prstGeom>
          <a:noFill/>
          <a:ln w="9525">
            <a:noFill/>
            <a:miter lim="800000"/>
            <a:headEnd/>
            <a:tailEnd/>
          </a:ln>
        </p:spPr>
        <p:txBody>
          <a:bodyPr wrap="none">
            <a:spAutoFit/>
          </a:bodyPr>
          <a:lstStyle/>
          <a:p>
            <a:r>
              <a:rPr lang="nl-BE" sz="2400">
                <a:latin typeface="Times New Roman" pitchFamily="18" charset="0"/>
              </a:rPr>
              <a:t>Region c</a:t>
            </a:r>
            <a:endParaRPr lang="en-US" sz="2400">
              <a:latin typeface="Times New Roman" pitchFamily="18" charset="0"/>
            </a:endParaRPr>
          </a:p>
        </p:txBody>
      </p:sp>
      <p:sp>
        <p:nvSpPr>
          <p:cNvPr id="66939" name="Freeform 377"/>
          <p:cNvSpPr>
            <a:spLocks/>
          </p:cNvSpPr>
          <p:nvPr/>
        </p:nvSpPr>
        <p:spPr bwMode="auto">
          <a:xfrm>
            <a:off x="8534400" y="4068763"/>
            <a:ext cx="304800" cy="1295400"/>
          </a:xfrm>
          <a:custGeom>
            <a:avLst/>
            <a:gdLst>
              <a:gd name="T0" fmla="*/ 0 w 192"/>
              <a:gd name="T1" fmla="*/ 2147483647 h 816"/>
              <a:gd name="T2" fmla="*/ 0 w 192"/>
              <a:gd name="T3" fmla="*/ 2147483647 h 816"/>
              <a:gd name="T4" fmla="*/ 2147483647 w 192"/>
              <a:gd name="T5" fmla="*/ 0 h 816"/>
              <a:gd name="T6" fmla="*/ 0 60000 65536"/>
              <a:gd name="T7" fmla="*/ 0 60000 65536"/>
              <a:gd name="T8" fmla="*/ 0 60000 65536"/>
              <a:gd name="T9" fmla="*/ 0 w 192"/>
              <a:gd name="T10" fmla="*/ 0 h 816"/>
              <a:gd name="T11" fmla="*/ 192 w 192"/>
              <a:gd name="T12" fmla="*/ 816 h 816"/>
            </a:gdLst>
            <a:ahLst/>
            <a:cxnLst>
              <a:cxn ang="T6">
                <a:pos x="T0" y="T1"/>
              </a:cxn>
              <a:cxn ang="T7">
                <a:pos x="T2" y="T3"/>
              </a:cxn>
              <a:cxn ang="T8">
                <a:pos x="T4" y="T5"/>
              </a:cxn>
            </a:cxnLst>
            <a:rect l="T9" t="T10" r="T11" b="T12"/>
            <a:pathLst>
              <a:path w="192" h="816">
                <a:moveTo>
                  <a:pt x="0" y="816"/>
                </a:moveTo>
                <a:lnTo>
                  <a:pt x="0" y="288"/>
                </a:lnTo>
                <a:lnTo>
                  <a:pt x="192" y="0"/>
                </a:lnTo>
              </a:path>
            </a:pathLst>
          </a:custGeom>
          <a:noFill/>
          <a:ln w="38100">
            <a:solidFill>
              <a:schemeClr val="tx1"/>
            </a:solidFill>
            <a:round/>
            <a:headEnd/>
            <a:tailEnd/>
          </a:ln>
        </p:spPr>
        <p:txBody>
          <a:bodyPr/>
          <a:lstStyle/>
          <a:p>
            <a:endParaRPr lang="en-US"/>
          </a:p>
        </p:txBody>
      </p:sp>
      <p:sp>
        <p:nvSpPr>
          <p:cNvPr id="66940" name="Line 378"/>
          <p:cNvSpPr>
            <a:spLocks noChangeShapeType="1"/>
          </p:cNvSpPr>
          <p:nvPr/>
        </p:nvSpPr>
        <p:spPr bwMode="auto">
          <a:xfrm>
            <a:off x="5943600" y="3992563"/>
            <a:ext cx="609600" cy="0"/>
          </a:xfrm>
          <a:prstGeom prst="line">
            <a:avLst/>
          </a:prstGeom>
          <a:noFill/>
          <a:ln w="9525">
            <a:solidFill>
              <a:schemeClr val="tx1"/>
            </a:solidFill>
            <a:round/>
            <a:headEnd/>
            <a:tailEnd type="triangle" w="med" len="med"/>
          </a:ln>
        </p:spPr>
        <p:txBody>
          <a:bodyPr/>
          <a:lstStyle/>
          <a:p>
            <a:endParaRPr lang="en-US"/>
          </a:p>
        </p:txBody>
      </p:sp>
      <p:sp>
        <p:nvSpPr>
          <p:cNvPr id="66941" name="Line 379"/>
          <p:cNvSpPr>
            <a:spLocks noChangeShapeType="1"/>
          </p:cNvSpPr>
          <p:nvPr/>
        </p:nvSpPr>
        <p:spPr bwMode="auto">
          <a:xfrm>
            <a:off x="5943600" y="3687763"/>
            <a:ext cx="838200" cy="0"/>
          </a:xfrm>
          <a:prstGeom prst="line">
            <a:avLst/>
          </a:prstGeom>
          <a:noFill/>
          <a:ln w="9525">
            <a:solidFill>
              <a:schemeClr val="tx1"/>
            </a:solidFill>
            <a:round/>
            <a:headEnd/>
            <a:tailEnd type="triangle" w="med" len="med"/>
          </a:ln>
        </p:spPr>
        <p:txBody>
          <a:bodyPr/>
          <a:lstStyle/>
          <a:p>
            <a:endParaRPr lang="en-US"/>
          </a:p>
        </p:txBody>
      </p:sp>
      <p:sp>
        <p:nvSpPr>
          <p:cNvPr id="66942" name="Line 380"/>
          <p:cNvSpPr>
            <a:spLocks noChangeShapeType="1"/>
          </p:cNvSpPr>
          <p:nvPr/>
        </p:nvSpPr>
        <p:spPr bwMode="auto">
          <a:xfrm>
            <a:off x="5943600" y="4297363"/>
            <a:ext cx="304800" cy="0"/>
          </a:xfrm>
          <a:prstGeom prst="line">
            <a:avLst/>
          </a:prstGeom>
          <a:noFill/>
          <a:ln w="9525">
            <a:solidFill>
              <a:schemeClr val="tx1"/>
            </a:solidFill>
            <a:round/>
            <a:headEnd/>
            <a:tailEnd type="triangle" w="med" len="med"/>
          </a:ln>
        </p:spPr>
        <p:txBody>
          <a:bodyPr/>
          <a:lstStyle/>
          <a:p>
            <a:endParaRPr lang="en-US"/>
          </a:p>
        </p:txBody>
      </p:sp>
      <p:sp>
        <p:nvSpPr>
          <p:cNvPr id="66943" name="Line 381"/>
          <p:cNvSpPr>
            <a:spLocks noChangeShapeType="1"/>
          </p:cNvSpPr>
          <p:nvPr/>
        </p:nvSpPr>
        <p:spPr bwMode="auto">
          <a:xfrm>
            <a:off x="5943600" y="4602163"/>
            <a:ext cx="152400" cy="0"/>
          </a:xfrm>
          <a:prstGeom prst="line">
            <a:avLst/>
          </a:prstGeom>
          <a:noFill/>
          <a:ln w="9525">
            <a:solidFill>
              <a:schemeClr val="tx1"/>
            </a:solidFill>
            <a:round/>
            <a:headEnd/>
            <a:tailEnd type="triangle" w="med" len="med"/>
          </a:ln>
        </p:spPr>
        <p:txBody>
          <a:bodyPr/>
          <a:lstStyle/>
          <a:p>
            <a:endParaRPr lang="en-US"/>
          </a:p>
        </p:txBody>
      </p:sp>
      <p:sp>
        <p:nvSpPr>
          <p:cNvPr id="66944" name="Freeform 382"/>
          <p:cNvSpPr>
            <a:spLocks/>
          </p:cNvSpPr>
          <p:nvPr/>
        </p:nvSpPr>
        <p:spPr bwMode="auto">
          <a:xfrm>
            <a:off x="1295400" y="3992563"/>
            <a:ext cx="1524000" cy="698500"/>
          </a:xfrm>
          <a:custGeom>
            <a:avLst/>
            <a:gdLst>
              <a:gd name="T0" fmla="*/ 0 w 960"/>
              <a:gd name="T1" fmla="*/ 0 h 440"/>
              <a:gd name="T2" fmla="*/ 2147483647 w 960"/>
              <a:gd name="T3" fmla="*/ 2147483647 h 440"/>
              <a:gd name="T4" fmla="*/ 2147483647 w 960"/>
              <a:gd name="T5" fmla="*/ 2147483647 h 440"/>
              <a:gd name="T6" fmla="*/ 2147483647 w 960"/>
              <a:gd name="T7" fmla="*/ 2147483647 h 440"/>
              <a:gd name="T8" fmla="*/ 2147483647 w 960"/>
              <a:gd name="T9" fmla="*/ 2147483647 h 440"/>
              <a:gd name="T10" fmla="*/ 0 60000 65536"/>
              <a:gd name="T11" fmla="*/ 0 60000 65536"/>
              <a:gd name="T12" fmla="*/ 0 60000 65536"/>
              <a:gd name="T13" fmla="*/ 0 60000 65536"/>
              <a:gd name="T14" fmla="*/ 0 60000 65536"/>
              <a:gd name="T15" fmla="*/ 0 w 960"/>
              <a:gd name="T16" fmla="*/ 0 h 440"/>
              <a:gd name="T17" fmla="*/ 960 w 960"/>
              <a:gd name="T18" fmla="*/ 440 h 440"/>
            </a:gdLst>
            <a:ahLst/>
            <a:cxnLst>
              <a:cxn ang="T10">
                <a:pos x="T0" y="T1"/>
              </a:cxn>
              <a:cxn ang="T11">
                <a:pos x="T2" y="T3"/>
              </a:cxn>
              <a:cxn ang="T12">
                <a:pos x="T4" y="T5"/>
              </a:cxn>
              <a:cxn ang="T13">
                <a:pos x="T6" y="T7"/>
              </a:cxn>
              <a:cxn ang="T14">
                <a:pos x="T8" y="T9"/>
              </a:cxn>
            </a:cxnLst>
            <a:rect l="T15" t="T16" r="T17" b="T18"/>
            <a:pathLst>
              <a:path w="960" h="440">
                <a:moveTo>
                  <a:pt x="0" y="0"/>
                </a:moveTo>
                <a:cubicBezTo>
                  <a:pt x="80" y="32"/>
                  <a:pt x="376" y="128"/>
                  <a:pt x="480" y="192"/>
                </a:cubicBezTo>
                <a:cubicBezTo>
                  <a:pt x="584" y="256"/>
                  <a:pt x="576" y="344"/>
                  <a:pt x="624" y="384"/>
                </a:cubicBezTo>
                <a:cubicBezTo>
                  <a:pt x="672" y="424"/>
                  <a:pt x="712" y="440"/>
                  <a:pt x="768" y="432"/>
                </a:cubicBezTo>
                <a:cubicBezTo>
                  <a:pt x="824" y="424"/>
                  <a:pt x="920" y="356"/>
                  <a:pt x="960" y="336"/>
                </a:cubicBezTo>
              </a:path>
            </a:pathLst>
          </a:custGeom>
          <a:noFill/>
          <a:ln w="9525">
            <a:solidFill>
              <a:schemeClr val="tx1"/>
            </a:solidFill>
            <a:round/>
            <a:headEnd/>
            <a:tailEnd type="triangle" w="med" len="med"/>
          </a:ln>
        </p:spPr>
        <p:txBody>
          <a:bodyPr/>
          <a:lstStyle/>
          <a:p>
            <a:endParaRPr lang="en-US"/>
          </a:p>
        </p:txBody>
      </p:sp>
      <p:sp>
        <p:nvSpPr>
          <p:cNvPr id="66945" name="Freeform 383"/>
          <p:cNvSpPr>
            <a:spLocks/>
          </p:cNvSpPr>
          <p:nvPr/>
        </p:nvSpPr>
        <p:spPr bwMode="auto">
          <a:xfrm>
            <a:off x="1295400" y="4068763"/>
            <a:ext cx="1447800" cy="990600"/>
          </a:xfrm>
          <a:custGeom>
            <a:avLst/>
            <a:gdLst>
              <a:gd name="T0" fmla="*/ 0 w 960"/>
              <a:gd name="T1" fmla="*/ 0 h 440"/>
              <a:gd name="T2" fmla="*/ 2147483647 w 960"/>
              <a:gd name="T3" fmla="*/ 2147483647 h 440"/>
              <a:gd name="T4" fmla="*/ 2147483647 w 960"/>
              <a:gd name="T5" fmla="*/ 2147483647 h 440"/>
              <a:gd name="T6" fmla="*/ 2147483647 w 960"/>
              <a:gd name="T7" fmla="*/ 2147483647 h 440"/>
              <a:gd name="T8" fmla="*/ 2147483647 w 960"/>
              <a:gd name="T9" fmla="*/ 2147483647 h 440"/>
              <a:gd name="T10" fmla="*/ 0 60000 65536"/>
              <a:gd name="T11" fmla="*/ 0 60000 65536"/>
              <a:gd name="T12" fmla="*/ 0 60000 65536"/>
              <a:gd name="T13" fmla="*/ 0 60000 65536"/>
              <a:gd name="T14" fmla="*/ 0 60000 65536"/>
              <a:gd name="T15" fmla="*/ 0 w 960"/>
              <a:gd name="T16" fmla="*/ 0 h 440"/>
              <a:gd name="T17" fmla="*/ 960 w 960"/>
              <a:gd name="T18" fmla="*/ 440 h 440"/>
            </a:gdLst>
            <a:ahLst/>
            <a:cxnLst>
              <a:cxn ang="T10">
                <a:pos x="T0" y="T1"/>
              </a:cxn>
              <a:cxn ang="T11">
                <a:pos x="T2" y="T3"/>
              </a:cxn>
              <a:cxn ang="T12">
                <a:pos x="T4" y="T5"/>
              </a:cxn>
              <a:cxn ang="T13">
                <a:pos x="T6" y="T7"/>
              </a:cxn>
              <a:cxn ang="T14">
                <a:pos x="T8" y="T9"/>
              </a:cxn>
            </a:cxnLst>
            <a:rect l="T15" t="T16" r="T17" b="T18"/>
            <a:pathLst>
              <a:path w="960" h="440">
                <a:moveTo>
                  <a:pt x="0" y="0"/>
                </a:moveTo>
                <a:cubicBezTo>
                  <a:pt x="80" y="32"/>
                  <a:pt x="376" y="128"/>
                  <a:pt x="480" y="192"/>
                </a:cubicBezTo>
                <a:cubicBezTo>
                  <a:pt x="584" y="256"/>
                  <a:pt x="576" y="344"/>
                  <a:pt x="624" y="384"/>
                </a:cubicBezTo>
                <a:cubicBezTo>
                  <a:pt x="672" y="424"/>
                  <a:pt x="712" y="440"/>
                  <a:pt x="768" y="432"/>
                </a:cubicBezTo>
                <a:cubicBezTo>
                  <a:pt x="824" y="424"/>
                  <a:pt x="920" y="356"/>
                  <a:pt x="960" y="336"/>
                </a:cubicBezTo>
              </a:path>
            </a:pathLst>
          </a:custGeom>
          <a:noFill/>
          <a:ln w="9525">
            <a:solidFill>
              <a:schemeClr val="tx1"/>
            </a:solidFill>
            <a:round/>
            <a:headEnd/>
            <a:tailEnd type="triangle" w="med" len="med"/>
          </a:ln>
        </p:spPr>
        <p:txBody>
          <a:bodyPr/>
          <a:lstStyle/>
          <a:p>
            <a:endParaRPr lang="en-US"/>
          </a:p>
        </p:txBody>
      </p:sp>
      <p:sp>
        <p:nvSpPr>
          <p:cNvPr id="66946" name="Freeform 384"/>
          <p:cNvSpPr>
            <a:spLocks/>
          </p:cNvSpPr>
          <p:nvPr/>
        </p:nvSpPr>
        <p:spPr bwMode="auto">
          <a:xfrm>
            <a:off x="7543800" y="4068763"/>
            <a:ext cx="1066800" cy="533400"/>
          </a:xfrm>
          <a:custGeom>
            <a:avLst/>
            <a:gdLst>
              <a:gd name="T0" fmla="*/ 0 w 624"/>
              <a:gd name="T1" fmla="*/ 2147483647 h 344"/>
              <a:gd name="T2" fmla="*/ 2147483647 w 624"/>
              <a:gd name="T3" fmla="*/ 2147483647 h 344"/>
              <a:gd name="T4" fmla="*/ 2147483647 w 624"/>
              <a:gd name="T5" fmla="*/ 0 h 344"/>
              <a:gd name="T6" fmla="*/ 0 60000 65536"/>
              <a:gd name="T7" fmla="*/ 0 60000 65536"/>
              <a:gd name="T8" fmla="*/ 0 60000 65536"/>
              <a:gd name="T9" fmla="*/ 0 w 624"/>
              <a:gd name="T10" fmla="*/ 0 h 344"/>
              <a:gd name="T11" fmla="*/ 624 w 624"/>
              <a:gd name="T12" fmla="*/ 344 h 344"/>
            </a:gdLst>
            <a:ahLst/>
            <a:cxnLst>
              <a:cxn ang="T6">
                <a:pos x="T0" y="T1"/>
              </a:cxn>
              <a:cxn ang="T7">
                <a:pos x="T2" y="T3"/>
              </a:cxn>
              <a:cxn ang="T8">
                <a:pos x="T4" y="T5"/>
              </a:cxn>
            </a:cxnLst>
            <a:rect l="T9" t="T10" r="T11" b="T12"/>
            <a:pathLst>
              <a:path w="624" h="344">
                <a:moveTo>
                  <a:pt x="0" y="336"/>
                </a:moveTo>
                <a:cubicBezTo>
                  <a:pt x="64" y="328"/>
                  <a:pt x="280" y="344"/>
                  <a:pt x="384" y="288"/>
                </a:cubicBezTo>
                <a:cubicBezTo>
                  <a:pt x="488" y="232"/>
                  <a:pt x="574" y="60"/>
                  <a:pt x="624" y="0"/>
                </a:cubicBezTo>
              </a:path>
            </a:pathLst>
          </a:custGeom>
          <a:noFill/>
          <a:ln w="9525">
            <a:solidFill>
              <a:schemeClr val="tx1"/>
            </a:solidFill>
            <a:round/>
            <a:headEnd/>
            <a:tailEnd type="triangle" w="med" len="med"/>
          </a:ln>
        </p:spPr>
        <p:txBody>
          <a:bodyPr/>
          <a:lstStyle/>
          <a:p>
            <a:endParaRPr lang="en-US"/>
          </a:p>
        </p:txBody>
      </p:sp>
      <p:sp>
        <p:nvSpPr>
          <p:cNvPr id="66947" name="Freeform 385"/>
          <p:cNvSpPr>
            <a:spLocks/>
          </p:cNvSpPr>
          <p:nvPr/>
        </p:nvSpPr>
        <p:spPr bwMode="auto">
          <a:xfrm>
            <a:off x="7543800" y="3992563"/>
            <a:ext cx="1066800" cy="228600"/>
          </a:xfrm>
          <a:custGeom>
            <a:avLst/>
            <a:gdLst>
              <a:gd name="T0" fmla="*/ 0 w 624"/>
              <a:gd name="T1" fmla="*/ 2147483647 h 344"/>
              <a:gd name="T2" fmla="*/ 2147483647 w 624"/>
              <a:gd name="T3" fmla="*/ 2147483647 h 344"/>
              <a:gd name="T4" fmla="*/ 2147483647 w 624"/>
              <a:gd name="T5" fmla="*/ 0 h 344"/>
              <a:gd name="T6" fmla="*/ 0 60000 65536"/>
              <a:gd name="T7" fmla="*/ 0 60000 65536"/>
              <a:gd name="T8" fmla="*/ 0 60000 65536"/>
              <a:gd name="T9" fmla="*/ 0 w 624"/>
              <a:gd name="T10" fmla="*/ 0 h 344"/>
              <a:gd name="T11" fmla="*/ 624 w 624"/>
              <a:gd name="T12" fmla="*/ 344 h 344"/>
            </a:gdLst>
            <a:ahLst/>
            <a:cxnLst>
              <a:cxn ang="T6">
                <a:pos x="T0" y="T1"/>
              </a:cxn>
              <a:cxn ang="T7">
                <a:pos x="T2" y="T3"/>
              </a:cxn>
              <a:cxn ang="T8">
                <a:pos x="T4" y="T5"/>
              </a:cxn>
            </a:cxnLst>
            <a:rect l="T9" t="T10" r="T11" b="T12"/>
            <a:pathLst>
              <a:path w="624" h="344">
                <a:moveTo>
                  <a:pt x="0" y="336"/>
                </a:moveTo>
                <a:cubicBezTo>
                  <a:pt x="64" y="328"/>
                  <a:pt x="280" y="344"/>
                  <a:pt x="384" y="288"/>
                </a:cubicBezTo>
                <a:cubicBezTo>
                  <a:pt x="488" y="232"/>
                  <a:pt x="574" y="60"/>
                  <a:pt x="624" y="0"/>
                </a:cubicBezTo>
              </a:path>
            </a:pathLst>
          </a:custGeom>
          <a:noFill/>
          <a:ln w="9525">
            <a:solidFill>
              <a:schemeClr val="tx1"/>
            </a:solidFill>
            <a:round/>
            <a:headEnd/>
            <a:tailEnd type="triangle" w="med" len="med"/>
          </a:ln>
        </p:spPr>
        <p:txBody>
          <a:bodyPr/>
          <a:lstStyle/>
          <a:p>
            <a:endParaRPr lang="en-US"/>
          </a:p>
        </p:txBody>
      </p:sp>
      <p:sp>
        <p:nvSpPr>
          <p:cNvPr id="66948" name="Rectangle 386"/>
          <p:cNvSpPr>
            <a:spLocks noChangeArrowheads="1"/>
          </p:cNvSpPr>
          <p:nvPr/>
        </p:nvSpPr>
        <p:spPr bwMode="auto">
          <a:xfrm>
            <a:off x="2209800" y="5211763"/>
            <a:ext cx="152400" cy="76200"/>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66949" name="Freeform 387"/>
          <p:cNvSpPr>
            <a:spLocks/>
          </p:cNvSpPr>
          <p:nvPr/>
        </p:nvSpPr>
        <p:spPr bwMode="auto">
          <a:xfrm>
            <a:off x="2133600" y="5135563"/>
            <a:ext cx="304800" cy="76200"/>
          </a:xfrm>
          <a:custGeom>
            <a:avLst/>
            <a:gdLst>
              <a:gd name="T0" fmla="*/ 2147483647 w 192"/>
              <a:gd name="T1" fmla="*/ 2147483647 h 48"/>
              <a:gd name="T2" fmla="*/ 0 w 192"/>
              <a:gd name="T3" fmla="*/ 0 h 48"/>
              <a:gd name="T4" fmla="*/ 2147483647 w 192"/>
              <a:gd name="T5" fmla="*/ 0 h 48"/>
              <a:gd name="T6" fmla="*/ 2147483647 w 192"/>
              <a:gd name="T7" fmla="*/ 2147483647 h 48"/>
              <a:gd name="T8" fmla="*/ 0 60000 65536"/>
              <a:gd name="T9" fmla="*/ 0 60000 65536"/>
              <a:gd name="T10" fmla="*/ 0 60000 65536"/>
              <a:gd name="T11" fmla="*/ 0 60000 65536"/>
              <a:gd name="T12" fmla="*/ 0 w 192"/>
              <a:gd name="T13" fmla="*/ 0 h 48"/>
              <a:gd name="T14" fmla="*/ 192 w 192"/>
              <a:gd name="T15" fmla="*/ 48 h 48"/>
            </a:gdLst>
            <a:ahLst/>
            <a:cxnLst>
              <a:cxn ang="T8">
                <a:pos x="T0" y="T1"/>
              </a:cxn>
              <a:cxn ang="T9">
                <a:pos x="T2" y="T3"/>
              </a:cxn>
              <a:cxn ang="T10">
                <a:pos x="T4" y="T5"/>
              </a:cxn>
              <a:cxn ang="T11">
                <a:pos x="T6" y="T7"/>
              </a:cxn>
            </a:cxnLst>
            <a:rect l="T12" t="T13" r="T14" b="T15"/>
            <a:pathLst>
              <a:path w="192" h="48">
                <a:moveTo>
                  <a:pt x="48" y="48"/>
                </a:moveTo>
                <a:lnTo>
                  <a:pt x="0" y="0"/>
                </a:lnTo>
                <a:lnTo>
                  <a:pt x="192" y="0"/>
                </a:lnTo>
                <a:lnTo>
                  <a:pt x="144" y="48"/>
                </a:lnTo>
              </a:path>
            </a:pathLst>
          </a:custGeom>
          <a:solidFill>
            <a:schemeClr val="tx1"/>
          </a:solidFill>
          <a:ln w="9525">
            <a:solidFill>
              <a:schemeClr val="tx1"/>
            </a:solidFill>
            <a:round/>
            <a:headEnd/>
            <a:tailEnd/>
          </a:ln>
        </p:spPr>
        <p:txBody>
          <a:bodyPr/>
          <a:lstStyle/>
          <a:p>
            <a:endParaRPr lang="en-US"/>
          </a:p>
        </p:txBody>
      </p:sp>
      <p:sp>
        <p:nvSpPr>
          <p:cNvPr id="66950" name="Oval 388"/>
          <p:cNvSpPr>
            <a:spLocks noChangeArrowheads="1"/>
          </p:cNvSpPr>
          <p:nvPr/>
        </p:nvSpPr>
        <p:spPr bwMode="auto">
          <a:xfrm>
            <a:off x="8077200" y="4830763"/>
            <a:ext cx="152400" cy="152400"/>
          </a:xfrm>
          <a:prstGeom prst="ellipse">
            <a:avLst/>
          </a:prstGeom>
          <a:solidFill>
            <a:schemeClr val="tx1"/>
          </a:solidFill>
          <a:ln w="9525">
            <a:solidFill>
              <a:schemeClr val="tx1"/>
            </a:solidFill>
            <a:round/>
            <a:headEnd/>
            <a:tailEnd/>
          </a:ln>
        </p:spPr>
        <p:txBody>
          <a:bodyPr wrap="none" anchor="ctr"/>
          <a:lstStyle/>
          <a:p>
            <a:endParaRPr lang="en-US"/>
          </a:p>
        </p:txBody>
      </p:sp>
      <p:sp>
        <p:nvSpPr>
          <p:cNvPr id="66951" name="Line 389"/>
          <p:cNvSpPr>
            <a:spLocks noChangeShapeType="1"/>
          </p:cNvSpPr>
          <p:nvPr/>
        </p:nvSpPr>
        <p:spPr bwMode="auto">
          <a:xfrm>
            <a:off x="8077200" y="4830763"/>
            <a:ext cx="0" cy="152400"/>
          </a:xfrm>
          <a:prstGeom prst="line">
            <a:avLst/>
          </a:prstGeom>
          <a:noFill/>
          <a:ln w="38100">
            <a:solidFill>
              <a:schemeClr val="tx1"/>
            </a:solidFill>
            <a:round/>
            <a:headEnd/>
            <a:tailEnd/>
          </a:ln>
        </p:spPr>
        <p:txBody>
          <a:bodyPr/>
          <a:lstStyle/>
          <a:p>
            <a:endParaRPr lang="en-US"/>
          </a:p>
        </p:txBody>
      </p:sp>
      <p:sp>
        <p:nvSpPr>
          <p:cNvPr id="66952" name="Line 390"/>
          <p:cNvSpPr>
            <a:spLocks noChangeShapeType="1"/>
          </p:cNvSpPr>
          <p:nvPr/>
        </p:nvSpPr>
        <p:spPr bwMode="auto">
          <a:xfrm>
            <a:off x="6324600" y="5364163"/>
            <a:ext cx="2514600" cy="0"/>
          </a:xfrm>
          <a:prstGeom prst="line">
            <a:avLst/>
          </a:prstGeom>
          <a:noFill/>
          <a:ln w="38100">
            <a:solidFill>
              <a:schemeClr val="tx1"/>
            </a:solidFill>
            <a:round/>
            <a:headEnd/>
            <a:tailEnd/>
          </a:ln>
        </p:spPr>
        <p:txBody>
          <a:bodyPr/>
          <a:lstStyle/>
          <a:p>
            <a:endParaRPr lang="en-US"/>
          </a:p>
        </p:txBody>
      </p:sp>
      <p:sp>
        <p:nvSpPr>
          <p:cNvPr id="66953" name="Line 391"/>
          <p:cNvSpPr>
            <a:spLocks noChangeShapeType="1"/>
          </p:cNvSpPr>
          <p:nvPr/>
        </p:nvSpPr>
        <p:spPr bwMode="auto">
          <a:xfrm>
            <a:off x="6172200" y="5211763"/>
            <a:ext cx="0" cy="152400"/>
          </a:xfrm>
          <a:prstGeom prst="line">
            <a:avLst/>
          </a:prstGeom>
          <a:noFill/>
          <a:ln w="38100">
            <a:solidFill>
              <a:schemeClr val="tx1"/>
            </a:solidFill>
            <a:round/>
            <a:headEnd/>
            <a:tailEnd/>
          </a:ln>
        </p:spPr>
        <p:txBody>
          <a:bodyPr/>
          <a:lstStyle/>
          <a:p>
            <a:endParaRPr lang="en-US"/>
          </a:p>
        </p:txBody>
      </p:sp>
      <p:sp>
        <p:nvSpPr>
          <p:cNvPr id="66954" name="Line 392"/>
          <p:cNvSpPr>
            <a:spLocks noChangeShapeType="1"/>
          </p:cNvSpPr>
          <p:nvPr/>
        </p:nvSpPr>
        <p:spPr bwMode="auto">
          <a:xfrm>
            <a:off x="6324600" y="5364163"/>
            <a:ext cx="0" cy="152400"/>
          </a:xfrm>
          <a:prstGeom prst="line">
            <a:avLst/>
          </a:prstGeom>
          <a:noFill/>
          <a:ln w="38100">
            <a:solidFill>
              <a:schemeClr val="tx1"/>
            </a:solidFill>
            <a:round/>
            <a:headEnd/>
            <a:tailEnd/>
          </a:ln>
        </p:spPr>
        <p:txBody>
          <a:bodyPr/>
          <a:lstStyle/>
          <a:p>
            <a:endParaRPr lang="en-US"/>
          </a:p>
        </p:txBody>
      </p:sp>
      <p:sp>
        <p:nvSpPr>
          <p:cNvPr id="66955" name="Line 393"/>
          <p:cNvSpPr>
            <a:spLocks noChangeShapeType="1"/>
          </p:cNvSpPr>
          <p:nvPr/>
        </p:nvSpPr>
        <p:spPr bwMode="auto">
          <a:xfrm>
            <a:off x="6172200" y="5211763"/>
            <a:ext cx="152400" cy="304800"/>
          </a:xfrm>
          <a:prstGeom prst="line">
            <a:avLst/>
          </a:prstGeom>
          <a:noFill/>
          <a:ln w="38100">
            <a:solidFill>
              <a:schemeClr val="tx1"/>
            </a:solidFill>
            <a:round/>
            <a:headEnd/>
            <a:tailEnd/>
          </a:ln>
        </p:spPr>
        <p:txBody>
          <a:bodyPr/>
          <a:lstStyle/>
          <a:p>
            <a:endParaRPr lang="en-US"/>
          </a:p>
        </p:txBody>
      </p:sp>
      <p:sp>
        <p:nvSpPr>
          <p:cNvPr id="66956" name="Freeform 394"/>
          <p:cNvSpPr>
            <a:spLocks/>
          </p:cNvSpPr>
          <p:nvPr/>
        </p:nvSpPr>
        <p:spPr bwMode="auto">
          <a:xfrm>
            <a:off x="4800600" y="3535363"/>
            <a:ext cx="673100" cy="1828800"/>
          </a:xfrm>
          <a:custGeom>
            <a:avLst/>
            <a:gdLst>
              <a:gd name="T0" fmla="*/ 0 w 424"/>
              <a:gd name="T1" fmla="*/ 0 h 1152"/>
              <a:gd name="T2" fmla="*/ 2147483647 w 424"/>
              <a:gd name="T3" fmla="*/ 2147483647 h 1152"/>
              <a:gd name="T4" fmla="*/ 2147483647 w 424"/>
              <a:gd name="T5" fmla="*/ 2147483647 h 1152"/>
              <a:gd name="T6" fmla="*/ 0 60000 65536"/>
              <a:gd name="T7" fmla="*/ 0 60000 65536"/>
              <a:gd name="T8" fmla="*/ 0 60000 65536"/>
              <a:gd name="T9" fmla="*/ 0 w 424"/>
              <a:gd name="T10" fmla="*/ 0 h 1152"/>
              <a:gd name="T11" fmla="*/ 424 w 424"/>
              <a:gd name="T12" fmla="*/ 1152 h 1152"/>
            </a:gdLst>
            <a:ahLst/>
            <a:cxnLst>
              <a:cxn ang="T6">
                <a:pos x="T0" y="T1"/>
              </a:cxn>
              <a:cxn ang="T7">
                <a:pos x="T2" y="T3"/>
              </a:cxn>
              <a:cxn ang="T8">
                <a:pos x="T4" y="T5"/>
              </a:cxn>
            </a:cxnLst>
            <a:rect l="T9" t="T10" r="T11" b="T12"/>
            <a:pathLst>
              <a:path w="424" h="1152">
                <a:moveTo>
                  <a:pt x="0" y="0"/>
                </a:moveTo>
                <a:cubicBezTo>
                  <a:pt x="48" y="104"/>
                  <a:pt x="152" y="112"/>
                  <a:pt x="288" y="624"/>
                </a:cubicBezTo>
                <a:cubicBezTo>
                  <a:pt x="424" y="1136"/>
                  <a:pt x="326" y="1042"/>
                  <a:pt x="336" y="1152"/>
                </a:cubicBezTo>
              </a:path>
            </a:pathLst>
          </a:custGeom>
          <a:noFill/>
          <a:ln w="76200">
            <a:solidFill>
              <a:srgbClr val="2D93F1"/>
            </a:solidFill>
            <a:round/>
            <a:headEnd/>
            <a:tailEnd/>
          </a:ln>
        </p:spPr>
        <p:txBody>
          <a:bodyPr anchor="ctr">
            <a:spAutoFit/>
          </a:bodyPr>
          <a:lstStyle/>
          <a:p>
            <a:endParaRPr lang="en-US"/>
          </a:p>
        </p:txBody>
      </p:sp>
      <p:sp>
        <p:nvSpPr>
          <p:cNvPr id="66957" name="Freeform 395"/>
          <p:cNvSpPr>
            <a:spLocks/>
          </p:cNvSpPr>
          <p:nvPr/>
        </p:nvSpPr>
        <p:spPr bwMode="auto">
          <a:xfrm>
            <a:off x="4953000" y="3535363"/>
            <a:ext cx="673100" cy="1828800"/>
          </a:xfrm>
          <a:custGeom>
            <a:avLst/>
            <a:gdLst>
              <a:gd name="T0" fmla="*/ 0 w 424"/>
              <a:gd name="T1" fmla="*/ 0 h 1152"/>
              <a:gd name="T2" fmla="*/ 2147483647 w 424"/>
              <a:gd name="T3" fmla="*/ 2147483647 h 1152"/>
              <a:gd name="T4" fmla="*/ 2147483647 w 424"/>
              <a:gd name="T5" fmla="*/ 2147483647 h 1152"/>
              <a:gd name="T6" fmla="*/ 0 60000 65536"/>
              <a:gd name="T7" fmla="*/ 0 60000 65536"/>
              <a:gd name="T8" fmla="*/ 0 60000 65536"/>
              <a:gd name="T9" fmla="*/ 0 w 424"/>
              <a:gd name="T10" fmla="*/ 0 h 1152"/>
              <a:gd name="T11" fmla="*/ 424 w 424"/>
              <a:gd name="T12" fmla="*/ 1152 h 1152"/>
            </a:gdLst>
            <a:ahLst/>
            <a:cxnLst>
              <a:cxn ang="T6">
                <a:pos x="T0" y="T1"/>
              </a:cxn>
              <a:cxn ang="T7">
                <a:pos x="T2" y="T3"/>
              </a:cxn>
              <a:cxn ang="T8">
                <a:pos x="T4" y="T5"/>
              </a:cxn>
            </a:cxnLst>
            <a:rect l="T9" t="T10" r="T11" b="T12"/>
            <a:pathLst>
              <a:path w="424" h="1152">
                <a:moveTo>
                  <a:pt x="0" y="0"/>
                </a:moveTo>
                <a:cubicBezTo>
                  <a:pt x="48" y="104"/>
                  <a:pt x="152" y="112"/>
                  <a:pt x="288" y="624"/>
                </a:cubicBezTo>
                <a:cubicBezTo>
                  <a:pt x="424" y="1136"/>
                  <a:pt x="326" y="1042"/>
                  <a:pt x="336" y="1152"/>
                </a:cubicBezTo>
              </a:path>
            </a:pathLst>
          </a:custGeom>
          <a:noFill/>
          <a:ln w="76200">
            <a:solidFill>
              <a:srgbClr val="2D93F1"/>
            </a:solidFill>
            <a:round/>
            <a:headEnd/>
            <a:tailEnd/>
          </a:ln>
        </p:spPr>
        <p:txBody>
          <a:bodyPr anchor="ctr">
            <a:spAutoFit/>
          </a:bodyPr>
          <a:lstStyle/>
          <a:p>
            <a:endParaRPr lang="en-US"/>
          </a:p>
        </p:txBody>
      </p:sp>
      <p:sp>
        <p:nvSpPr>
          <p:cNvPr id="66958" name="Freeform 396"/>
          <p:cNvSpPr>
            <a:spLocks/>
          </p:cNvSpPr>
          <p:nvPr/>
        </p:nvSpPr>
        <p:spPr bwMode="auto">
          <a:xfrm>
            <a:off x="4572000" y="3535363"/>
            <a:ext cx="673100" cy="1828800"/>
          </a:xfrm>
          <a:custGeom>
            <a:avLst/>
            <a:gdLst>
              <a:gd name="T0" fmla="*/ 0 w 424"/>
              <a:gd name="T1" fmla="*/ 0 h 1152"/>
              <a:gd name="T2" fmla="*/ 2147483647 w 424"/>
              <a:gd name="T3" fmla="*/ 2147483647 h 1152"/>
              <a:gd name="T4" fmla="*/ 2147483647 w 424"/>
              <a:gd name="T5" fmla="*/ 2147483647 h 1152"/>
              <a:gd name="T6" fmla="*/ 0 60000 65536"/>
              <a:gd name="T7" fmla="*/ 0 60000 65536"/>
              <a:gd name="T8" fmla="*/ 0 60000 65536"/>
              <a:gd name="T9" fmla="*/ 0 w 424"/>
              <a:gd name="T10" fmla="*/ 0 h 1152"/>
              <a:gd name="T11" fmla="*/ 424 w 424"/>
              <a:gd name="T12" fmla="*/ 1152 h 1152"/>
            </a:gdLst>
            <a:ahLst/>
            <a:cxnLst>
              <a:cxn ang="T6">
                <a:pos x="T0" y="T1"/>
              </a:cxn>
              <a:cxn ang="T7">
                <a:pos x="T2" y="T3"/>
              </a:cxn>
              <a:cxn ang="T8">
                <a:pos x="T4" y="T5"/>
              </a:cxn>
            </a:cxnLst>
            <a:rect l="T9" t="T10" r="T11" b="T12"/>
            <a:pathLst>
              <a:path w="424" h="1152">
                <a:moveTo>
                  <a:pt x="0" y="0"/>
                </a:moveTo>
                <a:cubicBezTo>
                  <a:pt x="48" y="104"/>
                  <a:pt x="152" y="112"/>
                  <a:pt x="288" y="624"/>
                </a:cubicBezTo>
                <a:cubicBezTo>
                  <a:pt x="424" y="1136"/>
                  <a:pt x="326" y="1042"/>
                  <a:pt x="336" y="1152"/>
                </a:cubicBezTo>
              </a:path>
            </a:pathLst>
          </a:custGeom>
          <a:noFill/>
          <a:ln w="76200">
            <a:solidFill>
              <a:srgbClr val="2D93F1"/>
            </a:solidFill>
            <a:round/>
            <a:headEnd/>
            <a:tailEnd/>
          </a:ln>
        </p:spPr>
        <p:txBody>
          <a:bodyPr anchor="ctr">
            <a:spAutoFit/>
          </a:bodyPr>
          <a:lstStyle/>
          <a:p>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Footer Placeholder 3"/>
          <p:cNvSpPr>
            <a:spLocks noGrp="1"/>
          </p:cNvSpPr>
          <p:nvPr>
            <p:ph type="ftr" sz="quarter" idx="10"/>
          </p:nvPr>
        </p:nvSpPr>
        <p:spPr>
          <a:noFill/>
        </p:spPr>
        <p:txBody>
          <a:bodyPr/>
          <a:lstStyle/>
          <a:p>
            <a:r>
              <a:rPr lang="en-US">
                <a:latin typeface="Arial" pitchFamily="34" charset="0"/>
              </a:rPr>
              <a:t>Computational: time domain / volume discretisation</a:t>
            </a:r>
            <a:endParaRPr lang="nl-BE">
              <a:latin typeface="Arial" pitchFamily="34" charset="0"/>
            </a:endParaRPr>
          </a:p>
        </p:txBody>
      </p:sp>
      <p:sp>
        <p:nvSpPr>
          <p:cNvPr id="67587" name="Slide Number Placeholder 4"/>
          <p:cNvSpPr>
            <a:spLocks noGrp="1"/>
          </p:cNvSpPr>
          <p:nvPr>
            <p:ph type="sldNum" sz="quarter" idx="11"/>
          </p:nvPr>
        </p:nvSpPr>
        <p:spPr>
          <a:noFill/>
        </p:spPr>
        <p:txBody>
          <a:bodyPr/>
          <a:lstStyle/>
          <a:p>
            <a:fld id="{F454A105-9AF6-40A7-96E2-888A4E0C607F}" type="slidenum">
              <a:rPr lang="nl-BE" smtClean="0">
                <a:latin typeface="Arial" pitchFamily="34" charset="0"/>
              </a:rPr>
              <a:pPr/>
              <a:t>65</a:t>
            </a:fld>
            <a:endParaRPr lang="nl-BE">
              <a:latin typeface="Arial" pitchFamily="34" charset="0"/>
            </a:endParaRPr>
          </a:p>
        </p:txBody>
      </p:sp>
      <p:sp>
        <p:nvSpPr>
          <p:cNvPr id="67588" name="Rectangle 2"/>
          <p:cNvSpPr>
            <a:spLocks noGrp="1" noChangeArrowheads="1"/>
          </p:cNvSpPr>
          <p:nvPr>
            <p:ph type="title"/>
          </p:nvPr>
        </p:nvSpPr>
        <p:spPr/>
        <p:txBody>
          <a:bodyPr/>
          <a:lstStyle/>
          <a:p>
            <a:pPr eaLnBrk="1" hangingPunct="1"/>
            <a:r>
              <a:rPr lang="en-US"/>
              <a:t>8.e) Solution methods for implicit schemes</a:t>
            </a:r>
            <a:endParaRPr lang="nl-BE"/>
          </a:p>
        </p:txBody>
      </p:sp>
      <p:sp>
        <p:nvSpPr>
          <p:cNvPr id="67589" name="Rectangle 3"/>
          <p:cNvSpPr>
            <a:spLocks noGrp="1" noChangeArrowheads="1"/>
          </p:cNvSpPr>
          <p:nvPr>
            <p:ph type="body" idx="1"/>
          </p:nvPr>
        </p:nvSpPr>
        <p:spPr/>
        <p:txBody>
          <a:bodyPr/>
          <a:lstStyle/>
          <a:p>
            <a:pPr lvl="1" eaLnBrk="1" hangingPunct="1"/>
            <a:r>
              <a:rPr lang="nl-BE"/>
              <a:t>Implicit schemes result in sparse matrix</a:t>
            </a:r>
          </a:p>
          <a:p>
            <a:pPr lvl="1" eaLnBrk="1" hangingPunct="1"/>
            <a:r>
              <a:rPr lang="nl-BE"/>
              <a:t>Various methods available for solving matrix equation, e.g. biconjugate gradient</a:t>
            </a:r>
          </a:p>
          <a:p>
            <a:pPr lvl="1" eaLnBrk="1" hangingPunct="1"/>
            <a:r>
              <a:rPr lang="nl-BE"/>
              <a:t>See chapter on mathematics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Footer Placeholder 4"/>
          <p:cNvSpPr>
            <a:spLocks noGrp="1"/>
          </p:cNvSpPr>
          <p:nvPr>
            <p:ph type="ftr" sz="quarter" idx="10"/>
          </p:nvPr>
        </p:nvSpPr>
        <p:spPr>
          <a:noFill/>
        </p:spPr>
        <p:txBody>
          <a:bodyPr/>
          <a:lstStyle/>
          <a:p>
            <a:r>
              <a:rPr lang="en-US">
                <a:latin typeface="Arial" pitchFamily="34" charset="0"/>
              </a:rPr>
              <a:t>Computational: time domain / volume discretisation</a:t>
            </a:r>
            <a:endParaRPr lang="nl-BE">
              <a:latin typeface="Arial" pitchFamily="34" charset="0"/>
            </a:endParaRPr>
          </a:p>
        </p:txBody>
      </p:sp>
      <p:sp>
        <p:nvSpPr>
          <p:cNvPr id="4100" name="Slide Number Placeholder 5"/>
          <p:cNvSpPr>
            <a:spLocks noGrp="1"/>
          </p:cNvSpPr>
          <p:nvPr>
            <p:ph type="sldNum" sz="quarter" idx="11"/>
          </p:nvPr>
        </p:nvSpPr>
        <p:spPr>
          <a:noFill/>
        </p:spPr>
        <p:txBody>
          <a:bodyPr/>
          <a:lstStyle/>
          <a:p>
            <a:fld id="{3734EA8D-96DE-4AE7-93C9-FE54866E078E}" type="slidenum">
              <a:rPr lang="nl-BE" smtClean="0">
                <a:latin typeface="Arial" pitchFamily="34" charset="0"/>
              </a:rPr>
              <a:pPr/>
              <a:t>7</a:t>
            </a:fld>
            <a:endParaRPr lang="nl-BE">
              <a:latin typeface="Arial" pitchFamily="34" charset="0"/>
            </a:endParaRPr>
          </a:p>
        </p:txBody>
      </p:sp>
      <p:sp>
        <p:nvSpPr>
          <p:cNvPr id="4101" name="Rectangle 2"/>
          <p:cNvSpPr>
            <a:spLocks noGrp="1" noChangeArrowheads="1"/>
          </p:cNvSpPr>
          <p:nvPr>
            <p:ph type="title"/>
          </p:nvPr>
        </p:nvSpPr>
        <p:spPr/>
        <p:txBody>
          <a:bodyPr/>
          <a:lstStyle/>
          <a:p>
            <a:pPr eaLnBrk="1" hangingPunct="1"/>
            <a:r>
              <a:rPr lang="en-US"/>
              <a:t>1.a) Cartesian grids</a:t>
            </a:r>
          </a:p>
        </p:txBody>
      </p:sp>
      <p:sp>
        <p:nvSpPr>
          <p:cNvPr id="4102" name="Rectangle 3"/>
          <p:cNvSpPr>
            <a:spLocks noGrp="1" noChangeArrowheads="1"/>
          </p:cNvSpPr>
          <p:nvPr>
            <p:ph type="body" sz="half" idx="1"/>
          </p:nvPr>
        </p:nvSpPr>
        <p:spPr>
          <a:xfrm>
            <a:off x="179388" y="1125538"/>
            <a:ext cx="8785225" cy="5399087"/>
          </a:xfrm>
        </p:spPr>
        <p:txBody>
          <a:bodyPr/>
          <a:lstStyle/>
          <a:p>
            <a:pPr eaLnBrk="1" hangingPunct="1"/>
            <a:r>
              <a:rPr lang="en-US" sz="2400"/>
              <a:t>Electromagnetic using </a:t>
            </a:r>
            <a:r>
              <a:rPr lang="en-US" sz="2400" b="1"/>
              <a:t>E</a:t>
            </a:r>
            <a:r>
              <a:rPr lang="en-US" sz="2400"/>
              <a:t> and </a:t>
            </a:r>
            <a:r>
              <a:rPr lang="en-US" sz="2400" b="1"/>
              <a:t>H</a:t>
            </a:r>
          </a:p>
          <a:p>
            <a:pPr lvl="1" eaLnBrk="1" hangingPunct="1"/>
            <a:r>
              <a:rPr lang="en-US" sz="2000"/>
              <a:t>Yee-cell</a:t>
            </a:r>
          </a:p>
          <a:p>
            <a:pPr lvl="1" eaLnBrk="1" hangingPunct="1"/>
            <a:endParaRPr lang="en-US" sz="2000"/>
          </a:p>
          <a:p>
            <a:pPr lvl="1" eaLnBrk="1" hangingPunct="1"/>
            <a:endParaRPr lang="en-US" sz="2000"/>
          </a:p>
          <a:p>
            <a:pPr lvl="1" eaLnBrk="1" hangingPunct="1"/>
            <a:endParaRPr lang="en-US" sz="2000"/>
          </a:p>
          <a:p>
            <a:pPr lvl="1" eaLnBrk="1" hangingPunct="1"/>
            <a:endParaRPr lang="en-US" sz="2000"/>
          </a:p>
          <a:p>
            <a:pPr lvl="1" eaLnBrk="1" hangingPunct="1"/>
            <a:endParaRPr lang="en-US" sz="2000"/>
          </a:p>
          <a:p>
            <a:pPr lvl="1" eaLnBrk="1" hangingPunct="1"/>
            <a:endParaRPr lang="en-US" sz="2000"/>
          </a:p>
          <a:p>
            <a:pPr lvl="1" eaLnBrk="1" hangingPunct="1"/>
            <a:endParaRPr lang="en-US" sz="2000"/>
          </a:p>
          <a:p>
            <a:pPr lvl="1" eaLnBrk="1" hangingPunct="1"/>
            <a:endParaRPr lang="en-US" sz="2000"/>
          </a:p>
          <a:p>
            <a:pPr lvl="1" eaLnBrk="1" hangingPunct="1"/>
            <a:endParaRPr lang="en-US" sz="2000"/>
          </a:p>
          <a:p>
            <a:pPr lvl="1" eaLnBrk="1" hangingPunct="1"/>
            <a:endParaRPr lang="en-US" sz="2000"/>
          </a:p>
          <a:p>
            <a:pPr lvl="1" eaLnBrk="1" hangingPunct="1"/>
            <a:endParaRPr lang="en-US" sz="2000"/>
          </a:p>
          <a:p>
            <a:pPr lvl="1" eaLnBrk="1" hangingPunct="1"/>
            <a:r>
              <a:rPr lang="en-US" sz="2000"/>
              <a:t>Look at				  to see that discretisation fits!</a:t>
            </a:r>
          </a:p>
        </p:txBody>
      </p:sp>
      <p:pic>
        <p:nvPicPr>
          <p:cNvPr id="4103" name="Picture 4" descr="yeecell"/>
          <p:cNvPicPr>
            <a:picLocks noGrp="1" noChangeAspect="1" noChangeArrowheads="1"/>
          </p:cNvPicPr>
          <p:nvPr>
            <p:ph sz="half" idx="2"/>
          </p:nvPr>
        </p:nvPicPr>
        <p:blipFill>
          <a:blip r:embed="rId4" cstate="print"/>
          <a:srcRect/>
          <a:stretch>
            <a:fillRect/>
          </a:stretch>
        </p:blipFill>
        <p:spPr>
          <a:xfrm>
            <a:off x="2411413" y="1587500"/>
            <a:ext cx="4822825" cy="4217988"/>
          </a:xfrm>
          <a:noFill/>
        </p:spPr>
      </p:pic>
      <p:graphicFrame>
        <p:nvGraphicFramePr>
          <p:cNvPr id="4098" name="Object 6"/>
          <p:cNvGraphicFramePr>
            <a:graphicFrameLocks noGrp="1" noChangeAspect="1"/>
          </p:cNvGraphicFramePr>
          <p:nvPr>
            <p:ph sz="quarter" idx="4294967295"/>
          </p:nvPr>
        </p:nvGraphicFramePr>
        <p:xfrm>
          <a:off x="1979613" y="5805488"/>
          <a:ext cx="2835275" cy="661987"/>
        </p:xfrm>
        <a:graphic>
          <a:graphicData uri="http://schemas.openxmlformats.org/presentationml/2006/ole">
            <mc:AlternateContent xmlns:mc="http://schemas.openxmlformats.org/markup-compatibility/2006">
              <mc:Choice xmlns:v="urn:schemas-microsoft-com:vml" Requires="v">
                <p:oleObj spid="_x0000_s4109" name="Equation" r:id="rId5" imgW="1904760" imgH="444240" progId="Equation.3">
                  <p:embed/>
                </p:oleObj>
              </mc:Choice>
              <mc:Fallback>
                <p:oleObj name="Equation" r:id="rId5" imgW="1904760" imgH="44424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9613" y="5805488"/>
                        <a:ext cx="2835275" cy="661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Footer Placeholder 3"/>
          <p:cNvSpPr>
            <a:spLocks noGrp="1"/>
          </p:cNvSpPr>
          <p:nvPr>
            <p:ph type="ftr" sz="quarter" idx="10"/>
          </p:nvPr>
        </p:nvSpPr>
        <p:spPr>
          <a:noFill/>
        </p:spPr>
        <p:txBody>
          <a:bodyPr/>
          <a:lstStyle/>
          <a:p>
            <a:r>
              <a:rPr lang="en-US">
                <a:latin typeface="Arial" pitchFamily="34" charset="0"/>
              </a:rPr>
              <a:t>Computational: time domain / volume discretisation</a:t>
            </a:r>
            <a:endParaRPr lang="nl-BE">
              <a:latin typeface="Arial" pitchFamily="34" charset="0"/>
            </a:endParaRPr>
          </a:p>
        </p:txBody>
      </p:sp>
      <p:sp>
        <p:nvSpPr>
          <p:cNvPr id="5125" name="Slide Number Placeholder 4"/>
          <p:cNvSpPr>
            <a:spLocks noGrp="1"/>
          </p:cNvSpPr>
          <p:nvPr>
            <p:ph type="sldNum" sz="quarter" idx="11"/>
          </p:nvPr>
        </p:nvSpPr>
        <p:spPr>
          <a:noFill/>
        </p:spPr>
        <p:txBody>
          <a:bodyPr/>
          <a:lstStyle/>
          <a:p>
            <a:fld id="{3793132B-15CF-49F5-B441-3AD04D97D90F}" type="slidenum">
              <a:rPr lang="nl-BE" smtClean="0">
                <a:latin typeface="Arial" pitchFamily="34" charset="0"/>
              </a:rPr>
              <a:pPr/>
              <a:t>8</a:t>
            </a:fld>
            <a:endParaRPr lang="nl-BE">
              <a:latin typeface="Arial" pitchFamily="34" charset="0"/>
            </a:endParaRPr>
          </a:p>
        </p:txBody>
      </p:sp>
      <p:sp>
        <p:nvSpPr>
          <p:cNvPr id="5126" name="Rectangle 2"/>
          <p:cNvSpPr>
            <a:spLocks noGrp="1" noChangeArrowheads="1"/>
          </p:cNvSpPr>
          <p:nvPr>
            <p:ph type="title"/>
          </p:nvPr>
        </p:nvSpPr>
        <p:spPr/>
        <p:txBody>
          <a:bodyPr/>
          <a:lstStyle/>
          <a:p>
            <a:pPr marL="685800" indent="-685800" eaLnBrk="1" hangingPunct="1"/>
            <a:r>
              <a:rPr lang="en-US"/>
              <a:t>1.b) Extended stencils</a:t>
            </a:r>
          </a:p>
        </p:txBody>
      </p:sp>
      <p:sp>
        <p:nvSpPr>
          <p:cNvPr id="5127" name="Rectangle 3"/>
          <p:cNvSpPr>
            <a:spLocks noGrp="1" noChangeArrowheads="1"/>
          </p:cNvSpPr>
          <p:nvPr>
            <p:ph type="body" idx="1"/>
          </p:nvPr>
        </p:nvSpPr>
        <p:spPr/>
        <p:txBody>
          <a:bodyPr/>
          <a:lstStyle/>
          <a:p>
            <a:pPr eaLnBrk="1" hangingPunct="1">
              <a:lnSpc>
                <a:spcPct val="90000"/>
              </a:lnSpc>
            </a:pPr>
            <a:r>
              <a:rPr lang="en-US" sz="2400"/>
              <a:t>Idea: improve accuracy of numerical approximation to spatial derivative</a:t>
            </a:r>
          </a:p>
          <a:p>
            <a:pPr lvl="1" eaLnBrk="1" hangingPunct="1">
              <a:lnSpc>
                <a:spcPct val="90000"/>
              </a:lnSpc>
            </a:pPr>
            <a:r>
              <a:rPr lang="en-US" sz="2000"/>
              <a:t>By including more terms in the series expansion and including points that are further away, one can easily derive higher order approximations for the spatial derivatives</a:t>
            </a:r>
          </a:p>
          <a:p>
            <a:pPr lvl="1" eaLnBrk="1" hangingPunct="1">
              <a:lnSpc>
                <a:spcPct val="90000"/>
              </a:lnSpc>
            </a:pPr>
            <a:r>
              <a:rPr lang="en-US" sz="2000"/>
              <a:t>E.g. 7 points in collocated grid</a:t>
            </a:r>
          </a:p>
          <a:p>
            <a:pPr eaLnBrk="1" hangingPunct="1">
              <a:lnSpc>
                <a:spcPct val="90000"/>
              </a:lnSpc>
            </a:pPr>
            <a:endParaRPr lang="en-US" sz="2400"/>
          </a:p>
          <a:p>
            <a:pPr eaLnBrk="1" hangingPunct="1">
              <a:lnSpc>
                <a:spcPct val="90000"/>
              </a:lnSpc>
            </a:pPr>
            <a:endParaRPr lang="en-US" sz="2400"/>
          </a:p>
          <a:p>
            <a:pPr lvl="1" eaLnBrk="1" hangingPunct="1">
              <a:lnSpc>
                <a:spcPct val="90000"/>
              </a:lnSpc>
            </a:pPr>
            <a:endParaRPr lang="en-US" sz="2000"/>
          </a:p>
          <a:p>
            <a:pPr lvl="1" eaLnBrk="1" hangingPunct="1">
              <a:lnSpc>
                <a:spcPct val="90000"/>
              </a:lnSpc>
            </a:pPr>
            <a:endParaRPr lang="en-US" sz="2000"/>
          </a:p>
          <a:p>
            <a:pPr lvl="1" eaLnBrk="1" hangingPunct="1">
              <a:lnSpc>
                <a:spcPct val="90000"/>
              </a:lnSpc>
            </a:pPr>
            <a:r>
              <a:rPr lang="en-US" sz="2000"/>
              <a:t>The phase error of this scheme can further be improved by minimizing phase error by tuning </a:t>
            </a:r>
            <a:r>
              <a:rPr lang="en-US" sz="2000" i="1"/>
              <a:t>a</a:t>
            </a:r>
            <a:r>
              <a:rPr lang="en-US" sz="2000" i="1" baseline="-25000"/>
              <a:t>i</a:t>
            </a:r>
            <a:r>
              <a:rPr lang="en-US" sz="2000"/>
              <a:t>. This leads to Dispersion Relation Preserving (DRP) schemes.</a:t>
            </a:r>
          </a:p>
          <a:p>
            <a:pPr eaLnBrk="1" hangingPunct="1">
              <a:lnSpc>
                <a:spcPct val="90000"/>
              </a:lnSpc>
            </a:pPr>
            <a:r>
              <a:rPr lang="en-US" sz="2400"/>
              <a:t>Problem: boundaries, sources, ... so only useful for simple geometry.</a:t>
            </a:r>
          </a:p>
        </p:txBody>
      </p:sp>
      <p:graphicFrame>
        <p:nvGraphicFramePr>
          <p:cNvPr id="5122" name="Object 4"/>
          <p:cNvGraphicFramePr>
            <a:graphicFrameLocks noGrp="1" noChangeAspect="1"/>
          </p:cNvGraphicFramePr>
          <p:nvPr>
            <p:ph sz="half" idx="4294967295"/>
          </p:nvPr>
        </p:nvGraphicFramePr>
        <p:xfrm>
          <a:off x="250825" y="3141663"/>
          <a:ext cx="8802688" cy="658812"/>
        </p:xfrm>
        <a:graphic>
          <a:graphicData uri="http://schemas.openxmlformats.org/presentationml/2006/ole">
            <mc:AlternateContent xmlns:mc="http://schemas.openxmlformats.org/markup-compatibility/2006">
              <mc:Choice xmlns:v="urn:schemas-microsoft-com:vml" Requires="v">
                <p:oleObj spid="_x0000_s5144" name="Equation" r:id="rId4" imgW="6273720" imgH="469800" progId="Equation.3">
                  <p:embed/>
                </p:oleObj>
              </mc:Choice>
              <mc:Fallback>
                <p:oleObj name="Equation" r:id="rId4" imgW="6273720" imgH="4698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825" y="3141663"/>
                        <a:ext cx="8802688" cy="658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3" name="Object 6"/>
          <p:cNvGraphicFramePr>
            <a:graphicFrameLocks noChangeAspect="1"/>
          </p:cNvGraphicFramePr>
          <p:nvPr/>
        </p:nvGraphicFramePr>
        <p:xfrm>
          <a:off x="971550" y="3860800"/>
          <a:ext cx="2352675" cy="658813"/>
        </p:xfrm>
        <a:graphic>
          <a:graphicData uri="http://schemas.openxmlformats.org/presentationml/2006/ole">
            <mc:AlternateContent xmlns:mc="http://schemas.openxmlformats.org/markup-compatibility/2006">
              <mc:Choice xmlns:v="urn:schemas-microsoft-com:vml" Requires="v">
                <p:oleObj spid="_x0000_s5145" name="Equation" r:id="rId6" imgW="1676160" imgH="469800" progId="Equation.3">
                  <p:embed/>
                </p:oleObj>
              </mc:Choice>
              <mc:Fallback>
                <p:oleObj name="Equation" r:id="rId6" imgW="1676160" imgH="4698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3860800"/>
                        <a:ext cx="2352675" cy="658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3"/>
          <p:cNvSpPr>
            <a:spLocks noGrp="1"/>
          </p:cNvSpPr>
          <p:nvPr>
            <p:ph type="ftr" sz="quarter" idx="10"/>
          </p:nvPr>
        </p:nvSpPr>
        <p:spPr>
          <a:noFill/>
        </p:spPr>
        <p:txBody>
          <a:bodyPr/>
          <a:lstStyle/>
          <a:p>
            <a:r>
              <a:rPr lang="en-US">
                <a:latin typeface="Arial" pitchFamily="34" charset="0"/>
              </a:rPr>
              <a:t>Computational: time domain / volume discretisation</a:t>
            </a:r>
            <a:endParaRPr lang="nl-BE">
              <a:latin typeface="Arial" pitchFamily="34" charset="0"/>
            </a:endParaRPr>
          </a:p>
        </p:txBody>
      </p:sp>
      <p:sp>
        <p:nvSpPr>
          <p:cNvPr id="46083" name="Slide Number Placeholder 4"/>
          <p:cNvSpPr>
            <a:spLocks noGrp="1"/>
          </p:cNvSpPr>
          <p:nvPr>
            <p:ph type="sldNum" sz="quarter" idx="11"/>
          </p:nvPr>
        </p:nvSpPr>
        <p:spPr>
          <a:noFill/>
        </p:spPr>
        <p:txBody>
          <a:bodyPr/>
          <a:lstStyle/>
          <a:p>
            <a:fld id="{3D50C9F3-7D42-4390-9D2A-F0D4DA7B2390}" type="slidenum">
              <a:rPr lang="nl-BE" smtClean="0">
                <a:latin typeface="Arial" pitchFamily="34" charset="0"/>
              </a:rPr>
              <a:pPr/>
              <a:t>9</a:t>
            </a:fld>
            <a:endParaRPr lang="nl-BE">
              <a:latin typeface="Arial" pitchFamily="34" charset="0"/>
            </a:endParaRPr>
          </a:p>
        </p:txBody>
      </p:sp>
      <p:sp>
        <p:nvSpPr>
          <p:cNvPr id="46084" name="Rectangle 2"/>
          <p:cNvSpPr>
            <a:spLocks noGrp="1" noChangeArrowheads="1"/>
          </p:cNvSpPr>
          <p:nvPr>
            <p:ph type="title"/>
          </p:nvPr>
        </p:nvSpPr>
        <p:spPr/>
        <p:txBody>
          <a:bodyPr/>
          <a:lstStyle/>
          <a:p>
            <a:pPr marL="685800" indent="-685800" eaLnBrk="1" hangingPunct="1"/>
            <a:r>
              <a:rPr lang="en-US"/>
              <a:t>1.b) Extended stencils</a:t>
            </a:r>
          </a:p>
        </p:txBody>
      </p:sp>
      <p:sp>
        <p:nvSpPr>
          <p:cNvPr id="46085" name="Rectangle 3"/>
          <p:cNvSpPr>
            <a:spLocks noGrp="1" noChangeArrowheads="1"/>
          </p:cNvSpPr>
          <p:nvPr>
            <p:ph type="body" idx="1"/>
          </p:nvPr>
        </p:nvSpPr>
        <p:spPr/>
        <p:txBody>
          <a:bodyPr/>
          <a:lstStyle/>
          <a:p>
            <a:pPr eaLnBrk="1" hangingPunct="1"/>
            <a:r>
              <a:rPr lang="en-US" sz="2400"/>
              <a:t>Finite element time domain (FETD) methods also aim at reducing the spatial sampling rate.</a:t>
            </a:r>
          </a:p>
          <a:p>
            <a:pPr lvl="1" eaLnBrk="1" hangingPunct="1"/>
            <a:r>
              <a:rPr lang="en-US" sz="2000"/>
              <a:t>For a discussion on FE see next chapter.</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19718</TotalTime>
  <Words>12885</Words>
  <Application>Microsoft Office PowerPoint</Application>
  <PresentationFormat>On-screen Show (4:3)</PresentationFormat>
  <Paragraphs>967</Paragraphs>
  <Slides>65</Slides>
  <Notes>65</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2</vt:i4>
      </vt:variant>
      <vt:variant>
        <vt:lpstr>Slide Titles</vt:lpstr>
      </vt:variant>
      <vt:variant>
        <vt:i4>65</vt:i4>
      </vt:variant>
    </vt:vector>
  </HeadingPairs>
  <TitlesOfParts>
    <vt:vector size="71" baseType="lpstr">
      <vt:lpstr>Arial</vt:lpstr>
      <vt:lpstr>Symbol</vt:lpstr>
      <vt:lpstr>Times New Roman</vt:lpstr>
      <vt:lpstr>Default Design</vt:lpstr>
      <vt:lpstr>Equation</vt:lpstr>
      <vt:lpstr>Equation.3</vt:lpstr>
      <vt:lpstr>Time domain / volume discretisation</vt:lpstr>
      <vt:lpstr>1. Discretisation schemes</vt:lpstr>
      <vt:lpstr>1.a) Cartesian grids</vt:lpstr>
      <vt:lpstr>1.a) Cartesian grids</vt:lpstr>
      <vt:lpstr>1.a) Cartesian grids</vt:lpstr>
      <vt:lpstr>1.a) Cartesian grids</vt:lpstr>
      <vt:lpstr>1.a) Cartesian grids</vt:lpstr>
      <vt:lpstr>1.b) Extended stencils</vt:lpstr>
      <vt:lpstr>1.b) Extended stencils</vt:lpstr>
      <vt:lpstr>1.b) Extended stencils</vt:lpstr>
      <vt:lpstr>1.b) Extended stencils</vt:lpstr>
      <vt:lpstr>1.c) Non-Cartesian structured grids</vt:lpstr>
      <vt:lpstr>1.c) Non-Cartesian structured grids</vt:lpstr>
      <vt:lpstr>1.c) Non-Cartesian structured grids</vt:lpstr>
      <vt:lpstr>1.d) Non-structured grids</vt:lpstr>
      <vt:lpstr>1.d) Non-structured grids</vt:lpstr>
      <vt:lpstr>1.d) Non-structured grids</vt:lpstr>
      <vt:lpstr>2. Explicit, implicit, and stability</vt:lpstr>
      <vt:lpstr>2.a) Explicit, leap-frog, staggered in time</vt:lpstr>
      <vt:lpstr>2.a) Explicit, leap-frog, staggered in time</vt:lpstr>
      <vt:lpstr>2.b) Stability, Courant limit</vt:lpstr>
      <vt:lpstr>2.b) Stability, Courant limit</vt:lpstr>
      <vt:lpstr>2.b) Stability, Courant limit</vt:lpstr>
      <vt:lpstr>2.b) Stability, Courant limit</vt:lpstr>
      <vt:lpstr>2.b) Stability, Courant limit</vt:lpstr>
      <vt:lpstr>2.c) Explicit Runge Kutta</vt:lpstr>
      <vt:lpstr>2.d) Implicit time stepping, Crank Nicolson</vt:lpstr>
      <vt:lpstr>2.d) Implicit time stepping, Crank Nicolson</vt:lpstr>
      <vt:lpstr>2.d) Implicit time stepping, Crank Nicolson</vt:lpstr>
      <vt:lpstr>2.e) Closure</vt:lpstr>
      <vt:lpstr>3. Numerical accuracy</vt:lpstr>
      <vt:lpstr>3.a) accuracy of basic FDTD scheme</vt:lpstr>
      <vt:lpstr>3.a) accuracy of basic FDTD scheme</vt:lpstr>
      <vt:lpstr>3.b) DRP scheme</vt:lpstr>
      <vt:lpstr>3.b) DRP scheme</vt:lpstr>
      <vt:lpstr>4. Sources and boundary conditions</vt:lpstr>
      <vt:lpstr>4.a) non-transparent sources</vt:lpstr>
      <vt:lpstr>4.b) transparent sources</vt:lpstr>
      <vt:lpstr>4. sources</vt:lpstr>
      <vt:lpstr>4.c) impedance boundary</vt:lpstr>
      <vt:lpstr>4.c) impedance boundary</vt:lpstr>
      <vt:lpstr>4.c) impedance boundary</vt:lpstr>
      <vt:lpstr>5. Perfectly absorbing layers</vt:lpstr>
      <vt:lpstr>5.a) A simple first order approach </vt:lpstr>
      <vt:lpstr>5.b) Perfectly matched layers (PML)</vt:lpstr>
      <vt:lpstr>5.b) Perfectly matched layers (PML)</vt:lpstr>
      <vt:lpstr>5.b) Perfectly matched layers (PML)</vt:lpstr>
      <vt:lpstr>5.b) Perfectly matched layers (PML)</vt:lpstr>
      <vt:lpstr>5.b) Perfectly matched layers (PML)</vt:lpstr>
      <vt:lpstr>6. Handling additional terms in the equation</vt:lpstr>
      <vt:lpstr>6.a) Damping proportional to field </vt:lpstr>
      <vt:lpstr>6.b) Damping proportional to derivative </vt:lpstr>
      <vt:lpstr>6.c) Moving media</vt:lpstr>
      <vt:lpstr>7. Grid refinement and subgridscale models </vt:lpstr>
      <vt:lpstr>7.b) Cartesian refinement</vt:lpstr>
      <vt:lpstr>7.b) Cartesian refinement</vt:lpstr>
      <vt:lpstr>7.c) Non-Cartesian adaptation</vt:lpstr>
      <vt:lpstr>7.d) Small objects and openings</vt:lpstr>
      <vt:lpstr>7.e) Boundary layers</vt:lpstr>
      <vt:lpstr>8. Implementation aspects</vt:lpstr>
      <vt:lpstr>8.a) Matrix implementation for structured grids</vt:lpstr>
      <vt:lpstr>8.b) A linked list solution</vt:lpstr>
      <vt:lpstr>8.c) Parallelization</vt:lpstr>
      <vt:lpstr>8.d) Moving grids</vt:lpstr>
      <vt:lpstr>8.e) Solution methods for implicit schemes</vt:lpstr>
    </vt:vector>
  </TitlesOfParts>
  <Company>INTEC - UGent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Golven</dc:title>
  <dc:creator>dick botteldooren</dc:creator>
  <cp:lastModifiedBy>Dick Botteldooren</cp:lastModifiedBy>
  <cp:revision>228</cp:revision>
  <dcterms:created xsi:type="dcterms:W3CDTF">2005-02-12T09:30:44Z</dcterms:created>
  <dcterms:modified xsi:type="dcterms:W3CDTF">2021-10-05T10:19:31Z</dcterms:modified>
</cp:coreProperties>
</file>