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3" r:id="rId3"/>
    <p:sldId id="285" r:id="rId4"/>
    <p:sldId id="292" r:id="rId5"/>
    <p:sldId id="286" r:id="rId6"/>
    <p:sldId id="287" r:id="rId7"/>
    <p:sldId id="293" r:id="rId8"/>
    <p:sldId id="288" r:id="rId9"/>
    <p:sldId id="297" r:id="rId10"/>
    <p:sldId id="294" r:id="rId11"/>
    <p:sldId id="295" r:id="rId12"/>
    <p:sldId id="296" r:id="rId13"/>
    <p:sldId id="291" r:id="rId14"/>
    <p:sldId id="299" r:id="rId15"/>
    <p:sldId id="28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D7373"/>
    <a:srgbClr val="FEC630"/>
    <a:srgbClr val="F0EEF0"/>
    <a:srgbClr val="52C9BD"/>
    <a:srgbClr val="FF5969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4.png"/><Relationship Id="rId21" Type="http://schemas.openxmlformats.org/officeDocument/2006/relationships/image" Target="../media/image17.png"/><Relationship Id="rId2" Type="http://schemas.openxmlformats.org/officeDocument/2006/relationships/image" Target="../media/image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15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4.png"/><Relationship Id="rId21" Type="http://schemas.openxmlformats.org/officeDocument/2006/relationships/image" Target="../media/image21.png"/><Relationship Id="rId2" Type="http://schemas.openxmlformats.org/officeDocument/2006/relationships/image" Target="../media/image1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19.png"/><Relationship Id="rId2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4.png"/><Relationship Id="rId21" Type="http://schemas.openxmlformats.org/officeDocument/2006/relationships/image" Target="../media/image25.png"/><Relationship Id="rId2" Type="http://schemas.openxmlformats.org/officeDocument/2006/relationships/image" Target="../media/image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23.png"/><Relationship Id="rId2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png"/><Relationship Id="rId3" Type="http://schemas.openxmlformats.org/officeDocument/2006/relationships/image" Target="../media/image5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jpeg"/><Relationship Id="rId3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.png"/><Relationship Id="rId3" Type="http://schemas.openxmlformats.org/officeDocument/2006/relationships/image" Target="../media/image5.png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jpeg"/><Relationship Id="rId3" Type="http://schemas.openxmlformats.org/officeDocument/2006/relationships/slide" Target="slide1.xml"/><Relationship Id="rId25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5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089647" y="34703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MACHINE LEARNING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FINAL 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890381" y="3872167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240077" y="2180490"/>
            <a:ext cx="90096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b="1" dirty="0">
                <a:latin typeface="Arial Rounded MT Bold" panose="020F0704030504030204" pitchFamily="34" charset="0"/>
              </a:rPr>
              <a:t>Predictive Machine Learning Models for Tree Health Prognosis</a:t>
            </a:r>
            <a:endParaRPr lang="en-IN" sz="4300" b="1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4481377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Kalpavruksha</a:t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Kalpavruksha</a:t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Tejomay Pranav Kapadia</a:t>
            </a:r>
            <a:endParaRPr lang="en-IN" sz="36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Vedant Rajeev Rawal</a:t>
            </a:r>
            <a:endParaRPr lang="en-IN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20961"/>
              <a:ext cx="33174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grpSp>
        <p:nvGrpSpPr>
          <p:cNvPr id="421" name="Group 420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1217483" y="57177"/>
            <a:ext cx="7124374" cy="2119373"/>
            <a:chOff x="1825679" y="1992806"/>
            <a:chExt cx="4672165" cy="3276671"/>
          </a:xfrm>
        </p:grpSpPr>
        <p:sp>
          <p:nvSpPr>
            <p:cNvPr id="423" name="TextBox 422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2335300" y="1992806"/>
              <a:ext cx="4162544" cy="8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latin typeface="Bahnschrift Light Condensed" panose="020B0502040204020203" pitchFamily="34" charset="0"/>
                </a:rPr>
                <a:t>DECISION TREE</a:t>
              </a:r>
              <a:endParaRPr lang="en-US" sz="3000" b="1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2106450" y="3296844"/>
            <a:ext cx="5842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Bahnschrift Light Condensed" panose="020B0502040204020203" pitchFamily="34" charset="0"/>
              </a:rPr>
              <a:t>GAUSSIAN NAIVE BAYES</a:t>
            </a:r>
            <a:endParaRPr lang="en-US" sz="30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118" y="603265"/>
            <a:ext cx="3851878" cy="2720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4913" y="3863413"/>
            <a:ext cx="3847561" cy="2900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80459" y="603265"/>
            <a:ext cx="3936157" cy="2755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15" y="218487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Before Sampling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53129" y="223717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After Resampling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9082" y="3863412"/>
            <a:ext cx="3903861" cy="29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5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6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grpSp>
        <p:nvGrpSpPr>
          <p:cNvPr id="421" name="Group 420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1217483" y="65722"/>
            <a:ext cx="6991982" cy="2110829"/>
            <a:chOff x="1825679" y="2006016"/>
            <a:chExt cx="4585342" cy="3263461"/>
          </a:xfrm>
        </p:grpSpPr>
        <p:sp>
          <p:nvSpPr>
            <p:cNvPr id="423" name="TextBox 422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2248477" y="2006016"/>
              <a:ext cx="4162544" cy="8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latin typeface="Bahnschrift Light Condensed" panose="020B0502040204020203" pitchFamily="34" charset="0"/>
                </a:rPr>
                <a:t>LOGISTIC REGRESSION</a:t>
              </a:r>
              <a:endParaRPr lang="en-US" sz="3000" b="1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2106450" y="3296844"/>
            <a:ext cx="5842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Bahnschrift Light Condensed" panose="020B0502040204020203" pitchFamily="34" charset="0"/>
              </a:rPr>
              <a:t>RANDOM FOREST</a:t>
            </a:r>
            <a:endParaRPr lang="en-US" sz="3000" b="1" dirty="0">
              <a:latin typeface="Bahnschrift 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15" y="218487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Before </a:t>
            </a:r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ampling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53129" y="223717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After Resampling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827" y="3850841"/>
            <a:ext cx="3851603" cy="2927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3861" y="570264"/>
            <a:ext cx="3908147" cy="278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00213" y="551762"/>
            <a:ext cx="3882035" cy="2803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1863" y="3863413"/>
            <a:ext cx="3890385" cy="29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0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6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grpSp>
        <p:nvGrpSpPr>
          <p:cNvPr id="421" name="Group 420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1217483" y="65722"/>
            <a:ext cx="6991982" cy="2110829"/>
            <a:chOff x="1825679" y="2006016"/>
            <a:chExt cx="4585342" cy="3263461"/>
          </a:xfrm>
        </p:grpSpPr>
        <p:sp>
          <p:nvSpPr>
            <p:cNvPr id="423" name="TextBox 422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2248477" y="2006016"/>
              <a:ext cx="4162544" cy="8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latin typeface="Bahnschrift Light Condensed" panose="020B0502040204020203" pitchFamily="34" charset="0"/>
                </a:rPr>
                <a:t>XGBoost</a:t>
              </a:r>
              <a:endParaRPr lang="en-US" sz="3000" b="1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2106450" y="3296844"/>
            <a:ext cx="5842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Bahnschrift Light Condensed" panose="020B0502040204020203" pitchFamily="34" charset="0"/>
              </a:rPr>
              <a:t>SGD</a:t>
            </a:r>
            <a:endParaRPr lang="en-US" sz="3000" b="1" dirty="0">
              <a:latin typeface="Bahnschrift 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15" y="218487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Before </a:t>
            </a:r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ampling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53129" y="223717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After Resampling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730" y="551762"/>
            <a:ext cx="3846591" cy="2803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5774" y="3850841"/>
            <a:ext cx="3865547" cy="2937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52192" y="565885"/>
            <a:ext cx="3957863" cy="2789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19399" y="3850841"/>
            <a:ext cx="3997217" cy="29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0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6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future steps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4098" name="Picture 2" descr="analytics-graph-bar Vector Icons free download in SVG, PNG Forma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53" y="1848541"/>
            <a:ext cx="2228666" cy="18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analytics-graph-bar Vector Icons free download in SVG, PNG Format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9" y="113215"/>
            <a:ext cx="1057366" cy="8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nalytics-graph-bar Vector Icons free download in SVG, PNG Format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13" y="154094"/>
            <a:ext cx="1057366" cy="8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analytics-graph-bar Vector Icons free download in SVG, PNG Format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40" y="3484044"/>
            <a:ext cx="1057366" cy="8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Graphic 43">
            <a:extLst>
              <a:ext uri="{FF2B5EF4-FFF2-40B4-BE49-F238E27FC236}">
                <a16:creationId xmlns:a16="http://schemas.microsoft.com/office/drawing/2014/main" xmlns="" id="{A6C4D09B-0EEC-9842-9A74-6E721194D838}"/>
              </a:ext>
            </a:extLst>
          </p:cNvPr>
          <p:cNvGrpSpPr/>
          <p:nvPr/>
        </p:nvGrpSpPr>
        <p:grpSpPr>
          <a:xfrm rot="20856244" flipH="1">
            <a:off x="3236540" y="3105783"/>
            <a:ext cx="1772720" cy="617104"/>
            <a:chOff x="5270499" y="2952750"/>
            <a:chExt cx="1652160" cy="946643"/>
          </a:xfrm>
          <a:solidFill>
            <a:schemeClr val="accent1">
              <a:lumMod val="50000"/>
            </a:schemeClr>
          </a:solidFill>
        </p:grpSpPr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xmlns="" id="{857024D7-9FEF-F64E-916F-ACB4D10E089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xmlns="" id="{BD19BF31-CC81-9045-ABD8-699DDF9B234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7" name="Graphic 43">
            <a:extLst>
              <a:ext uri="{FF2B5EF4-FFF2-40B4-BE49-F238E27FC236}">
                <a16:creationId xmlns:a16="http://schemas.microsoft.com/office/drawing/2014/main" xmlns="" id="{A6C4D09B-0EEC-9842-9A74-6E721194D838}"/>
              </a:ext>
            </a:extLst>
          </p:cNvPr>
          <p:cNvGrpSpPr/>
          <p:nvPr/>
        </p:nvGrpSpPr>
        <p:grpSpPr>
          <a:xfrm rot="8060880" flipH="1" flipV="1">
            <a:off x="6737945" y="878792"/>
            <a:ext cx="1874414" cy="685950"/>
            <a:chOff x="5270499" y="2952750"/>
            <a:chExt cx="1652160" cy="946643"/>
          </a:xfrm>
          <a:solidFill>
            <a:schemeClr val="accent1">
              <a:lumMod val="50000"/>
            </a:schemeClr>
          </a:solidFill>
        </p:grpSpPr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xmlns="" id="{857024D7-9FEF-F64E-916F-ACB4D10E089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xmlns="" id="{BD19BF31-CC81-9045-ABD8-699DDF9B234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69" name="Graphic 43">
            <a:extLst>
              <a:ext uri="{FF2B5EF4-FFF2-40B4-BE49-F238E27FC236}">
                <a16:creationId xmlns:a16="http://schemas.microsoft.com/office/drawing/2014/main" xmlns="" id="{A6C4D09B-0EEC-9842-9A74-6E721194D838}"/>
              </a:ext>
            </a:extLst>
          </p:cNvPr>
          <p:cNvGrpSpPr/>
          <p:nvPr/>
        </p:nvGrpSpPr>
        <p:grpSpPr>
          <a:xfrm rot="3912788" flipH="1">
            <a:off x="3714463" y="454356"/>
            <a:ext cx="1975559" cy="1416431"/>
            <a:chOff x="5270499" y="2952750"/>
            <a:chExt cx="1652160" cy="946643"/>
          </a:xfrm>
          <a:solidFill>
            <a:schemeClr val="accent1">
              <a:lumMod val="50000"/>
            </a:schemeClr>
          </a:solidFill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857024D7-9FEF-F64E-916F-ACB4D10E089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xmlns="" id="{BD19BF31-CC81-9045-ABD8-699DDF9B234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880159" y="1009698"/>
            <a:ext cx="4826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Implemented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k-fold cross-validation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with SVM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using different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Kernel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functions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: linear, polynomial, and RBF</a:t>
            </a:r>
            <a:endParaRPr lang="x-none" sz="24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1185085" y="4476533"/>
            <a:ext cx="4257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Utilized grid search technique to determine the optimal hyperparameter values for various models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7332657" y="1062294"/>
            <a:ext cx="427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Understood underfitting and overfitting through a graph depicting different complexity levels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67" y="3778073"/>
            <a:ext cx="5164837" cy="2904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672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/>
      <p:bldP spid="2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1349693" y="-6360"/>
            <a:ext cx="12544647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88230" y="2337440"/>
              <a:ext cx="96443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82293"/>
              <a:ext cx="2875083" cy="51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973B85E7-70CE-5745-8C07-E339FC9044B6}"/>
              </a:ext>
            </a:extLst>
          </p:cNvPr>
          <p:cNvGrpSpPr/>
          <p:nvPr/>
        </p:nvGrpSpPr>
        <p:grpSpPr>
          <a:xfrm>
            <a:off x="10039986" y="3244241"/>
            <a:ext cx="508610" cy="509101"/>
            <a:chOff x="-828000" y="3015000"/>
            <a:chExt cx="828000" cy="828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2" name="Graphic 10" descr="Coffee">
              <a:extLst>
                <a:ext uri="{FF2B5EF4-FFF2-40B4-BE49-F238E27FC236}">
                  <a16:creationId xmlns:a16="http://schemas.microsoft.com/office/drawing/2014/main" xmlns="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 rot="16200000">
            <a:off x="9780101" y="3206648"/>
            <a:ext cx="20406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w Cen MT" panose="020B0602020104020603" pitchFamily="34" charset="0"/>
              </a:rPr>
              <a:t>future steps</a:t>
            </a:r>
            <a:endParaRPr lang="en-IN" sz="3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51" y="2661216"/>
            <a:ext cx="1200178" cy="120017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4" name="Cloud Callout 63"/>
          <p:cNvSpPr/>
          <p:nvPr/>
        </p:nvSpPr>
        <p:spPr>
          <a:xfrm>
            <a:off x="4345163" y="3782"/>
            <a:ext cx="6536237" cy="2311561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Cloud Callout 64"/>
          <p:cNvSpPr/>
          <p:nvPr/>
        </p:nvSpPr>
        <p:spPr>
          <a:xfrm rot="10427861" flipH="1">
            <a:off x="4191844" y="4190514"/>
            <a:ext cx="6436660" cy="2228000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Cloud Callout 65"/>
          <p:cNvSpPr/>
          <p:nvPr/>
        </p:nvSpPr>
        <p:spPr>
          <a:xfrm rot="16200000" flipH="1">
            <a:off x="-494254" y="1952768"/>
            <a:ext cx="5662250" cy="2939744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 rot="16503105">
            <a:off x="144206" y="2268477"/>
            <a:ext cx="4697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Further research and analysis would be needed to fully understand the </a:t>
            </a:r>
            <a:r>
              <a:rPr lang="en-US" sz="2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factors affecting the health of different tree species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the city</a:t>
            </a:r>
            <a:endParaRPr lang="x-none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4593339" y="369125"/>
            <a:ext cx="6099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Considering more complex machine learning models such as </a:t>
            </a:r>
            <a:r>
              <a:rPr lang="en-US" sz="2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neural networks may help capture non-linear relationships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 the data more effectively</a:t>
            </a:r>
            <a:endParaRPr lang="x-none" sz="23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 rot="21251183">
            <a:off x="4634599" y="4752714"/>
            <a:ext cx="551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Collaborate with domain experts and incorporate </a:t>
            </a:r>
            <a:r>
              <a:rPr lang="en-US" sz="2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domain knowledge into the modeling process</a:t>
            </a:r>
            <a:endParaRPr lang="x-none" sz="2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94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231"/>
            <a:ext cx="3812427" cy="2813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3676" y="-1"/>
            <a:ext cx="1222132" cy="2022231"/>
          </a:xfrm>
          <a:prstGeom prst="rect">
            <a:avLst/>
          </a:prstGeom>
          <a:solidFill>
            <a:srgbClr val="00A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2C9B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3676" y="4835769"/>
            <a:ext cx="1222132" cy="2022231"/>
          </a:xfrm>
          <a:prstGeom prst="rect">
            <a:avLst/>
          </a:prstGeom>
          <a:solidFill>
            <a:srgbClr val="00A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2C9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484" y="1011114"/>
            <a:ext cx="7595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THANK YOU</a:t>
            </a:r>
            <a:endParaRPr lang="en-IN" sz="9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99" y="3794441"/>
            <a:ext cx="2646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Light Condensed" panose="020B0502040204020203" pitchFamily="34" charset="0"/>
              </a:rPr>
              <a:t>RK68465N@pace.edu</a:t>
            </a:r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 smtClean="0">
                <a:latin typeface="Bahnschrift Light Condensed" panose="020B0502040204020203" pitchFamily="34" charset="0"/>
              </a:rPr>
              <a:t>RK25464N@pace.edu TK94334N@pace.edu VR09520N@pace.edu</a:t>
            </a:r>
          </a:p>
        </p:txBody>
      </p:sp>
      <p:pic>
        <p:nvPicPr>
          <p:cNvPr id="2050" name="Picture 2" descr="Mail Stockio Linea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76" y="4182096"/>
            <a:ext cx="794349" cy="7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40026" y="-25872"/>
            <a:ext cx="13049178" cy="6858000"/>
            <a:chOff x="-282776" y="6356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2776" y="6356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!!lamp">
            <a:extLst>
              <a:ext uri="{FF2B5EF4-FFF2-40B4-BE49-F238E27FC236}">
                <a16:creationId xmlns:a16="http://schemas.microsoft.com/office/drawing/2014/main" xmlns="" id="{181A5DEA-5B2D-E047-A711-8ECD5C590B76}"/>
              </a:ext>
            </a:extLst>
          </p:cNvPr>
          <p:cNvGrpSpPr/>
          <p:nvPr/>
        </p:nvGrpSpPr>
        <p:grpSpPr>
          <a:xfrm>
            <a:off x="6345238" y="1749688"/>
            <a:ext cx="2923312" cy="3226756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9DC42383-AA68-1745-B48F-66DE2109DB8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122F237A-C3EF-2444-B31A-339E2E148F7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598F9E0C-B36B-444B-89A6-29D9485D2B9A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5F5D6235-20C2-9144-A5F0-B087471832F5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19CE5923-6E28-D74A-B119-0AD5A04B4992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73B85E7-70CE-5745-8C07-E339FC9044B6}"/>
              </a:ext>
            </a:extLst>
          </p:cNvPr>
          <p:cNvGrpSpPr/>
          <p:nvPr/>
        </p:nvGrpSpPr>
        <p:grpSpPr>
          <a:xfrm>
            <a:off x="11045296" y="3171554"/>
            <a:ext cx="613306" cy="595003"/>
            <a:chOff x="-828000" y="3015000"/>
            <a:chExt cx="828000" cy="828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8" name="Graphic 10" descr="Coffee">
              <a:extLst>
                <a:ext uri="{FF2B5EF4-FFF2-40B4-BE49-F238E27FC236}">
                  <a16:creationId xmlns:a16="http://schemas.microsoft.com/office/drawing/2014/main" xmlns="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3187199" flipH="1">
            <a:off x="5917820" y="1341965"/>
            <a:ext cx="1494953" cy="807751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19431370" flipH="1" flipV="1">
            <a:off x="4834891" y="4370184"/>
            <a:ext cx="1547829" cy="47045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417027">
            <a:off x="9217138" y="3773533"/>
            <a:ext cx="1146537" cy="69807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4077920" y="4538411"/>
            <a:ext cx="693524" cy="649052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9816944" y="4589600"/>
            <a:ext cx="742605" cy="597862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4667440" y="1159280"/>
            <a:ext cx="603020" cy="60059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2813724" y="278187"/>
            <a:ext cx="4458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Aim to predict the health of trees in New York City using ML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echniques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2820033" y="5124943"/>
            <a:ext cx="361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ree health data assists urban planning and resource allocation strategies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7206487" y="5160050"/>
            <a:ext cx="4752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Helps to streamline tree management processes and contribute to the sustainable development</a:t>
            </a:r>
          </a:p>
        </p:txBody>
      </p:sp>
      <p:grpSp>
        <p:nvGrpSpPr>
          <p:cNvPr id="106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16604149">
            <a:off x="9110117" y="1987081"/>
            <a:ext cx="753971" cy="119359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10143943" y="1870011"/>
            <a:ext cx="746659" cy="800457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7798173" y="579446"/>
            <a:ext cx="431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Empowering urban trees through predictive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Machine Learning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2" y="1802086"/>
            <a:ext cx="3673007" cy="245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080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!!lamp">
            <a:extLst>
              <a:ext uri="{FF2B5EF4-FFF2-40B4-BE49-F238E27FC236}">
                <a16:creationId xmlns:a16="http://schemas.microsoft.com/office/drawing/2014/main" xmlns="" id="{2A7EB914-5FAF-3C49-91E6-2DE4AADE4C3B}"/>
              </a:ext>
            </a:extLst>
          </p:cNvPr>
          <p:cNvGrpSpPr/>
          <p:nvPr/>
        </p:nvGrpSpPr>
        <p:grpSpPr>
          <a:xfrm>
            <a:off x="5494124" y="1573823"/>
            <a:ext cx="2058254" cy="3692769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D91B16E0-2167-384C-949A-FF1560F4C13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B2F8BC5A-5F3B-6D41-AA82-83FF79EA756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6343C29E-80A3-D141-A5BF-02E766F9773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B89CED22-2E77-9E45-8E84-321D674633A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0ACB675B-0C42-444C-BDD8-74EF0914DCF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01295297-2867-1441-9876-0CD4EA784B5B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008B5257-3316-6E4A-A7CF-C99DA26DF169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4BF5019D-3027-D34E-BC59-8E9141C3CE5D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9C22200C-3D73-F74F-AB07-D2082DACC769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A8FA7BDF-117A-184F-8A7C-B2A36DD8217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97FD7205-7251-2240-86C5-0D9646077877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D5F93C7C-FA10-6A46-A37A-DC2E81AB15C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ED293229-5810-C641-99D5-9B7F0952A0DB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9D1A0731-BD2B-3A4D-8133-203EB4BA412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xmlns="" id="{839A2279-5FA3-4641-B671-3253F97127E6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2F94BEFB-14C4-6449-8E49-B028D42960C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A5759168-D8F5-494B-8DF5-E2980F8E1D1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78" name="Graphic 142">
            <a:extLst>
              <a:ext uri="{FF2B5EF4-FFF2-40B4-BE49-F238E27FC236}">
                <a16:creationId xmlns:a16="http://schemas.microsoft.com/office/drawing/2014/main" xmlns="" id="{26CD6E68-626E-C44E-86AC-2D8AF4016D15}"/>
              </a:ext>
            </a:extLst>
          </p:cNvPr>
          <p:cNvGrpSpPr/>
          <p:nvPr/>
        </p:nvGrpSpPr>
        <p:grpSpPr>
          <a:xfrm>
            <a:off x="4985238" y="133254"/>
            <a:ext cx="716952" cy="860278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8C414817-436A-104C-8CD4-74AFB828AC5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33EEC2CC-5425-7448-8FCD-F8D8D344219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E63E8676-62EA-8F4D-B5B0-7E394EA44EE3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5F7D1821-0911-AD42-820A-1AEE04F848C9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23732F2A-7AC2-3E45-96DA-6F4DB47FAD53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4AFD5E3D-0711-2E48-B0C9-90ACD05750A1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B9AB86B5-0478-F84A-8387-0A7A6B829A2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19A6A32B-90ED-4F4F-B35D-117F8587979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xmlns="" id="{C914C9BA-F2CC-FD43-8FE1-5F1CF3692F1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28F14115-03A1-8C4A-BF74-706BAB7F904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C3D537CC-1428-374D-ADC7-12F0566D8D7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EBA939D2-3E77-AA40-A3D6-A8C198D674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9D5855AF-BF2C-AE47-A952-7F5B1BF6BD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BC080C24-F54F-7241-A3DC-0F9501D0543B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xmlns="" id="{958ACD88-BC30-FE4A-840B-695F0130AD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7735C7E0-B8FB-2A4A-B4A9-57ABC5CE3A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16F35451-98C2-7041-B90E-759E9B39699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2065728" y="1018631"/>
            <a:ext cx="4182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Rounded MT Bold" panose="020F0704030504030204" pitchFamily="34" charset="0"/>
                <a:ea typeface="+mn-lt"/>
                <a:cs typeface="+mn-lt"/>
              </a:rPr>
              <a:t>“2015 </a:t>
            </a:r>
            <a:r>
              <a:rPr lang="en-US" sz="2400" dirty="0">
                <a:latin typeface="Arial Rounded MT Bold" panose="020F0704030504030204" pitchFamily="34" charset="0"/>
                <a:ea typeface="+mn-lt"/>
                <a:cs typeface="+mn-lt"/>
              </a:rPr>
              <a:t>Street </a:t>
            </a:r>
            <a:r>
              <a:rPr lang="en-US" sz="2400" dirty="0" smtClean="0">
                <a:latin typeface="Arial Rounded MT Bold" panose="020F0704030504030204" pitchFamily="34" charset="0"/>
                <a:ea typeface="+mn-lt"/>
                <a:cs typeface="+mn-lt"/>
              </a:rPr>
              <a:t>Tree Census” </a:t>
            </a:r>
            <a:r>
              <a:rPr lang="en-US" sz="2400" dirty="0">
                <a:latin typeface="Arial Rounded MT Bold" panose="020F0704030504030204" pitchFamily="34" charset="0"/>
                <a:ea typeface="+mn-lt"/>
                <a:cs typeface="+mn-lt"/>
              </a:rPr>
              <a:t>sourced from New York City Open Data</a:t>
            </a:r>
            <a:endParaRPr lang="x-none" sz="2400" dirty="0">
              <a:latin typeface="Arial Rounded MT Bold" panose="020F07040305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7572158" y="4781904"/>
            <a:ext cx="3479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Extensive dataset with 683,788 rows and 45 variables</a:t>
            </a:r>
            <a:endParaRPr lang="x-none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71" name="Graphic 142">
            <a:extLst>
              <a:ext uri="{FF2B5EF4-FFF2-40B4-BE49-F238E27FC236}">
                <a16:creationId xmlns:a16="http://schemas.microsoft.com/office/drawing/2014/main" xmlns="" id="{A69AB693-E461-F741-A997-2149023C88F9}"/>
              </a:ext>
            </a:extLst>
          </p:cNvPr>
          <p:cNvGrpSpPr/>
          <p:nvPr/>
        </p:nvGrpSpPr>
        <p:grpSpPr>
          <a:xfrm>
            <a:off x="8942685" y="3778072"/>
            <a:ext cx="680443" cy="92028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xmlns="" id="{F6F2939C-6310-B640-BB34-D0472A61154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xmlns="" id="{84243D16-1903-7642-94B4-7884F16B1AE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xmlns="" id="{7FD3AD76-DB71-CF43-8F91-7AC928E47727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xmlns="" id="{F9ED51E2-60E0-8640-91EA-178A276BCD66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xmlns="" id="{29D8E8F4-2667-134B-B218-3D35FBAD7199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xmlns="" id="{573A4E0D-DA5B-6A48-A45A-F4FA8C83F97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305A2C95-F383-A041-A120-9862E7208BB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EFA9F983-B5F0-BF41-BB49-00383EFFDA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xmlns="" id="{479D4EEC-35D5-8747-8F5A-3EF771C8C1FE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xmlns="" id="{4C28E1A8-6688-BB4C-9373-3F5A25E2937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xmlns="" id="{A992E7F8-7267-F742-BF31-8F20D5C325F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xmlns="" id="{A41F876E-A7D6-5945-952C-600B7496039A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xmlns="" id="{836873EC-E582-014B-9A3F-66755C6A570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xmlns="" id="{17BC6C21-379A-694D-BBFA-E86C26DCF38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B2E7F0D3-5BFA-BB4D-9B1A-49CD328E60B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xmlns="" id="{E85C1AA4-CA94-0A4C-A837-5D07C8A9599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xmlns="" id="{922BEACE-D37B-174D-B224-02D77B713B3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189" name="Graphic 43">
            <a:extLst>
              <a:ext uri="{FF2B5EF4-FFF2-40B4-BE49-F238E27FC236}">
                <a16:creationId xmlns:a16="http://schemas.microsoft.com/office/drawing/2014/main" xmlns="" id="{5E303144-502D-BC48-8940-6886C37B23E5}"/>
              </a:ext>
            </a:extLst>
          </p:cNvPr>
          <p:cNvGrpSpPr/>
          <p:nvPr/>
        </p:nvGrpSpPr>
        <p:grpSpPr>
          <a:xfrm rot="4237422" flipH="1">
            <a:off x="5714298" y="494574"/>
            <a:ext cx="1288883" cy="86768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xmlns="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xmlns="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5" name="Graphic 43">
            <a:extLst>
              <a:ext uri="{FF2B5EF4-FFF2-40B4-BE49-F238E27FC236}">
                <a16:creationId xmlns:a16="http://schemas.microsoft.com/office/drawing/2014/main" xmlns="" id="{5E303144-502D-BC48-8940-6886C37B23E5}"/>
              </a:ext>
            </a:extLst>
          </p:cNvPr>
          <p:cNvGrpSpPr/>
          <p:nvPr/>
        </p:nvGrpSpPr>
        <p:grpSpPr>
          <a:xfrm rot="417027">
            <a:off x="7485231" y="3191237"/>
            <a:ext cx="1558317" cy="43451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xmlns="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xmlns="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2198197" y="4323838"/>
            <a:ext cx="3677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Contains comprehensive </a:t>
            </a:r>
            <a:r>
              <a:rPr lang="en-US" sz="2400" dirty="0" smtClean="0">
                <a:latin typeface="Arial Rounded MT Bold" panose="020F0704030504030204" pitchFamily="34" charset="0"/>
              </a:rPr>
              <a:t>info about trees in </a:t>
            </a:r>
            <a:r>
              <a:rPr lang="en-US" sz="2400" dirty="0">
                <a:latin typeface="Arial Rounded MT Bold" panose="020F0704030504030204" pitchFamily="34" charset="0"/>
              </a:rPr>
              <a:t>NY City, </a:t>
            </a:r>
            <a:r>
              <a:rPr lang="en-US" sz="2400" dirty="0" smtClean="0">
                <a:latin typeface="Arial Rounded MT Bold" panose="020F0704030504030204" pitchFamily="34" charset="0"/>
              </a:rPr>
              <a:t>like </a:t>
            </a:r>
            <a:r>
              <a:rPr lang="en-US" sz="2400" dirty="0">
                <a:latin typeface="Arial Rounded MT Bold" panose="020F0704030504030204" pitchFamily="34" charset="0"/>
              </a:rPr>
              <a:t>their species, size, health, geospatial </a:t>
            </a:r>
            <a:r>
              <a:rPr lang="en-US" sz="2400" dirty="0" smtClean="0">
                <a:latin typeface="Arial Rounded MT Bold" panose="020F0704030504030204" pitchFamily="34" charset="0"/>
              </a:rPr>
              <a:t>data</a:t>
            </a:r>
            <a:endParaRPr lang="x-none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7" name="Graphic 142">
            <a:extLst>
              <a:ext uri="{FF2B5EF4-FFF2-40B4-BE49-F238E27FC236}">
                <a16:creationId xmlns:a16="http://schemas.microsoft.com/office/drawing/2014/main" xmlns="" id="{A69AB693-E461-F741-A997-2149023C88F9}"/>
              </a:ext>
            </a:extLst>
          </p:cNvPr>
          <p:cNvGrpSpPr/>
          <p:nvPr/>
        </p:nvGrpSpPr>
        <p:grpSpPr>
          <a:xfrm>
            <a:off x="3476311" y="3412184"/>
            <a:ext cx="678507" cy="91165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xmlns="" id="{F6F2939C-6310-B640-BB34-D0472A61154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xmlns="" id="{84243D16-1903-7642-94B4-7884F16B1AE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7FD3AD76-DB71-CF43-8F91-7AC928E47727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xmlns="" id="{F9ED51E2-60E0-8640-91EA-178A276BCD66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xmlns="" id="{29D8E8F4-2667-134B-B218-3D35FBAD7199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xmlns="" id="{573A4E0D-DA5B-6A48-A45A-F4FA8C83F97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xmlns="" id="{305A2C95-F383-A041-A120-9862E7208BB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xmlns="" id="{EFA9F983-B5F0-BF41-BB49-00383EFFDA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xmlns="" id="{479D4EEC-35D5-8747-8F5A-3EF771C8C1FE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xmlns="" id="{4C28E1A8-6688-BB4C-9373-3F5A25E2937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xmlns="" id="{A992E7F8-7267-F742-BF31-8F20D5C325F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xmlns="" id="{A41F876E-A7D6-5945-952C-600B7496039A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xmlns="" id="{836873EC-E582-014B-9A3F-66755C6A570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17BC6C21-379A-694D-BBFA-E86C26DCF38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xmlns="" id="{B2E7F0D3-5BFA-BB4D-9B1A-49CD328E60B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xmlns="" id="{E85C1AA4-CA94-0A4C-A837-5D07C8A9599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xmlns="" id="{922BEACE-D37B-174D-B224-02D77B713B3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15" name="Graphic 43">
            <a:extLst>
              <a:ext uri="{FF2B5EF4-FFF2-40B4-BE49-F238E27FC236}">
                <a16:creationId xmlns:a16="http://schemas.microsoft.com/office/drawing/2014/main" xmlns="" id="{5E303144-502D-BC48-8940-6886C37B23E5}"/>
              </a:ext>
            </a:extLst>
          </p:cNvPr>
          <p:cNvGrpSpPr/>
          <p:nvPr/>
        </p:nvGrpSpPr>
        <p:grpSpPr>
          <a:xfrm rot="12213866" flipV="1">
            <a:off x="4380699" y="2682175"/>
            <a:ext cx="1045166" cy="979778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xmlns="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xmlns="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65" y="39551"/>
            <a:ext cx="4042225" cy="2466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5291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88609"/>
              </p:ext>
            </p:extLst>
          </p:nvPr>
        </p:nvGraphicFramePr>
        <p:xfrm>
          <a:off x="2173868" y="81497"/>
          <a:ext cx="8297770" cy="665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40"/>
                <a:gridCol w="6937130"/>
              </a:tblGrid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from Dictionary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tree_dbh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 of the tree, measured 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above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ground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curb_loc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of tree bed in relationship to the curb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guards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whether a guard is 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r>
                        <a:rPr lang="en-US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harmful 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guard)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</a:tr>
              <a:tr h="65597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sidewalk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whether one of the sidewalk flags immediately adjacent to the tree was damaged, cracked, or lifted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root_stone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presence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caused by paving stones in tree bed</a:t>
                      </a:r>
                    </a:p>
                  </a:txBody>
                  <a:tcPr marL="99060" marR="99060" anchor="ctr"/>
                </a:tc>
              </a:tr>
              <a:tr h="65597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trunk_wire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presence of a trunk problem caused by wires or rope wrapped around the trunk</a:t>
                      </a:r>
                    </a:p>
                  </a:txBody>
                  <a:tcPr marL="99060" marR="99060" anchor="ctr"/>
                </a:tc>
              </a:tr>
              <a:tr h="65597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brch_light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presence of a branch problem caused by lights (usually string lights) or wires in the branches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postcode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Five-digit zipcode in which tree is located</a:t>
                      </a:r>
                    </a:p>
                  </a:txBody>
                  <a:tcPr marL="99060" marR="99060" anchor="ctr"/>
                </a:tc>
              </a:tr>
              <a:tr h="65597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borocode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for borough in which tree point is located: 1 (Manhattan), 2 (Bronx), 3 (Brooklyn), 4 (Queens), 5 (Staten Island)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cncldist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Council district in which tree point is located</a:t>
                      </a:r>
                    </a:p>
                  </a:txBody>
                  <a:tcPr marL="99060" marR="99060" anchor="ctr"/>
                </a:tc>
              </a:tr>
              <a:tr h="65597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user_type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field describes the category of user who collected this tree point's data.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of point, in decimal degrees</a:t>
                      </a:r>
                    </a:p>
                  </a:txBody>
                  <a:tcPr marL="99060" marR="99060" anchor="ctr"/>
                </a:tc>
              </a:tr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of point, in decimal degrees</a:t>
                      </a: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89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149299" y="3293704"/>
            <a:ext cx="540000" cy="54000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779243" y="1554379"/>
            <a:ext cx="8595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EC630"/>
                </a:solidFill>
                <a:latin typeface="Arial Rounded MT Bold" panose="020F0704030504030204" pitchFamily="34" charset="0"/>
              </a:rPr>
              <a:t>Missing categorical values replaced with respective column modes.</a:t>
            </a:r>
          </a:p>
          <a:p>
            <a:r>
              <a:rPr lang="en-US" sz="2400" dirty="0" smtClean="0">
                <a:solidFill>
                  <a:srgbClr val="FEC630"/>
                </a:solidFill>
                <a:latin typeface="Arial Rounded MT Bold" panose="020F0704030504030204" pitchFamily="34" charset="0"/>
              </a:rPr>
              <a:t>Percentage of outliers computed using z-scores in numerical columns.</a:t>
            </a:r>
            <a:endParaRPr lang="en-US" sz="2400" dirty="0">
              <a:solidFill>
                <a:srgbClr val="FEC63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1721657" y="1646375"/>
            <a:ext cx="1029369" cy="1070839"/>
            <a:chOff x="7353181" y="1755914"/>
            <a:chExt cx="1275682" cy="1275682"/>
          </a:xfrm>
        </p:grpSpPr>
        <p:sp>
          <p:nvSpPr>
            <p:cNvPr id="134" name="Teardrop 133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718167" y="75483"/>
            <a:ext cx="1055399" cy="1039821"/>
            <a:chOff x="3063120" y="1755914"/>
            <a:chExt cx="1275682" cy="1275682"/>
          </a:xfrm>
        </p:grpSpPr>
        <p:sp>
          <p:nvSpPr>
            <p:cNvPr id="156" name="Teardrop 155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sp>
        <p:nvSpPr>
          <p:cNvPr id="159" name="TextBox 158"/>
          <p:cNvSpPr txBox="1"/>
          <p:nvPr/>
        </p:nvSpPr>
        <p:spPr>
          <a:xfrm>
            <a:off x="2808859" y="282500"/>
            <a:ext cx="8877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969"/>
                </a:solidFill>
                <a:latin typeface="Arial Rounded MT Bold" panose="020F0704030504030204" pitchFamily="34" charset="0"/>
              </a:rPr>
              <a:t>A large number of missing values in the </a:t>
            </a:r>
            <a:r>
              <a:rPr lang="en-US" sz="2400" dirty="0" smtClean="0">
                <a:solidFill>
                  <a:srgbClr val="FF5969"/>
                </a:solidFill>
                <a:latin typeface="Arial Rounded MT Bold" panose="020F0704030504030204" pitchFamily="34" charset="0"/>
              </a:rPr>
              <a:t>data.</a:t>
            </a:r>
          </a:p>
          <a:p>
            <a:r>
              <a:rPr lang="en-US" sz="2400" dirty="0" smtClean="0">
                <a:solidFill>
                  <a:srgbClr val="FF5969"/>
                </a:solidFill>
                <a:latin typeface="Arial Rounded MT Bold" panose="020F0704030504030204" pitchFamily="34" charset="0"/>
              </a:rPr>
              <a:t>11 </a:t>
            </a:r>
            <a:r>
              <a:rPr lang="en-US" sz="2400" dirty="0">
                <a:solidFill>
                  <a:srgbClr val="FF5969"/>
                </a:solidFill>
                <a:latin typeface="Arial Rounded MT Bold" panose="020F0704030504030204" pitchFamily="34" charset="0"/>
              </a:rPr>
              <a:t>features had missing values that required </a:t>
            </a:r>
            <a:r>
              <a:rPr lang="en-US" sz="2400" dirty="0" smtClean="0">
                <a:solidFill>
                  <a:srgbClr val="FF5969"/>
                </a:solidFill>
                <a:latin typeface="Arial Rounded MT Bold" panose="020F0704030504030204" pitchFamily="34" charset="0"/>
              </a:rPr>
              <a:t>correction.</a:t>
            </a:r>
            <a:endParaRPr lang="en-US" sz="2400" dirty="0">
              <a:solidFill>
                <a:srgbClr val="FF5969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729791" y="3196728"/>
            <a:ext cx="1055399" cy="1039821"/>
            <a:chOff x="3063120" y="1755914"/>
            <a:chExt cx="1275682" cy="1275682"/>
          </a:xfrm>
        </p:grpSpPr>
        <p:sp>
          <p:nvSpPr>
            <p:cNvPr id="163" name="Teardrop 162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sp>
        <p:nvSpPr>
          <p:cNvPr id="166" name="TextBox 165"/>
          <p:cNvSpPr txBox="1"/>
          <p:nvPr/>
        </p:nvSpPr>
        <p:spPr>
          <a:xfrm>
            <a:off x="2764472" y="3279354"/>
            <a:ext cx="725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969"/>
                </a:solidFill>
                <a:latin typeface="Arial Rounded MT Bold" panose="020F0704030504030204" pitchFamily="34" charset="0"/>
              </a:rPr>
              <a:t>Strategy devised for handling nulls in numerical columns: median in presence of outliers, mean otherwise.</a:t>
            </a:r>
            <a:endParaRPr lang="en-IN" sz="2400" b="1" dirty="0">
              <a:solidFill>
                <a:srgbClr val="FF596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75" y="4229099"/>
            <a:ext cx="4987375" cy="2498475"/>
          </a:xfrm>
          <a:prstGeom prst="rect">
            <a:avLst/>
          </a:prstGeom>
        </p:spPr>
      </p:pic>
      <p:pic>
        <p:nvPicPr>
          <p:cNvPr id="62" name="Picture 4" descr="Step 1 Data Cleansing And Mining - Data Cleaning Icon Png, Transparent Png  , Transparent Png Image - PNGitem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01" y="4553375"/>
            <a:ext cx="2719349" cy="2142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41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9" grpId="0"/>
      <p:bldP spid="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80523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aphic 177">
            <a:extLst>
              <a:ext uri="{FF2B5EF4-FFF2-40B4-BE49-F238E27FC236}">
                <a16:creationId xmlns:a16="http://schemas.microsoft.com/office/drawing/2014/main" xmlns="" id="{8548812F-5A52-E14C-BC42-A369827C482B}"/>
              </a:ext>
            </a:extLst>
          </p:cNvPr>
          <p:cNvGrpSpPr/>
          <p:nvPr/>
        </p:nvGrpSpPr>
        <p:grpSpPr>
          <a:xfrm>
            <a:off x="1222936" y="137021"/>
            <a:ext cx="640585" cy="733937"/>
            <a:chOff x="4990387" y="1748539"/>
            <a:chExt cx="1648380" cy="2630334"/>
          </a:xfrm>
          <a:solidFill>
            <a:schemeClr val="accent1">
              <a:lumMod val="50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33F3C05D-FD60-F34D-99F7-0DEBF7F7F97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D3A1BF6C-1AC1-0444-87C4-FEC82A94FAEF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96692D79-B08F-9F42-BC1E-D1009EFCFCE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6173FE96-64AA-494B-A835-1033C09AAB05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A4031C39-3156-804A-99AE-2F7D73717BF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F461D4F9-BA89-8E4E-B9FF-09C45F36D48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1DC35F99-7839-0548-86BA-A5CBF4286A88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851B1E06-06F0-F841-B7C3-0698D2C7818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7C1316C6-4CDF-5144-AE1A-D511423A4EC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EB5B0EA1-0A6C-1843-A2B7-A89205A51E0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134B7E44-3B22-3345-80AF-607D650DC72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xmlns="" id="{CDF10F82-DDC3-E04B-8FDE-B200339F807A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1131C67F-B3B7-D94F-8768-4FD785019BF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FF41C0DC-C522-AC4E-BB24-B1D53C13728C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xmlns="" id="{75F2E892-76D1-1647-AC95-ECCC815B656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8646D643-A9F9-9744-9625-37560C18CA91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3A431A7D-98C2-164C-B8D7-19D2DE23A11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19080CE8-25FE-874A-9D50-5451554A2A5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13B03B47-8A8A-C043-BC8B-BD69ECBD8B4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9A1FA177-67EB-7543-9097-BAC52143512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02708B89-E80F-8E49-82FE-27B537109B63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9E43D6B5-3305-3F4A-AB69-617C2C3FA2B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BF64691A-3F7A-3549-9EE2-1DD2A9ACAC7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xmlns="" id="{1C59C1FB-FDB8-CF46-AB29-C40F2B1B5D2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CFB2A069-7A50-4841-AFC8-D45DB7AFAF2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C5F70584-4C93-8B4B-A7C1-0FB8FEF459EE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EBE64481-D4B3-644D-B0D5-BE43BE939CD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A5B705DE-B9A1-8C4C-B792-9069C1E9324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327D8D7B-C9D4-A945-86DD-D6BAB27C591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xmlns="" id="{0E832D09-BE59-464C-8BFC-94A177FE587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6484CF2B-BAF4-7940-B83F-DDB2DD7177C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4B4ABE4F-00DA-A042-88C0-1A4A24E9B39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xmlns="" id="{306FADDB-528C-0C4C-A3C0-738CBABA67E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xmlns="" id="{E2033E06-C69B-3046-B07D-6906B3F51CF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xmlns="" id="{81D833BB-78B5-DA49-8C85-60F59A9F9F65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xmlns="" id="{EFE213C5-C4FE-6047-833C-83FC92E9348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xmlns="" id="{D36C3EEC-C556-B74E-BE45-D613376B4B9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xmlns="" id="{61AD3210-BB3D-1643-9900-0FEBB29B865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xmlns="" id="{152A7EFE-870B-9649-BF39-06D4BA59F5D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xmlns="" id="{F3715A4B-20CA-334B-9F2C-0DC091984CB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xmlns="" id="{174787AD-4225-FD41-AEE0-E58F285EDABF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xmlns="" id="{4C0652E3-26C2-2E49-800A-E9B017E7CF0A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xmlns="" id="{C9BB23DC-90E7-0843-BBA4-95A3AEFF1A6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xmlns="" id="{3A0D67AC-2721-4647-816A-9ACFCE70EE44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xmlns="" id="{A78BB6C4-45C3-F044-B11D-ACA89CD7A46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xmlns="" id="{8DE71078-5687-8D4A-B00B-DBCDB9D6DC9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xmlns="" id="{1E74786B-5100-294F-BA42-1A3A90519EB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xmlns="" id="{C0F1686E-C251-A140-9B11-733CE61738E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xmlns="" id="{5319B655-FBAC-914E-A424-A87F571768B1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xmlns="" id="{82735A62-25F3-CB41-A063-8FAC57404B7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xmlns="" id="{32CE0A88-C268-DC4B-B3F3-7AB2250CCBE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xmlns="" id="{954E1F2D-61EB-464B-B6AF-85F5071C616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xmlns="" id="{C333B19C-B026-9941-83C8-2B72961F6FA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xmlns="" id="{FDDD0999-C616-5543-86E6-28EC08820C8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xmlns="" id="{B8E4145D-09DD-6A44-8434-2358DF1BCBC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xmlns="" id="{1DDBC3B9-4142-F244-AAA9-5BFE527743A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xmlns="" id="{E07015C0-2E0E-AA4B-AAE2-FDE2E1BE488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xmlns="" id="{95A7B571-810E-DD4A-B1F0-39806C3CBEAA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FBFF83A2-FBD5-C94E-836E-3790F767AC6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xmlns="" id="{7AB1ABE1-142F-134B-8403-9E29CF8B8F1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81850D98-407A-424D-AAFE-B09390D2DBC1}"/>
              </a:ext>
            </a:extLst>
          </p:cNvPr>
          <p:cNvGrpSpPr/>
          <p:nvPr/>
        </p:nvGrpSpPr>
        <p:grpSpPr>
          <a:xfrm>
            <a:off x="1289737" y="1262607"/>
            <a:ext cx="433319" cy="689391"/>
            <a:chOff x="6136180" y="2021920"/>
            <a:chExt cx="1063695" cy="2503528"/>
          </a:xfrm>
          <a:solidFill>
            <a:schemeClr val="accent1">
              <a:lumMod val="50000"/>
            </a:schemeClr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xmlns="" id="{B6F37F72-C623-074D-8F99-114E647C96AD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xmlns="" id="{D3E3266E-C437-E04C-95AD-9D98423F0352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xmlns="" id="{07618D6E-5370-154C-9BBD-5BAD049637FE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xmlns="" id="{FBE16487-CF7B-E642-8A80-0BA539D73B7D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xmlns="" id="{7A61BC94-5F93-9349-9C65-52375E94272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xmlns="" id="{A0A1BACA-B882-FE48-8F0F-12DF2DFEBFF5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xmlns="" id="{E1632B51-6F39-CB4E-9A82-4FB90E81E4EB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xmlns="" id="{7CF031FC-A51F-E44B-9E22-C83C7301807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xmlns="" id="{DE70736A-92AD-EA47-B6E3-FBA984D3C6DF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xmlns="" id="{3A9CC420-6B10-E74A-9714-7FEC76E858C2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xmlns="" id="{37968FB3-D89E-4C45-8A47-90A3C052CEB6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xmlns="" id="{FFD4F1E6-BEC5-8D47-BF69-F75E86C03B6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xmlns="" id="{4454170B-DF6C-AC44-AD99-EB890D09024D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xmlns="" id="{C516C209-9057-2F4C-BFC7-B25DD5A7D526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xmlns="" id="{BB2E1447-0381-C449-9985-5B400D2DEC50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xmlns="" id="{B58066BC-D5EC-CC4E-8178-34F57A616822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xmlns="" id="{CEB6AD5D-BA76-094B-AC02-8019A91FC41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xmlns="" id="{68ED8335-58A1-6B4E-8E68-95AC47974E9E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xmlns="" id="{10D0F772-DD4A-DD46-8D59-693D153FBCF1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xmlns="" id="{C1F80760-6D4F-F64A-9E6B-0DB30E0CFC88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xmlns="" id="{0F97B498-BA88-B042-84BC-166ADAA37DE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xmlns="" id="{7DFB6B81-FC2F-1943-AFA5-FB0B5BD1A885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xmlns="" id="{78A20CE0-6827-3B4C-A825-602F0AE1153A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xmlns="" id="{80B57D3F-0AE6-7D4C-A7C6-FEBA1E896427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xmlns="" id="{F5C234D0-40EE-744B-A2BE-170DE2EFD8C4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xmlns="" id="{F4C614B6-09CF-DE40-8468-2FB7D1D892B9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xmlns="" id="{92A602A5-2698-D64A-ABEE-8472F9429CA6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41298176-F4C0-6A4E-ADE5-493E1B464655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xmlns="" id="{FF86553E-C324-1941-8227-C952197C6099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xmlns="" id="{8B8F1DF8-4C1B-9242-9B59-A58B37431A95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xmlns="" id="{8D992AFE-6A2F-8C4C-9E74-DCA29CA6E3D1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xmlns="" id="{10073232-1C2B-2B4A-985D-FA0D2C61B468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xmlns="" id="{21315890-5BFD-7846-A8DB-20BAFF04A699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xmlns="" id="{62728E18-19D6-974A-AFC5-482D8D5BA8A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xmlns="" id="{93FA0545-3795-7F43-AB1D-CAFBF364AD08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0358C860-ACF1-F54C-8029-0653ACC02144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F3269F0F-6472-A047-804B-87AD435ACF23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xmlns="" id="{8EC6642F-C6E7-244B-9783-845DC2F9EE6E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xmlns="" id="{6515FDF9-77B5-3C49-8492-C57AD6C788BF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xmlns="" id="{E34B1199-7B11-C342-89BD-BB72AF67827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xmlns="" id="{4DC4679E-DD6A-574D-973B-815306D67E4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xmlns="" id="{9AE5E01B-143F-BA42-8677-92116547A713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xmlns="" id="{CD63EE13-B84B-8240-B69A-50C03921E566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77F145E6-7717-874D-B438-ECD7E229233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xmlns="" id="{8237CDE7-EA8B-9D4E-815D-4A9F3D8D2738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xmlns="" id="{C0861634-182E-DC40-BCBB-CDBE351070B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xmlns="" id="{0863EAFC-BA75-514D-AD70-FC7624EEE49A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1867154" y="167153"/>
            <a:ext cx="733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Majority of trees are healthy, but about one in seven trees are in sub-healthy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condition.</a:t>
            </a:r>
            <a:endParaRPr lang="x-none" sz="24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1967613" y="1198131"/>
            <a:ext cx="804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While most trees have helpful guards, a significant number of harmful guards should not be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overlooked.</a:t>
            </a:r>
            <a:endParaRPr lang="x-none" sz="24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14" name="Graphic 21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xmlns="" id="{47A5BBBD-8129-FF4F-A54F-24C4D742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9550750" y="3201566"/>
            <a:ext cx="643637" cy="618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8" y="2488232"/>
            <a:ext cx="3792930" cy="4233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02" y="2488232"/>
            <a:ext cx="4363694" cy="4233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371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/>
      <p:bldP spid="4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80523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xmlns="" id="{81850D98-407A-424D-AAFE-B09390D2DBC1}"/>
              </a:ext>
            </a:extLst>
          </p:cNvPr>
          <p:cNvGrpSpPr/>
          <p:nvPr/>
        </p:nvGrpSpPr>
        <p:grpSpPr>
          <a:xfrm>
            <a:off x="1697385" y="718553"/>
            <a:ext cx="393024" cy="696292"/>
            <a:chOff x="6136180" y="2021920"/>
            <a:chExt cx="1063695" cy="2503528"/>
          </a:xfrm>
          <a:solidFill>
            <a:schemeClr val="accent1">
              <a:lumMod val="50000"/>
            </a:schemeClr>
          </a:solidFill>
        </p:grpSpPr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xmlns="" id="{B6F37F72-C623-074D-8F99-114E647C96AD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xmlns="" id="{D3E3266E-C437-E04C-95AD-9D98423F0352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xmlns="" id="{07618D6E-5370-154C-9BBD-5BAD049637FE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FBE16487-CF7B-E642-8A80-0BA539D73B7D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xmlns="" id="{7A61BC94-5F93-9349-9C65-52375E94272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xmlns="" id="{A0A1BACA-B882-FE48-8F0F-12DF2DFEBFF5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xmlns="" id="{E1632B51-6F39-CB4E-9A82-4FB90E81E4EB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xmlns="" id="{7CF031FC-A51F-E44B-9E22-C83C7301807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xmlns="" id="{DE70736A-92AD-EA47-B6E3-FBA984D3C6DF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xmlns="" id="{3A9CC420-6B10-E74A-9714-7FEC76E858C2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xmlns="" id="{37968FB3-D89E-4C45-8A47-90A3C052CEB6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xmlns="" id="{FFD4F1E6-BEC5-8D47-BF69-F75E86C03B6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xmlns="" id="{4454170B-DF6C-AC44-AD99-EB890D09024D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xmlns="" id="{C516C209-9057-2F4C-BFC7-B25DD5A7D526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xmlns="" id="{BB2E1447-0381-C449-9985-5B400D2DEC50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xmlns="" id="{B58066BC-D5EC-CC4E-8178-34F57A616822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xmlns="" id="{CEB6AD5D-BA76-094B-AC02-8019A91FC41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xmlns="" id="{68ED8335-58A1-6B4E-8E68-95AC47974E9E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xmlns="" id="{10D0F772-DD4A-DD46-8D59-693D153FBCF1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xmlns="" id="{C1F80760-6D4F-F64A-9E6B-0DB30E0CFC88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xmlns="" id="{0F97B498-BA88-B042-84BC-166ADAA37DE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xmlns="" id="{7DFB6B81-FC2F-1943-AFA5-FB0B5BD1A885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xmlns="" id="{78A20CE0-6827-3B4C-A825-602F0AE1153A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xmlns="" id="{80B57D3F-0AE6-7D4C-A7C6-FEBA1E896427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xmlns="" id="{F5C234D0-40EE-744B-A2BE-170DE2EFD8C4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xmlns="" id="{F4C614B6-09CF-DE40-8468-2FB7D1D892B9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xmlns="" id="{92A602A5-2698-D64A-ABEE-8472F9429CA6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xmlns="" id="{41298176-F4C0-6A4E-ADE5-493E1B464655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xmlns="" id="{FF86553E-C324-1941-8227-C952197C6099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xmlns="" id="{8B8F1DF8-4C1B-9242-9B59-A58B37431A95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xmlns="" id="{8D992AFE-6A2F-8C4C-9E74-DCA29CA6E3D1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xmlns="" id="{10073232-1C2B-2B4A-985D-FA0D2C61B468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xmlns="" id="{21315890-5BFD-7846-A8DB-20BAFF04A699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xmlns="" id="{62728E18-19D6-974A-AFC5-482D8D5BA8A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xmlns="" id="{93FA0545-3795-7F43-AB1D-CAFBF364AD08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xmlns="" id="{0358C860-ACF1-F54C-8029-0653ACC02144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xmlns="" id="{F3269F0F-6472-A047-804B-87AD435ACF23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xmlns="" id="{8EC6642F-C6E7-244B-9783-845DC2F9EE6E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xmlns="" id="{6515FDF9-77B5-3C49-8492-C57AD6C788BF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xmlns="" id="{E34B1199-7B11-C342-89BD-BB72AF67827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xmlns="" id="{4DC4679E-DD6A-574D-973B-815306D67E4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xmlns="" id="{9AE5E01B-143F-BA42-8677-92116547A713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xmlns="" id="{CD63EE13-B84B-8240-B69A-50C03921E566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xmlns="" id="{77F145E6-7717-874D-B438-ECD7E229233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xmlns="" id="{8237CDE7-EA8B-9D4E-815D-4A9F3D8D2738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xmlns="" id="{C0861634-182E-DC40-BCBB-CDBE351070B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xmlns="" id="{0863EAFC-BA75-514D-AD70-FC7624EEE49A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1735141" y="272803"/>
            <a:ext cx="85088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Brooklyn and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Queens 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had a greater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number </a:t>
            </a:r>
            <a:endParaRPr lang="en-US" sz="2300" dirty="0" smtClean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algn="ctr"/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entries by 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volunteers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. </a:t>
            </a:r>
            <a:endParaRPr lang="en-US" sz="2300" dirty="0" smtClean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algn="ctr"/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NYC Parks staff did a great job in Staten Island. </a:t>
            </a:r>
          </a:p>
          <a:p>
            <a:pPr algn="ctr"/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Trees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Count staff were 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comparatively </a:t>
            </a:r>
          </a:p>
          <a:p>
            <a:pPr algn="ctr"/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behind 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in data </a:t>
            </a: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collection.</a:t>
            </a:r>
            <a:endParaRPr lang="en-US" sz="23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  <a:cs typeface="Arial"/>
            </a:endParaRPr>
          </a:p>
        </p:txBody>
      </p:sp>
      <p:pic>
        <p:nvPicPr>
          <p:cNvPr id="414" name="Graphic 21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xmlns="" id="{47A5BBBD-8129-FF4F-A54F-24C4D742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9550750" y="3201566"/>
            <a:ext cx="643637" cy="618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16" y="2176550"/>
            <a:ext cx="7421722" cy="45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7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grpSp>
        <p:nvGrpSpPr>
          <p:cNvPr id="417" name="Group 416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6325303" y="1975828"/>
            <a:ext cx="2380135" cy="1970768"/>
            <a:chOff x="6306487" y="2343354"/>
            <a:chExt cx="1885289" cy="1925287"/>
          </a:xfrm>
        </p:grpSpPr>
        <p:sp>
          <p:nvSpPr>
            <p:cNvPr id="418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306487" y="2401741"/>
              <a:ext cx="1885289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37279" y="2343354"/>
              <a:ext cx="1805441" cy="93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LOGISTIC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REGRESSION</a:t>
              </a:r>
              <a:endPara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20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3422695" y="2026197"/>
            <a:ext cx="2595609" cy="1031567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502395" y="1998009"/>
            <a:ext cx="2942780" cy="1979020"/>
            <a:chOff x="1310292" y="2209800"/>
            <a:chExt cx="1929875" cy="3059677"/>
          </a:xfrm>
        </p:grpSpPr>
        <p:sp>
          <p:nvSpPr>
            <p:cNvPr id="422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10292" y="2244325"/>
              <a:ext cx="1929875" cy="157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DECISION</a:t>
              </a:r>
            </a:p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TREE</a:t>
              </a:r>
              <a:endParaRPr lang="en-US" sz="3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411860" y="2852119"/>
            <a:ext cx="2606107" cy="127435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6325293" y="2852584"/>
            <a:ext cx="2382511" cy="127011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428" name="TextBox 427">
            <a:extLst>
              <a:ext uri="{FF2B5EF4-FFF2-40B4-BE49-F238E27FC236}">
                <a16:creationId xmlns=""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6295540" y="3106032"/>
            <a:ext cx="2396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47.0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Precision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46.5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3615071" y="1931327"/>
            <a:ext cx="23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GAUSSIAN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NAIVE BAYES</a:t>
            </a:r>
            <a:endParaRPr lang="en-US" sz="3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3535471" y="3136570"/>
            <a:ext cx="2382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38.9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Precision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58.8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2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772815" y="2853791"/>
            <a:ext cx="2435145" cy="127315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815149" y="3142011"/>
            <a:ext cx="2379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Accuracy: 78.1</a:t>
            </a:r>
          </a:p>
          <a:p>
            <a:pPr algn="ctr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Precision: 78.5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594402" y="403012"/>
            <a:ext cx="953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Performed Label encoding for categorical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columns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'health' column serves as the target variable, while the remaining columns are input features for prediction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847649" y="4442490"/>
            <a:ext cx="2426932" cy="1979020"/>
            <a:chOff x="1494518" y="2209800"/>
            <a:chExt cx="1591582" cy="3059677"/>
          </a:xfrm>
        </p:grpSpPr>
        <p:sp>
          <p:nvSpPr>
            <p:cNvPr id="68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839428" y="5298272"/>
            <a:ext cx="2432867" cy="127315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824808" y="5566156"/>
            <a:ext cx="233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Accuracy: 92.2</a:t>
            </a:r>
          </a:p>
          <a:p>
            <a:pPr algn="ctr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Precision: 92.2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tangle: Top Corners Rounded 96">
            <a:extLst>
              <a:ext uri="{FF2B5EF4-FFF2-40B4-BE49-F238E27FC236}">
                <a16:creationId xmlns="" xmlns:a16="http://schemas.microsoft.com/office/drawing/2014/main" id="{225A95EB-3596-4C52-91EE-39023E85BE2D}"/>
              </a:ext>
            </a:extLst>
          </p:cNvPr>
          <p:cNvSpPr/>
          <p:nvPr/>
        </p:nvSpPr>
        <p:spPr>
          <a:xfrm>
            <a:off x="6355822" y="4487548"/>
            <a:ext cx="2380135" cy="1911002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6355812" y="5304537"/>
            <a:ext cx="2382511" cy="127011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6503628" y="5549346"/>
            <a:ext cx="2233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43.9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Precision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42.2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3495849" y="4475567"/>
            <a:ext cx="2595609" cy="1031567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485014" y="5301489"/>
            <a:ext cx="2606107" cy="127435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3722493" y="4636178"/>
            <a:ext cx="232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XG-Boost</a:t>
            </a:r>
            <a:endParaRPr lang="en-US" sz="32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3608625" y="5585940"/>
            <a:ext cx="2382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74.4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Precision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: 73.8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1020973" y="4452560"/>
            <a:ext cx="2024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RANDOM 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FOREST</a:t>
            </a:r>
            <a:endParaRPr lang="en-US" sz="3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D9A6427C-7201-480C-B8BA-C01C9BCA7B52}"/>
              </a:ext>
            </a:extLst>
          </p:cNvPr>
          <p:cNvSpPr txBox="1"/>
          <p:nvPr/>
        </p:nvSpPr>
        <p:spPr>
          <a:xfrm>
            <a:off x="6148130" y="4365555"/>
            <a:ext cx="280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STOCHASTIC </a:t>
            </a:r>
          </a:p>
          <a:p>
            <a:pPr algn="ctr"/>
            <a:r>
              <a:rPr lang="en-US" sz="29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GRADIENT DESCENT</a:t>
            </a:r>
            <a:endParaRPr lang="en-US" sz="29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5-Point Star 2"/>
          <p:cNvSpPr/>
          <p:nvPr/>
        </p:nvSpPr>
        <p:spPr>
          <a:xfrm rot="19669364">
            <a:off x="2259707" y="4103442"/>
            <a:ext cx="1397977" cy="1399017"/>
          </a:xfrm>
          <a:prstGeom prst="star5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8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animBg="1"/>
      <p:bldP spid="425" grpId="0" animBg="1"/>
      <p:bldP spid="426" grpId="0" animBg="1"/>
      <p:bldP spid="428" grpId="0"/>
      <p:bldP spid="429" grpId="0"/>
      <p:bldP spid="430" grpId="0"/>
      <p:bldP spid="432" grpId="0" animBg="1"/>
      <p:bldP spid="433" grpId="0"/>
      <p:bldP spid="66" grpId="0"/>
      <p:bldP spid="71" grpId="0" animBg="1"/>
      <p:bldP spid="72" grpId="0"/>
      <p:bldP spid="86" grpId="0" animBg="1"/>
      <p:bldP spid="88" grpId="0" animBg="1"/>
      <p:bldP spid="89" grpId="0"/>
      <p:bldP spid="94" grpId="0" animBg="1"/>
      <p:bldP spid="95" grpId="0" animBg="1"/>
      <p:bldP spid="96" grpId="0"/>
      <p:bldP spid="97" grpId="0"/>
      <p:bldP spid="98" grpId="0"/>
      <p:bldP spid="99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objective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dataset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 cleaning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eda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models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optimization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grpSp>
        <p:nvGrpSpPr>
          <p:cNvPr id="417" name="Group 416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6325303" y="1975828"/>
            <a:ext cx="2380135" cy="1970768"/>
            <a:chOff x="6306487" y="2343354"/>
            <a:chExt cx="1885289" cy="1925287"/>
          </a:xfrm>
        </p:grpSpPr>
        <p:sp>
          <p:nvSpPr>
            <p:cNvPr id="418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306487" y="2401741"/>
              <a:ext cx="1885289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37279" y="2343354"/>
              <a:ext cx="1805441" cy="93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LOGISTIC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REGRESSION</a:t>
              </a:r>
              <a:endPara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20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3422695" y="2026197"/>
            <a:ext cx="2595609" cy="1031567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502395" y="1998009"/>
            <a:ext cx="2942780" cy="1979020"/>
            <a:chOff x="1310292" y="2209800"/>
            <a:chExt cx="1929875" cy="3059677"/>
          </a:xfrm>
        </p:grpSpPr>
        <p:sp>
          <p:nvSpPr>
            <p:cNvPr id="422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10292" y="2244325"/>
              <a:ext cx="1929875" cy="157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DECISION</a:t>
              </a:r>
            </a:p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TREE</a:t>
              </a:r>
              <a:endParaRPr lang="en-US" sz="3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411860" y="2852119"/>
            <a:ext cx="2606107" cy="127435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6325293" y="2852584"/>
            <a:ext cx="2382511" cy="127011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428" name="TextBox 427">
            <a:extLst>
              <a:ext uri="{FF2B5EF4-FFF2-40B4-BE49-F238E27FC236}">
                <a16:creationId xmlns=""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6295540" y="3106032"/>
            <a:ext cx="2396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Recall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47.0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F1 Score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46.3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3615071" y="1931327"/>
            <a:ext cx="23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GAUSSIAN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NAIVE BAYES</a:t>
            </a:r>
            <a:endParaRPr lang="en-US" sz="3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3535471" y="3136570"/>
            <a:ext cx="2382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Recall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38.9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F1 Score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33.5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2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772815" y="2853791"/>
            <a:ext cx="2435145" cy="127315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815149" y="3142011"/>
            <a:ext cx="2379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Recall: 78.1</a:t>
            </a:r>
          </a:p>
          <a:p>
            <a:pPr algn="ctr">
              <a:spcBef>
                <a:spcPts val="1200"/>
              </a:spcBef>
            </a:pP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F1 Score: 78.3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847649" y="4442490"/>
            <a:ext cx="2426932" cy="1979020"/>
            <a:chOff x="1494518" y="2209800"/>
            <a:chExt cx="1591582" cy="3059677"/>
          </a:xfrm>
        </p:grpSpPr>
        <p:sp>
          <p:nvSpPr>
            <p:cNvPr id="68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839428" y="5298272"/>
            <a:ext cx="2432867" cy="127315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824808" y="5566156"/>
            <a:ext cx="233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Recall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92.2</a:t>
            </a: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F1 Score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92.2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tangle: Top Corners Rounded 96">
            <a:extLst>
              <a:ext uri="{FF2B5EF4-FFF2-40B4-BE49-F238E27FC236}">
                <a16:creationId xmlns="" xmlns:a16="http://schemas.microsoft.com/office/drawing/2014/main" id="{225A95EB-3596-4C52-91EE-39023E85BE2D}"/>
              </a:ext>
            </a:extLst>
          </p:cNvPr>
          <p:cNvSpPr/>
          <p:nvPr/>
        </p:nvSpPr>
        <p:spPr>
          <a:xfrm>
            <a:off x="6355822" y="4487548"/>
            <a:ext cx="2380135" cy="1911002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6355812" y="5304537"/>
            <a:ext cx="2382511" cy="127011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6503628" y="5549346"/>
            <a:ext cx="2233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Recall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44.5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F1 Score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40.9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3495849" y="4475567"/>
            <a:ext cx="2595609" cy="1031567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485014" y="5301489"/>
            <a:ext cx="2606107" cy="127435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3722493" y="4636178"/>
            <a:ext cx="232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XG-Boost</a:t>
            </a:r>
            <a:endParaRPr lang="en-US" sz="32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3608625" y="5585940"/>
            <a:ext cx="2382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Recall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74.4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F1 Score :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73.2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1020973" y="4452560"/>
            <a:ext cx="2024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RANDOM 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FOREST</a:t>
            </a:r>
            <a:endParaRPr lang="en-US" sz="3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D9A6427C-7201-480C-B8BA-C01C9BCA7B52}"/>
              </a:ext>
            </a:extLst>
          </p:cNvPr>
          <p:cNvSpPr txBox="1"/>
          <p:nvPr/>
        </p:nvSpPr>
        <p:spPr>
          <a:xfrm>
            <a:off x="6148130" y="4365555"/>
            <a:ext cx="280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STOCHASTIC </a:t>
            </a:r>
          </a:p>
          <a:p>
            <a:pPr algn="ctr"/>
            <a:r>
              <a:rPr lang="en-US" sz="29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GRADIENT DESCENT</a:t>
            </a:r>
            <a:endParaRPr lang="en-US" sz="29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5-Point Star 2"/>
          <p:cNvSpPr/>
          <p:nvPr/>
        </p:nvSpPr>
        <p:spPr>
          <a:xfrm rot="19669364">
            <a:off x="2259707" y="4103442"/>
            <a:ext cx="1397977" cy="1399017"/>
          </a:xfrm>
          <a:prstGeom prst="star5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971664" y="596379"/>
            <a:ext cx="953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Data split into 80% training and 20% testing subsets.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hnschrift Light Condensed" panose="020B0502040204020203" pitchFamily="34" charset="0"/>
              </a:rPr>
              <a:t>Class imbalance addressed through resampling of data. </a:t>
            </a:r>
          </a:p>
        </p:txBody>
      </p:sp>
    </p:spTree>
    <p:extLst>
      <p:ext uri="{BB962C8B-B14F-4D97-AF65-F5344CB8AC3E}">
        <p14:creationId xmlns:p14="http://schemas.microsoft.com/office/powerpoint/2010/main" val="4020747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animBg="1"/>
      <p:bldP spid="425" grpId="0" animBg="1"/>
      <p:bldP spid="426" grpId="0" animBg="1"/>
      <p:bldP spid="428" grpId="0"/>
      <p:bldP spid="429" grpId="0"/>
      <p:bldP spid="430" grpId="0"/>
      <p:bldP spid="432" grpId="0" animBg="1"/>
      <p:bldP spid="433" grpId="0"/>
      <p:bldP spid="71" grpId="0" animBg="1"/>
      <p:bldP spid="72" grpId="0"/>
      <p:bldP spid="86" grpId="0" animBg="1"/>
      <p:bldP spid="88" grpId="0" animBg="1"/>
      <p:bldP spid="89" grpId="0"/>
      <p:bldP spid="94" grpId="0" animBg="1"/>
      <p:bldP spid="95" grpId="0" animBg="1"/>
      <p:bldP spid="96" grpId="0"/>
      <p:bldP spid="97" grpId="0"/>
      <p:bldP spid="98" grpId="0"/>
      <p:bldP spid="99" grpId="0"/>
      <p:bldP spid="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855</Words>
  <Application>Microsoft Office PowerPoint</Application>
  <PresentationFormat>Widescreen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Bahnschrift Light Condensed</vt:lpstr>
      <vt:lpstr>Calibri</vt:lpstr>
      <vt:lpstr>Calibri Light</vt:lpstr>
      <vt:lpstr>Sitka Heading</vt:lpstr>
      <vt:lpstr>Times New Roman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Microsoft account</cp:lastModifiedBy>
  <cp:revision>152</cp:revision>
  <dcterms:created xsi:type="dcterms:W3CDTF">2017-01-05T13:17:27Z</dcterms:created>
  <dcterms:modified xsi:type="dcterms:W3CDTF">2024-05-10T02:11:02Z</dcterms:modified>
</cp:coreProperties>
</file>