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2F5164-446E-43DF-8ABF-BC26701AEF11}">
  <a:tblStyle styleId="{042F5164-446E-43DF-8ABF-BC26701AEF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7b8fb6d0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7b8fb6d0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8d8932763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8d8932763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95caea2f1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95caea2f1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95caea2f1c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95caea2f1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95caea2f1c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95caea2f1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95caea2f1c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95caea2f1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95caea2f1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95caea2f1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8d8932763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8d8932763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8d8932763f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8d8932763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8d8932763f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8d8932763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8d8932763f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8d8932763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d85a1c3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d85a1c3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8d8932763f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8d8932763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8d8932763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8d8932763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8d85a1c3b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8d85a1c3b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8d85a1c3b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8d85a1c3b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8d85a1c3b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8d85a1c3b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8d85a1c3b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8d85a1c3b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8d85a1c3b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8d85a1c3b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8d85a1c3ba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8d85a1c3b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8d85a1c3b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8d85a1c3b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60950" y="164557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4780" b="1"/>
              <a:t> </a:t>
            </a:r>
            <a:r>
              <a:rPr lang="en" sz="2800" b="1"/>
              <a:t>INDIA AIR QUALITY INDEX</a:t>
            </a:r>
            <a:endParaRPr sz="4080"/>
          </a:p>
        </p:txBody>
      </p:sp>
      <p:sp>
        <p:nvSpPr>
          <p:cNvPr id="86" name="Google Shape;86;p13"/>
          <p:cNvSpPr txBox="1"/>
          <p:nvPr/>
        </p:nvSpPr>
        <p:spPr>
          <a:xfrm>
            <a:off x="544850" y="196150"/>
            <a:ext cx="175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87" name="Google Shape;87;p13"/>
          <p:cNvSpPr txBox="1"/>
          <p:nvPr/>
        </p:nvSpPr>
        <p:spPr>
          <a:xfrm>
            <a:off x="533975" y="185250"/>
            <a:ext cx="27135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b="1">
                <a:solidFill>
                  <a:schemeClr val="lt1"/>
                </a:solidFill>
                <a:latin typeface="Roboto"/>
                <a:ea typeface="Roboto"/>
                <a:cs typeface="Roboto"/>
                <a:sym typeface="Roboto"/>
              </a:rPr>
              <a:t>CSE3505</a:t>
            </a:r>
            <a:endParaRPr sz="2900" b="1">
              <a:solidFill>
                <a:schemeClr val="lt1"/>
              </a:solidFill>
              <a:latin typeface="Roboto"/>
              <a:ea typeface="Roboto"/>
              <a:cs typeface="Roboto"/>
              <a:sym typeface="Roboto"/>
            </a:endParaRPr>
          </a:p>
        </p:txBody>
      </p:sp>
      <p:sp>
        <p:nvSpPr>
          <p:cNvPr id="88" name="Google Shape;88;p13"/>
          <p:cNvSpPr txBox="1"/>
          <p:nvPr/>
        </p:nvSpPr>
        <p:spPr>
          <a:xfrm>
            <a:off x="533975" y="949506"/>
            <a:ext cx="6660575"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solidFill>
                  <a:schemeClr val="lt1"/>
                </a:solidFill>
                <a:latin typeface="Roboto"/>
                <a:ea typeface="Roboto"/>
                <a:cs typeface="Roboto"/>
                <a:sym typeface="Roboto"/>
              </a:rPr>
              <a:t>FOUNDATIONS OF DATA ANALYTICS</a:t>
            </a:r>
            <a:endParaRPr b="1" dirty="0">
              <a:solidFill>
                <a:schemeClr val="lt1"/>
              </a:solidFill>
              <a:latin typeface="Roboto"/>
              <a:ea typeface="Roboto"/>
              <a:cs typeface="Roboto"/>
              <a:sym typeface="Roboto"/>
            </a:endParaRPr>
          </a:p>
        </p:txBody>
      </p:sp>
      <p:sp>
        <p:nvSpPr>
          <p:cNvPr id="89" name="Google Shape;89;p13"/>
          <p:cNvSpPr txBox="1"/>
          <p:nvPr/>
        </p:nvSpPr>
        <p:spPr>
          <a:xfrm>
            <a:off x="762825" y="2770850"/>
            <a:ext cx="3574200" cy="21510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a:solidFill>
                  <a:srgbClr val="FFFFFF"/>
                </a:solidFill>
                <a:latin typeface="Roboto"/>
                <a:ea typeface="Roboto"/>
                <a:cs typeface="Roboto"/>
                <a:sym typeface="Roboto"/>
              </a:rPr>
              <a:t>TEAM MEMBERS:</a:t>
            </a:r>
            <a:endParaRPr sz="1300">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r>
              <a:rPr lang="en" sz="1300">
                <a:solidFill>
                  <a:srgbClr val="FFFFFF"/>
                </a:solidFill>
                <a:latin typeface="Roboto"/>
                <a:ea typeface="Roboto"/>
                <a:cs typeface="Roboto"/>
                <a:sym typeface="Roboto"/>
              </a:rPr>
              <a:t>(F1A9)</a:t>
            </a:r>
            <a:endParaRPr sz="1300">
              <a:solidFill>
                <a:srgbClr val="FFFFFF"/>
              </a:solidFill>
              <a:latin typeface="Roboto"/>
              <a:ea typeface="Roboto"/>
              <a:cs typeface="Roboto"/>
              <a:sym typeface="Roboto"/>
            </a:endParaRPr>
          </a:p>
          <a:p>
            <a:pPr marL="0" lvl="0" indent="0" algn="l" rtl="0">
              <a:lnSpc>
                <a:spcPct val="115000"/>
              </a:lnSpc>
              <a:spcBef>
                <a:spcPts val="1200"/>
              </a:spcBef>
              <a:spcAft>
                <a:spcPts val="0"/>
              </a:spcAft>
              <a:buNone/>
            </a:pPr>
            <a:r>
              <a:rPr lang="en" sz="1300">
                <a:solidFill>
                  <a:srgbClr val="FFFFFF"/>
                </a:solidFill>
                <a:latin typeface="Roboto"/>
                <a:ea typeface="Roboto"/>
                <a:cs typeface="Roboto"/>
                <a:sym typeface="Roboto"/>
              </a:rPr>
              <a:t>CHINMAY BAPAT – 20BRS1183</a:t>
            </a:r>
            <a:endParaRPr sz="1300">
              <a:solidFill>
                <a:srgbClr val="FFFFFF"/>
              </a:solidFill>
              <a:latin typeface="Roboto"/>
              <a:ea typeface="Roboto"/>
              <a:cs typeface="Roboto"/>
              <a:sym typeface="Roboto"/>
            </a:endParaRPr>
          </a:p>
          <a:p>
            <a:pPr marL="0" lvl="0" indent="0" algn="l" rtl="0">
              <a:lnSpc>
                <a:spcPct val="115000"/>
              </a:lnSpc>
              <a:spcBef>
                <a:spcPts val="1200"/>
              </a:spcBef>
              <a:spcAft>
                <a:spcPts val="0"/>
              </a:spcAft>
              <a:buNone/>
            </a:pPr>
            <a:r>
              <a:rPr lang="en" sz="1300">
                <a:solidFill>
                  <a:srgbClr val="FFFFFF"/>
                </a:solidFill>
                <a:latin typeface="Roboto"/>
                <a:ea typeface="Roboto"/>
                <a:cs typeface="Roboto"/>
                <a:sym typeface="Roboto"/>
              </a:rPr>
              <a:t>SANKAR KUMAR – 20BCE1982</a:t>
            </a:r>
            <a:endParaRPr sz="1300">
              <a:solidFill>
                <a:srgbClr val="FFFFFF"/>
              </a:solidFill>
              <a:latin typeface="Roboto"/>
              <a:ea typeface="Roboto"/>
              <a:cs typeface="Roboto"/>
              <a:sym typeface="Roboto"/>
            </a:endParaRPr>
          </a:p>
          <a:p>
            <a:pPr marL="0" lvl="0" indent="0" algn="l" rtl="0">
              <a:lnSpc>
                <a:spcPct val="115000"/>
              </a:lnSpc>
              <a:spcBef>
                <a:spcPts val="1200"/>
              </a:spcBef>
              <a:spcAft>
                <a:spcPts val="0"/>
              </a:spcAft>
              <a:buNone/>
            </a:pPr>
            <a:r>
              <a:rPr lang="en" sz="1300">
                <a:solidFill>
                  <a:srgbClr val="FFFFFF"/>
                </a:solidFill>
                <a:latin typeface="Roboto"/>
                <a:ea typeface="Roboto"/>
                <a:cs typeface="Roboto"/>
                <a:sym typeface="Roboto"/>
              </a:rPr>
              <a:t>ADAVELLI ROHAN REDDY – 20BRS1270</a:t>
            </a:r>
            <a:endParaRPr sz="1300">
              <a:solidFill>
                <a:srgbClr val="FFFFFF"/>
              </a:solidFill>
              <a:latin typeface="Roboto"/>
              <a:ea typeface="Roboto"/>
              <a:cs typeface="Roboto"/>
              <a:sym typeface="Roboto"/>
            </a:endParaRPr>
          </a:p>
          <a:p>
            <a:pPr marL="0" lvl="0" indent="0" algn="l" rtl="0">
              <a:lnSpc>
                <a:spcPct val="115000"/>
              </a:lnSpc>
              <a:spcBef>
                <a:spcPts val="1200"/>
              </a:spcBef>
              <a:spcAft>
                <a:spcPts val="1200"/>
              </a:spcAft>
              <a:buNone/>
            </a:pPr>
            <a:r>
              <a:rPr lang="en" sz="1300">
                <a:solidFill>
                  <a:srgbClr val="FFFFFF"/>
                </a:solidFill>
                <a:latin typeface="Roboto"/>
                <a:ea typeface="Roboto"/>
                <a:cs typeface="Roboto"/>
                <a:sym typeface="Roboto"/>
              </a:rPr>
              <a:t>BSVS KIRAN – 20BCE1582</a:t>
            </a:r>
            <a:endParaRPr sz="1300">
              <a:latin typeface="Roboto"/>
              <a:ea typeface="Roboto"/>
              <a:cs typeface="Roboto"/>
              <a:sym typeface="Roboto"/>
            </a:endParaRPr>
          </a:p>
        </p:txBody>
      </p:sp>
      <p:sp>
        <p:nvSpPr>
          <p:cNvPr id="90" name="Google Shape;90;p13"/>
          <p:cNvSpPr txBox="1"/>
          <p:nvPr/>
        </p:nvSpPr>
        <p:spPr>
          <a:xfrm>
            <a:off x="4908050" y="2831000"/>
            <a:ext cx="3694200" cy="15507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a:solidFill>
                  <a:srgbClr val="FFFFFF"/>
                </a:solidFill>
                <a:latin typeface="Roboto"/>
                <a:ea typeface="Roboto"/>
                <a:cs typeface="Roboto"/>
                <a:sym typeface="Roboto"/>
              </a:rPr>
              <a:t>MENTOR DETAILS:</a:t>
            </a:r>
            <a:endParaRPr sz="1300">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endParaRPr sz="1300">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r>
              <a:rPr lang="en" sz="1300">
                <a:solidFill>
                  <a:srgbClr val="FFFFFF"/>
                </a:solidFill>
                <a:latin typeface="Roboto"/>
                <a:ea typeface="Roboto"/>
                <a:cs typeface="Roboto"/>
                <a:sym typeface="Roboto"/>
              </a:rPr>
              <a:t>Dr. Trilok Nath Pandey</a:t>
            </a:r>
            <a:endParaRPr sz="1300">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r>
              <a:rPr lang="en" sz="1300">
                <a:solidFill>
                  <a:srgbClr val="FFFFFF"/>
                </a:solidFill>
                <a:latin typeface="Roboto"/>
                <a:ea typeface="Roboto"/>
                <a:cs typeface="Roboto"/>
                <a:sym typeface="Roboto"/>
              </a:rPr>
              <a:t>School of Computer Science and Engineering</a:t>
            </a:r>
            <a:endParaRPr sz="1300">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r>
              <a:rPr lang="en" sz="1300">
                <a:solidFill>
                  <a:srgbClr val="FFFFFF"/>
                </a:solidFill>
                <a:latin typeface="Roboto"/>
                <a:ea typeface="Roboto"/>
                <a:cs typeface="Roboto"/>
                <a:sym typeface="Roboto"/>
              </a:rPr>
              <a:t>Vellore Institute of Technology (VIT), Chennai</a:t>
            </a:r>
            <a:endParaRPr sz="1300">
              <a:solidFill>
                <a:srgbClr val="FFFFFF"/>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91" name="Google Shape;91;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MODULES (EXPLANATION)</a:t>
            </a:r>
            <a:endParaRPr/>
          </a:p>
        </p:txBody>
      </p:sp>
      <p:sp>
        <p:nvSpPr>
          <p:cNvPr id="152" name="Google Shape;152;p22"/>
          <p:cNvSpPr txBox="1">
            <a:spLocks noGrp="1"/>
          </p:cNvSpPr>
          <p:nvPr>
            <p:ph type="body" idx="1"/>
          </p:nvPr>
        </p:nvSpPr>
        <p:spPr>
          <a:xfrm>
            <a:off x="311700" y="1229875"/>
            <a:ext cx="40755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Linear Regression</a:t>
            </a:r>
            <a:endParaRPr sz="1400" b="1"/>
          </a:p>
          <a:p>
            <a:pPr marL="0" lvl="0" indent="0" algn="l" rtl="0">
              <a:spcBef>
                <a:spcPts val="1200"/>
              </a:spcBef>
              <a:spcAft>
                <a:spcPts val="1200"/>
              </a:spcAft>
              <a:buNone/>
            </a:pPr>
            <a:r>
              <a:rPr lang="en" sz="1200"/>
              <a:t>Linear regression is a statistical method for modelling the relationship between a scalar response and one or more explanatory variables. Simple linear regression is used when there is only one explanatory variable; multiple linear regression is used when there are more than one.</a:t>
            </a:r>
            <a:endParaRPr sz="1200"/>
          </a:p>
        </p:txBody>
      </p:sp>
      <p:sp>
        <p:nvSpPr>
          <p:cNvPr id="153" name="Google Shape;153;p2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54" name="Google Shape;154;p22"/>
          <p:cNvSpPr txBox="1">
            <a:spLocks noGrp="1"/>
          </p:cNvSpPr>
          <p:nvPr>
            <p:ph type="body" idx="1"/>
          </p:nvPr>
        </p:nvSpPr>
        <p:spPr>
          <a:xfrm>
            <a:off x="4685825" y="1229875"/>
            <a:ext cx="40755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RandomForest Regressor</a:t>
            </a:r>
            <a:endParaRPr sz="1400" b="1"/>
          </a:p>
          <a:p>
            <a:pPr marL="0" lvl="0" indent="0" algn="l" rtl="0">
              <a:spcBef>
                <a:spcPts val="1200"/>
              </a:spcBef>
              <a:spcAft>
                <a:spcPts val="1200"/>
              </a:spcAft>
              <a:buNone/>
            </a:pPr>
            <a:r>
              <a:rPr lang="en" sz="1200"/>
              <a:t>A supervised learning technique called Random Forest Regression leverages the ensemble learning approach for regression. The ensemble learning method combines predictions from various machine learning algorithms to provide predictions that are more accurate than those from a single model.</a:t>
            </a:r>
            <a:endParaRPr sz="1200"/>
          </a:p>
        </p:txBody>
      </p:sp>
      <p:cxnSp>
        <p:nvCxnSpPr>
          <p:cNvPr id="155" name="Google Shape;155;p22"/>
          <p:cNvCxnSpPr/>
          <p:nvPr/>
        </p:nvCxnSpPr>
        <p:spPr>
          <a:xfrm rot="10800000">
            <a:off x="4522350" y="1155100"/>
            <a:ext cx="0" cy="3596100"/>
          </a:xfrm>
          <a:prstGeom prst="straightConnector1">
            <a:avLst/>
          </a:prstGeom>
          <a:noFill/>
          <a:ln w="9525" cap="flat" cmpd="sng">
            <a:solidFill>
              <a:schemeClr val="dk2"/>
            </a:solidFill>
            <a:prstDash val="solid"/>
            <a:round/>
            <a:headEnd type="none" w="med" len="med"/>
            <a:tailEnd type="none" w="med" len="med"/>
          </a:ln>
        </p:spPr>
      </p:cxnSp>
      <p:pic>
        <p:nvPicPr>
          <p:cNvPr id="156" name="Google Shape;156;p22"/>
          <p:cNvPicPr preferRelativeResize="0"/>
          <p:nvPr/>
        </p:nvPicPr>
        <p:blipFill>
          <a:blip r:embed="rId3">
            <a:alphaModFix/>
          </a:blip>
          <a:stretch>
            <a:fillRect/>
          </a:stretch>
        </p:blipFill>
        <p:spPr>
          <a:xfrm>
            <a:off x="463425" y="3071425"/>
            <a:ext cx="3895449" cy="1579775"/>
          </a:xfrm>
          <a:prstGeom prst="rect">
            <a:avLst/>
          </a:prstGeom>
          <a:noFill/>
          <a:ln>
            <a:noFill/>
          </a:ln>
        </p:spPr>
      </p:pic>
      <p:pic>
        <p:nvPicPr>
          <p:cNvPr id="157" name="Google Shape;157;p22"/>
          <p:cNvPicPr preferRelativeResize="0"/>
          <p:nvPr/>
        </p:nvPicPr>
        <p:blipFill>
          <a:blip r:embed="rId4">
            <a:alphaModFix/>
          </a:blip>
          <a:stretch>
            <a:fillRect/>
          </a:stretch>
        </p:blipFill>
        <p:spPr>
          <a:xfrm>
            <a:off x="4745725" y="3071425"/>
            <a:ext cx="3955700" cy="178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body" idx="1"/>
          </p:nvPr>
        </p:nvSpPr>
        <p:spPr>
          <a:xfrm>
            <a:off x="311700" y="523075"/>
            <a:ext cx="4075500" cy="404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ANN</a:t>
            </a:r>
            <a:endParaRPr sz="1400" b="1"/>
          </a:p>
          <a:p>
            <a:pPr marL="0" lvl="0" indent="0" algn="l" rtl="0">
              <a:spcBef>
                <a:spcPts val="1200"/>
              </a:spcBef>
              <a:spcAft>
                <a:spcPts val="1200"/>
              </a:spcAft>
              <a:buNone/>
            </a:pPr>
            <a:r>
              <a:rPr lang="en" sz="1200"/>
              <a:t>A computational model known as an artificial neural network (ANN) comprises of many processing components that accept inputs and produce results in accordance with predetermined activation functions.</a:t>
            </a:r>
            <a:endParaRPr sz="1200"/>
          </a:p>
        </p:txBody>
      </p:sp>
      <p:sp>
        <p:nvSpPr>
          <p:cNvPr id="163" name="Google Shape;163;p2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64" name="Google Shape;164;p23"/>
          <p:cNvSpPr txBox="1">
            <a:spLocks noGrp="1"/>
          </p:cNvSpPr>
          <p:nvPr>
            <p:ph type="body" idx="1"/>
          </p:nvPr>
        </p:nvSpPr>
        <p:spPr>
          <a:xfrm>
            <a:off x="4685825" y="523075"/>
            <a:ext cx="4075500" cy="404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ANN (Classification)</a:t>
            </a:r>
            <a:endParaRPr sz="1400" b="1"/>
          </a:p>
          <a:p>
            <a:pPr marL="0" lvl="0" indent="0" algn="l" rtl="0">
              <a:spcBef>
                <a:spcPts val="1200"/>
              </a:spcBef>
              <a:spcAft>
                <a:spcPts val="1200"/>
              </a:spcAft>
              <a:buNone/>
            </a:pPr>
            <a:r>
              <a:rPr lang="en" sz="1200"/>
              <a:t>An observation is classified as belonging to a discrete class according to the inputs using classification ANNs.</a:t>
            </a:r>
            <a:endParaRPr sz="1200"/>
          </a:p>
        </p:txBody>
      </p:sp>
      <p:cxnSp>
        <p:nvCxnSpPr>
          <p:cNvPr id="165" name="Google Shape;165;p23"/>
          <p:cNvCxnSpPr/>
          <p:nvPr/>
        </p:nvCxnSpPr>
        <p:spPr>
          <a:xfrm rot="10800000">
            <a:off x="4522350" y="544900"/>
            <a:ext cx="0" cy="4206300"/>
          </a:xfrm>
          <a:prstGeom prst="straightConnector1">
            <a:avLst/>
          </a:prstGeom>
          <a:noFill/>
          <a:ln w="9525" cap="flat" cmpd="sng">
            <a:solidFill>
              <a:schemeClr val="dk2"/>
            </a:solidFill>
            <a:prstDash val="solid"/>
            <a:round/>
            <a:headEnd type="none" w="med" len="med"/>
            <a:tailEnd type="none" w="med" len="med"/>
          </a:ln>
        </p:spPr>
      </p:cxnSp>
      <p:pic>
        <p:nvPicPr>
          <p:cNvPr id="166" name="Google Shape;166;p23"/>
          <p:cNvPicPr preferRelativeResize="0"/>
          <p:nvPr/>
        </p:nvPicPr>
        <p:blipFill>
          <a:blip r:embed="rId3">
            <a:alphaModFix/>
          </a:blip>
          <a:stretch>
            <a:fillRect/>
          </a:stretch>
        </p:blipFill>
        <p:spPr>
          <a:xfrm>
            <a:off x="360013" y="1882863"/>
            <a:ext cx="3476625" cy="2009775"/>
          </a:xfrm>
          <a:prstGeom prst="rect">
            <a:avLst/>
          </a:prstGeom>
          <a:noFill/>
          <a:ln>
            <a:noFill/>
          </a:ln>
        </p:spPr>
      </p:pic>
      <p:pic>
        <p:nvPicPr>
          <p:cNvPr id="167" name="Google Shape;167;p23"/>
          <p:cNvPicPr preferRelativeResize="0"/>
          <p:nvPr/>
        </p:nvPicPr>
        <p:blipFill>
          <a:blip r:embed="rId4">
            <a:alphaModFix/>
          </a:blip>
          <a:stretch>
            <a:fillRect/>
          </a:stretch>
        </p:blipFill>
        <p:spPr>
          <a:xfrm>
            <a:off x="4710325" y="1882875"/>
            <a:ext cx="4298800" cy="185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body" idx="1"/>
          </p:nvPr>
        </p:nvSpPr>
        <p:spPr>
          <a:xfrm>
            <a:off x="311700" y="523075"/>
            <a:ext cx="4075500" cy="404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Ridge Regression</a:t>
            </a:r>
            <a:endParaRPr sz="1400" b="1"/>
          </a:p>
          <a:p>
            <a:pPr marL="0" lvl="0" indent="0" algn="l" rtl="0">
              <a:spcBef>
                <a:spcPts val="1200"/>
              </a:spcBef>
              <a:spcAft>
                <a:spcPts val="0"/>
              </a:spcAft>
              <a:buNone/>
            </a:pPr>
            <a:r>
              <a:rPr lang="en" sz="1200"/>
              <a:t>Any data that exhibits multicollinearity can be analysed using the model tuning technique known as ridge regression. This technique carries out L2 regularisation.</a:t>
            </a:r>
            <a:endParaRPr sz="1200"/>
          </a:p>
          <a:p>
            <a:pPr marL="0" lvl="0" indent="0" algn="l" rtl="0">
              <a:spcBef>
                <a:spcPts val="1200"/>
              </a:spcBef>
              <a:spcAft>
                <a:spcPts val="1200"/>
              </a:spcAft>
              <a:buNone/>
            </a:pPr>
            <a:endParaRPr sz="1400" b="1"/>
          </a:p>
        </p:txBody>
      </p:sp>
      <p:sp>
        <p:nvSpPr>
          <p:cNvPr id="173" name="Google Shape;173;p2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74" name="Google Shape;174;p24"/>
          <p:cNvSpPr txBox="1">
            <a:spLocks noGrp="1"/>
          </p:cNvSpPr>
          <p:nvPr>
            <p:ph type="body" idx="1"/>
          </p:nvPr>
        </p:nvSpPr>
        <p:spPr>
          <a:xfrm>
            <a:off x="4685825" y="523075"/>
            <a:ext cx="4075500" cy="404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Lasso Regression</a:t>
            </a:r>
            <a:endParaRPr sz="1400" b="1"/>
          </a:p>
          <a:p>
            <a:pPr marL="0" lvl="0" indent="0" algn="l" rtl="0">
              <a:spcBef>
                <a:spcPts val="1200"/>
              </a:spcBef>
              <a:spcAft>
                <a:spcPts val="1200"/>
              </a:spcAft>
              <a:buNone/>
            </a:pPr>
            <a:r>
              <a:rPr lang="en" sz="1200"/>
              <a:t>An approach to regularisation is lasso regression. For a more accurate forecast, it is preferred over regression techniques. Shrinkage is used in this model.</a:t>
            </a:r>
            <a:endParaRPr sz="1200"/>
          </a:p>
        </p:txBody>
      </p:sp>
      <p:cxnSp>
        <p:nvCxnSpPr>
          <p:cNvPr id="175" name="Google Shape;175;p24"/>
          <p:cNvCxnSpPr/>
          <p:nvPr/>
        </p:nvCxnSpPr>
        <p:spPr>
          <a:xfrm rot="10800000">
            <a:off x="4522350" y="544900"/>
            <a:ext cx="0" cy="4206300"/>
          </a:xfrm>
          <a:prstGeom prst="straightConnector1">
            <a:avLst/>
          </a:prstGeom>
          <a:noFill/>
          <a:ln w="9525" cap="flat" cmpd="sng">
            <a:solidFill>
              <a:schemeClr val="dk2"/>
            </a:solidFill>
            <a:prstDash val="solid"/>
            <a:round/>
            <a:headEnd type="none" w="med" len="med"/>
            <a:tailEnd type="none" w="med" len="med"/>
          </a:ln>
        </p:spPr>
      </p:cxnSp>
      <p:pic>
        <p:nvPicPr>
          <p:cNvPr id="176" name="Google Shape;176;p24"/>
          <p:cNvPicPr preferRelativeResize="0"/>
          <p:nvPr/>
        </p:nvPicPr>
        <p:blipFill>
          <a:blip r:embed="rId3">
            <a:alphaModFix/>
          </a:blip>
          <a:stretch>
            <a:fillRect/>
          </a:stretch>
        </p:blipFill>
        <p:spPr>
          <a:xfrm>
            <a:off x="245625" y="2046508"/>
            <a:ext cx="4141575" cy="614641"/>
          </a:xfrm>
          <a:prstGeom prst="rect">
            <a:avLst/>
          </a:prstGeom>
          <a:noFill/>
          <a:ln>
            <a:noFill/>
          </a:ln>
        </p:spPr>
      </p:pic>
      <p:pic>
        <p:nvPicPr>
          <p:cNvPr id="177" name="Google Shape;177;p24"/>
          <p:cNvPicPr preferRelativeResize="0"/>
          <p:nvPr/>
        </p:nvPicPr>
        <p:blipFill>
          <a:blip r:embed="rId4">
            <a:alphaModFix/>
          </a:blip>
          <a:stretch>
            <a:fillRect/>
          </a:stretch>
        </p:blipFill>
        <p:spPr>
          <a:xfrm>
            <a:off x="245625" y="2941700"/>
            <a:ext cx="3940449" cy="1236425"/>
          </a:xfrm>
          <a:prstGeom prst="rect">
            <a:avLst/>
          </a:prstGeom>
          <a:noFill/>
          <a:ln>
            <a:noFill/>
          </a:ln>
        </p:spPr>
      </p:pic>
      <p:pic>
        <p:nvPicPr>
          <p:cNvPr id="178" name="Google Shape;178;p24"/>
          <p:cNvPicPr preferRelativeResize="0"/>
          <p:nvPr/>
        </p:nvPicPr>
        <p:blipFill>
          <a:blip r:embed="rId5">
            <a:alphaModFix/>
          </a:blip>
          <a:stretch>
            <a:fillRect/>
          </a:stretch>
        </p:blipFill>
        <p:spPr>
          <a:xfrm>
            <a:off x="4657500" y="2193097"/>
            <a:ext cx="4245450" cy="19850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body" idx="1"/>
          </p:nvPr>
        </p:nvSpPr>
        <p:spPr>
          <a:xfrm>
            <a:off x="311700" y="523075"/>
            <a:ext cx="4075500" cy="404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Logistic Regression</a:t>
            </a:r>
            <a:endParaRPr sz="1400" b="1"/>
          </a:p>
          <a:p>
            <a:pPr marL="0" lvl="0" indent="0" algn="l" rtl="0">
              <a:spcBef>
                <a:spcPts val="1200"/>
              </a:spcBef>
              <a:spcAft>
                <a:spcPts val="1200"/>
              </a:spcAft>
              <a:buNone/>
            </a:pPr>
            <a:r>
              <a:rPr lang="en" sz="1200"/>
              <a:t>A statistical analysis method called logistic regression uses previous observations from a data set to predict a binary outcome, such as yes or no. By examining the correlation between one or more already present independent variables, a logistic regression model forecasts a dependent data variable.</a:t>
            </a:r>
            <a:endParaRPr sz="1200"/>
          </a:p>
        </p:txBody>
      </p:sp>
      <p:sp>
        <p:nvSpPr>
          <p:cNvPr id="184" name="Google Shape;184;p2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85" name="Google Shape;185;p25"/>
          <p:cNvSpPr txBox="1">
            <a:spLocks noGrp="1"/>
          </p:cNvSpPr>
          <p:nvPr>
            <p:ph type="body" idx="1"/>
          </p:nvPr>
        </p:nvSpPr>
        <p:spPr>
          <a:xfrm>
            <a:off x="4685825" y="523075"/>
            <a:ext cx="4075500" cy="404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Random Forest Classifier</a:t>
            </a:r>
            <a:endParaRPr sz="1400" b="1"/>
          </a:p>
          <a:p>
            <a:pPr marL="0" lvl="0" indent="0" algn="l" rtl="0">
              <a:spcBef>
                <a:spcPts val="1200"/>
              </a:spcBef>
              <a:spcAft>
                <a:spcPts val="1200"/>
              </a:spcAft>
              <a:buNone/>
            </a:pPr>
            <a:r>
              <a:rPr lang="en" sz="1200"/>
              <a:t>A classification system made up of several decision trees is called the random forest. It attempts to produce an uncorrelated forest of trees whose forecast by committee is more accurate than that of any individual tree by using bagging and feature randomness when generating each individual tree.</a:t>
            </a:r>
            <a:endParaRPr sz="1200"/>
          </a:p>
        </p:txBody>
      </p:sp>
      <p:cxnSp>
        <p:nvCxnSpPr>
          <p:cNvPr id="186" name="Google Shape;186;p25"/>
          <p:cNvCxnSpPr/>
          <p:nvPr/>
        </p:nvCxnSpPr>
        <p:spPr>
          <a:xfrm rot="10800000">
            <a:off x="4522350" y="544900"/>
            <a:ext cx="0" cy="4206300"/>
          </a:xfrm>
          <a:prstGeom prst="straightConnector1">
            <a:avLst/>
          </a:prstGeom>
          <a:noFill/>
          <a:ln w="9525" cap="flat" cmpd="sng">
            <a:solidFill>
              <a:schemeClr val="dk2"/>
            </a:solidFill>
            <a:prstDash val="solid"/>
            <a:round/>
            <a:headEnd type="none" w="med" len="med"/>
            <a:tailEnd type="none" w="med" len="med"/>
          </a:ln>
        </p:spPr>
      </p:cxnSp>
      <p:pic>
        <p:nvPicPr>
          <p:cNvPr id="187" name="Google Shape;187;p25"/>
          <p:cNvPicPr preferRelativeResize="0"/>
          <p:nvPr/>
        </p:nvPicPr>
        <p:blipFill>
          <a:blip r:embed="rId3">
            <a:alphaModFix/>
          </a:blip>
          <a:stretch>
            <a:fillRect/>
          </a:stretch>
        </p:blipFill>
        <p:spPr>
          <a:xfrm>
            <a:off x="311700" y="2571750"/>
            <a:ext cx="4075501" cy="1468097"/>
          </a:xfrm>
          <a:prstGeom prst="rect">
            <a:avLst/>
          </a:prstGeom>
          <a:noFill/>
          <a:ln>
            <a:noFill/>
          </a:ln>
        </p:spPr>
      </p:pic>
      <p:pic>
        <p:nvPicPr>
          <p:cNvPr id="188" name="Google Shape;188;p25"/>
          <p:cNvPicPr preferRelativeResize="0"/>
          <p:nvPr/>
        </p:nvPicPr>
        <p:blipFill>
          <a:blip r:embed="rId4">
            <a:alphaModFix/>
          </a:blip>
          <a:stretch>
            <a:fillRect/>
          </a:stretch>
        </p:blipFill>
        <p:spPr>
          <a:xfrm>
            <a:off x="4657500" y="2508750"/>
            <a:ext cx="4351624" cy="14237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body" idx="1"/>
          </p:nvPr>
        </p:nvSpPr>
        <p:spPr>
          <a:xfrm>
            <a:off x="311700" y="523075"/>
            <a:ext cx="4075500" cy="404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KNN</a:t>
            </a:r>
            <a:endParaRPr sz="1400" b="1"/>
          </a:p>
          <a:p>
            <a:pPr marL="0" lvl="0" indent="0" algn="l" rtl="0">
              <a:spcBef>
                <a:spcPts val="1200"/>
              </a:spcBef>
              <a:spcAft>
                <a:spcPts val="1200"/>
              </a:spcAft>
              <a:buNone/>
            </a:pPr>
            <a:r>
              <a:rPr lang="en" sz="1200"/>
              <a:t>The k-nearest neighbours algorithm, sometimes referred to as KNN or k-NN, is a supervised learning classifier that employs proximity to produce classifications or predictions about the grouping of a single data point.</a:t>
            </a:r>
            <a:endParaRPr sz="1200"/>
          </a:p>
        </p:txBody>
      </p:sp>
      <p:sp>
        <p:nvSpPr>
          <p:cNvPr id="194" name="Google Shape;194;p2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195" name="Google Shape;195;p26"/>
          <p:cNvSpPr txBox="1">
            <a:spLocks noGrp="1"/>
          </p:cNvSpPr>
          <p:nvPr>
            <p:ph type="body" idx="1"/>
          </p:nvPr>
        </p:nvSpPr>
        <p:spPr>
          <a:xfrm>
            <a:off x="4685825" y="523075"/>
            <a:ext cx="4075500" cy="404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Weighted KNN</a:t>
            </a:r>
            <a:endParaRPr sz="1400" b="1"/>
          </a:p>
          <a:p>
            <a:pPr marL="0" lvl="0" indent="0" algn="l" rtl="0">
              <a:spcBef>
                <a:spcPts val="1200"/>
              </a:spcBef>
              <a:spcAft>
                <a:spcPts val="1200"/>
              </a:spcAft>
              <a:buNone/>
            </a:pPr>
            <a:r>
              <a:rPr lang="en" sz="1200"/>
              <a:t>Using two or more numerical predictor variables, the weighted k-nearest neighbours (k-NN) classification algorithm is a straightforward method for predicting an item's class.</a:t>
            </a:r>
            <a:endParaRPr sz="1200"/>
          </a:p>
        </p:txBody>
      </p:sp>
      <p:cxnSp>
        <p:nvCxnSpPr>
          <p:cNvPr id="196" name="Google Shape;196;p26"/>
          <p:cNvCxnSpPr/>
          <p:nvPr/>
        </p:nvCxnSpPr>
        <p:spPr>
          <a:xfrm rot="10800000">
            <a:off x="4522350" y="544900"/>
            <a:ext cx="0" cy="4206300"/>
          </a:xfrm>
          <a:prstGeom prst="straightConnector1">
            <a:avLst/>
          </a:prstGeom>
          <a:noFill/>
          <a:ln w="9525" cap="flat" cmpd="sng">
            <a:solidFill>
              <a:schemeClr val="dk2"/>
            </a:solidFill>
            <a:prstDash val="solid"/>
            <a:round/>
            <a:headEnd type="none" w="med" len="med"/>
            <a:tailEnd type="none" w="med" len="med"/>
          </a:ln>
        </p:spPr>
      </p:cxnSp>
      <p:pic>
        <p:nvPicPr>
          <p:cNvPr id="197" name="Google Shape;197;p26"/>
          <p:cNvPicPr preferRelativeResize="0"/>
          <p:nvPr/>
        </p:nvPicPr>
        <p:blipFill>
          <a:blip r:embed="rId3">
            <a:alphaModFix/>
          </a:blip>
          <a:stretch>
            <a:fillRect/>
          </a:stretch>
        </p:blipFill>
        <p:spPr>
          <a:xfrm>
            <a:off x="283375" y="2499525"/>
            <a:ext cx="4075500" cy="1330776"/>
          </a:xfrm>
          <a:prstGeom prst="rect">
            <a:avLst/>
          </a:prstGeom>
          <a:noFill/>
          <a:ln>
            <a:noFill/>
          </a:ln>
        </p:spPr>
      </p:pic>
      <p:pic>
        <p:nvPicPr>
          <p:cNvPr id="198" name="Google Shape;198;p26"/>
          <p:cNvPicPr preferRelativeResize="0"/>
          <p:nvPr/>
        </p:nvPicPr>
        <p:blipFill>
          <a:blip r:embed="rId4">
            <a:alphaModFix/>
          </a:blip>
          <a:stretch>
            <a:fillRect/>
          </a:stretch>
        </p:blipFill>
        <p:spPr>
          <a:xfrm>
            <a:off x="4657500" y="2107225"/>
            <a:ext cx="4351624" cy="15923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body" idx="1"/>
          </p:nvPr>
        </p:nvSpPr>
        <p:spPr>
          <a:xfrm>
            <a:off x="311700" y="523075"/>
            <a:ext cx="4075500" cy="404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AdaBoost Classifier</a:t>
            </a:r>
            <a:endParaRPr sz="1400" b="1"/>
          </a:p>
          <a:p>
            <a:pPr marL="0" lvl="0" indent="0" algn="l" rtl="0">
              <a:spcBef>
                <a:spcPts val="1200"/>
              </a:spcBef>
              <a:spcAft>
                <a:spcPts val="1200"/>
              </a:spcAft>
              <a:buNone/>
            </a:pPr>
            <a:r>
              <a:rPr lang="en" sz="1200"/>
              <a:t>AdaBoost is an ensemble learning technique that was initially developed to boost the performance of binary classifiers (sometimes referred to as "meta-learning"). AdaBoost uses an iterative process to improve poor classifiers by learning from their errors.</a:t>
            </a:r>
            <a:endParaRPr sz="1200"/>
          </a:p>
        </p:txBody>
      </p:sp>
      <p:sp>
        <p:nvSpPr>
          <p:cNvPr id="204" name="Google Shape;204;p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205" name="Google Shape;205;p27"/>
          <p:cNvSpPr txBox="1">
            <a:spLocks noGrp="1"/>
          </p:cNvSpPr>
          <p:nvPr>
            <p:ph type="body" idx="1"/>
          </p:nvPr>
        </p:nvSpPr>
        <p:spPr>
          <a:xfrm>
            <a:off x="4685825" y="523075"/>
            <a:ext cx="4075500" cy="404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XGBoost Classifier</a:t>
            </a:r>
            <a:endParaRPr sz="1400" b="1"/>
          </a:p>
          <a:p>
            <a:pPr marL="0" lvl="0" indent="0" algn="l" rtl="0">
              <a:spcBef>
                <a:spcPts val="1200"/>
              </a:spcBef>
              <a:spcAft>
                <a:spcPts val="1200"/>
              </a:spcAft>
              <a:buNone/>
            </a:pPr>
            <a:r>
              <a:rPr lang="en" sz="1200"/>
              <a:t>Gradient Boosted decision trees are implemented using XGBoost technology. Decision trees are generated sequentially in this approach. Weights are significant in XGBoost. Each independent variable is given a weight before being fed into the decision tree that forecasts outcomes.</a:t>
            </a:r>
            <a:endParaRPr sz="1200"/>
          </a:p>
        </p:txBody>
      </p:sp>
      <p:cxnSp>
        <p:nvCxnSpPr>
          <p:cNvPr id="206" name="Google Shape;206;p27"/>
          <p:cNvCxnSpPr/>
          <p:nvPr/>
        </p:nvCxnSpPr>
        <p:spPr>
          <a:xfrm rot="10800000">
            <a:off x="4522350" y="544900"/>
            <a:ext cx="0" cy="4206300"/>
          </a:xfrm>
          <a:prstGeom prst="straightConnector1">
            <a:avLst/>
          </a:prstGeom>
          <a:noFill/>
          <a:ln w="9525" cap="flat" cmpd="sng">
            <a:solidFill>
              <a:schemeClr val="dk2"/>
            </a:solidFill>
            <a:prstDash val="solid"/>
            <a:round/>
            <a:headEnd type="none" w="med" len="med"/>
            <a:tailEnd type="none" w="med" len="med"/>
          </a:ln>
        </p:spPr>
      </p:cxnSp>
      <p:pic>
        <p:nvPicPr>
          <p:cNvPr id="207" name="Google Shape;207;p27"/>
          <p:cNvPicPr preferRelativeResize="0"/>
          <p:nvPr/>
        </p:nvPicPr>
        <p:blipFill>
          <a:blip r:embed="rId3">
            <a:alphaModFix/>
          </a:blip>
          <a:stretch>
            <a:fillRect/>
          </a:stretch>
        </p:blipFill>
        <p:spPr>
          <a:xfrm>
            <a:off x="213772" y="2274100"/>
            <a:ext cx="4026550" cy="747900"/>
          </a:xfrm>
          <a:prstGeom prst="rect">
            <a:avLst/>
          </a:prstGeom>
          <a:noFill/>
          <a:ln>
            <a:noFill/>
          </a:ln>
        </p:spPr>
      </p:pic>
      <p:pic>
        <p:nvPicPr>
          <p:cNvPr id="208" name="Google Shape;208;p27"/>
          <p:cNvPicPr preferRelativeResize="0"/>
          <p:nvPr/>
        </p:nvPicPr>
        <p:blipFill>
          <a:blip r:embed="rId4">
            <a:alphaModFix/>
          </a:blip>
          <a:stretch>
            <a:fillRect/>
          </a:stretch>
        </p:blipFill>
        <p:spPr>
          <a:xfrm>
            <a:off x="213775" y="3055800"/>
            <a:ext cx="4026550" cy="1415932"/>
          </a:xfrm>
          <a:prstGeom prst="rect">
            <a:avLst/>
          </a:prstGeom>
          <a:noFill/>
          <a:ln>
            <a:noFill/>
          </a:ln>
        </p:spPr>
      </p:pic>
      <p:pic>
        <p:nvPicPr>
          <p:cNvPr id="209" name="Google Shape;209;p27"/>
          <p:cNvPicPr preferRelativeResize="0"/>
          <p:nvPr/>
        </p:nvPicPr>
        <p:blipFill>
          <a:blip r:embed="rId5">
            <a:alphaModFix/>
          </a:blip>
          <a:stretch>
            <a:fillRect/>
          </a:stretch>
        </p:blipFill>
        <p:spPr>
          <a:xfrm>
            <a:off x="4657500" y="2571747"/>
            <a:ext cx="4375050" cy="1300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RESULTS AND DISCUSSION</a:t>
            </a:r>
            <a:endParaRPr/>
          </a:p>
        </p:txBody>
      </p:sp>
      <p:sp>
        <p:nvSpPr>
          <p:cNvPr id="215" name="Google Shape;215;p2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MODELS ACCURACY COMPARISON</a:t>
            </a:r>
            <a:endParaRPr/>
          </a:p>
        </p:txBody>
      </p:sp>
      <p:sp>
        <p:nvSpPr>
          <p:cNvPr id="221" name="Google Shape;221;p2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pic>
        <p:nvPicPr>
          <p:cNvPr id="222" name="Google Shape;222;p29"/>
          <p:cNvPicPr preferRelativeResize="0"/>
          <p:nvPr/>
        </p:nvPicPr>
        <p:blipFill>
          <a:blip r:embed="rId3">
            <a:alphaModFix/>
          </a:blip>
          <a:stretch>
            <a:fillRect/>
          </a:stretch>
        </p:blipFill>
        <p:spPr>
          <a:xfrm>
            <a:off x="494188" y="1111300"/>
            <a:ext cx="8155630" cy="35398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a:t>
            </a:r>
            <a:endParaRPr/>
          </a:p>
        </p:txBody>
      </p:sp>
      <p:sp>
        <p:nvSpPr>
          <p:cNvPr id="228" name="Google Shape;228;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1200"/>
              </a:spcBef>
              <a:spcAft>
                <a:spcPts val="0"/>
              </a:spcAft>
              <a:buSzPts val="1400"/>
              <a:buChar char="●"/>
            </a:pPr>
            <a:r>
              <a:rPr lang="en" sz="1400"/>
              <a:t>For predicting AQI, all the algorithms work very well with the dataset. This is because the data is structured very well with very good records and the preprocessing done on the dataset fixes the missing values and makes the data optimal for passing to any model.</a:t>
            </a:r>
            <a:endParaRPr sz="1400"/>
          </a:p>
          <a:p>
            <a:pPr marL="457200" lvl="0" indent="-317500" algn="just" rtl="0">
              <a:lnSpc>
                <a:spcPct val="150000"/>
              </a:lnSpc>
              <a:spcBef>
                <a:spcPts val="0"/>
              </a:spcBef>
              <a:spcAft>
                <a:spcPts val="0"/>
              </a:spcAft>
              <a:buSzPts val="1400"/>
              <a:buChar char="●"/>
            </a:pPr>
            <a:r>
              <a:rPr lang="en" sz="1400"/>
              <a:t>Logistic Regression, AdaBoost and Ridge Classification do not perform as well compared to the other models.</a:t>
            </a:r>
            <a:endParaRPr sz="1400"/>
          </a:p>
          <a:p>
            <a:pPr marL="457200" lvl="0" indent="-317500" algn="just" rtl="0">
              <a:lnSpc>
                <a:spcPct val="150000"/>
              </a:lnSpc>
              <a:spcBef>
                <a:spcPts val="0"/>
              </a:spcBef>
              <a:spcAft>
                <a:spcPts val="0"/>
              </a:spcAft>
              <a:buSzPts val="1400"/>
              <a:buChar char="●"/>
            </a:pPr>
            <a:r>
              <a:rPr lang="en" sz="1400"/>
              <a:t>All the other models have very good accuracy which is above 95% and is thus recommended to use for this dataset.</a:t>
            </a:r>
            <a:endParaRPr sz="1400"/>
          </a:p>
          <a:p>
            <a:pPr marL="0" lvl="0" indent="0" algn="l" rtl="0">
              <a:spcBef>
                <a:spcPts val="1200"/>
              </a:spcBef>
              <a:spcAft>
                <a:spcPts val="1200"/>
              </a:spcAft>
              <a:buNone/>
            </a:pPr>
            <a:endParaRPr sz="1400"/>
          </a:p>
        </p:txBody>
      </p:sp>
      <p:sp>
        <p:nvSpPr>
          <p:cNvPr id="229" name="Google Shape;229;p3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35" name="Google Shape;235;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l" rtl="0">
              <a:lnSpc>
                <a:spcPct val="120000"/>
              </a:lnSpc>
              <a:spcBef>
                <a:spcPts val="0"/>
              </a:spcBef>
              <a:spcAft>
                <a:spcPts val="0"/>
              </a:spcAft>
              <a:buSzPts val="1400"/>
              <a:buChar char="●"/>
            </a:pPr>
            <a:r>
              <a:rPr lang="en" sz="1400"/>
              <a:t>More priority and resources have to be given to Bihar, Delhi, Gujarat, Manipur and Uttaranchal for repairing the AQI levels as they have high levels of pollution.</a:t>
            </a:r>
            <a:endParaRPr sz="1400"/>
          </a:p>
          <a:p>
            <a:pPr marL="457200" lvl="0" indent="-317500" algn="l" rtl="0">
              <a:lnSpc>
                <a:spcPct val="120000"/>
              </a:lnSpc>
              <a:spcBef>
                <a:spcPts val="0"/>
              </a:spcBef>
              <a:spcAft>
                <a:spcPts val="0"/>
              </a:spcAft>
              <a:buSzPts val="1400"/>
              <a:buChar char="●"/>
            </a:pPr>
            <a:r>
              <a:rPr lang="en" sz="1400"/>
              <a:t>The task of forecasting pollutant levels is inherently hard because of the volatile and dynamic nature of the data and its variability in space and time. </a:t>
            </a:r>
            <a:endParaRPr sz="1400"/>
          </a:p>
          <a:p>
            <a:pPr marL="457200" lvl="0" indent="-317500" algn="l" rtl="0">
              <a:lnSpc>
                <a:spcPct val="120000"/>
              </a:lnSpc>
              <a:spcBef>
                <a:spcPts val="0"/>
              </a:spcBef>
              <a:spcAft>
                <a:spcPts val="0"/>
              </a:spcAft>
              <a:buSzPts val="1400"/>
              <a:buChar char="●"/>
            </a:pPr>
            <a:r>
              <a:rPr lang="en" sz="1400"/>
              <a:t>However, the task of forecasting pollutant levels has been increasing in importance due to the effects of pollution on the population and the environment.</a:t>
            </a:r>
            <a:endParaRPr sz="1400"/>
          </a:p>
          <a:p>
            <a:pPr marL="457200" lvl="0" indent="-317500" algn="l" rtl="0">
              <a:lnSpc>
                <a:spcPct val="120000"/>
              </a:lnSpc>
              <a:spcBef>
                <a:spcPts val="0"/>
              </a:spcBef>
              <a:spcAft>
                <a:spcPts val="0"/>
              </a:spcAft>
              <a:buSzPts val="1400"/>
              <a:buChar char="●"/>
            </a:pPr>
            <a:r>
              <a:rPr lang="en" sz="1400"/>
              <a:t>In this project we have use algorithmic techniques like Linear Regression,Random Forest Regression,Logistic Regression, Random Forest Classifier, KNN, ANN(Artificial Neural Networks) for forecasting levels of pollutants like NO2, SO2, PM2.5 and Air Quality Index (AQI), using publicly available data for India. </a:t>
            </a:r>
            <a:endParaRPr sz="1400"/>
          </a:p>
          <a:p>
            <a:pPr marL="0" lvl="0" indent="0" algn="l" rtl="0">
              <a:spcBef>
                <a:spcPts val="0"/>
              </a:spcBef>
              <a:spcAft>
                <a:spcPts val="1200"/>
              </a:spcAft>
              <a:buNone/>
            </a:pPr>
            <a:endParaRPr sz="1400"/>
          </a:p>
        </p:txBody>
      </p:sp>
      <p:sp>
        <p:nvSpPr>
          <p:cNvPr id="236" name="Google Shape;236;p3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311700" y="2356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97" name="Google Shape;97;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graphicFrame>
        <p:nvGraphicFramePr>
          <p:cNvPr id="98" name="Google Shape;98;p14"/>
          <p:cNvGraphicFramePr/>
          <p:nvPr/>
        </p:nvGraphicFramePr>
        <p:xfrm>
          <a:off x="2336450" y="471125"/>
          <a:ext cx="4160550" cy="4388860"/>
        </p:xfrm>
        <a:graphic>
          <a:graphicData uri="http://schemas.openxmlformats.org/drawingml/2006/table">
            <a:tbl>
              <a:tblPr>
                <a:noFill/>
                <a:tableStyleId>{042F5164-446E-43DF-8ABF-BC26701AEF11}</a:tableStyleId>
              </a:tblPr>
              <a:tblGrid>
                <a:gridCol w="551850">
                  <a:extLst>
                    <a:ext uri="{9D8B030D-6E8A-4147-A177-3AD203B41FA5}">
                      <a16:colId xmlns:a16="http://schemas.microsoft.com/office/drawing/2014/main" val="20000"/>
                    </a:ext>
                  </a:extLst>
                </a:gridCol>
                <a:gridCol w="2781500">
                  <a:extLst>
                    <a:ext uri="{9D8B030D-6E8A-4147-A177-3AD203B41FA5}">
                      <a16:colId xmlns:a16="http://schemas.microsoft.com/office/drawing/2014/main" val="20001"/>
                    </a:ext>
                  </a:extLst>
                </a:gridCol>
                <a:gridCol w="827200">
                  <a:extLst>
                    <a:ext uri="{9D8B030D-6E8A-4147-A177-3AD203B41FA5}">
                      <a16:colId xmlns:a16="http://schemas.microsoft.com/office/drawing/2014/main" val="20002"/>
                    </a:ext>
                  </a:extLst>
                </a:gridCol>
              </a:tblGrid>
              <a:tr h="365725">
                <a:tc>
                  <a:txBody>
                    <a:bodyPr/>
                    <a:lstStyle/>
                    <a:p>
                      <a:pPr marL="0" lvl="0" indent="0" algn="ctr" rtl="0">
                        <a:spcBef>
                          <a:spcPts val="0"/>
                        </a:spcBef>
                        <a:spcAft>
                          <a:spcPts val="0"/>
                        </a:spcAft>
                        <a:buNone/>
                      </a:pPr>
                      <a:r>
                        <a:rPr lang="en" sz="1200" b="1"/>
                        <a:t>S.No</a:t>
                      </a:r>
                      <a:endParaRPr sz="1200" b="1"/>
                    </a:p>
                  </a:txBody>
                  <a:tcPr marL="91425" marR="91425" marT="91425" marB="91425">
                    <a:solidFill>
                      <a:schemeClr val="lt2"/>
                    </a:solidFill>
                  </a:tcPr>
                </a:tc>
                <a:tc>
                  <a:txBody>
                    <a:bodyPr/>
                    <a:lstStyle/>
                    <a:p>
                      <a:pPr marL="0" lvl="0" indent="0" algn="ctr" rtl="0">
                        <a:spcBef>
                          <a:spcPts val="0"/>
                        </a:spcBef>
                        <a:spcAft>
                          <a:spcPts val="0"/>
                        </a:spcAft>
                        <a:buNone/>
                      </a:pPr>
                      <a:r>
                        <a:rPr lang="en" sz="1200" b="1"/>
                        <a:t>Topic</a:t>
                      </a:r>
                      <a:endParaRPr sz="1200" b="1"/>
                    </a:p>
                  </a:txBody>
                  <a:tcPr marL="91425" marR="91425" marT="91425" marB="91425">
                    <a:solidFill>
                      <a:schemeClr val="lt2"/>
                    </a:solidFill>
                  </a:tcPr>
                </a:tc>
                <a:tc>
                  <a:txBody>
                    <a:bodyPr/>
                    <a:lstStyle/>
                    <a:p>
                      <a:pPr marL="0" lvl="0" indent="0" algn="ctr" rtl="0">
                        <a:spcBef>
                          <a:spcPts val="0"/>
                        </a:spcBef>
                        <a:spcAft>
                          <a:spcPts val="0"/>
                        </a:spcAft>
                        <a:buNone/>
                      </a:pPr>
                      <a:r>
                        <a:rPr lang="en" sz="1200" b="1"/>
                        <a:t>Page No</a:t>
                      </a:r>
                      <a:endParaRPr sz="1200" b="1"/>
                    </a:p>
                  </a:txBody>
                  <a:tcPr marL="91425" marR="91425" marT="91425" marB="91425">
                    <a:solidFill>
                      <a:schemeClr val="lt2"/>
                    </a:solidFill>
                  </a:tcPr>
                </a:tc>
                <a:extLst>
                  <a:ext uri="{0D108BD9-81ED-4DB2-BD59-A6C34878D82A}">
                    <a16:rowId xmlns:a16="http://schemas.microsoft.com/office/drawing/2014/main" val="10000"/>
                  </a:ext>
                </a:extLst>
              </a:tr>
              <a:tr h="365725">
                <a:tc>
                  <a:txBody>
                    <a:bodyPr/>
                    <a:lstStyle/>
                    <a:p>
                      <a:pPr marL="0" lvl="0" indent="0" algn="ctr" rtl="0">
                        <a:spcBef>
                          <a:spcPts val="0"/>
                        </a:spcBef>
                        <a:spcAft>
                          <a:spcPts val="0"/>
                        </a:spcAft>
                        <a:buNone/>
                      </a:pPr>
                      <a:r>
                        <a:rPr lang="en" sz="1200"/>
                        <a:t>1</a:t>
                      </a:r>
                      <a:endParaRPr sz="1200"/>
                    </a:p>
                  </a:txBody>
                  <a:tcPr marL="91425" marR="91425" marT="91425" marB="91425"/>
                </a:tc>
                <a:tc>
                  <a:txBody>
                    <a:bodyPr/>
                    <a:lstStyle/>
                    <a:p>
                      <a:pPr marL="0" lvl="0" indent="0" algn="l" rtl="0">
                        <a:spcBef>
                          <a:spcPts val="0"/>
                        </a:spcBef>
                        <a:spcAft>
                          <a:spcPts val="0"/>
                        </a:spcAft>
                        <a:buNone/>
                      </a:pPr>
                      <a:r>
                        <a:rPr lang="en" sz="1200"/>
                        <a:t>Introduction</a:t>
                      </a:r>
                      <a:endParaRPr sz="1200"/>
                    </a:p>
                  </a:txBody>
                  <a:tcPr marL="91425" marR="91425" marT="91425" marB="91425"/>
                </a:tc>
                <a:tc>
                  <a:txBody>
                    <a:bodyPr/>
                    <a:lstStyle/>
                    <a:p>
                      <a:pPr marL="0" lvl="0" indent="0" algn="ctr" rtl="0">
                        <a:spcBef>
                          <a:spcPts val="0"/>
                        </a:spcBef>
                        <a:spcAft>
                          <a:spcPts val="0"/>
                        </a:spcAft>
                        <a:buNone/>
                      </a:pPr>
                      <a:r>
                        <a:rPr lang="en" sz="1200"/>
                        <a:t>3</a:t>
                      </a:r>
                      <a:endParaRPr sz="1200"/>
                    </a:p>
                  </a:txBody>
                  <a:tcPr marL="91425" marR="91425" marT="91425" marB="91425"/>
                </a:tc>
                <a:extLst>
                  <a:ext uri="{0D108BD9-81ED-4DB2-BD59-A6C34878D82A}">
                    <a16:rowId xmlns:a16="http://schemas.microsoft.com/office/drawing/2014/main" val="10001"/>
                  </a:ext>
                </a:extLst>
              </a:tr>
              <a:tr h="365725">
                <a:tc>
                  <a:txBody>
                    <a:bodyPr/>
                    <a:lstStyle/>
                    <a:p>
                      <a:pPr marL="0" lvl="0" indent="0" algn="ctr" rtl="0">
                        <a:spcBef>
                          <a:spcPts val="0"/>
                        </a:spcBef>
                        <a:spcAft>
                          <a:spcPts val="0"/>
                        </a:spcAft>
                        <a:buNone/>
                      </a:pPr>
                      <a:r>
                        <a:rPr lang="en" sz="1200"/>
                        <a:t>2</a:t>
                      </a:r>
                      <a:endParaRPr sz="1200"/>
                    </a:p>
                  </a:txBody>
                  <a:tcPr marL="91425" marR="91425" marT="91425" marB="91425"/>
                </a:tc>
                <a:tc>
                  <a:txBody>
                    <a:bodyPr/>
                    <a:lstStyle/>
                    <a:p>
                      <a:pPr marL="0" lvl="0" indent="0" algn="l" rtl="0">
                        <a:spcBef>
                          <a:spcPts val="0"/>
                        </a:spcBef>
                        <a:spcAft>
                          <a:spcPts val="0"/>
                        </a:spcAft>
                        <a:buNone/>
                      </a:pPr>
                      <a:r>
                        <a:rPr lang="en" sz="1200"/>
                        <a:t>Problem Statement</a:t>
                      </a:r>
                      <a:endParaRPr sz="1200"/>
                    </a:p>
                  </a:txBody>
                  <a:tcPr marL="91425" marR="91425" marT="91425" marB="91425"/>
                </a:tc>
                <a:tc>
                  <a:txBody>
                    <a:bodyPr/>
                    <a:lstStyle/>
                    <a:p>
                      <a:pPr marL="0" lvl="0" indent="0" algn="ctr" rtl="0">
                        <a:spcBef>
                          <a:spcPts val="0"/>
                        </a:spcBef>
                        <a:spcAft>
                          <a:spcPts val="0"/>
                        </a:spcAft>
                        <a:buNone/>
                      </a:pPr>
                      <a:r>
                        <a:rPr lang="en" sz="1200"/>
                        <a:t>4</a:t>
                      </a:r>
                      <a:endParaRPr sz="1200"/>
                    </a:p>
                  </a:txBody>
                  <a:tcPr marL="91425" marR="91425" marT="91425" marB="91425"/>
                </a:tc>
                <a:extLst>
                  <a:ext uri="{0D108BD9-81ED-4DB2-BD59-A6C34878D82A}">
                    <a16:rowId xmlns:a16="http://schemas.microsoft.com/office/drawing/2014/main" val="10002"/>
                  </a:ext>
                </a:extLst>
              </a:tr>
              <a:tr h="365725">
                <a:tc>
                  <a:txBody>
                    <a:bodyPr/>
                    <a:lstStyle/>
                    <a:p>
                      <a:pPr marL="0" lvl="0" indent="0" algn="ctr" rtl="0">
                        <a:spcBef>
                          <a:spcPts val="0"/>
                        </a:spcBef>
                        <a:spcAft>
                          <a:spcPts val="0"/>
                        </a:spcAft>
                        <a:buNone/>
                      </a:pPr>
                      <a:r>
                        <a:rPr lang="en" sz="1200"/>
                        <a:t>3</a:t>
                      </a:r>
                      <a:endParaRPr sz="1200"/>
                    </a:p>
                  </a:txBody>
                  <a:tcPr marL="91425" marR="91425" marT="91425" marB="91425"/>
                </a:tc>
                <a:tc>
                  <a:txBody>
                    <a:bodyPr/>
                    <a:lstStyle/>
                    <a:p>
                      <a:pPr marL="0" lvl="0" indent="0" algn="l" rtl="0">
                        <a:spcBef>
                          <a:spcPts val="0"/>
                        </a:spcBef>
                        <a:spcAft>
                          <a:spcPts val="0"/>
                        </a:spcAft>
                        <a:buNone/>
                      </a:pPr>
                      <a:r>
                        <a:rPr lang="en" sz="1200"/>
                        <a:t>Research Objectives</a:t>
                      </a:r>
                      <a:endParaRPr sz="1200"/>
                    </a:p>
                  </a:txBody>
                  <a:tcPr marL="91425" marR="91425" marT="91425" marB="91425"/>
                </a:tc>
                <a:tc>
                  <a:txBody>
                    <a:bodyPr/>
                    <a:lstStyle/>
                    <a:p>
                      <a:pPr marL="0" lvl="0" indent="0" algn="ctr" rtl="0">
                        <a:spcBef>
                          <a:spcPts val="0"/>
                        </a:spcBef>
                        <a:spcAft>
                          <a:spcPts val="0"/>
                        </a:spcAft>
                        <a:buNone/>
                      </a:pPr>
                      <a:r>
                        <a:rPr lang="en" sz="1200"/>
                        <a:t>5</a:t>
                      </a:r>
                      <a:endParaRPr sz="1200"/>
                    </a:p>
                  </a:txBody>
                  <a:tcPr marL="91425" marR="91425" marT="91425" marB="91425"/>
                </a:tc>
                <a:extLst>
                  <a:ext uri="{0D108BD9-81ED-4DB2-BD59-A6C34878D82A}">
                    <a16:rowId xmlns:a16="http://schemas.microsoft.com/office/drawing/2014/main" val="10003"/>
                  </a:ext>
                </a:extLst>
              </a:tr>
              <a:tr h="914375">
                <a:tc>
                  <a:txBody>
                    <a:bodyPr/>
                    <a:lstStyle/>
                    <a:p>
                      <a:pPr marL="0" lvl="0" indent="0" algn="ctr" rtl="0">
                        <a:spcBef>
                          <a:spcPts val="0"/>
                        </a:spcBef>
                        <a:spcAft>
                          <a:spcPts val="0"/>
                        </a:spcAft>
                        <a:buNone/>
                      </a:pPr>
                      <a:r>
                        <a:rPr lang="en" sz="1200"/>
                        <a:t>4</a:t>
                      </a:r>
                      <a:endParaRPr sz="1200"/>
                    </a:p>
                  </a:txBody>
                  <a:tcPr marL="91425" marR="91425" marT="91425" marB="91425"/>
                </a:tc>
                <a:tc>
                  <a:txBody>
                    <a:bodyPr/>
                    <a:lstStyle/>
                    <a:p>
                      <a:pPr marL="0" lvl="0" indent="0" algn="l" rtl="0">
                        <a:spcBef>
                          <a:spcPts val="0"/>
                        </a:spcBef>
                        <a:spcAft>
                          <a:spcPts val="0"/>
                        </a:spcAft>
                        <a:buNone/>
                      </a:pPr>
                      <a:r>
                        <a:rPr lang="en" sz="1200"/>
                        <a:t>Proposed System</a:t>
                      </a:r>
                      <a:endParaRPr sz="1200"/>
                    </a:p>
                    <a:p>
                      <a:pPr marL="457200" lvl="0" indent="-304800" algn="l" rtl="0">
                        <a:spcBef>
                          <a:spcPts val="0"/>
                        </a:spcBef>
                        <a:spcAft>
                          <a:spcPts val="0"/>
                        </a:spcAft>
                        <a:buSzPts val="1200"/>
                        <a:buAutoNum type="arabicPeriod"/>
                      </a:pPr>
                      <a:r>
                        <a:rPr lang="en" sz="1200"/>
                        <a:t>Introduction</a:t>
                      </a:r>
                      <a:endParaRPr sz="1200"/>
                    </a:p>
                    <a:p>
                      <a:pPr marL="457200" lvl="0" indent="-304800" algn="l" rtl="0">
                        <a:spcBef>
                          <a:spcPts val="0"/>
                        </a:spcBef>
                        <a:spcAft>
                          <a:spcPts val="0"/>
                        </a:spcAft>
                        <a:buSzPts val="1200"/>
                        <a:buAutoNum type="arabicPeriod"/>
                      </a:pPr>
                      <a:r>
                        <a:rPr lang="en" sz="1200"/>
                        <a:t>Diagram</a:t>
                      </a:r>
                      <a:endParaRPr sz="1200"/>
                    </a:p>
                    <a:p>
                      <a:pPr marL="457200" lvl="0" indent="-304800" algn="l" rtl="0">
                        <a:spcBef>
                          <a:spcPts val="0"/>
                        </a:spcBef>
                        <a:spcAft>
                          <a:spcPts val="0"/>
                        </a:spcAft>
                        <a:buSzPts val="1200"/>
                        <a:buAutoNum type="arabicPeriod"/>
                      </a:pPr>
                      <a:r>
                        <a:rPr lang="en" sz="1200"/>
                        <a:t>Modules</a:t>
                      </a:r>
                      <a:endParaRPr sz="1200"/>
                    </a:p>
                  </a:txBody>
                  <a:tcPr marL="91425" marR="91425" marT="91425" marB="91425"/>
                </a:tc>
                <a:tc>
                  <a:txBody>
                    <a:bodyPr/>
                    <a:lstStyle/>
                    <a:p>
                      <a:pPr marL="0" lvl="0" indent="0" algn="ctr" rtl="0">
                        <a:spcBef>
                          <a:spcPts val="0"/>
                        </a:spcBef>
                        <a:spcAft>
                          <a:spcPts val="0"/>
                        </a:spcAft>
                        <a:buNone/>
                      </a:pPr>
                      <a:r>
                        <a:rPr lang="en" sz="1200"/>
                        <a:t>6-15</a:t>
                      </a:r>
                      <a:endParaRPr sz="1200"/>
                    </a:p>
                  </a:txBody>
                  <a:tcPr marL="91425" marR="91425" marT="91425" marB="91425"/>
                </a:tc>
                <a:extLst>
                  <a:ext uri="{0D108BD9-81ED-4DB2-BD59-A6C34878D82A}">
                    <a16:rowId xmlns:a16="http://schemas.microsoft.com/office/drawing/2014/main" val="10004"/>
                  </a:ext>
                </a:extLst>
              </a:tr>
              <a:tr h="914375">
                <a:tc>
                  <a:txBody>
                    <a:bodyPr/>
                    <a:lstStyle/>
                    <a:p>
                      <a:pPr marL="0" lvl="0" indent="0" algn="ctr" rtl="0">
                        <a:spcBef>
                          <a:spcPts val="0"/>
                        </a:spcBef>
                        <a:spcAft>
                          <a:spcPts val="0"/>
                        </a:spcAft>
                        <a:buNone/>
                      </a:pPr>
                      <a:r>
                        <a:rPr lang="en" sz="1200"/>
                        <a:t>5</a:t>
                      </a:r>
                      <a:endParaRPr sz="1200"/>
                    </a:p>
                  </a:txBody>
                  <a:tcPr marL="91425" marR="91425" marT="91425" marB="91425"/>
                </a:tc>
                <a:tc>
                  <a:txBody>
                    <a:bodyPr/>
                    <a:lstStyle/>
                    <a:p>
                      <a:pPr marL="0" lvl="0" indent="0" algn="l" rtl="0">
                        <a:spcBef>
                          <a:spcPts val="0"/>
                        </a:spcBef>
                        <a:spcAft>
                          <a:spcPts val="0"/>
                        </a:spcAft>
                        <a:buNone/>
                      </a:pPr>
                      <a:r>
                        <a:rPr lang="en" sz="1200"/>
                        <a:t>Results and Discussions</a:t>
                      </a:r>
                      <a:endParaRPr sz="1200"/>
                    </a:p>
                    <a:p>
                      <a:pPr marL="457200" lvl="0" indent="-304800" algn="l" rtl="0">
                        <a:spcBef>
                          <a:spcPts val="0"/>
                        </a:spcBef>
                        <a:spcAft>
                          <a:spcPts val="0"/>
                        </a:spcAft>
                        <a:buSzPts val="1200"/>
                        <a:buAutoNum type="arabicPeriod"/>
                      </a:pPr>
                      <a:r>
                        <a:rPr lang="en" sz="1200"/>
                        <a:t>Models Accuracy Comparison</a:t>
                      </a:r>
                      <a:endParaRPr sz="1200"/>
                    </a:p>
                    <a:p>
                      <a:pPr marL="457200" lvl="0" indent="-304800" algn="l" rtl="0">
                        <a:spcBef>
                          <a:spcPts val="0"/>
                        </a:spcBef>
                        <a:spcAft>
                          <a:spcPts val="0"/>
                        </a:spcAft>
                        <a:buSzPts val="1200"/>
                        <a:buAutoNum type="arabicPeriod"/>
                      </a:pPr>
                      <a:r>
                        <a:rPr lang="en" sz="1200"/>
                        <a:t>Discussion</a:t>
                      </a:r>
                      <a:endParaRPr sz="1200"/>
                    </a:p>
                  </a:txBody>
                  <a:tcPr marL="91425" marR="91425" marT="91425" marB="91425"/>
                </a:tc>
                <a:tc>
                  <a:txBody>
                    <a:bodyPr/>
                    <a:lstStyle/>
                    <a:p>
                      <a:pPr marL="0" lvl="0" indent="0" algn="ctr" rtl="0">
                        <a:spcBef>
                          <a:spcPts val="0"/>
                        </a:spcBef>
                        <a:spcAft>
                          <a:spcPts val="0"/>
                        </a:spcAft>
                        <a:buNone/>
                      </a:pPr>
                      <a:r>
                        <a:rPr lang="en" sz="1200"/>
                        <a:t>16-18</a:t>
                      </a:r>
                      <a:endParaRPr sz="1200"/>
                    </a:p>
                  </a:txBody>
                  <a:tcPr marL="91425" marR="91425" marT="91425" marB="91425"/>
                </a:tc>
                <a:extLst>
                  <a:ext uri="{0D108BD9-81ED-4DB2-BD59-A6C34878D82A}">
                    <a16:rowId xmlns:a16="http://schemas.microsoft.com/office/drawing/2014/main" val="10005"/>
                  </a:ext>
                </a:extLst>
              </a:tr>
              <a:tr h="365725">
                <a:tc>
                  <a:txBody>
                    <a:bodyPr/>
                    <a:lstStyle/>
                    <a:p>
                      <a:pPr marL="0" lvl="0" indent="0" algn="ctr" rtl="0">
                        <a:spcBef>
                          <a:spcPts val="0"/>
                        </a:spcBef>
                        <a:spcAft>
                          <a:spcPts val="0"/>
                        </a:spcAft>
                        <a:buNone/>
                      </a:pPr>
                      <a:r>
                        <a:rPr lang="en" sz="1200"/>
                        <a:t>6</a:t>
                      </a:r>
                      <a:endParaRPr sz="1200"/>
                    </a:p>
                  </a:txBody>
                  <a:tcPr marL="91425" marR="91425" marT="91425" marB="91425"/>
                </a:tc>
                <a:tc>
                  <a:txBody>
                    <a:bodyPr/>
                    <a:lstStyle/>
                    <a:p>
                      <a:pPr marL="0" lvl="0" indent="0" algn="l" rtl="0">
                        <a:spcBef>
                          <a:spcPts val="0"/>
                        </a:spcBef>
                        <a:spcAft>
                          <a:spcPts val="0"/>
                        </a:spcAft>
                        <a:buNone/>
                      </a:pPr>
                      <a:r>
                        <a:rPr lang="en" sz="1200"/>
                        <a:t>Conclusion</a:t>
                      </a:r>
                      <a:endParaRPr sz="1200"/>
                    </a:p>
                  </a:txBody>
                  <a:tcPr marL="91425" marR="91425" marT="91425" marB="91425"/>
                </a:tc>
                <a:tc>
                  <a:txBody>
                    <a:bodyPr/>
                    <a:lstStyle/>
                    <a:p>
                      <a:pPr marL="0" lvl="0" indent="0" algn="ctr" rtl="0">
                        <a:spcBef>
                          <a:spcPts val="0"/>
                        </a:spcBef>
                        <a:spcAft>
                          <a:spcPts val="0"/>
                        </a:spcAft>
                        <a:buNone/>
                      </a:pPr>
                      <a:r>
                        <a:rPr lang="en" sz="1200"/>
                        <a:t>19</a:t>
                      </a:r>
                      <a:endParaRPr sz="1200"/>
                    </a:p>
                  </a:txBody>
                  <a:tcPr marL="91425" marR="91425" marT="91425" marB="91425"/>
                </a:tc>
                <a:extLst>
                  <a:ext uri="{0D108BD9-81ED-4DB2-BD59-A6C34878D82A}">
                    <a16:rowId xmlns:a16="http://schemas.microsoft.com/office/drawing/2014/main" val="10006"/>
                  </a:ext>
                </a:extLst>
              </a:tr>
              <a:tr h="365725">
                <a:tc>
                  <a:txBody>
                    <a:bodyPr/>
                    <a:lstStyle/>
                    <a:p>
                      <a:pPr marL="0" lvl="0" indent="0" algn="ctr" rtl="0">
                        <a:spcBef>
                          <a:spcPts val="0"/>
                        </a:spcBef>
                        <a:spcAft>
                          <a:spcPts val="0"/>
                        </a:spcAft>
                        <a:buNone/>
                      </a:pPr>
                      <a:r>
                        <a:rPr lang="en" sz="1200"/>
                        <a:t>7</a:t>
                      </a:r>
                      <a:endParaRPr sz="1200"/>
                    </a:p>
                  </a:txBody>
                  <a:tcPr marL="91425" marR="91425" marT="91425" marB="91425"/>
                </a:tc>
                <a:tc>
                  <a:txBody>
                    <a:bodyPr/>
                    <a:lstStyle/>
                    <a:p>
                      <a:pPr marL="0" lvl="0" indent="0" algn="l" rtl="0">
                        <a:spcBef>
                          <a:spcPts val="0"/>
                        </a:spcBef>
                        <a:spcAft>
                          <a:spcPts val="0"/>
                        </a:spcAft>
                        <a:buNone/>
                      </a:pPr>
                      <a:r>
                        <a:rPr lang="en" sz="1200"/>
                        <a:t>Future Work</a:t>
                      </a:r>
                      <a:endParaRPr sz="1200"/>
                    </a:p>
                  </a:txBody>
                  <a:tcPr marL="91425" marR="91425" marT="91425" marB="91425"/>
                </a:tc>
                <a:tc>
                  <a:txBody>
                    <a:bodyPr/>
                    <a:lstStyle/>
                    <a:p>
                      <a:pPr marL="0" lvl="0" indent="0" algn="ctr" rtl="0">
                        <a:spcBef>
                          <a:spcPts val="0"/>
                        </a:spcBef>
                        <a:spcAft>
                          <a:spcPts val="0"/>
                        </a:spcAft>
                        <a:buNone/>
                      </a:pPr>
                      <a:r>
                        <a:rPr lang="en" sz="1200"/>
                        <a:t>20</a:t>
                      </a:r>
                      <a:endParaRPr sz="1200"/>
                    </a:p>
                  </a:txBody>
                  <a:tcPr marL="91425" marR="91425" marT="91425" marB="91425"/>
                </a:tc>
                <a:extLst>
                  <a:ext uri="{0D108BD9-81ED-4DB2-BD59-A6C34878D82A}">
                    <a16:rowId xmlns:a16="http://schemas.microsoft.com/office/drawing/2014/main" val="10007"/>
                  </a:ext>
                </a:extLst>
              </a:tr>
              <a:tr h="365725">
                <a:tc>
                  <a:txBody>
                    <a:bodyPr/>
                    <a:lstStyle/>
                    <a:p>
                      <a:pPr marL="0" lvl="0" indent="0" algn="ctr" rtl="0">
                        <a:spcBef>
                          <a:spcPts val="0"/>
                        </a:spcBef>
                        <a:spcAft>
                          <a:spcPts val="0"/>
                        </a:spcAft>
                        <a:buNone/>
                      </a:pPr>
                      <a:r>
                        <a:rPr lang="en" sz="1200"/>
                        <a:t>8</a:t>
                      </a:r>
                      <a:endParaRPr sz="1200"/>
                    </a:p>
                  </a:txBody>
                  <a:tcPr marL="91425" marR="91425" marT="91425" marB="91425"/>
                </a:tc>
                <a:tc>
                  <a:txBody>
                    <a:bodyPr/>
                    <a:lstStyle/>
                    <a:p>
                      <a:pPr marL="0" lvl="0" indent="0" algn="l" rtl="0">
                        <a:spcBef>
                          <a:spcPts val="0"/>
                        </a:spcBef>
                        <a:spcAft>
                          <a:spcPts val="0"/>
                        </a:spcAft>
                        <a:buNone/>
                      </a:pPr>
                      <a:r>
                        <a:rPr lang="en" sz="1200"/>
                        <a:t>References</a:t>
                      </a:r>
                      <a:endParaRPr sz="1200"/>
                    </a:p>
                  </a:txBody>
                  <a:tcPr marL="91425" marR="91425" marT="91425" marB="91425"/>
                </a:tc>
                <a:tc>
                  <a:txBody>
                    <a:bodyPr/>
                    <a:lstStyle/>
                    <a:p>
                      <a:pPr marL="0" lvl="0" indent="0" algn="ctr" rtl="0">
                        <a:spcBef>
                          <a:spcPts val="0"/>
                        </a:spcBef>
                        <a:spcAft>
                          <a:spcPts val="0"/>
                        </a:spcAft>
                        <a:buNone/>
                      </a:pPr>
                      <a:r>
                        <a:rPr lang="en" sz="1200"/>
                        <a:t>21</a:t>
                      </a:r>
                      <a:endParaRPr sz="1200"/>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a:t>
            </a:r>
            <a:endParaRPr/>
          </a:p>
        </p:txBody>
      </p:sp>
      <p:sp>
        <p:nvSpPr>
          <p:cNvPr id="242" name="Google Shape;242;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1200"/>
              </a:spcBef>
              <a:spcAft>
                <a:spcPts val="0"/>
              </a:spcAft>
              <a:buSzPts val="1400"/>
              <a:buChar char="●"/>
            </a:pPr>
            <a:r>
              <a:rPr lang="en" sz="1400"/>
              <a:t>The future work that remains for this dataset might be to see why algorithms like AdaBoost, Logistic Regression, Ridge Classification are not giving that good of an accuracy compared to the other models that are applied.</a:t>
            </a:r>
            <a:endParaRPr sz="1400"/>
          </a:p>
          <a:p>
            <a:pPr marL="457200" lvl="0" indent="-317500" algn="l" rtl="0">
              <a:lnSpc>
                <a:spcPct val="150000"/>
              </a:lnSpc>
              <a:spcBef>
                <a:spcPts val="0"/>
              </a:spcBef>
              <a:spcAft>
                <a:spcPts val="0"/>
              </a:spcAft>
              <a:buSzPts val="1400"/>
              <a:buChar char="●"/>
            </a:pPr>
            <a:r>
              <a:rPr lang="en" sz="1400"/>
              <a:t>By using Hyper Parameter Tuning, one can run a series of experiments and based on Trial and Error, one can find out the best fitting parameters so that they also fit to the data very well.</a:t>
            </a:r>
            <a:endParaRPr sz="1400"/>
          </a:p>
          <a:p>
            <a:pPr marL="0" lvl="0" indent="0" algn="l" rtl="0">
              <a:spcBef>
                <a:spcPts val="1200"/>
              </a:spcBef>
              <a:spcAft>
                <a:spcPts val="1200"/>
              </a:spcAft>
              <a:buNone/>
            </a:pPr>
            <a:endParaRPr sz="1400"/>
          </a:p>
        </p:txBody>
      </p:sp>
      <p:sp>
        <p:nvSpPr>
          <p:cNvPr id="243" name="Google Shape;243;p3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txBox="1">
            <a:spLocks noGrp="1"/>
          </p:cNvSpPr>
          <p:nvPr>
            <p:ph type="title"/>
          </p:nvPr>
        </p:nvSpPr>
        <p:spPr>
          <a:xfrm>
            <a:off x="311700" y="3882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a:t>
            </a:r>
            <a:endParaRPr dirty="0"/>
          </a:p>
        </p:txBody>
      </p:sp>
      <p:sp>
        <p:nvSpPr>
          <p:cNvPr id="249" name="Google Shape;249;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20000"/>
          </a:bodyPr>
          <a:lstStyle/>
          <a:p>
            <a:pPr marL="224790" lvl="0" indent="-283845" algn="l" rtl="0">
              <a:lnSpc>
                <a:spcPct val="100000"/>
              </a:lnSpc>
              <a:spcBef>
                <a:spcPts val="0"/>
              </a:spcBef>
              <a:spcAft>
                <a:spcPts val="0"/>
              </a:spcAft>
              <a:buSzPct val="100000"/>
              <a:buFont typeface="Roboto"/>
              <a:buAutoNum type="arabicPeriod"/>
            </a:pPr>
            <a:r>
              <a:rPr lang="en" sz="1200" dirty="0"/>
              <a:t>Ditsuhi Iskandaryan , Francisco Ramos and Sergio Trilles,”Air Quality Prediction in Smart Cities Using Machine Learning Technologies Based on Sensor Data: A Review”,Institute of New Imaging Technologies (INIT), Universitat Jaume I, Spain,Received: 07 February 2020; Accepted: 25 March 2020; Published: 1 April 2020</a:t>
            </a:r>
            <a:endParaRPr sz="1200" dirty="0"/>
          </a:p>
          <a:p>
            <a:pPr marL="228600" lvl="0" indent="-228600" algn="l" rtl="0">
              <a:lnSpc>
                <a:spcPct val="100000"/>
              </a:lnSpc>
              <a:spcBef>
                <a:spcPts val="250"/>
              </a:spcBef>
              <a:spcAft>
                <a:spcPts val="0"/>
              </a:spcAft>
              <a:buFont typeface="+mj-lt"/>
              <a:buAutoNum type="arabicPeriod"/>
            </a:pPr>
            <a:endParaRPr sz="1200" dirty="0"/>
          </a:p>
          <a:p>
            <a:pPr marL="228600" lvl="0" indent="-287655" algn="l" rtl="0">
              <a:lnSpc>
                <a:spcPct val="100000"/>
              </a:lnSpc>
              <a:spcBef>
                <a:spcPts val="250"/>
              </a:spcBef>
              <a:spcAft>
                <a:spcPts val="0"/>
              </a:spcAft>
              <a:buSzPct val="100000"/>
              <a:buFont typeface="Roboto"/>
              <a:buAutoNum type="arabicPeriod"/>
            </a:pPr>
            <a:r>
              <a:rPr lang="en" sz="1200" dirty="0"/>
              <a:t>Mrs. A. Gnana Soundari MTech, (PhD) Associate Professor,Mrs. J. Gnana Jeslin M.E, (PhD) Assistant Professor,Akshaya A.C’s,”INDIAN AIR QUALITY PREDICTION AND ANALYSIS USING MACHINE LEARNING”,Jeppiaar Engineering College </a:t>
            </a:r>
            <a:endParaRPr sz="1200" dirty="0"/>
          </a:p>
          <a:p>
            <a:pPr marL="228600" lvl="0" indent="-228600" algn="l" rtl="0">
              <a:lnSpc>
                <a:spcPct val="100000"/>
              </a:lnSpc>
              <a:spcBef>
                <a:spcPts val="1200"/>
              </a:spcBef>
              <a:spcAft>
                <a:spcPts val="0"/>
              </a:spcAft>
              <a:buFont typeface="+mj-lt"/>
              <a:buAutoNum type="arabicPeriod"/>
            </a:pPr>
            <a:endParaRPr sz="1200" dirty="0"/>
          </a:p>
          <a:p>
            <a:pPr marL="228600" lvl="0" indent="-287655" algn="l" rtl="0">
              <a:lnSpc>
                <a:spcPct val="100000"/>
              </a:lnSpc>
              <a:spcBef>
                <a:spcPts val="250"/>
              </a:spcBef>
              <a:spcAft>
                <a:spcPts val="0"/>
              </a:spcAft>
              <a:buSzPct val="100000"/>
              <a:buFont typeface="Roboto"/>
              <a:buAutoNum type="arabicPeriod"/>
            </a:pPr>
            <a:r>
              <a:rPr lang="en" sz="1200" dirty="0"/>
              <a:t>Gaganjot Kaur Kang, Jerry Zeyu Gao, Sen Chiao,     Shengqiang Lu, and Approaches”,Gang Xie,”Air Quality Prediction: Big Data and Machine Learning</a:t>
            </a:r>
            <a:endParaRPr sz="1200" dirty="0"/>
          </a:p>
          <a:p>
            <a:pPr marL="228600" lvl="0" indent="-228600" algn="l" rtl="0">
              <a:lnSpc>
                <a:spcPct val="100000"/>
              </a:lnSpc>
              <a:spcBef>
                <a:spcPts val="250"/>
              </a:spcBef>
              <a:spcAft>
                <a:spcPts val="0"/>
              </a:spcAft>
              <a:buFont typeface="+mj-lt"/>
              <a:buAutoNum type="arabicPeriod"/>
            </a:pPr>
            <a:endParaRPr sz="1200" dirty="0"/>
          </a:p>
          <a:p>
            <a:pPr marL="228600" lvl="0" indent="-287655" algn="l" rtl="0">
              <a:lnSpc>
                <a:spcPct val="100000"/>
              </a:lnSpc>
              <a:spcBef>
                <a:spcPts val="250"/>
              </a:spcBef>
              <a:spcAft>
                <a:spcPts val="0"/>
              </a:spcAft>
              <a:buSzPct val="100000"/>
              <a:buFont typeface="Roboto"/>
              <a:buAutoNum type="arabicPeriod"/>
            </a:pPr>
            <a:r>
              <a:rPr lang="en" sz="1200" dirty="0"/>
              <a:t>Brunekreef B, Holgate ST. Air pollution and health. Lancet. 2002 Oct 19;360(9341):1233-42. doi: 10.1016/S0140-6736(02)11274-8. PMID: 12401268.</a:t>
            </a:r>
            <a:endParaRPr sz="1200" dirty="0"/>
          </a:p>
          <a:p>
            <a:pPr marL="228600" lvl="0" indent="-228600" algn="l" rtl="0">
              <a:lnSpc>
                <a:spcPct val="100000"/>
              </a:lnSpc>
              <a:spcBef>
                <a:spcPts val="250"/>
              </a:spcBef>
              <a:spcAft>
                <a:spcPts val="0"/>
              </a:spcAft>
              <a:buFont typeface="+mj-lt"/>
              <a:buAutoNum type="arabicPeriod"/>
            </a:pPr>
            <a:endParaRPr sz="1200" dirty="0"/>
          </a:p>
          <a:p>
            <a:pPr marL="228600" lvl="0" indent="-287655" algn="l" rtl="0">
              <a:lnSpc>
                <a:spcPct val="100000"/>
              </a:lnSpc>
              <a:spcBef>
                <a:spcPts val="250"/>
              </a:spcBef>
              <a:spcAft>
                <a:spcPts val="0"/>
              </a:spcAft>
              <a:buSzPct val="100000"/>
              <a:buFont typeface="Roboto"/>
              <a:buAutoNum type="arabicPeriod"/>
            </a:pPr>
            <a:r>
              <a:rPr lang="en" sz="1200" dirty="0"/>
              <a:t>Jamal A, Nabizadeh Nodehi R. PREDICTING AIR QUALITY INDEX BASED ON METEOROLOGICAL DATA: A COMPARISON OF REGRESSION ANALYSIS, ARTIFICIAL NEURAL NETWORKS AND DECISION TREE. JAPH. 2017;2(1).</a:t>
            </a:r>
            <a:endParaRPr sz="1200" dirty="0"/>
          </a:p>
          <a:p>
            <a:pPr marL="228600" lvl="0" indent="-228600" algn="l" rtl="0">
              <a:lnSpc>
                <a:spcPct val="100000"/>
              </a:lnSpc>
              <a:spcBef>
                <a:spcPts val="250"/>
              </a:spcBef>
              <a:spcAft>
                <a:spcPts val="0"/>
              </a:spcAft>
              <a:buFont typeface="+mj-lt"/>
              <a:buAutoNum type="arabicPeriod"/>
            </a:pPr>
            <a:endParaRPr sz="1200" dirty="0"/>
          </a:p>
          <a:p>
            <a:pPr marL="228600" lvl="0" indent="-287655" algn="l" rtl="0">
              <a:lnSpc>
                <a:spcPct val="100000"/>
              </a:lnSpc>
              <a:spcBef>
                <a:spcPts val="250"/>
              </a:spcBef>
              <a:spcAft>
                <a:spcPts val="0"/>
              </a:spcAft>
              <a:buSzPct val="100000"/>
              <a:buFont typeface="Roboto"/>
              <a:buAutoNum type="arabicPeriod"/>
            </a:pPr>
            <a:r>
              <a:rPr lang="en" sz="1200" dirty="0"/>
              <a:t>Marilena Kampa and Elias Castanas’,“Human health effects of air pollution”Laboratory of Experimental Endocrinology, University of Crete, School of Medicine, P.O. Box 2208, Heraklion, 71003, Greece. Received 4 June 2007, Accepted 10 June 2007, Available online 23 July 2007.</a:t>
            </a:r>
            <a:endParaRPr sz="1200" dirty="0"/>
          </a:p>
          <a:p>
            <a:pPr marL="228600" lvl="0" indent="-228600" algn="l" rtl="0">
              <a:lnSpc>
                <a:spcPct val="100000"/>
              </a:lnSpc>
              <a:spcBef>
                <a:spcPts val="250"/>
              </a:spcBef>
              <a:spcAft>
                <a:spcPts val="0"/>
              </a:spcAft>
              <a:buFont typeface="+mj-lt"/>
              <a:buAutoNum type="arabicPeriod"/>
            </a:pPr>
            <a:endParaRPr sz="1200" dirty="0"/>
          </a:p>
          <a:p>
            <a:pPr marL="228600" lvl="0" indent="-287655" algn="l" rtl="0">
              <a:lnSpc>
                <a:spcPct val="100000"/>
              </a:lnSpc>
              <a:spcBef>
                <a:spcPts val="250"/>
              </a:spcBef>
              <a:spcAft>
                <a:spcPts val="0"/>
              </a:spcAft>
              <a:buSzPct val="100000"/>
              <a:buFont typeface="Roboto"/>
              <a:buAutoNum type="arabicPeriod"/>
            </a:pPr>
            <a:r>
              <a:rPr lang="en" sz="1200" dirty="0"/>
              <a:t>Yang Zhang, Marc Bocquet, Vivien Mallet, Christian Seigneur, Alexander Baklanov,Real-time air quality forecasting, part I: History, techniques, and current status, Atmospheric Environment,Volume 60,2012,Pages 632-655,ISSN 1352-2310</a:t>
            </a:r>
            <a:endParaRPr sz="1200" dirty="0"/>
          </a:p>
          <a:p>
            <a:pPr marL="228600" lvl="0" indent="-228600" algn="l" rtl="0">
              <a:lnSpc>
                <a:spcPct val="100000"/>
              </a:lnSpc>
              <a:spcBef>
                <a:spcPts val="250"/>
              </a:spcBef>
              <a:spcAft>
                <a:spcPts val="0"/>
              </a:spcAft>
              <a:buFont typeface="+mj-lt"/>
              <a:buAutoNum type="arabicPeriod"/>
            </a:pPr>
            <a:endParaRPr sz="1200" dirty="0"/>
          </a:p>
          <a:p>
            <a:pPr marL="228600" lvl="0" indent="-287655" algn="l" rtl="0">
              <a:lnSpc>
                <a:spcPct val="100000"/>
              </a:lnSpc>
              <a:spcBef>
                <a:spcPts val="250"/>
              </a:spcBef>
              <a:spcAft>
                <a:spcPts val="250"/>
              </a:spcAft>
              <a:buSzPct val="100000"/>
              <a:buFont typeface="Roboto"/>
              <a:buAutoNum type="arabicPeriod"/>
            </a:pPr>
            <a:r>
              <a:rPr lang="en" sz="1200" dirty="0"/>
              <a:t>John Bachmann (2007) Will the Circle Be Unbroken: A History of the U.S. National Ambient Air Quality Standards, Journal of the Air &amp; Waste Management Association, 57:6, 652-697, DOI: 10.3155/1047-3289.57.6.652</a:t>
            </a:r>
            <a:endParaRPr dirty="0"/>
          </a:p>
        </p:txBody>
      </p:sp>
      <p:sp>
        <p:nvSpPr>
          <p:cNvPr id="250" name="Google Shape;250;p3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104" name="Google Shape;104;p15"/>
          <p:cNvSpPr txBox="1">
            <a:spLocks noGrp="1"/>
          </p:cNvSpPr>
          <p:nvPr>
            <p:ph type="body" idx="1"/>
          </p:nvPr>
        </p:nvSpPr>
        <p:spPr>
          <a:xfrm>
            <a:off x="311700" y="1312190"/>
            <a:ext cx="8520600" cy="3339000"/>
          </a:xfrm>
          <a:prstGeom prst="rect">
            <a:avLst/>
          </a:prstGeom>
        </p:spPr>
        <p:txBody>
          <a:bodyPr spcFirstLastPara="1" wrap="square" lIns="91425" tIns="91425" rIns="91425" bIns="91425" anchor="t" anchorCtr="0">
            <a:noAutofit/>
          </a:bodyPr>
          <a:lstStyle/>
          <a:p>
            <a:pPr marL="457200" lvl="0" indent="-317500" algn="l" rtl="0">
              <a:lnSpc>
                <a:spcPct val="130000"/>
              </a:lnSpc>
              <a:spcBef>
                <a:spcPts val="0"/>
              </a:spcBef>
              <a:spcAft>
                <a:spcPts val="0"/>
              </a:spcAft>
              <a:buSzPts val="1400"/>
              <a:buChar char="●"/>
            </a:pPr>
            <a:r>
              <a:rPr lang="en" sz="1400" dirty="0"/>
              <a:t>In developing countries  like India,  the rapid  increase in population  and  economic  upswing  in  cities  have  led  to increased air pollution which has a direct impact  on  human health  . </a:t>
            </a:r>
            <a:endParaRPr sz="1400" dirty="0"/>
          </a:p>
          <a:p>
            <a:pPr marL="457200" lvl="0" indent="-317500" algn="l" rtl="0">
              <a:lnSpc>
                <a:spcPct val="130000"/>
              </a:lnSpc>
              <a:spcBef>
                <a:spcPts val="0"/>
              </a:spcBef>
              <a:spcAft>
                <a:spcPts val="0"/>
              </a:spcAft>
              <a:buSzPts val="1400"/>
              <a:buChar char="●"/>
            </a:pPr>
            <a:r>
              <a:rPr lang="en" sz="1400" dirty="0"/>
              <a:t>Accurate forecasting helps people plan ahead, decreasing the effects on health and the costs associated. </a:t>
            </a:r>
            <a:endParaRPr sz="1400" dirty="0"/>
          </a:p>
          <a:p>
            <a:pPr marL="457200" lvl="0" indent="-317500" algn="l" rtl="0">
              <a:lnSpc>
                <a:spcPct val="130000"/>
              </a:lnSpc>
              <a:spcBef>
                <a:spcPts val="0"/>
              </a:spcBef>
              <a:spcAft>
                <a:spcPts val="0"/>
              </a:spcAft>
              <a:buSzPts val="1400"/>
              <a:buChar char="●"/>
            </a:pPr>
            <a:r>
              <a:rPr lang="en" sz="1400" dirty="0"/>
              <a:t>Machine learning algorithms can help in predicting the AQI. Linear regression, LASSO regression, ridge regression and  Random Forest  for regression were used to forecast the AQI.</a:t>
            </a:r>
            <a:endParaRPr sz="1400" dirty="0"/>
          </a:p>
          <a:p>
            <a:pPr marL="457200" lvl="0" indent="-317500" algn="l" rtl="0">
              <a:lnSpc>
                <a:spcPct val="130000"/>
              </a:lnSpc>
              <a:spcBef>
                <a:spcPts val="0"/>
              </a:spcBef>
              <a:spcAft>
                <a:spcPts val="0"/>
              </a:spcAft>
              <a:buSzPts val="1400"/>
              <a:buChar char="●"/>
            </a:pPr>
            <a:r>
              <a:rPr lang="en" sz="1400" dirty="0"/>
              <a:t>Classification Algorithms such as Logistic Regression, Random Forest Classifier, KNN, Weighted KNN, Ridge Classification, AdaBoost Classifier and XGBoost Classifier are used on the dataset. Almost all of the models have performed extremely well, the results have been shown later.</a:t>
            </a:r>
            <a:endParaRPr sz="2200" dirty="0"/>
          </a:p>
        </p:txBody>
      </p:sp>
      <p:sp>
        <p:nvSpPr>
          <p:cNvPr id="105" name="Google Shape;105;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111" name="Google Shape;111;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1200"/>
              </a:spcBef>
              <a:spcAft>
                <a:spcPts val="0"/>
              </a:spcAft>
              <a:buSzPts val="1400"/>
              <a:buChar char="●"/>
            </a:pPr>
            <a:r>
              <a:rPr lang="en" sz="1400"/>
              <a:t>The ever-increasing population all over the world is now a major concern to each and every government in the World. The increasing population brings in pollution as well.</a:t>
            </a:r>
            <a:endParaRPr sz="1400"/>
          </a:p>
          <a:p>
            <a:pPr marL="457200" lvl="0" indent="-317500" algn="l" rtl="0">
              <a:lnSpc>
                <a:spcPct val="150000"/>
              </a:lnSpc>
              <a:spcBef>
                <a:spcPts val="0"/>
              </a:spcBef>
              <a:spcAft>
                <a:spcPts val="0"/>
              </a:spcAft>
              <a:buSzPts val="1400"/>
              <a:buChar char="●"/>
            </a:pPr>
            <a:r>
              <a:rPr lang="en" sz="1400"/>
              <a:t>The problem that we are dealing with right now is to know which state is contributing to the maximum pollution, so that an effective plan to countermeasure can be created.</a:t>
            </a:r>
            <a:endParaRPr sz="1400"/>
          </a:p>
          <a:p>
            <a:pPr marL="457200" lvl="0" indent="-317500" algn="l" rtl="0">
              <a:lnSpc>
                <a:spcPct val="150000"/>
              </a:lnSpc>
              <a:spcBef>
                <a:spcPts val="0"/>
              </a:spcBef>
              <a:spcAft>
                <a:spcPts val="0"/>
              </a:spcAft>
              <a:buSzPts val="1400"/>
              <a:buChar char="●"/>
            </a:pPr>
            <a:r>
              <a:rPr lang="en" sz="1400"/>
              <a:t>Thus in our project we have gathered a dataset which contains the measurements of all the harmful pollutants that contribute to the pollution that are listed statewise.</a:t>
            </a:r>
            <a:endParaRPr sz="1400"/>
          </a:p>
          <a:p>
            <a:pPr marL="457200" lvl="0" indent="-317500" algn="l" rtl="0">
              <a:lnSpc>
                <a:spcPct val="150000"/>
              </a:lnSpc>
              <a:spcBef>
                <a:spcPts val="0"/>
              </a:spcBef>
              <a:spcAft>
                <a:spcPts val="0"/>
              </a:spcAft>
              <a:buSzPts val="1400"/>
              <a:buChar char="●"/>
            </a:pPr>
            <a:r>
              <a:rPr lang="en" sz="1400"/>
              <a:t>We are trying to predict the value of the air quality index and the air quality index range based on the measurements.</a:t>
            </a:r>
            <a:endParaRPr sz="1400"/>
          </a:p>
        </p:txBody>
      </p:sp>
      <p:sp>
        <p:nvSpPr>
          <p:cNvPr id="112" name="Google Shape;112;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OBJECTIVES</a:t>
            </a:r>
            <a:endParaRPr/>
          </a:p>
        </p:txBody>
      </p:sp>
      <p:sp>
        <p:nvSpPr>
          <p:cNvPr id="118" name="Google Shape;118;p17"/>
          <p:cNvSpPr txBox="1">
            <a:spLocks noGrp="1"/>
          </p:cNvSpPr>
          <p:nvPr>
            <p:ph type="body" idx="1"/>
          </p:nvPr>
        </p:nvSpPr>
        <p:spPr>
          <a:xfrm>
            <a:off x="387600" y="1573725"/>
            <a:ext cx="8520600" cy="3339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Through our project we aim to find the Air Quality Index (AQI) Range state wise based on the amount of pollutants that affect the air whose values are present in the dataset.</a:t>
            </a:r>
            <a:endParaRPr sz="1400"/>
          </a:p>
          <a:p>
            <a:pPr marL="457200" lvl="0" indent="-317500" algn="l" rtl="0">
              <a:spcBef>
                <a:spcPts val="0"/>
              </a:spcBef>
              <a:spcAft>
                <a:spcPts val="0"/>
              </a:spcAft>
              <a:buSzPts val="1400"/>
              <a:buChar char="●"/>
            </a:pPr>
            <a:r>
              <a:rPr lang="en" sz="1400"/>
              <a:t>From the range, we can find the states that are contributing majorly towards the lower air quality.</a:t>
            </a:r>
            <a:endParaRPr sz="1400"/>
          </a:p>
          <a:p>
            <a:pPr marL="457200" lvl="0" indent="-317500" algn="l" rtl="0">
              <a:spcBef>
                <a:spcPts val="0"/>
              </a:spcBef>
              <a:spcAft>
                <a:spcPts val="0"/>
              </a:spcAft>
              <a:buSzPts val="1400"/>
              <a:buChar char="●"/>
            </a:pPr>
            <a:r>
              <a:rPr lang="en" sz="1400"/>
              <a:t>From the arrived conclusion, systematic steps can be taken to give more importance where it is required. This helps to effectively reduce the pollution levels nationwide. </a:t>
            </a:r>
            <a:endParaRPr sz="1400"/>
          </a:p>
          <a:p>
            <a:pPr marL="457200" lvl="0" indent="-317500" algn="l" rtl="0">
              <a:lnSpc>
                <a:spcPct val="150000"/>
              </a:lnSpc>
              <a:spcBef>
                <a:spcPts val="0"/>
              </a:spcBef>
              <a:spcAft>
                <a:spcPts val="0"/>
              </a:spcAft>
              <a:buSzPts val="1400"/>
              <a:buChar char="●"/>
            </a:pPr>
            <a:r>
              <a:rPr lang="en" sz="1400"/>
              <a:t>In this project we also predict the value of the air quality index and the air quality index range based on the measurements using multiple machine learning models.</a:t>
            </a:r>
            <a:endParaRPr sz="1600"/>
          </a:p>
        </p:txBody>
      </p:sp>
      <p:sp>
        <p:nvSpPr>
          <p:cNvPr id="119" name="Google Shape;119;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PROPOSED SYSTEM</a:t>
            </a:r>
            <a:endParaRPr/>
          </a:p>
        </p:txBody>
      </p:sp>
      <p:sp>
        <p:nvSpPr>
          <p:cNvPr id="125" name="Google Shape;125;p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131" name="Google Shape;131;p19"/>
          <p:cNvSpPr txBox="1">
            <a:spLocks noGrp="1"/>
          </p:cNvSpPr>
          <p:nvPr>
            <p:ph type="body" idx="1"/>
          </p:nvPr>
        </p:nvSpPr>
        <p:spPr>
          <a:xfrm>
            <a:off x="311700" y="1083825"/>
            <a:ext cx="8520600" cy="33390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1200"/>
              </a:spcBef>
              <a:spcAft>
                <a:spcPts val="0"/>
              </a:spcAft>
              <a:buSzPts val="1400"/>
              <a:buFont typeface="Arial"/>
              <a:buAutoNum type="arabicPeriod"/>
            </a:pPr>
            <a:r>
              <a:rPr lang="en" sz="1400" dirty="0">
                <a:latin typeface="Arial"/>
                <a:ea typeface="Arial"/>
                <a:cs typeface="Arial"/>
                <a:sym typeface="Arial"/>
              </a:rPr>
              <a:t> Retrieve the dataset from Kaggle and import it into RStudio.</a:t>
            </a:r>
            <a:endParaRPr sz="1400" dirty="0">
              <a:latin typeface="Arial"/>
              <a:ea typeface="Arial"/>
              <a:cs typeface="Arial"/>
              <a:sym typeface="Arial"/>
            </a:endParaRPr>
          </a:p>
          <a:p>
            <a:pPr marL="457200" lvl="0" indent="-317500" algn="l" rtl="0">
              <a:lnSpc>
                <a:spcPct val="150000"/>
              </a:lnSpc>
              <a:spcBef>
                <a:spcPts val="0"/>
              </a:spcBef>
              <a:spcAft>
                <a:spcPts val="0"/>
              </a:spcAft>
              <a:buSzPts val="1400"/>
              <a:buFont typeface="Arial"/>
              <a:buAutoNum type="arabicPeriod"/>
            </a:pPr>
            <a:r>
              <a:rPr lang="en" sz="1400" dirty="0">
                <a:latin typeface="Arial"/>
                <a:ea typeface="Arial"/>
                <a:cs typeface="Arial"/>
                <a:sym typeface="Arial"/>
              </a:rPr>
              <a:t>Do Data Visualization and Preprocessing of unprocessed data in R.</a:t>
            </a:r>
            <a:endParaRPr sz="1400" dirty="0">
              <a:latin typeface="Arial"/>
              <a:ea typeface="Arial"/>
              <a:cs typeface="Arial"/>
              <a:sym typeface="Arial"/>
            </a:endParaRPr>
          </a:p>
          <a:p>
            <a:pPr marL="457200" lvl="0" indent="-317500" algn="l" rtl="0">
              <a:lnSpc>
                <a:spcPct val="150000"/>
              </a:lnSpc>
              <a:spcBef>
                <a:spcPts val="0"/>
              </a:spcBef>
              <a:spcAft>
                <a:spcPts val="0"/>
              </a:spcAft>
              <a:buSzPts val="1400"/>
              <a:buFont typeface="Arial"/>
              <a:buAutoNum type="arabicPeriod"/>
            </a:pPr>
            <a:r>
              <a:rPr lang="en" sz="1400" dirty="0">
                <a:latin typeface="Arial"/>
                <a:ea typeface="Arial"/>
                <a:cs typeface="Arial"/>
                <a:sym typeface="Arial"/>
              </a:rPr>
              <a:t>Export the Preprocessed data in a csv file and then onto Jupyter notebook.</a:t>
            </a:r>
            <a:endParaRPr sz="1400" dirty="0">
              <a:latin typeface="Arial"/>
              <a:ea typeface="Arial"/>
              <a:cs typeface="Arial"/>
              <a:sym typeface="Arial"/>
            </a:endParaRPr>
          </a:p>
          <a:p>
            <a:pPr marL="457200" lvl="0" indent="-317500" algn="l" rtl="0">
              <a:lnSpc>
                <a:spcPct val="150000"/>
              </a:lnSpc>
              <a:spcBef>
                <a:spcPts val="0"/>
              </a:spcBef>
              <a:spcAft>
                <a:spcPts val="0"/>
              </a:spcAft>
              <a:buSzPts val="1400"/>
              <a:buFont typeface="Arial"/>
              <a:buAutoNum type="arabicPeriod"/>
            </a:pPr>
            <a:r>
              <a:rPr lang="en" sz="1400" dirty="0">
                <a:latin typeface="Arial"/>
                <a:ea typeface="Arial"/>
                <a:cs typeface="Arial"/>
                <a:sym typeface="Arial"/>
              </a:rPr>
              <a:t>Construct various Machine Learning models and evaluate the predictions for predicting AQI. (Regression)</a:t>
            </a:r>
            <a:endParaRPr sz="1400" dirty="0">
              <a:latin typeface="Arial"/>
              <a:ea typeface="Arial"/>
              <a:cs typeface="Arial"/>
              <a:sym typeface="Arial"/>
            </a:endParaRPr>
          </a:p>
          <a:p>
            <a:pPr marL="457200" lvl="0" indent="-317500" algn="l" rtl="0">
              <a:lnSpc>
                <a:spcPct val="150000"/>
              </a:lnSpc>
              <a:spcBef>
                <a:spcPts val="0"/>
              </a:spcBef>
              <a:spcAft>
                <a:spcPts val="0"/>
              </a:spcAft>
              <a:buSzPts val="1400"/>
              <a:buFont typeface="Arial"/>
              <a:buAutoNum type="arabicPeriod"/>
            </a:pPr>
            <a:r>
              <a:rPr lang="en" sz="1400" dirty="0">
                <a:latin typeface="Arial"/>
                <a:ea typeface="Arial"/>
                <a:cs typeface="Arial"/>
                <a:sym typeface="Arial"/>
              </a:rPr>
              <a:t>Construct various Machine Learning models and evaluate the predictions for predicting AQI Range. (Classification)</a:t>
            </a:r>
            <a:endParaRPr sz="1400" dirty="0">
              <a:latin typeface="Arial"/>
              <a:ea typeface="Arial"/>
              <a:cs typeface="Arial"/>
              <a:sym typeface="Arial"/>
            </a:endParaRPr>
          </a:p>
          <a:p>
            <a:pPr marL="457200" lvl="0" indent="-317500" algn="l" rtl="0">
              <a:lnSpc>
                <a:spcPct val="150000"/>
              </a:lnSpc>
              <a:spcBef>
                <a:spcPts val="0"/>
              </a:spcBef>
              <a:spcAft>
                <a:spcPts val="0"/>
              </a:spcAft>
              <a:buSzPts val="1400"/>
              <a:buFont typeface="Arial"/>
              <a:buAutoNum type="arabicPeriod"/>
            </a:pPr>
            <a:r>
              <a:rPr lang="en" sz="1400" dirty="0">
                <a:latin typeface="Arial"/>
                <a:ea typeface="Arial"/>
                <a:cs typeface="Arial"/>
                <a:sym typeface="Arial"/>
              </a:rPr>
              <a:t>Use Artificial Neural Networks and create a sequential model using various Layers like Dense Layers and Dropout Layers.</a:t>
            </a:r>
            <a:endParaRPr sz="1400" dirty="0"/>
          </a:p>
        </p:txBody>
      </p:sp>
      <p:sp>
        <p:nvSpPr>
          <p:cNvPr id="132" name="Google Shape;132;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311700" y="2263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DIAGRAM</a:t>
            </a:r>
            <a:endParaRPr/>
          </a:p>
        </p:txBody>
      </p:sp>
      <p:sp>
        <p:nvSpPr>
          <p:cNvPr id="138" name="Google Shape;138;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139" name="Google Shape;139;p20"/>
          <p:cNvPicPr preferRelativeResize="0"/>
          <p:nvPr/>
        </p:nvPicPr>
        <p:blipFill>
          <a:blip r:embed="rId3">
            <a:alphaModFix/>
          </a:blip>
          <a:stretch>
            <a:fillRect/>
          </a:stretch>
        </p:blipFill>
        <p:spPr>
          <a:xfrm>
            <a:off x="561900" y="736850"/>
            <a:ext cx="7350249" cy="398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MODULES (LIST)</a:t>
            </a:r>
            <a:endParaRPr/>
          </a:p>
        </p:txBody>
      </p:sp>
      <p:sp>
        <p:nvSpPr>
          <p:cNvPr id="145" name="Google Shape;145;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Linear Regression</a:t>
            </a:r>
            <a:endParaRPr sz="1400"/>
          </a:p>
          <a:p>
            <a:pPr marL="457200" lvl="0" indent="-317500" algn="l" rtl="0">
              <a:spcBef>
                <a:spcPts val="0"/>
              </a:spcBef>
              <a:spcAft>
                <a:spcPts val="0"/>
              </a:spcAft>
              <a:buSzPts val="1400"/>
              <a:buChar char="●"/>
            </a:pPr>
            <a:r>
              <a:rPr lang="en" sz="1400"/>
              <a:t>Random Forest Regressor</a:t>
            </a:r>
            <a:endParaRPr sz="1400"/>
          </a:p>
          <a:p>
            <a:pPr marL="457200" lvl="0" indent="-317500" algn="l" rtl="0">
              <a:spcBef>
                <a:spcPts val="0"/>
              </a:spcBef>
              <a:spcAft>
                <a:spcPts val="0"/>
              </a:spcAft>
              <a:buSzPts val="1400"/>
              <a:buChar char="●"/>
            </a:pPr>
            <a:r>
              <a:rPr lang="en" sz="1400"/>
              <a:t>ANN </a:t>
            </a:r>
            <a:endParaRPr sz="1400"/>
          </a:p>
          <a:p>
            <a:pPr marL="457200" lvl="0" indent="-317500" algn="l" rtl="0">
              <a:spcBef>
                <a:spcPts val="0"/>
              </a:spcBef>
              <a:spcAft>
                <a:spcPts val="0"/>
              </a:spcAft>
              <a:buSzPts val="1400"/>
              <a:buChar char="●"/>
            </a:pPr>
            <a:r>
              <a:rPr lang="en" sz="1400"/>
              <a:t>ANN (Classification)</a:t>
            </a:r>
            <a:endParaRPr sz="1400"/>
          </a:p>
          <a:p>
            <a:pPr marL="457200" lvl="0" indent="-317500" algn="l" rtl="0">
              <a:spcBef>
                <a:spcPts val="0"/>
              </a:spcBef>
              <a:spcAft>
                <a:spcPts val="0"/>
              </a:spcAft>
              <a:buSzPts val="1400"/>
              <a:buChar char="●"/>
            </a:pPr>
            <a:r>
              <a:rPr lang="en" sz="1400"/>
              <a:t>Ridge Regression</a:t>
            </a:r>
            <a:endParaRPr sz="1400"/>
          </a:p>
          <a:p>
            <a:pPr marL="457200" lvl="0" indent="-317500" algn="l" rtl="0">
              <a:spcBef>
                <a:spcPts val="0"/>
              </a:spcBef>
              <a:spcAft>
                <a:spcPts val="0"/>
              </a:spcAft>
              <a:buSzPts val="1400"/>
              <a:buChar char="●"/>
            </a:pPr>
            <a:r>
              <a:rPr lang="en" sz="1400"/>
              <a:t>Ridge Regression</a:t>
            </a:r>
            <a:endParaRPr sz="1400"/>
          </a:p>
          <a:p>
            <a:pPr marL="457200" lvl="0" indent="-317500" algn="l" rtl="0">
              <a:spcBef>
                <a:spcPts val="0"/>
              </a:spcBef>
              <a:spcAft>
                <a:spcPts val="0"/>
              </a:spcAft>
              <a:buSzPts val="1400"/>
              <a:buChar char="●"/>
            </a:pPr>
            <a:r>
              <a:rPr lang="en" sz="1400"/>
              <a:t>Logistic Regression</a:t>
            </a:r>
            <a:endParaRPr sz="1400"/>
          </a:p>
          <a:p>
            <a:pPr marL="457200" lvl="0" indent="-317500" algn="l" rtl="0">
              <a:spcBef>
                <a:spcPts val="0"/>
              </a:spcBef>
              <a:spcAft>
                <a:spcPts val="0"/>
              </a:spcAft>
              <a:buSzPts val="1400"/>
              <a:buChar char="●"/>
            </a:pPr>
            <a:r>
              <a:rPr lang="en" sz="1400"/>
              <a:t>Random Forest Classifier</a:t>
            </a:r>
            <a:endParaRPr sz="1400"/>
          </a:p>
          <a:p>
            <a:pPr marL="457200" lvl="0" indent="-317500" algn="l" rtl="0">
              <a:spcBef>
                <a:spcPts val="0"/>
              </a:spcBef>
              <a:spcAft>
                <a:spcPts val="0"/>
              </a:spcAft>
              <a:buSzPts val="1400"/>
              <a:buChar char="●"/>
            </a:pPr>
            <a:r>
              <a:rPr lang="en" sz="1400"/>
              <a:t>KNN</a:t>
            </a:r>
            <a:endParaRPr sz="1400"/>
          </a:p>
          <a:p>
            <a:pPr marL="457200" lvl="0" indent="-317500" algn="l" rtl="0">
              <a:spcBef>
                <a:spcPts val="0"/>
              </a:spcBef>
              <a:spcAft>
                <a:spcPts val="0"/>
              </a:spcAft>
              <a:buSzPts val="1400"/>
              <a:buChar char="●"/>
            </a:pPr>
            <a:r>
              <a:rPr lang="en" sz="1400"/>
              <a:t>Weighted KNN</a:t>
            </a:r>
            <a:endParaRPr sz="1400"/>
          </a:p>
          <a:p>
            <a:pPr marL="457200" lvl="0" indent="-317500" algn="l" rtl="0">
              <a:spcBef>
                <a:spcPts val="0"/>
              </a:spcBef>
              <a:spcAft>
                <a:spcPts val="0"/>
              </a:spcAft>
              <a:buSzPts val="1400"/>
              <a:buChar char="●"/>
            </a:pPr>
            <a:r>
              <a:rPr lang="en" sz="1400"/>
              <a:t>AdaBoost Classifier</a:t>
            </a:r>
            <a:endParaRPr sz="1400"/>
          </a:p>
          <a:p>
            <a:pPr marL="457200" lvl="0" indent="-317500" algn="l" rtl="0">
              <a:spcBef>
                <a:spcPts val="0"/>
              </a:spcBef>
              <a:spcAft>
                <a:spcPts val="0"/>
              </a:spcAft>
              <a:buSzPts val="1400"/>
              <a:buChar char="●"/>
            </a:pPr>
            <a:r>
              <a:rPr lang="en" sz="1400"/>
              <a:t>XGBoost Classifier</a:t>
            </a:r>
            <a:endParaRPr sz="1400"/>
          </a:p>
        </p:txBody>
      </p:sp>
      <p:sp>
        <p:nvSpPr>
          <p:cNvPr id="146" name="Google Shape;146;p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1712</Words>
  <Application>Microsoft Office PowerPoint</Application>
  <PresentationFormat>On-screen Show (16:9)</PresentationFormat>
  <Paragraphs>160</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Roboto</vt:lpstr>
      <vt:lpstr>Geometric</vt:lpstr>
      <vt:lpstr> INDIA AIR QUALITY INDEX</vt:lpstr>
      <vt:lpstr>OUTLINE</vt:lpstr>
      <vt:lpstr>INTRODUCTION</vt:lpstr>
      <vt:lpstr>PROBLEM STATEMENT</vt:lpstr>
      <vt:lpstr>RESEARCH OBJECTIVES</vt:lpstr>
      <vt:lpstr>PROPOSED SYSTEM</vt:lpstr>
      <vt:lpstr>INTRODUCTION</vt:lpstr>
      <vt:lpstr>DIAGRAM</vt:lpstr>
      <vt:lpstr>MODULES (LIST)</vt:lpstr>
      <vt:lpstr>MODULES (EXPLANATION)</vt:lpstr>
      <vt:lpstr>PowerPoint Presentation</vt:lpstr>
      <vt:lpstr>PowerPoint Presentation</vt:lpstr>
      <vt:lpstr>PowerPoint Presentation</vt:lpstr>
      <vt:lpstr>PowerPoint Presentation</vt:lpstr>
      <vt:lpstr>PowerPoint Presentation</vt:lpstr>
      <vt:lpstr>RESULTS AND DISCUSSION</vt:lpstr>
      <vt:lpstr>MODELS ACCURACY COMPARISON</vt:lpstr>
      <vt:lpstr>DISCUSSION</vt:lpstr>
      <vt:lpstr>CONCLUSION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INDIA AIR QUALITY INDEX</dc:title>
  <cp:lastModifiedBy>Rohan Reddy</cp:lastModifiedBy>
  <cp:revision>2</cp:revision>
  <dcterms:modified xsi:type="dcterms:W3CDTF">2022-11-16T14:10:37Z</dcterms:modified>
</cp:coreProperties>
</file>