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8"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103" d="100"/>
          <a:sy n="103" d="100"/>
        </p:scale>
        <p:origin x="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BFC2D-7545-48D3-AF64-D3C0C3B79B62}"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2A8F1F3-ECF0-4588-A181-F3A61D1F55F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BFC2D-7545-48D3-AF64-D3C0C3B79B62}"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8F1F3-ECF0-4588-A181-F3A61D1F55F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BFC2D-7545-48D3-AF64-D3C0C3B79B62}"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8F1F3-ECF0-4588-A181-F3A61D1F55F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2BFC2D-7545-48D3-AF64-D3C0C3B79B62}"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8F1F3-ECF0-4588-A181-F3A61D1F55FC}"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2BFC2D-7545-48D3-AF64-D3C0C3B79B62}"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8F1F3-ECF0-4588-A181-F3A61D1F55F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2BFC2D-7545-48D3-AF64-D3C0C3B79B62}"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8F1F3-ECF0-4588-A181-F3A61D1F55F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FC2D-7545-48D3-AF64-D3C0C3B79B62}"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8F1F3-ECF0-4588-A181-F3A61D1F55F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FC2D-7545-48D3-AF64-D3C0C3B79B62}"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8F1F3-ECF0-4588-A181-F3A61D1F55F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FC2D-7545-48D3-AF64-D3C0C3B79B62}"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A8F1F3-ECF0-4588-A181-F3A61D1F55F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BFC2D-7545-48D3-AF64-D3C0C3B79B62}"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A8F1F3-ECF0-4588-A181-F3A61D1F55F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BFC2D-7545-48D3-AF64-D3C0C3B79B62}"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A8F1F3-ECF0-4588-A181-F3A61D1F55F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BFC2D-7545-48D3-AF64-D3C0C3B79B62}" type="datetimeFigureOut">
              <a:rPr lang="en-IN" smtClean="0"/>
              <a:t>25-12-2023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A8F1F3-ECF0-4588-A181-F3A61D1F55F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BFC2D-7545-48D3-AF64-D3C0C3B79B62}" type="datetimeFigureOut">
              <a:rPr lang="en-IN" smtClean="0"/>
              <a:t>25-12-2023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A8F1F3-ECF0-4588-A181-F3A61D1F55F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BFC2D-7545-48D3-AF64-D3C0C3B79B62}" type="datetimeFigureOut">
              <a:rPr lang="en-IN" smtClean="0"/>
              <a:t>25-12-2023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A8F1F3-ECF0-4588-A181-F3A61D1F55F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2BFC2D-7545-48D3-AF64-D3C0C3B79B62}"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A8F1F3-ECF0-4588-A181-F3A61D1F55F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2BFC2D-7545-48D3-AF64-D3C0C3B79B62}"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A8F1F3-ECF0-4588-A181-F3A61D1F55F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2BFC2D-7545-48D3-AF64-D3C0C3B79B62}" type="datetimeFigureOut">
              <a:rPr lang="en-IN" smtClean="0"/>
              <a:t>25-12-2023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2A8F1F3-ECF0-4588-A181-F3A61D1F55F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150011"/>
            <a:ext cx="7766936" cy="1646302"/>
          </a:xfrm>
        </p:spPr>
        <p:txBody>
          <a:bodyPr>
            <a:normAutofit fontScale="90000"/>
          </a:bodyPr>
          <a:lstStyle/>
          <a:p>
            <a:pPr algn="ct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CUSTOMER CHURN ANALYSIS </a:t>
            </a:r>
            <a:r>
              <a:rPr lang="en-US" sz="4400" b="1" dirty="0">
                <a:latin typeface="Times New Roman" panose="02020603050405020304" pitchFamily="18" charset="0"/>
                <a:ea typeface="Calibri" panose="020F0502020204030204" pitchFamily="34" charset="0"/>
                <a:cs typeface="Times New Roman" panose="02020603050405020304" pitchFamily="18" charset="0"/>
              </a:rPr>
              <a:t>IN</a:t>
            </a: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 BANKING SECTOR</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3121891"/>
            <a:ext cx="8915399" cy="3463636"/>
          </a:xfrm>
        </p:spPr>
        <p:txBody>
          <a:bodyPr>
            <a:normAutofit fontScale="42500" lnSpcReduction="20000"/>
          </a:bodyPr>
          <a:lstStyle/>
          <a:p>
            <a:r>
              <a:rPr lang="en-US" dirty="0"/>
              <a:t>                      </a:t>
            </a:r>
          </a:p>
          <a:p>
            <a:endParaRPr lang="en-US" dirty="0"/>
          </a:p>
          <a:p>
            <a:pPr algn="r"/>
            <a:r>
              <a:rPr lang="en-US" sz="5600" dirty="0">
                <a:latin typeface="Times New Roman" panose="02020603050405020304" pitchFamily="18" charset="0"/>
                <a:cs typeface="Times New Roman" panose="02020603050405020304" pitchFamily="18" charset="0"/>
              </a:rPr>
              <a:t>                                                                     BY,</a:t>
            </a:r>
          </a:p>
          <a:p>
            <a:pPr algn="r"/>
            <a:r>
              <a:rPr lang="en-US" sz="5600" dirty="0" err="1">
                <a:latin typeface="Times New Roman" panose="02020603050405020304" pitchFamily="18" charset="0"/>
                <a:cs typeface="Times New Roman" panose="02020603050405020304" pitchFamily="18" charset="0"/>
              </a:rPr>
              <a:t>Alok</a:t>
            </a:r>
            <a:r>
              <a:rPr lang="en-US" sz="5600" dirty="0">
                <a:latin typeface="Times New Roman" panose="02020603050405020304" pitchFamily="18" charset="0"/>
                <a:cs typeface="Times New Roman" panose="02020603050405020304" pitchFamily="18" charset="0"/>
              </a:rPr>
              <a:t> Singh</a:t>
            </a:r>
          </a:p>
          <a:p>
            <a:pPr algn="r"/>
            <a:r>
              <a:rPr lang="en-US" sz="5600" dirty="0">
                <a:latin typeface="Times New Roman" panose="02020603050405020304" pitchFamily="18" charset="0"/>
                <a:cs typeface="Times New Roman" panose="02020603050405020304" pitchFamily="18" charset="0"/>
              </a:rPr>
              <a:t>Rohan Sharma</a:t>
            </a:r>
          </a:p>
          <a:p>
            <a:pPr algn="r"/>
            <a:r>
              <a:rPr lang="en-US" sz="5600" dirty="0" err="1">
                <a:latin typeface="Times New Roman" panose="02020603050405020304" pitchFamily="18" charset="0"/>
                <a:cs typeface="Times New Roman" panose="02020603050405020304" pitchFamily="18" charset="0"/>
              </a:rPr>
              <a:t>Dhiraj</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Landge</a:t>
            </a:r>
            <a:endParaRPr lang="en-US" sz="5600" dirty="0">
              <a:latin typeface="Times New Roman" panose="02020603050405020304" pitchFamily="18" charset="0"/>
              <a:cs typeface="Times New Roman" panose="02020603050405020304" pitchFamily="18" charset="0"/>
            </a:endParaRPr>
          </a:p>
          <a:p>
            <a:pPr algn="r"/>
            <a:r>
              <a:rPr lang="en-US" sz="5600" dirty="0" err="1">
                <a:latin typeface="Times New Roman" panose="02020603050405020304" pitchFamily="18" charset="0"/>
                <a:cs typeface="Times New Roman" panose="02020603050405020304" pitchFamily="18" charset="0"/>
              </a:rPr>
              <a:t>Shriram</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Sankaranarayanan</a:t>
            </a:r>
            <a:endParaRPr lang="en-US" sz="5600" dirty="0">
              <a:latin typeface="Times New Roman" panose="02020603050405020304" pitchFamily="18" charset="0"/>
              <a:cs typeface="Times New Roman" panose="02020603050405020304" pitchFamily="18" charset="0"/>
            </a:endParaRPr>
          </a:p>
          <a:p>
            <a:pPr algn="r"/>
            <a:r>
              <a:rPr lang="en-US" sz="5600" dirty="0" err="1">
                <a:latin typeface="Times New Roman" panose="02020603050405020304" pitchFamily="18" charset="0"/>
                <a:cs typeface="Times New Roman" panose="02020603050405020304" pitchFamily="18" charset="0"/>
              </a:rPr>
              <a:t>Aseem</a:t>
            </a:r>
            <a:r>
              <a:rPr lang="en-US" sz="5600" dirty="0">
                <a:latin typeface="Times New Roman" panose="02020603050405020304" pitchFamily="18" charset="0"/>
                <a:cs typeface="Times New Roman" panose="02020603050405020304" pitchFamily="18" charset="0"/>
              </a:rPr>
              <a:t> Salim</a:t>
            </a:r>
          </a:p>
          <a:p>
            <a:pPr algn="r"/>
            <a:r>
              <a:rPr lang="en-US" sz="5600" dirty="0">
                <a:latin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GROUP 8</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endParaRPr lang="en-IN" sz="5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11504612" cy="1280890"/>
          </a:xfrm>
        </p:spPr>
        <p:txBody>
          <a:bodyPr>
            <a:normAutofit/>
          </a:bodyPr>
          <a:lstStyle/>
          <a:p>
            <a:pPr algn="ctr"/>
            <a:r>
              <a:rPr lang="en-IN" sz="3200" b="1" dirty="0">
                <a:effectLst/>
                <a:latin typeface="Times New Roman" panose="02020603050405020304" pitchFamily="18" charset="0"/>
                <a:ea typeface="Calibri" panose="020F0502020204030204" pitchFamily="34" charset="0"/>
              </a:rPr>
              <a:t>      MANAGERIAL DISCUSSION</a:t>
            </a:r>
            <a:endParaRPr lang="en-IN" sz="3200" dirty="0"/>
          </a:p>
        </p:txBody>
      </p:sp>
      <p:sp>
        <p:nvSpPr>
          <p:cNvPr id="3" name="Content Placeholder 2"/>
          <p:cNvSpPr>
            <a:spLocks noGrp="1"/>
          </p:cNvSpPr>
          <p:nvPr>
            <p:ph idx="1"/>
          </p:nvPr>
        </p:nvSpPr>
        <p:spPr>
          <a:xfrm>
            <a:off x="581193" y="1995357"/>
            <a:ext cx="8939879" cy="3732344"/>
          </a:xfrm>
        </p:spPr>
        <p:txBody>
          <a:bodyPr>
            <a:normAutofit/>
          </a:bodyPr>
          <a:lstStyle/>
          <a:p>
            <a:pPr algn="just"/>
            <a:r>
              <a:rPr lang="en-US" sz="1600" cap="none" dirty="0">
                <a:latin typeface="Times New Roman" panose="02020603050405020304" pitchFamily="18" charset="0"/>
                <a:cs typeface="Times New Roman" panose="02020603050405020304" pitchFamily="18" charset="0"/>
              </a:rPr>
              <a:t>The improved support vector machine (SVM) model, utilizing critical variables from decision tree analysis, outperformed standard SVM, gradient boosting, and k-nearest neighbors (KNN) in predicting customer churn with an accuracy of 87.52%.</a:t>
            </a:r>
          </a:p>
          <a:p>
            <a:pPr algn="just"/>
            <a:r>
              <a:rPr lang="en-US" sz="1600" cap="none" dirty="0">
                <a:latin typeface="Times New Roman" panose="02020603050405020304" pitchFamily="18" charset="0"/>
                <a:cs typeface="Times New Roman" panose="02020603050405020304" pitchFamily="18" charset="0"/>
              </a:rPr>
              <a:t>His highlights the importance of precise feature selection in developing specialized client retention strategies for banks.</a:t>
            </a:r>
          </a:p>
          <a:p>
            <a:pPr algn="just"/>
            <a:r>
              <a:rPr lang="en-US" sz="1600" cap="none" dirty="0">
                <a:latin typeface="Times New Roman" panose="02020603050405020304" pitchFamily="18" charset="0"/>
                <a:cs typeface="Times New Roman" panose="02020603050405020304" pitchFamily="18" charset="0"/>
              </a:rPr>
              <a:t>The insights obtained enable more effective resource allocation, directing efforts towards areas with the greatest impact on retention, leading to cost savings and operational efficiency.</a:t>
            </a:r>
          </a:p>
          <a:p>
            <a:pPr algn="just"/>
            <a:r>
              <a:rPr lang="en-US" sz="1600" cap="none" dirty="0">
                <a:latin typeface="Times New Roman" panose="02020603050405020304" pitchFamily="18" charset="0"/>
                <a:cs typeface="Times New Roman" panose="02020603050405020304" pitchFamily="18" charset="0"/>
              </a:rPr>
              <a:t>The study underscores the significance of data-driven decision-making in the banking industry, showcasing how advanced prediction models can guide strategic choices and provide a competitive advantage.</a:t>
            </a:r>
          </a:p>
          <a:p>
            <a:pPr algn="just"/>
            <a:r>
              <a:rPr lang="en-US" sz="1600" cap="none" dirty="0">
                <a:latin typeface="Times New Roman" panose="02020603050405020304" pitchFamily="18" charset="0"/>
                <a:cs typeface="Times New Roman" panose="02020603050405020304" pitchFamily="18" charset="0"/>
              </a:rPr>
              <a:t>Continuous refinement of predictive models and monitoring consumer behavior factors are crucial for staying ahead in the dynamic banking industry and maintaining a loyal client base.</a:t>
            </a:r>
            <a:endParaRPr lang="en-IN" sz="1600" cap="none" dirty="0">
              <a:latin typeface="Times New Roman" panose="02020603050405020304" pitchFamily="18" charset="0"/>
              <a:cs typeface="Times New Roman" panose="02020603050405020304" pitchFamily="18" charset="0"/>
            </a:endParaRPr>
          </a:p>
          <a:p>
            <a:pPr algn="just"/>
            <a:endParaRPr lang="en-US" sz="1600" cap="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677748"/>
            <a:ext cx="11029615" cy="1502504"/>
          </a:xfrm>
        </p:spPr>
        <p:txBody>
          <a:bodyPr>
            <a:normAutofit/>
          </a:bodyPr>
          <a:lstStyle/>
          <a:p>
            <a:pPr marL="0" indent="0">
              <a:buNone/>
            </a:pPr>
            <a:r>
              <a:rPr lang="en-US" sz="4800" dirty="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THANKYOU</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10" y="609600"/>
            <a:ext cx="8039091" cy="1320800"/>
          </a:xfrm>
        </p:spPr>
        <p:txBody>
          <a:bodyPr/>
          <a:lstStyle/>
          <a:p>
            <a:pPr algn="ctr"/>
            <a:r>
              <a:rPr lang="en-US" b="1" dirty="0">
                <a:latin typeface="Times New Roman" panose="02020603050405020304" pitchFamily="18" charset="0"/>
                <a:cs typeface="Times New Roman" panose="02020603050405020304" pitchFamily="18" charset="0"/>
              </a:rPr>
              <a:t>      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3" y="1746863"/>
            <a:ext cx="8817332" cy="4360004"/>
          </a:xfrm>
        </p:spPr>
        <p:txBody>
          <a:bodyPr>
            <a:normAutofit/>
          </a:bodyPr>
          <a:lstStyle/>
          <a:p>
            <a:pPr algn="just"/>
            <a:r>
              <a:rPr lang="en-US" sz="1600" cap="none" dirty="0">
                <a:latin typeface="Times New Roman" panose="02020603050405020304" pitchFamily="18" charset="0"/>
                <a:cs typeface="Times New Roman" panose="02020603050405020304" pitchFamily="18" charset="0"/>
              </a:rPr>
              <a:t>This research project uses a predictive analytics model to analyze and reduce client churn in the banking sector.</a:t>
            </a:r>
          </a:p>
          <a:p>
            <a:pPr algn="just"/>
            <a:r>
              <a:rPr lang="en-US" sz="1600" cap="none" dirty="0">
                <a:latin typeface="Times New Roman" panose="02020603050405020304" pitchFamily="18" charset="0"/>
                <a:cs typeface="Times New Roman" panose="02020603050405020304" pitchFamily="18" charset="0"/>
              </a:rPr>
              <a:t>This study explores factors such as borrowing costs, demographics, bank balances, and infrastructure.</a:t>
            </a:r>
          </a:p>
          <a:p>
            <a:pPr algn="just"/>
            <a:r>
              <a:rPr lang="en-US" sz="1600" cap="none" dirty="0">
                <a:latin typeface="Times New Roman" panose="02020603050405020304" pitchFamily="18" charset="0"/>
                <a:cs typeface="Times New Roman" panose="02020603050405020304" pitchFamily="18" charset="0"/>
              </a:rPr>
              <a:t>The study utilizes a database of 10,000 bank customers' detailed information, focusing on factors such as financial health, demographics, and banking activities.</a:t>
            </a:r>
          </a:p>
          <a:p>
            <a:pPr algn="just"/>
            <a:r>
              <a:rPr lang="en-US" sz="1600" cap="none" dirty="0">
                <a:latin typeface="Times New Roman" panose="02020603050405020304" pitchFamily="18" charset="0"/>
                <a:cs typeface="Times New Roman" panose="02020603050405020304" pitchFamily="18" charset="0"/>
              </a:rPr>
              <a:t>Models like logistic regression, decision trees, random forests, and neural networks will be employed to predict churn based on factors like credit score, age, spending, product role, credit card ownership, activity level, and salary expectations.</a:t>
            </a:r>
          </a:p>
          <a:p>
            <a:pPr algn="just"/>
            <a:r>
              <a:rPr lang="en-US" sz="1600" cap="none" dirty="0">
                <a:latin typeface="Times New Roman" panose="02020603050405020304" pitchFamily="18" charset="0"/>
                <a:cs typeface="Times New Roman" panose="02020603050405020304" pitchFamily="18" charset="0"/>
              </a:rPr>
              <a:t>Significance analysis will identify predictors with the greatest impact.</a:t>
            </a:r>
          </a:p>
          <a:p>
            <a:pPr algn="just"/>
            <a:r>
              <a:rPr lang="en-US" sz="1600" cap="none" dirty="0">
                <a:latin typeface="Times New Roman" panose="02020603050405020304" pitchFamily="18" charset="0"/>
                <a:cs typeface="Times New Roman" panose="02020603050405020304" pitchFamily="18" charset="0"/>
              </a:rPr>
              <a:t>The goal is to enhance client relationships, engagement tactics, and overall bank performance while reducing acquisition costs.</a:t>
            </a:r>
            <a:endParaRPr lang="en-IN" sz="1600"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57" y="624110"/>
            <a:ext cx="11271856" cy="1280890"/>
          </a:xfrm>
        </p:spPr>
        <p:txBody>
          <a:bodyPr>
            <a:normAutofit/>
          </a:bodyPr>
          <a:lstStyle/>
          <a:p>
            <a:pPr algn="ctr"/>
            <a:r>
              <a:rPr lang="en-US" b="1" dirty="0">
                <a:effectLst/>
                <a:latin typeface="Times New Roman" panose="02020603050405020304" pitchFamily="18" charset="0"/>
                <a:ea typeface="Calibri" panose="020F0502020204030204" pitchFamily="34" charset="0"/>
              </a:rPr>
              <a:t>             PROBLEM DEFINITION</a:t>
            </a:r>
            <a:endParaRPr lang="en-IN" dirty="0"/>
          </a:p>
        </p:txBody>
      </p:sp>
      <p:sp>
        <p:nvSpPr>
          <p:cNvPr id="3" name="Content Placeholder 2"/>
          <p:cNvSpPr>
            <a:spLocks noGrp="1"/>
          </p:cNvSpPr>
          <p:nvPr>
            <p:ph idx="1"/>
          </p:nvPr>
        </p:nvSpPr>
        <p:spPr>
          <a:xfrm>
            <a:off x="677334" y="2160589"/>
            <a:ext cx="8749470" cy="3880773"/>
          </a:xfrm>
        </p:spPr>
        <p:txBody>
          <a:bodyPr>
            <a:normAutofit/>
          </a:bodyPr>
          <a:lstStyle/>
          <a:p>
            <a:pPr algn="just"/>
            <a:r>
              <a:rPr lang="en-US" sz="1600" cap="none" dirty="0">
                <a:latin typeface="Times New Roman" panose="02020603050405020304" pitchFamily="18" charset="0"/>
                <a:cs typeface="Times New Roman" panose="02020603050405020304" pitchFamily="18" charset="0"/>
              </a:rPr>
              <a:t>Customer churn in banking refers to the loss of customers due to reasons like dissatisfaction, better offers from competitors, changing client needs, or a decline in the bank's brand image.</a:t>
            </a:r>
          </a:p>
          <a:p>
            <a:pPr algn="just"/>
            <a:r>
              <a:rPr lang="en-US" sz="1600" cap="none" dirty="0">
                <a:latin typeface="Times New Roman" panose="02020603050405020304" pitchFamily="18" charset="0"/>
                <a:cs typeface="Times New Roman" panose="02020603050405020304" pitchFamily="18" charset="0"/>
              </a:rPr>
              <a:t>Since acquiring new customers is costly, churn can significantly impact a bank's revenue and market share.</a:t>
            </a:r>
          </a:p>
          <a:p>
            <a:pPr algn="just"/>
            <a:r>
              <a:rPr lang="en-US" sz="1600" cap="none" dirty="0">
                <a:latin typeface="Times New Roman" panose="02020603050405020304" pitchFamily="18" charset="0"/>
                <a:cs typeface="Times New Roman" panose="02020603050405020304" pitchFamily="18" charset="0"/>
              </a:rPr>
              <a:t> High turnover rates also harm a bank's reputation and customer loyalty.</a:t>
            </a:r>
          </a:p>
          <a:p>
            <a:pPr algn="just"/>
            <a:r>
              <a:rPr lang="en-US" sz="1600" cap="none" dirty="0">
                <a:latin typeface="Times New Roman" panose="02020603050405020304" pitchFamily="18" charset="0"/>
                <a:cs typeface="Times New Roman" panose="02020603050405020304" pitchFamily="18" charset="0"/>
              </a:rPr>
              <a:t>Recognizing and addressing the root causes of churn is crucial for maintaining a stable and satisfied customer base.</a:t>
            </a:r>
            <a:endParaRPr lang="en-IN" sz="1600"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07" y="624110"/>
            <a:ext cx="11238605" cy="1280890"/>
          </a:xfrm>
        </p:spPr>
        <p:txBody>
          <a:bodyPr>
            <a:normAutofit/>
          </a:bodyPr>
          <a:lstStyle/>
          <a:p>
            <a:pPr algn="ctr"/>
            <a:r>
              <a:rPr lang="en-US" b="1" dirty="0">
                <a:effectLst/>
                <a:latin typeface="Times New Roman" panose="02020603050405020304" pitchFamily="18" charset="0"/>
                <a:ea typeface="Calibri" panose="020F0502020204030204" pitchFamily="34" charset="0"/>
                <a:cs typeface="Mangal" panose="02040503050203030202" pitchFamily="18" charset="0"/>
              </a:rPr>
              <a:t>            PROBLEM STATEMENT</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p:cNvSpPr>
            <a:spLocks noGrp="1"/>
          </p:cNvSpPr>
          <p:nvPr>
            <p:ph idx="1"/>
          </p:nvPr>
        </p:nvSpPr>
        <p:spPr/>
        <p:txBody>
          <a:bodyPr>
            <a:normAutofit/>
          </a:bodyPr>
          <a:lstStyle/>
          <a:p>
            <a:pPr algn="just"/>
            <a:r>
              <a:rPr lang="en-IN" sz="1600" cap="none" dirty="0">
                <a:effectLst/>
                <a:latin typeface="Times New Roman" panose="02020603050405020304" pitchFamily="18" charset="0"/>
                <a:ea typeface="Calibri" panose="020F0502020204030204" pitchFamily="34" charset="0"/>
              </a:rPr>
              <a:t>Find the chances of whether a customer will churn or not.</a:t>
            </a:r>
          </a:p>
          <a:p>
            <a:pPr algn="just"/>
            <a:r>
              <a:rPr lang="en-IN" sz="1600" cap="none" dirty="0">
                <a:effectLst/>
                <a:latin typeface="Times New Roman" panose="02020603050405020304" pitchFamily="18" charset="0"/>
                <a:ea typeface="Calibri" panose="020F0502020204030204" pitchFamily="34" charset="0"/>
              </a:rPr>
              <a:t>Find predictors which are influencing customer churn.</a:t>
            </a:r>
            <a:endParaRPr lang="en-IN" sz="1600" cap="none" dirty="0">
              <a:latin typeface="Times New Roman" panose="02020603050405020304" pitchFamily="18" charset="0"/>
              <a:ea typeface="Calibri" panose="020F0502020204030204" pitchFamily="34" charset="0"/>
            </a:endParaRPr>
          </a:p>
          <a:p>
            <a:pPr algn="just"/>
            <a:r>
              <a:rPr lang="en-IN" sz="1600" cap="none" dirty="0">
                <a:effectLst/>
                <a:latin typeface="Times New Roman" panose="02020603050405020304" pitchFamily="18" charset="0"/>
                <a:ea typeface="Calibri" panose="020F0502020204030204" pitchFamily="34" charset="0"/>
              </a:rPr>
              <a:t>What can be done to avoid customer churn?</a:t>
            </a:r>
          </a:p>
          <a:p>
            <a:pPr algn="just"/>
            <a:r>
              <a:rPr lang="en-IN" sz="1600" cap="none" dirty="0">
                <a:effectLst/>
                <a:latin typeface="Times New Roman" panose="02020603050405020304" pitchFamily="18" charset="0"/>
                <a:ea typeface="Calibri" panose="020F0502020204030204" pitchFamily="34" charset="0"/>
              </a:rPr>
              <a:t>How to retain existing customers as getting new customers have more cost associated with compared to retaining the existing customers</a:t>
            </a:r>
            <a:r>
              <a:rPr lang="en-IN" sz="1600" dirty="0">
                <a:latin typeface="Times New Roman" panose="02020603050405020304" pitchFamily="18" charset="0"/>
                <a:ea typeface="Calibri" panose="020F0502020204030204" pitchFamily="34" charset="0"/>
              </a:rPr>
              <a:t>?</a:t>
            </a:r>
            <a:endParaRPr lang="en-IN" sz="1600" cap="non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3" y="624110"/>
            <a:ext cx="11255230" cy="1280890"/>
          </a:xfrm>
        </p:spPr>
        <p:txBody>
          <a:bodyPr>
            <a:normAutofit/>
          </a:bodyPr>
          <a:lstStyle/>
          <a:p>
            <a:pPr algn="ctr"/>
            <a:r>
              <a:rPr lang="en-US" sz="3200" b="1" dirty="0">
                <a:effectLst/>
                <a:latin typeface="Times New Roman" panose="02020603050405020304" pitchFamily="18" charset="0"/>
                <a:ea typeface="Calibri" panose="020F0502020204030204" pitchFamily="34" charset="0"/>
              </a:rPr>
              <a:t>                     DATA COLLECTION</a:t>
            </a:r>
            <a:endParaRPr lang="en-IN" sz="3200" dirty="0"/>
          </a:p>
        </p:txBody>
      </p:sp>
      <p:sp>
        <p:nvSpPr>
          <p:cNvPr id="3" name="Content Placeholder 2"/>
          <p:cNvSpPr>
            <a:spLocks noGrp="1"/>
          </p:cNvSpPr>
          <p:nvPr>
            <p:ph idx="1"/>
          </p:nvPr>
        </p:nvSpPr>
        <p:spPr>
          <a:xfrm>
            <a:off x="581193" y="1930400"/>
            <a:ext cx="8949306" cy="3928399"/>
          </a:xfrm>
        </p:spPr>
        <p:txBody>
          <a:bodyPr>
            <a:normAutofit/>
          </a:bodyPr>
          <a:lstStyle/>
          <a:p>
            <a:pPr algn="just"/>
            <a:r>
              <a:rPr lang="en-US" sz="1600" cap="none" dirty="0">
                <a:latin typeface="Times New Roman" panose="02020603050405020304" pitchFamily="18" charset="0"/>
                <a:cs typeface="Times New Roman" panose="02020603050405020304" pitchFamily="18" charset="0"/>
              </a:rPr>
              <a:t>The dataset used for banking customer churn analysis is sourced from </a:t>
            </a:r>
            <a:r>
              <a:rPr lang="en-US" sz="1600" cap="none" dirty="0" err="1">
                <a:latin typeface="Times New Roman" panose="02020603050405020304" pitchFamily="18" charset="0"/>
                <a:cs typeface="Times New Roman" panose="02020603050405020304" pitchFamily="18" charset="0"/>
              </a:rPr>
              <a:t>kaggle</a:t>
            </a:r>
            <a:r>
              <a:rPr lang="en-US" sz="1600" cap="none" dirty="0">
                <a:latin typeface="Times New Roman" panose="02020603050405020304" pitchFamily="18" charset="0"/>
                <a:cs typeface="Times New Roman" panose="02020603050405020304" pitchFamily="18" charset="0"/>
              </a:rPr>
              <a:t>, representing a curated collection compiled from various banking organizations.</a:t>
            </a:r>
          </a:p>
          <a:p>
            <a:pPr algn="just"/>
            <a:r>
              <a:rPr lang="en-US" sz="1600" cap="none" dirty="0">
                <a:latin typeface="Times New Roman" panose="02020603050405020304" pitchFamily="18" charset="0"/>
                <a:cs typeface="Times New Roman" panose="02020603050405020304" pitchFamily="18" charset="0"/>
              </a:rPr>
              <a:t>It includes extensive consumer information, encompassing financial indicators like credit scores, as well as personal data such as age, gender, and location.</a:t>
            </a:r>
          </a:p>
          <a:p>
            <a:pPr algn="just"/>
            <a:r>
              <a:rPr lang="en-US" sz="1600" cap="none" dirty="0" err="1">
                <a:latin typeface="Times New Roman" panose="02020603050405020304" pitchFamily="18" charset="0"/>
                <a:cs typeface="Times New Roman" panose="02020603050405020304" pitchFamily="18" charset="0"/>
              </a:rPr>
              <a:t>Rownumber</a:t>
            </a:r>
            <a:r>
              <a:rPr lang="en-US" sz="1600" cap="none" dirty="0">
                <a:latin typeface="Times New Roman" panose="02020603050405020304" pitchFamily="18" charset="0"/>
                <a:cs typeface="Times New Roman" panose="02020603050405020304" pitchFamily="18" charset="0"/>
              </a:rPr>
              <a:t> and </a:t>
            </a:r>
            <a:r>
              <a:rPr lang="en-US" sz="1600" cap="none" dirty="0" err="1">
                <a:latin typeface="Times New Roman" panose="02020603050405020304" pitchFamily="18" charset="0"/>
                <a:cs typeface="Times New Roman" panose="02020603050405020304" pitchFamily="18" charset="0"/>
              </a:rPr>
              <a:t>customerid</a:t>
            </a:r>
            <a:r>
              <a:rPr lang="en-US" sz="1600" cap="none" dirty="0">
                <a:latin typeface="Times New Roman" panose="02020603050405020304" pitchFamily="18" charset="0"/>
                <a:cs typeface="Times New Roman" panose="02020603050405020304" pitchFamily="18" charset="0"/>
              </a:rPr>
              <a:t> are two examples of key identifiers that uniquely identify each entry.</a:t>
            </a:r>
          </a:p>
          <a:p>
            <a:pPr algn="just"/>
            <a:r>
              <a:rPr lang="en-US" sz="1600" cap="none" dirty="0">
                <a:latin typeface="Times New Roman" panose="02020603050405020304" pitchFamily="18" charset="0"/>
                <a:cs typeface="Times New Roman" panose="02020603050405020304" pitchFamily="18" charset="0"/>
              </a:rPr>
              <a:t>The 'exited' variable is crucial.</a:t>
            </a:r>
          </a:p>
          <a:p>
            <a:pPr algn="just"/>
            <a:r>
              <a:rPr lang="en-US" sz="1600" cap="none" dirty="0">
                <a:latin typeface="Times New Roman" panose="02020603050405020304" pitchFamily="18" charset="0"/>
                <a:cs typeface="Times New Roman" panose="02020603050405020304" pitchFamily="18" charset="0"/>
              </a:rPr>
              <a:t>The dataset serves as a valuable source for researching customer churn dynamics in the banking industry.</a:t>
            </a:r>
            <a:endParaRPr lang="en-IN" sz="1600"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10299468" cy="1280890"/>
          </a:xfrm>
        </p:spPr>
        <p:txBody>
          <a:bodyPr>
            <a:normAutofit/>
          </a:bodyPr>
          <a:lstStyle/>
          <a:p>
            <a:pPr algn="ctr"/>
            <a:r>
              <a:rPr lang="en-US" sz="3200" b="1" dirty="0">
                <a:effectLst/>
                <a:latin typeface="Times New Roman" panose="02020603050405020304" pitchFamily="18" charset="0"/>
                <a:ea typeface="Calibri" panose="020F0502020204030204" pitchFamily="34" charset="0"/>
              </a:rPr>
              <a:t>                       DATA DESCRIPTION</a:t>
            </a:r>
            <a:endParaRPr lang="en-IN" sz="3200" dirty="0"/>
          </a:p>
        </p:txBody>
      </p:sp>
      <p:sp>
        <p:nvSpPr>
          <p:cNvPr id="3" name="Content Placeholder 2"/>
          <p:cNvSpPr>
            <a:spLocks noGrp="1"/>
          </p:cNvSpPr>
          <p:nvPr>
            <p:ph idx="1"/>
          </p:nvPr>
        </p:nvSpPr>
        <p:spPr>
          <a:xfrm>
            <a:off x="400110" y="1270000"/>
            <a:ext cx="9827972" cy="5243922"/>
          </a:xfrm>
        </p:spPr>
        <p:txBody>
          <a:bodyPr>
            <a:normAutofit fontScale="32500" lnSpcReduction="20000"/>
          </a:bodyPr>
          <a:lstStyle/>
          <a:p>
            <a:pPr algn="just">
              <a:lnSpc>
                <a:spcPct val="120000"/>
              </a:lnSpc>
            </a:pPr>
            <a:r>
              <a:rPr lang="en-US" sz="4900" cap="none" dirty="0">
                <a:latin typeface="Times New Roman" panose="02020603050405020304" pitchFamily="18" charset="0"/>
                <a:cs typeface="Times New Roman" panose="02020603050405020304" pitchFamily="18" charset="0"/>
              </a:rPr>
              <a:t>The '</a:t>
            </a:r>
            <a:r>
              <a:rPr lang="en-US" sz="4900" cap="none" dirty="0" err="1">
                <a:latin typeface="Times New Roman" panose="02020603050405020304" pitchFamily="18" charset="0"/>
                <a:cs typeface="Times New Roman" panose="02020603050405020304" pitchFamily="18" charset="0"/>
              </a:rPr>
              <a:t>churn.Csv</a:t>
            </a:r>
            <a:r>
              <a:rPr lang="en-US" sz="4900" cap="none" dirty="0">
                <a:latin typeface="Times New Roman" panose="02020603050405020304" pitchFamily="18" charset="0"/>
                <a:cs typeface="Times New Roman" panose="02020603050405020304" pitchFamily="18" charset="0"/>
              </a:rPr>
              <a:t>' dataset focuses on predicting customer churn in banking, containing detailed information about 10,000 customers.</a:t>
            </a:r>
          </a:p>
          <a:p>
            <a:pPr algn="just">
              <a:lnSpc>
                <a:spcPct val="120000"/>
              </a:lnSpc>
            </a:pPr>
            <a:r>
              <a:rPr lang="en-US" sz="4900" cap="none" dirty="0">
                <a:latin typeface="Times New Roman" panose="02020603050405020304" pitchFamily="18" charset="0"/>
                <a:cs typeface="Times New Roman" panose="02020603050405020304" pitchFamily="18" charset="0"/>
              </a:rPr>
              <a:t>It includes numerical and categorical variables such as credit score, age, geography, and gender.</a:t>
            </a:r>
          </a:p>
          <a:p>
            <a:pPr algn="just">
              <a:lnSpc>
                <a:spcPct val="120000"/>
              </a:lnSpc>
            </a:pPr>
            <a:r>
              <a:rPr lang="en-US" sz="4900" cap="none" dirty="0">
                <a:latin typeface="Times New Roman" panose="02020603050405020304" pitchFamily="18" charset="0"/>
                <a:cs typeface="Times New Roman" panose="02020603050405020304" pitchFamily="18" charset="0"/>
              </a:rPr>
              <a:t>Financial attributes like balance, credit card ownership, and salary are crucial for understanding customer behavior.</a:t>
            </a:r>
          </a:p>
          <a:p>
            <a:pPr algn="just">
              <a:lnSpc>
                <a:spcPct val="120000"/>
              </a:lnSpc>
            </a:pPr>
            <a:r>
              <a:rPr lang="en-US" sz="4900" cap="none" dirty="0">
                <a:latin typeface="Times New Roman" panose="02020603050405020304" pitchFamily="18" charset="0"/>
                <a:cs typeface="Times New Roman" panose="02020603050405020304" pitchFamily="18" charset="0"/>
              </a:rPr>
              <a:t>The dataset reveals diverse customer profiles, with variations in credit scores, demographics, and banking habits</a:t>
            </a:r>
          </a:p>
          <a:p>
            <a:pPr algn="just">
              <a:lnSpc>
                <a:spcPct val="120000"/>
              </a:lnSpc>
            </a:pPr>
            <a:r>
              <a:rPr lang="en-US" sz="4900" cap="none" dirty="0">
                <a:latin typeface="Times New Roman" panose="02020603050405020304" pitchFamily="18" charset="0"/>
                <a:cs typeface="Times New Roman" panose="02020603050405020304" pitchFamily="18" charset="0"/>
              </a:rPr>
              <a:t>Utilizing predictive analytics models, such as logistic regression or decision trees, can help forecast churn likelihood based on customer data.</a:t>
            </a:r>
          </a:p>
          <a:p>
            <a:pPr algn="just">
              <a:lnSpc>
                <a:spcPct val="120000"/>
              </a:lnSpc>
            </a:pPr>
            <a:r>
              <a:rPr lang="en-US" sz="4900" cap="none" dirty="0">
                <a:latin typeface="Times New Roman" panose="02020603050405020304" pitchFamily="18" charset="0"/>
                <a:cs typeface="Times New Roman" panose="02020603050405020304" pitchFamily="18" charset="0"/>
              </a:rPr>
              <a:t>Feature importance analysis within these models identifies key predictors influencing churn. </a:t>
            </a:r>
          </a:p>
          <a:p>
            <a:pPr algn="just">
              <a:lnSpc>
                <a:spcPct val="120000"/>
              </a:lnSpc>
            </a:pPr>
            <a:r>
              <a:rPr lang="en-US" sz="4900" cap="none" dirty="0">
                <a:latin typeface="Times New Roman" panose="02020603050405020304" pitchFamily="18" charset="0"/>
                <a:cs typeface="Times New Roman" panose="02020603050405020304" pitchFamily="18" charset="0"/>
              </a:rPr>
              <a:t>The dataset highlights areas for the bank to improve customer engagement and retention, addressing the 20.37% churn rate.</a:t>
            </a:r>
            <a:endParaRPr lang="en-IN" sz="4900" cap="none" dirty="0">
              <a:latin typeface="Times New Roman" panose="02020603050405020304" pitchFamily="18" charset="0"/>
              <a:cs typeface="Times New Roman" panose="02020603050405020304" pitchFamily="18" charset="0"/>
            </a:endParaRPr>
          </a:p>
          <a:p>
            <a:pPr algn="just">
              <a:lnSpc>
                <a:spcPct val="120000"/>
              </a:lnSpc>
            </a:pPr>
            <a:r>
              <a:rPr lang="en-US" sz="4900" dirty="0">
                <a:latin typeface="Times New Roman" panose="02020603050405020304" pitchFamily="18" charset="0"/>
                <a:cs typeface="Times New Roman" panose="02020603050405020304" pitchFamily="18" charset="0"/>
              </a:rPr>
              <a:t>By analyzing this data, we can observe the diverse financial profiles of customers and their interactions with the bank, identify patterns influencing customer churn, and use predictive analytics models to forecast the likelihood of churn based on factors like credit score, activity level, and balance.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44691"/>
            <a:ext cx="10364451" cy="1596177"/>
          </a:xfrm>
        </p:spPr>
        <p:txBody>
          <a:bodyPr>
            <a:normAutofit/>
          </a:bodyPr>
          <a:lstStyle/>
          <a:p>
            <a:pPr algn="ctr"/>
            <a:br>
              <a:rPr lang="en-US" sz="3200" b="1" dirty="0"/>
            </a:br>
            <a:r>
              <a:rPr lang="en-US" sz="3200" b="1" dirty="0"/>
              <a:t>EXPLORATORY DATA ANALYSIS</a:t>
            </a:r>
            <a:endParaRPr lang="en-IN" sz="32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0594" y="1632062"/>
            <a:ext cx="5195324" cy="245739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632062"/>
            <a:ext cx="5565406" cy="245739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2808" y="4499148"/>
            <a:ext cx="4046220" cy="18656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0143" y="1943878"/>
            <a:ext cx="3695857" cy="34652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935" y="1905000"/>
            <a:ext cx="3602087" cy="34652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107" y="624110"/>
            <a:ext cx="11106506" cy="1280890"/>
          </a:xfrm>
        </p:spPr>
        <p:txBody>
          <a:bodyPr>
            <a:normAutofit/>
          </a:bodyPr>
          <a:lstStyle/>
          <a:p>
            <a:pPr algn="ctr"/>
            <a:r>
              <a:rPr lang="en-US" sz="3200" b="1" dirty="0">
                <a:latin typeface="Times New Roman" panose="02020603050405020304" pitchFamily="18" charset="0"/>
                <a:ea typeface="Calibri" panose="020F0502020204030204" pitchFamily="34" charset="0"/>
              </a:rPr>
              <a:t>MODEL SELECTION</a:t>
            </a:r>
            <a:endParaRPr lang="en-IN" sz="3200" dirty="0"/>
          </a:p>
        </p:txBody>
      </p:sp>
      <p:sp>
        <p:nvSpPr>
          <p:cNvPr id="3" name="Content Placeholder 2"/>
          <p:cNvSpPr>
            <a:spLocks noGrp="1"/>
          </p:cNvSpPr>
          <p:nvPr>
            <p:ph idx="1"/>
          </p:nvPr>
        </p:nvSpPr>
        <p:spPr>
          <a:xfrm>
            <a:off x="581193" y="1930400"/>
            <a:ext cx="9015294" cy="3607062"/>
          </a:xfrm>
        </p:spPr>
        <p:txBody>
          <a:bodyPr>
            <a:normAutofit/>
          </a:bodyPr>
          <a:lstStyle/>
          <a:p>
            <a:pPr algn="just"/>
            <a:r>
              <a:rPr lang="en-US" sz="1600" cap="none" dirty="0">
                <a:latin typeface="Times New Roman" panose="02020603050405020304" pitchFamily="18" charset="0"/>
                <a:cs typeface="Times New Roman" panose="02020603050405020304" pitchFamily="18" charset="0"/>
              </a:rPr>
              <a:t>Various machine learning algorithms, including gradient boosting, k-nearest neighbors (KNN), and support vector machine (SVM), are employed to predict customer churn in a banking dataset.</a:t>
            </a:r>
          </a:p>
          <a:p>
            <a:pPr algn="just"/>
            <a:r>
              <a:rPr lang="en-US" sz="1600" cap="none" dirty="0">
                <a:latin typeface="Times New Roman" panose="02020603050405020304" pitchFamily="18" charset="0"/>
                <a:cs typeface="Times New Roman" panose="02020603050405020304" pitchFamily="18" charset="0"/>
              </a:rPr>
              <a:t>The gradient boosting model, built with </a:t>
            </a:r>
            <a:r>
              <a:rPr lang="en-US" sz="1600" cap="none" dirty="0" err="1">
                <a:latin typeface="Times New Roman" panose="02020603050405020304" pitchFamily="18" charset="0"/>
                <a:cs typeface="Times New Roman" panose="02020603050405020304" pitchFamily="18" charset="0"/>
              </a:rPr>
              <a:t>xgboost</a:t>
            </a:r>
            <a:r>
              <a:rPr lang="en-US" sz="1600" cap="none" dirty="0">
                <a:latin typeface="Times New Roman" panose="02020603050405020304" pitchFamily="18" charset="0"/>
                <a:cs typeface="Times New Roman" panose="02020603050405020304" pitchFamily="18" charset="0"/>
              </a:rPr>
              <a:t>, demonstrates robustness with an accuracy of 85.63%. KNN, known for its simplicity, achieves 84.62% accuracy, emphasizing the importance of feature scaling and neighbor selection.</a:t>
            </a:r>
          </a:p>
          <a:p>
            <a:pPr algn="just"/>
            <a:r>
              <a:rPr lang="en-US" sz="1600" cap="none" dirty="0">
                <a:latin typeface="Times New Roman" panose="02020603050405020304" pitchFamily="18" charset="0"/>
                <a:cs typeface="Times New Roman" panose="02020603050405020304" pitchFamily="18" charset="0"/>
              </a:rPr>
              <a:t> SVM, particularly when focused on essential variables identified by decision tree analysis, outperforms with the highest accuracy of 87.52%, emphasizing the importance of precise feature selection for optimal model performance in banking customer retention efforts.</a:t>
            </a:r>
          </a:p>
          <a:p>
            <a:pPr algn="just"/>
            <a:r>
              <a:rPr lang="en-US" sz="1600" cap="none" dirty="0" err="1">
                <a:latin typeface="Times New Roman" panose="02020603050405020304" pitchFamily="18" charset="0"/>
                <a:cs typeface="Times New Roman" panose="02020603050405020304" pitchFamily="18" charset="0"/>
              </a:rPr>
              <a:t>Svm</a:t>
            </a:r>
            <a:r>
              <a:rPr lang="en-US" sz="1600" cap="none" dirty="0">
                <a:latin typeface="Times New Roman" panose="02020603050405020304" pitchFamily="18" charset="0"/>
                <a:cs typeface="Times New Roman" panose="02020603050405020304" pitchFamily="18" charset="0"/>
              </a:rPr>
              <a:t>, applied to the entire dataset and a subset of critical variables, attains accuracies of 87.22% and 87.52%, respectively, showcasing the significance of precise feature selection.</a:t>
            </a:r>
          </a:p>
          <a:p>
            <a:pPr algn="just"/>
            <a:r>
              <a:rPr lang="en-US" sz="1600" cap="none" dirty="0">
                <a:latin typeface="Times New Roman" panose="02020603050405020304" pitchFamily="18" charset="0"/>
                <a:cs typeface="Times New Roman" panose="02020603050405020304" pitchFamily="18" charset="0"/>
              </a:rPr>
              <a:t>The </a:t>
            </a:r>
            <a:r>
              <a:rPr lang="en-US" sz="1600" cap="none" dirty="0" err="1">
                <a:latin typeface="Times New Roman" panose="02020603050405020304" pitchFamily="18" charset="0"/>
                <a:cs typeface="Times New Roman" panose="02020603050405020304" pitchFamily="18" charset="0"/>
              </a:rPr>
              <a:t>svm</a:t>
            </a:r>
            <a:r>
              <a:rPr lang="en-US" sz="1600" cap="none" dirty="0">
                <a:latin typeface="Times New Roman" panose="02020603050405020304" pitchFamily="18" charset="0"/>
                <a:cs typeface="Times New Roman" panose="02020603050405020304" pitchFamily="18" charset="0"/>
              </a:rPr>
              <a:t> model focusing on key variables from decision tree analysis emerges as the most accurate and interpretable choice for banking customer retention.</a:t>
            </a:r>
            <a:endParaRPr lang="en-IN" sz="1600" cap="none"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904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Wisp</vt:lpstr>
      <vt:lpstr>CUSTOMER CHURN ANALYSIS IN BANKING SECTOR </vt:lpstr>
      <vt:lpstr>      ABSTRACT</vt:lpstr>
      <vt:lpstr>             PROBLEM DEFINITION</vt:lpstr>
      <vt:lpstr>            PROBLEM STATEMENT </vt:lpstr>
      <vt:lpstr>                     DATA COLLECTION</vt:lpstr>
      <vt:lpstr>                       DATA DESCRIPTION</vt:lpstr>
      <vt:lpstr> EXPLORATORY DATA ANALYSIS</vt:lpstr>
      <vt:lpstr>EXPLORATORY DATA ANALYSIS</vt:lpstr>
      <vt:lpstr>MODEL SELECTION</vt:lpstr>
      <vt:lpstr>      MANAGERIAL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in Banking Sector</dc:title>
  <dc:creator>Shriram R S</dc:creator>
  <cp:lastModifiedBy>Rohan Sharma</cp:lastModifiedBy>
  <cp:revision>14</cp:revision>
  <dcterms:created xsi:type="dcterms:W3CDTF">2023-12-03T01:09:00Z</dcterms:created>
  <dcterms:modified xsi:type="dcterms:W3CDTF">2023-12-26T03:56:32Z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F690652A916540929C21C108DD4C6195_12</vt:lpwstr>
  </property>
  <property fmtid="{D5CDD505-2E9C-101B-9397-08002B2CF9AE}" pid="3" name="KSOProductBuildVer">
    <vt:lpwstr>1033-12.2.0.13359</vt:lpwstr>
  </property>
</Properties>
</file>