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
      <p:font typeface="Poppi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949B6B-C01E-440E-806D-9F36F499E5E8}">
  <a:tblStyle styleId="{7B949B6B-C01E-440E-806D-9F36F499E5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Poppins-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Poppins-italic.fntdata"/><Relationship Id="rId16" Type="http://schemas.openxmlformats.org/officeDocument/2006/relationships/slide" Target="slides/slide10.xml"/><Relationship Id="rId38" Type="http://schemas.openxmlformats.org/officeDocument/2006/relationships/font" Target="fonts/Poppi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deep learning</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Introduction to deep learning</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8ccb723a0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8ccb723a0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8ccb723a0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8ccb723a0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8ccb723a0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8ccb723a0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8ccb723a0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8ccb723a0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8ccb723a0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8ccb723a0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8ccb723a0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8ccb723a0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8ccb723a0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8ccb723a0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8ccb723a0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8ccb723a0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SLIDES_API1249315738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SLIDES_API1249315738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SLIDES_API12493157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SLIDES_API12493157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8ccb723a0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8ccb723a0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8ccb723a0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8ccb723a0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8ccb723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8ccb723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8ccb723a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8ccb723a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SLIDES_API124931573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SLIDES_API124931573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8ccb723a0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8ccb723a0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8ccb723a0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8ccb723a0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130" name="Shape 130"/>
        <p:cNvGrpSpPr/>
        <p:nvPr/>
      </p:nvGrpSpPr>
      <p:grpSpPr>
        <a:xfrm>
          <a:off x="0" y="0"/>
          <a:ext cx="0" cy="0"/>
          <a:chOff x="0" y="0"/>
          <a:chExt cx="0" cy="0"/>
        </a:xfrm>
      </p:grpSpPr>
      <p:sp>
        <p:nvSpPr>
          <p:cNvPr id="131" name="Google Shape;131;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32" name="Google Shape;13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13"/>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134" name="Google Shape;13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135" name="Google Shape;135;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1">
    <p:spTree>
      <p:nvGrpSpPr>
        <p:cNvPr id="136" name="Shape 136"/>
        <p:cNvGrpSpPr/>
        <p:nvPr/>
      </p:nvGrpSpPr>
      <p:grpSpPr>
        <a:xfrm>
          <a:off x="0" y="0"/>
          <a:ext cx="0" cy="0"/>
          <a:chOff x="0" y="0"/>
          <a:chExt cx="0" cy="0"/>
        </a:xfrm>
      </p:grpSpPr>
      <p:sp>
        <p:nvSpPr>
          <p:cNvPr id="137" name="Google Shape;13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8" name="Google Shape;138;p14"/>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39" name="Google Shape;139;p14"/>
          <p:cNvSpPr/>
          <p:nvPr>
            <p:ph idx="2" type="pic"/>
          </p:nvPr>
        </p:nvSpPr>
        <p:spPr>
          <a:xfrm>
            <a:off x="5843075" y="632300"/>
            <a:ext cx="2615100" cy="3918900"/>
          </a:xfrm>
          <a:prstGeom prst="roundRect">
            <a:avLst>
              <a:gd fmla="val 16667" name="adj"/>
            </a:avLst>
          </a:prstGeom>
          <a:noFill/>
          <a:ln>
            <a:noFill/>
          </a:ln>
        </p:spPr>
      </p:sp>
      <p:sp>
        <p:nvSpPr>
          <p:cNvPr id="140" name="Google Shape;140;p14"/>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141" name="Google Shape;141;p14"/>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42" name="Google Shape;142;p14"/>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43" name="Shape 143"/>
        <p:cNvGrpSpPr/>
        <p:nvPr/>
      </p:nvGrpSpPr>
      <p:grpSpPr>
        <a:xfrm>
          <a:off x="0" y="0"/>
          <a:ext cx="0" cy="0"/>
          <a:chOff x="0" y="0"/>
          <a:chExt cx="0" cy="0"/>
        </a:xfrm>
      </p:grpSpPr>
      <p:sp>
        <p:nvSpPr>
          <p:cNvPr id="144" name="Google Shape;14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15"/>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46" name="Google Shape;146;p15"/>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2.jpg"/><Relationship Id="rId5" Type="http://schemas.openxmlformats.org/officeDocument/2006/relationships/image" Target="../media/image5.jpg"/><Relationship Id="rId6" Type="http://schemas.openxmlformats.org/officeDocument/2006/relationships/image" Target="../media/image11.jpg"/><Relationship Id="rId7" Type="http://schemas.openxmlformats.org/officeDocument/2006/relationships/image" Target="../media/image6.jpg"/><Relationship Id="rId8"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ctrTitle"/>
          </p:nvPr>
        </p:nvSpPr>
        <p:spPr>
          <a:xfrm>
            <a:off x="3344775" y="1616675"/>
            <a:ext cx="5493000" cy="157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solidFill>
                  <a:srgbClr val="E3E3E3"/>
                </a:solidFill>
              </a:rPr>
              <a:t>Introduction to Deep Learning</a:t>
            </a:r>
            <a:endParaRPr sz="2800"/>
          </a:p>
        </p:txBody>
      </p:sp>
      <p:sp>
        <p:nvSpPr>
          <p:cNvPr id="152" name="Google Shape;152;p1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Rohan Rai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Convolutional Neural Networks (CNNs)</a:t>
            </a:r>
            <a:endParaRPr sz="2400"/>
          </a:p>
        </p:txBody>
      </p:sp>
      <p:sp>
        <p:nvSpPr>
          <p:cNvPr id="207" name="Google Shape;207;p25"/>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1D5DB"/>
                </a:solidFill>
                <a:latin typeface="Roboto"/>
                <a:ea typeface="Roboto"/>
                <a:cs typeface="Roboto"/>
                <a:sym typeface="Roboto"/>
              </a:rPr>
              <a:t>Convolutional Neural Networks, or CNNs, are widely used in computer vision tasks. They are designed to process grid-like data, such as images. CNNs utilize convolutional layers, pooling layers, and fully connected layers. </a:t>
            </a:r>
            <a:endParaRPr>
              <a:solidFill>
                <a:srgbClr val="D1D5DB"/>
              </a:solidFill>
              <a:latin typeface="Roboto"/>
              <a:ea typeface="Roboto"/>
              <a:cs typeface="Roboto"/>
              <a:sym typeface="Roboto"/>
            </a:endParaRPr>
          </a:p>
          <a:p>
            <a:pPr indent="0" lvl="0" marL="0" rtl="0" algn="l">
              <a:spcBef>
                <a:spcPts val="1200"/>
              </a:spcBef>
              <a:spcAft>
                <a:spcPts val="1200"/>
              </a:spcAft>
              <a:buNone/>
            </a:pPr>
            <a:r>
              <a:rPr lang="en">
                <a:solidFill>
                  <a:srgbClr val="D1D5DB"/>
                </a:solidFill>
                <a:latin typeface="Roboto"/>
                <a:ea typeface="Roboto"/>
                <a:cs typeface="Roboto"/>
                <a:sym typeface="Roboto"/>
              </a:rPr>
              <a:t>The convolutional layers extract features hierarchically by applying filters to local receptive fields, capturing spatial patterns. Pooling layers reduce the spatial dimensions, retaining essential information.</a:t>
            </a:r>
            <a:endParaRPr>
              <a:solidFill>
                <a:srgbClr val="D1D5DB"/>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26"/>
          <p:cNvPicPr preferRelativeResize="0"/>
          <p:nvPr/>
        </p:nvPicPr>
        <p:blipFill>
          <a:blip r:embed="rId3">
            <a:alphaModFix/>
          </a:blip>
          <a:stretch>
            <a:fillRect/>
          </a:stretch>
        </p:blipFill>
        <p:spPr>
          <a:xfrm>
            <a:off x="655025" y="480625"/>
            <a:ext cx="7833952" cy="409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Recurrent Neural Networks (RNNs)</a:t>
            </a:r>
            <a:endParaRPr sz="2400"/>
          </a:p>
        </p:txBody>
      </p:sp>
      <p:sp>
        <p:nvSpPr>
          <p:cNvPr id="220" name="Google Shape;220;p27"/>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1D5DB"/>
                </a:solidFill>
                <a:latin typeface="Roboto"/>
                <a:ea typeface="Roboto"/>
                <a:cs typeface="Roboto"/>
                <a:sym typeface="Roboto"/>
              </a:rPr>
              <a:t>Recurrent Neural Networks, or RNNs, are designed for sequential data processing tasks. They are well-suited for handling sequences of varying lengths. RNNs have a feedback loop that allows information to persist across time steps, enabling them to model temporal dependencies.</a:t>
            </a:r>
            <a:endParaRPr>
              <a:solidFill>
                <a:srgbClr val="D1D5DB"/>
              </a:solidFill>
              <a:latin typeface="Roboto"/>
              <a:ea typeface="Roboto"/>
              <a:cs typeface="Roboto"/>
              <a:sym typeface="Roboto"/>
            </a:endParaRPr>
          </a:p>
          <a:p>
            <a:pPr indent="0" lvl="0" marL="0" rtl="0" algn="l">
              <a:spcBef>
                <a:spcPts val="1200"/>
              </a:spcBef>
              <a:spcAft>
                <a:spcPts val="1200"/>
              </a:spcAft>
              <a:buNone/>
            </a:pPr>
            <a:r>
              <a:rPr lang="en">
                <a:solidFill>
                  <a:srgbClr val="D1D5DB"/>
                </a:solidFill>
                <a:latin typeface="Roboto"/>
                <a:ea typeface="Roboto"/>
                <a:cs typeface="Roboto"/>
                <a:sym typeface="Roboto"/>
              </a:rPr>
              <a:t>However, traditional RNNs suffer from the vanishing gradient problem. Variants like Long Short-Term Memory (LSTM) and Gated Recurrent Unit (GRU) address this issue quite well.</a:t>
            </a:r>
            <a:endParaRPr>
              <a:solidFill>
                <a:srgbClr val="D1D5DB"/>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latin typeface="Roboto"/>
              <a:ea typeface="Roboto"/>
              <a:cs typeface="Roboto"/>
              <a:sym typeface="Roboto"/>
            </a:endParaRPr>
          </a:p>
        </p:txBody>
      </p:sp>
      <p:pic>
        <p:nvPicPr>
          <p:cNvPr id="227" name="Google Shape;227;p28"/>
          <p:cNvPicPr preferRelativeResize="0"/>
          <p:nvPr/>
        </p:nvPicPr>
        <p:blipFill rotWithShape="1">
          <a:blip r:embed="rId3">
            <a:alphaModFix/>
          </a:blip>
          <a:srcRect b="26346" l="12015" r="48210" t="20813"/>
          <a:stretch/>
        </p:blipFill>
        <p:spPr>
          <a:xfrm>
            <a:off x="2126038" y="633950"/>
            <a:ext cx="4891924" cy="3875600"/>
          </a:xfrm>
          <a:prstGeom prst="rect">
            <a:avLst/>
          </a:prstGeom>
          <a:noFill/>
          <a:ln>
            <a:noFill/>
          </a:ln>
        </p:spPr>
      </p:pic>
      <p:sp>
        <p:nvSpPr>
          <p:cNvPr id="228" name="Google Shape;228;p28"/>
          <p:cNvSpPr txBox="1"/>
          <p:nvPr/>
        </p:nvSpPr>
        <p:spPr>
          <a:xfrm>
            <a:off x="5681600" y="1837975"/>
            <a:ext cx="1244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Feedback</a:t>
            </a:r>
            <a:endParaRPr sz="900">
              <a:latin typeface="Roboto"/>
              <a:ea typeface="Roboto"/>
              <a:cs typeface="Roboto"/>
              <a:sym typeface="Roboto"/>
            </a:endParaRPr>
          </a:p>
        </p:txBody>
      </p:sp>
      <p:sp>
        <p:nvSpPr>
          <p:cNvPr id="229" name="Google Shape;229;p28"/>
          <p:cNvSpPr txBox="1"/>
          <p:nvPr/>
        </p:nvSpPr>
        <p:spPr>
          <a:xfrm rot="-5400000">
            <a:off x="1885300" y="2401825"/>
            <a:ext cx="92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Inputs</a:t>
            </a:r>
            <a:endParaRPr b="1" sz="1700">
              <a:latin typeface="Lato"/>
              <a:ea typeface="Lato"/>
              <a:cs typeface="Lato"/>
              <a:sym typeface="Lato"/>
            </a:endParaRPr>
          </a:p>
        </p:txBody>
      </p:sp>
      <p:sp>
        <p:nvSpPr>
          <p:cNvPr id="230" name="Google Shape;230;p28"/>
          <p:cNvSpPr txBox="1"/>
          <p:nvPr/>
        </p:nvSpPr>
        <p:spPr>
          <a:xfrm rot="-5400000">
            <a:off x="6235600" y="2449675"/>
            <a:ext cx="102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Outputs</a:t>
            </a:r>
            <a:endParaRPr b="1" sz="17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Generative Adversarial Networks (GANs)</a:t>
            </a:r>
            <a:endParaRPr sz="2400"/>
          </a:p>
        </p:txBody>
      </p:sp>
      <p:sp>
        <p:nvSpPr>
          <p:cNvPr id="236" name="Google Shape;236;p29"/>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1D5DB"/>
                </a:solidFill>
                <a:latin typeface="Roboto"/>
                <a:ea typeface="Roboto"/>
                <a:cs typeface="Roboto"/>
                <a:sym typeface="Roboto"/>
              </a:rPr>
              <a:t>Generative Adversarial Networks, or GANs, consist of a generator and a discriminator network that are trained simultaneously. GANs are used for generative modeling tasks, aiming to generate synthetic data that resembles the real data distribution.</a:t>
            </a:r>
            <a:endParaRPr>
              <a:solidFill>
                <a:srgbClr val="D1D5DB"/>
              </a:solidFill>
              <a:latin typeface="Roboto"/>
              <a:ea typeface="Roboto"/>
              <a:cs typeface="Roboto"/>
              <a:sym typeface="Roboto"/>
            </a:endParaRPr>
          </a:p>
          <a:p>
            <a:pPr indent="0" lvl="0" marL="0" rtl="0" algn="l">
              <a:spcBef>
                <a:spcPts val="1200"/>
              </a:spcBef>
              <a:spcAft>
                <a:spcPts val="1200"/>
              </a:spcAft>
              <a:buNone/>
            </a:pPr>
            <a:r>
              <a:rPr lang="en">
                <a:solidFill>
                  <a:srgbClr val="D1D5DB"/>
                </a:solidFill>
                <a:latin typeface="Roboto"/>
                <a:ea typeface="Roboto"/>
                <a:cs typeface="Roboto"/>
                <a:sym typeface="Roboto"/>
              </a:rPr>
              <a:t>The generator network learns to generate realistic samples, while the discriminator network learns to distinguish between real and generated samples.</a:t>
            </a:r>
            <a:endParaRPr>
              <a:solidFill>
                <a:srgbClr val="D1D5DB"/>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latin typeface="Roboto"/>
              <a:ea typeface="Roboto"/>
              <a:cs typeface="Roboto"/>
              <a:sym typeface="Roboto"/>
            </a:endParaRPr>
          </a:p>
        </p:txBody>
      </p:sp>
      <p:pic>
        <p:nvPicPr>
          <p:cNvPr id="243" name="Google Shape;243;p30"/>
          <p:cNvPicPr preferRelativeResize="0"/>
          <p:nvPr/>
        </p:nvPicPr>
        <p:blipFill>
          <a:blip r:embed="rId3">
            <a:alphaModFix/>
          </a:blip>
          <a:stretch>
            <a:fillRect/>
          </a:stretch>
        </p:blipFill>
        <p:spPr>
          <a:xfrm>
            <a:off x="643763" y="1242777"/>
            <a:ext cx="7856476" cy="299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Applications of Deep Learning</a:t>
            </a:r>
            <a:endParaRPr/>
          </a:p>
        </p:txBody>
      </p:sp>
      <p:pic>
        <p:nvPicPr>
          <p:cNvPr id="249" name="Google Shape;249;p31"/>
          <p:cNvPicPr preferRelativeResize="0"/>
          <p:nvPr/>
        </p:nvPicPr>
        <p:blipFill>
          <a:blip r:embed="rId3">
            <a:alphaModFix/>
          </a:blip>
          <a:stretch>
            <a:fillRect/>
          </a:stretch>
        </p:blipFill>
        <p:spPr>
          <a:xfrm>
            <a:off x="4925325" y="1723713"/>
            <a:ext cx="2146575" cy="1430076"/>
          </a:xfrm>
          <a:prstGeom prst="rect">
            <a:avLst/>
          </a:prstGeom>
          <a:noFill/>
          <a:ln>
            <a:noFill/>
          </a:ln>
        </p:spPr>
      </p:pic>
      <p:pic>
        <p:nvPicPr>
          <p:cNvPr id="250" name="Google Shape;250;p31"/>
          <p:cNvPicPr preferRelativeResize="0"/>
          <p:nvPr/>
        </p:nvPicPr>
        <p:blipFill>
          <a:blip r:embed="rId4">
            <a:alphaModFix/>
          </a:blip>
          <a:stretch>
            <a:fillRect/>
          </a:stretch>
        </p:blipFill>
        <p:spPr>
          <a:xfrm>
            <a:off x="4925325" y="3154638"/>
            <a:ext cx="2146575" cy="1430084"/>
          </a:xfrm>
          <a:prstGeom prst="rect">
            <a:avLst/>
          </a:prstGeom>
          <a:noFill/>
          <a:ln>
            <a:noFill/>
          </a:ln>
        </p:spPr>
      </p:pic>
      <p:pic>
        <p:nvPicPr>
          <p:cNvPr id="251" name="Google Shape;251;p31"/>
          <p:cNvPicPr preferRelativeResize="0"/>
          <p:nvPr/>
        </p:nvPicPr>
        <p:blipFill>
          <a:blip r:embed="rId5">
            <a:alphaModFix/>
          </a:blip>
          <a:stretch>
            <a:fillRect/>
          </a:stretch>
        </p:blipFill>
        <p:spPr>
          <a:xfrm>
            <a:off x="632175" y="3153764"/>
            <a:ext cx="2146574" cy="1431836"/>
          </a:xfrm>
          <a:prstGeom prst="rect">
            <a:avLst/>
          </a:prstGeom>
          <a:noFill/>
          <a:ln>
            <a:noFill/>
          </a:ln>
        </p:spPr>
      </p:pic>
      <p:pic>
        <p:nvPicPr>
          <p:cNvPr id="252" name="Google Shape;252;p31"/>
          <p:cNvPicPr preferRelativeResize="0"/>
          <p:nvPr/>
        </p:nvPicPr>
        <p:blipFill>
          <a:blip r:embed="rId6">
            <a:alphaModFix/>
          </a:blip>
          <a:stretch>
            <a:fillRect/>
          </a:stretch>
        </p:blipFill>
        <p:spPr>
          <a:xfrm>
            <a:off x="2778750" y="1723750"/>
            <a:ext cx="2146574" cy="1430054"/>
          </a:xfrm>
          <a:prstGeom prst="rect">
            <a:avLst/>
          </a:prstGeom>
          <a:noFill/>
          <a:ln>
            <a:noFill/>
          </a:ln>
        </p:spPr>
      </p:pic>
      <p:pic>
        <p:nvPicPr>
          <p:cNvPr id="253" name="Google Shape;253;p31"/>
          <p:cNvPicPr preferRelativeResize="0"/>
          <p:nvPr/>
        </p:nvPicPr>
        <p:blipFill rotWithShape="1">
          <a:blip r:embed="rId7">
            <a:alphaModFix/>
          </a:blip>
          <a:srcRect b="0" l="14655" r="21151" t="0"/>
          <a:stretch/>
        </p:blipFill>
        <p:spPr>
          <a:xfrm>
            <a:off x="632175" y="1723750"/>
            <a:ext cx="2146574" cy="1430050"/>
          </a:xfrm>
          <a:prstGeom prst="rect">
            <a:avLst/>
          </a:prstGeom>
          <a:noFill/>
          <a:ln>
            <a:noFill/>
          </a:ln>
        </p:spPr>
      </p:pic>
      <p:pic>
        <p:nvPicPr>
          <p:cNvPr id="254" name="Google Shape;254;p31"/>
          <p:cNvPicPr preferRelativeResize="0"/>
          <p:nvPr/>
        </p:nvPicPr>
        <p:blipFill rotWithShape="1">
          <a:blip r:embed="rId8">
            <a:alphaModFix/>
          </a:blip>
          <a:srcRect b="0" l="0" r="7467" t="0"/>
          <a:stretch/>
        </p:blipFill>
        <p:spPr>
          <a:xfrm>
            <a:off x="2778750" y="3154663"/>
            <a:ext cx="2146574" cy="14300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0" name="Google Shape;260;p32"/>
          <p:cNvSpPr txBox="1"/>
          <p:nvPr>
            <p:ph idx="1" type="subTitle"/>
          </p:nvPr>
        </p:nvSpPr>
        <p:spPr>
          <a:xfrm>
            <a:off x="632175" y="1723725"/>
            <a:ext cx="5315100" cy="168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E3"/>
                </a:solidFill>
                <a:latin typeface="Roboto"/>
                <a:ea typeface="Roboto"/>
                <a:cs typeface="Roboto"/>
                <a:sym typeface="Roboto"/>
              </a:rPr>
              <a:t>Deep learning represents a powerful and promising approach in machine learning, enabling machines to learn complex patterns, make accurate predictions, and solve intricate problems.</a:t>
            </a:r>
            <a:endParaRPr>
              <a:solidFill>
                <a:srgbClr val="D9D9E3"/>
              </a:solidFill>
              <a:latin typeface="Roboto"/>
              <a:ea typeface="Roboto"/>
              <a:cs typeface="Roboto"/>
              <a:sym typeface="Roboto"/>
            </a:endParaRPr>
          </a:p>
          <a:p>
            <a:pPr indent="0" lvl="0" marL="0" rtl="0" algn="l">
              <a:spcBef>
                <a:spcPts val="1200"/>
              </a:spcBef>
              <a:spcAft>
                <a:spcPts val="1200"/>
              </a:spcAft>
              <a:buNone/>
            </a:pPr>
            <a:r>
              <a:rPr lang="en">
                <a:solidFill>
                  <a:srgbClr val="D9D9E3"/>
                </a:solidFill>
                <a:latin typeface="Roboto"/>
                <a:ea typeface="Roboto"/>
                <a:cs typeface="Roboto"/>
                <a:sym typeface="Roboto"/>
              </a:rPr>
              <a:t>As deep learning continues to evolve, we can expect even more exciting breakthroughs and applications, pushing the boundaries of what machines can achieve.</a:t>
            </a:r>
            <a:endParaRPr>
              <a:solidFill>
                <a:srgbClr val="D9D9E3"/>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so much.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a:t>
            </a:r>
            <a:r>
              <a:rPr lang="en"/>
              <a:t> Deep Learning?</a:t>
            </a:r>
            <a:endParaRPr/>
          </a:p>
        </p:txBody>
      </p:sp>
      <p:sp>
        <p:nvSpPr>
          <p:cNvPr id="158" name="Google Shape;158;p17"/>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1D5DB"/>
                </a:solidFill>
                <a:latin typeface="Roboto"/>
                <a:ea typeface="Roboto"/>
                <a:cs typeface="Roboto"/>
                <a:sym typeface="Roboto"/>
              </a:rPr>
              <a:t>Deep learning is a subfield of machine learning that focuses on developing and training artificial neural networks with multiple layers. Its primary objective is to enable computers to learn and make decisions without explicit programming for each specific task.</a:t>
            </a:r>
            <a:endParaRPr>
              <a:solidFill>
                <a:srgbClr val="D1D5DB"/>
              </a:solidFill>
              <a:latin typeface="Roboto"/>
              <a:ea typeface="Roboto"/>
              <a:cs typeface="Roboto"/>
              <a:sym typeface="Roboto"/>
            </a:endParaRPr>
          </a:p>
          <a:p>
            <a:pPr indent="0" lvl="0" marL="0" rtl="0" algn="l">
              <a:spcBef>
                <a:spcPts val="1200"/>
              </a:spcBef>
              <a:spcAft>
                <a:spcPts val="1200"/>
              </a:spcAft>
              <a:buNone/>
            </a:pPr>
            <a:r>
              <a:rPr lang="en">
                <a:solidFill>
                  <a:srgbClr val="D1D5DB"/>
                </a:solidFill>
                <a:latin typeface="Roboto"/>
                <a:ea typeface="Roboto"/>
                <a:cs typeface="Roboto"/>
                <a:sym typeface="Roboto"/>
              </a:rPr>
              <a:t>Deep learning models are built using artificial neural networks, which are computational models inspired by the structure and functioning of the human brain. These networks consist of interconnected nodes, or artificial neurons, organized into layers. The layers allow the network to learn hierarchical representations of data.</a:t>
            </a:r>
            <a:endParaRPr>
              <a:solidFill>
                <a:srgbClr val="D1D5DB"/>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Why is deep learning so powerful?</a:t>
            </a:r>
            <a:endParaRPr sz="2400"/>
          </a:p>
        </p:txBody>
      </p:sp>
      <p:sp>
        <p:nvSpPr>
          <p:cNvPr id="164" name="Google Shape;164;p18"/>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D1D5DB"/>
                </a:solidFill>
                <a:latin typeface="Roboto"/>
                <a:ea typeface="Roboto"/>
                <a:cs typeface="Roboto"/>
                <a:sym typeface="Roboto"/>
              </a:rPr>
              <a:t>Deep learning is powerful because it has the ability to automatically learn intricate representations from raw data, enabling the modeling of complex relationships and capturing of high-level abstractions. Its hierarchical structure, combined with the scalability of big data, allows deep learning models to generalize well and make accurate predictions. With advancements in hardware and continuous research, deep learning continues to push the boundaries of what machines can achieve, making it a transformative technology in fields such as computer vision, natural language processing, and more.</a:t>
            </a:r>
            <a:endParaRPr>
              <a:solidFill>
                <a:srgbClr val="D1D5DB"/>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Difference Between ML and DL</a:t>
            </a:r>
            <a:endParaRPr sz="2400"/>
          </a:p>
        </p:txBody>
      </p:sp>
      <p:graphicFrame>
        <p:nvGraphicFramePr>
          <p:cNvPr id="170" name="Google Shape;170;p19"/>
          <p:cNvGraphicFramePr/>
          <p:nvPr/>
        </p:nvGraphicFramePr>
        <p:xfrm>
          <a:off x="727200" y="1717350"/>
          <a:ext cx="3000000" cy="3000000"/>
        </p:xfrm>
        <a:graphic>
          <a:graphicData uri="http://schemas.openxmlformats.org/drawingml/2006/table">
            <a:tbl>
              <a:tblPr>
                <a:noFill/>
                <a:tableStyleId>{7B949B6B-C01E-440E-806D-9F36F499E5E8}</a:tableStyleId>
              </a:tblPr>
              <a:tblGrid>
                <a:gridCol w="1093575"/>
                <a:gridCol w="2703575"/>
                <a:gridCol w="2473925"/>
              </a:tblGrid>
              <a:tr h="389775">
                <a:tc>
                  <a:txBody>
                    <a:bodyPr/>
                    <a:lstStyle/>
                    <a:p>
                      <a:pPr indent="0" lvl="0" marL="0" rtl="0" algn="ctr">
                        <a:spcBef>
                          <a:spcPts val="0"/>
                        </a:spcBef>
                        <a:spcAft>
                          <a:spcPts val="0"/>
                        </a:spcAft>
                        <a:buNone/>
                      </a:pPr>
                      <a:r>
                        <a:rPr b="1" lang="en" sz="1000">
                          <a:solidFill>
                            <a:schemeClr val="lt1"/>
                          </a:solidFill>
                          <a:latin typeface="Roboto"/>
                          <a:ea typeface="Roboto"/>
                          <a:cs typeface="Roboto"/>
                          <a:sym typeface="Roboto"/>
                        </a:rPr>
                        <a:t>Aspect</a:t>
                      </a:r>
                      <a:endParaRPr b="1" sz="1000">
                        <a:solidFill>
                          <a:schemeClr val="lt1"/>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b="1" lang="en" sz="1000">
                          <a:solidFill>
                            <a:schemeClr val="lt1"/>
                          </a:solidFill>
                          <a:latin typeface="Roboto"/>
                          <a:ea typeface="Roboto"/>
                          <a:cs typeface="Roboto"/>
                          <a:sym typeface="Roboto"/>
                        </a:rPr>
                        <a:t>Machine Learning</a:t>
                      </a:r>
                      <a:endParaRPr b="1" sz="1000">
                        <a:solidFill>
                          <a:schemeClr val="lt1"/>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b="1" lang="en" sz="1000">
                          <a:solidFill>
                            <a:schemeClr val="lt1"/>
                          </a:solidFill>
                          <a:latin typeface="Roboto"/>
                          <a:ea typeface="Roboto"/>
                          <a:cs typeface="Roboto"/>
                          <a:sym typeface="Roboto"/>
                        </a:rPr>
                        <a:t>Deep Learning</a:t>
                      </a:r>
                      <a:endParaRPr b="1" sz="1000">
                        <a:solidFill>
                          <a:schemeClr val="lt1"/>
                        </a:solidFill>
                        <a:latin typeface="Roboto"/>
                        <a:ea typeface="Roboto"/>
                        <a:cs typeface="Roboto"/>
                        <a:sym typeface="Roboto"/>
                      </a:endParaRPr>
                    </a:p>
                  </a:txBody>
                  <a:tcPr marT="91425" marB="91425" marR="91425" marL="91425" anchor="ctr"/>
                </a:tc>
              </a:tr>
              <a:tr h="385550">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Model Complexity</a:t>
                      </a:r>
                      <a:endParaRPr sz="700">
                        <a:solidFill>
                          <a:srgbClr val="D1D5DB"/>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Relies on manual feature engineering before training.</a:t>
                      </a:r>
                      <a:endParaRPr sz="700">
                        <a:solidFill>
                          <a:srgbClr val="D1D5DB"/>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Learns feature representations directly from raw data.</a:t>
                      </a:r>
                      <a:endParaRPr sz="700">
                        <a:solidFill>
                          <a:srgbClr val="D1D5DB"/>
                        </a:solidFill>
                        <a:latin typeface="Roboto"/>
                        <a:ea typeface="Roboto"/>
                        <a:cs typeface="Roboto"/>
                        <a:sym typeface="Roboto"/>
                      </a:endParaRPr>
                    </a:p>
                  </a:txBody>
                  <a:tcPr marT="91425" marB="91425" marR="91425" marL="91425"/>
                </a:tc>
              </a:tr>
              <a:tr h="420900">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Model Complexity</a:t>
                      </a:r>
                      <a:endParaRPr sz="700">
                        <a:solidFill>
                          <a:srgbClr val="D1D5DB"/>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Utilizes various algorithms like decision trees, support vector machines (SVMs), etc.</a:t>
                      </a:r>
                      <a:endParaRPr sz="700">
                        <a:solidFill>
                          <a:srgbClr val="D1D5DB"/>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Relies on artificial neural networks with multiple layers.</a:t>
                      </a:r>
                      <a:endParaRPr sz="700">
                        <a:solidFill>
                          <a:srgbClr val="D1D5DB"/>
                        </a:solidFill>
                        <a:latin typeface="Roboto"/>
                        <a:ea typeface="Roboto"/>
                        <a:cs typeface="Roboto"/>
                        <a:sym typeface="Roboto"/>
                      </a:endParaRPr>
                    </a:p>
                  </a:txBody>
                  <a:tcPr marT="91425" marB="91425" marR="91425" marL="91425"/>
                </a:tc>
              </a:tr>
              <a:tr h="420900">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Amount of Data</a:t>
                      </a:r>
                      <a:endParaRPr sz="700">
                        <a:solidFill>
                          <a:srgbClr val="D1D5DB"/>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Requires a moderate to large amount of labeled data.</a:t>
                      </a:r>
                      <a:endParaRPr sz="700">
                        <a:solidFill>
                          <a:srgbClr val="D1D5DB"/>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Benefits from large-scale datasets and extensive labeled data.</a:t>
                      </a:r>
                      <a:endParaRPr sz="700">
                        <a:solidFill>
                          <a:srgbClr val="D1D5DB"/>
                        </a:solidFill>
                        <a:latin typeface="Roboto"/>
                        <a:ea typeface="Roboto"/>
                        <a:cs typeface="Roboto"/>
                        <a:sym typeface="Roboto"/>
                      </a:endParaRPr>
                    </a:p>
                  </a:txBody>
                  <a:tcPr marT="91425" marB="91425" marR="91425" marL="91425"/>
                </a:tc>
              </a:tr>
              <a:tr h="426900">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Training and Computation</a:t>
                      </a:r>
                      <a:endParaRPr sz="700">
                        <a:solidFill>
                          <a:srgbClr val="D1D5DB"/>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Training involves optimizing model parameters using algorithms like gradient descent, SVM, etc.</a:t>
                      </a:r>
                      <a:endParaRPr sz="700">
                        <a:solidFill>
                          <a:srgbClr val="D1D5DB"/>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Training deep neural networks is computationally intensive and requires powerful hardware resources.</a:t>
                      </a:r>
                      <a:endParaRPr sz="700">
                        <a:solidFill>
                          <a:srgbClr val="D1D5DB"/>
                        </a:solidFill>
                        <a:latin typeface="Roboto"/>
                        <a:ea typeface="Roboto"/>
                        <a:cs typeface="Roboto"/>
                        <a:sym typeface="Roboto"/>
                      </a:endParaRPr>
                    </a:p>
                  </a:txBody>
                  <a:tcPr marT="91425" marB="91425" marR="91425" marL="91425"/>
                </a:tc>
              </a:tr>
              <a:tr h="420900">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Application Examples	</a:t>
                      </a:r>
                      <a:endParaRPr sz="700">
                        <a:solidFill>
                          <a:srgbClr val="D1D5DB"/>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Traditional statistical modeling, decision trees, random forests, SVM, etc.</a:t>
                      </a:r>
                      <a:endParaRPr sz="700">
                        <a:solidFill>
                          <a:srgbClr val="D1D5DB"/>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700">
                          <a:solidFill>
                            <a:srgbClr val="D1D5DB"/>
                          </a:solidFill>
                          <a:latin typeface="Roboto"/>
                          <a:ea typeface="Roboto"/>
                          <a:cs typeface="Roboto"/>
                          <a:sym typeface="Roboto"/>
                        </a:rPr>
                        <a:t>Computer vision, natural language processing, speech recognition, etc.</a:t>
                      </a:r>
                      <a:endParaRPr sz="700">
                        <a:solidFill>
                          <a:srgbClr val="D1D5DB"/>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Layers in Neural Network</a:t>
            </a:r>
            <a:endParaRPr sz="2400"/>
          </a:p>
        </p:txBody>
      </p:sp>
      <p:sp>
        <p:nvSpPr>
          <p:cNvPr id="176" name="Google Shape;176;p20"/>
          <p:cNvSpPr txBox="1"/>
          <p:nvPr>
            <p:ph idx="1" type="body"/>
          </p:nvPr>
        </p:nvSpPr>
        <p:spPr>
          <a:xfrm>
            <a:off x="632175" y="1717350"/>
            <a:ext cx="4740900" cy="1707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1D5DB"/>
                </a:solidFill>
                <a:latin typeface="Roboto"/>
                <a:ea typeface="Roboto"/>
                <a:cs typeface="Roboto"/>
                <a:sym typeface="Roboto"/>
              </a:rPr>
              <a:t>There can be as many layers in a Neural Network as required.But there are main 3 </a:t>
            </a:r>
            <a:r>
              <a:rPr lang="en">
                <a:solidFill>
                  <a:srgbClr val="D1D5DB"/>
                </a:solidFill>
                <a:latin typeface="Roboto"/>
                <a:ea typeface="Roboto"/>
                <a:cs typeface="Roboto"/>
                <a:sym typeface="Roboto"/>
              </a:rPr>
              <a:t>types</a:t>
            </a:r>
            <a:r>
              <a:rPr lang="en">
                <a:solidFill>
                  <a:srgbClr val="D1D5DB"/>
                </a:solidFill>
                <a:latin typeface="Roboto"/>
                <a:ea typeface="Roboto"/>
                <a:cs typeface="Roboto"/>
                <a:sym typeface="Roboto"/>
              </a:rPr>
              <a:t> of layers in a neural network</a:t>
            </a:r>
            <a:endParaRPr>
              <a:solidFill>
                <a:srgbClr val="D1D5DB"/>
              </a:solidFill>
              <a:latin typeface="Roboto"/>
              <a:ea typeface="Roboto"/>
              <a:cs typeface="Roboto"/>
              <a:sym typeface="Roboto"/>
            </a:endParaRPr>
          </a:p>
          <a:p>
            <a:pPr indent="-317500" lvl="0" marL="457200" rtl="0" algn="l">
              <a:spcBef>
                <a:spcPts val="1200"/>
              </a:spcBef>
              <a:spcAft>
                <a:spcPts val="0"/>
              </a:spcAft>
              <a:buSzPts val="1400"/>
              <a:buChar char="●"/>
            </a:pPr>
            <a:r>
              <a:rPr lang="en">
                <a:solidFill>
                  <a:srgbClr val="D1D5DB"/>
                </a:solidFill>
                <a:latin typeface="Roboto"/>
                <a:ea typeface="Roboto"/>
                <a:cs typeface="Roboto"/>
                <a:sym typeface="Roboto"/>
              </a:rPr>
              <a:t>Input Layer</a:t>
            </a:r>
            <a:endParaRPr>
              <a:solidFill>
                <a:srgbClr val="D1D5DB"/>
              </a:solidFill>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a:solidFill>
                  <a:srgbClr val="D1D5DB"/>
                </a:solidFill>
                <a:latin typeface="Roboto"/>
                <a:ea typeface="Roboto"/>
                <a:cs typeface="Roboto"/>
                <a:sym typeface="Roboto"/>
              </a:rPr>
              <a:t>Hidden Layer</a:t>
            </a:r>
            <a:endParaRPr>
              <a:solidFill>
                <a:srgbClr val="D1D5DB"/>
              </a:solidFill>
              <a:latin typeface="Roboto"/>
              <a:ea typeface="Roboto"/>
              <a:cs typeface="Roboto"/>
              <a:sym typeface="Roboto"/>
            </a:endParaRPr>
          </a:p>
          <a:p>
            <a:pPr indent="-311150" lvl="0" marL="457200" rtl="0" algn="l">
              <a:spcBef>
                <a:spcPts val="0"/>
              </a:spcBef>
              <a:spcAft>
                <a:spcPts val="0"/>
              </a:spcAft>
              <a:buClr>
                <a:srgbClr val="D1D5DB"/>
              </a:buClr>
              <a:buSzPts val="1300"/>
              <a:buFont typeface="Roboto"/>
              <a:buChar char="●"/>
            </a:pPr>
            <a:r>
              <a:rPr lang="en">
                <a:solidFill>
                  <a:srgbClr val="D1D5DB"/>
                </a:solidFill>
                <a:latin typeface="Roboto"/>
                <a:ea typeface="Roboto"/>
                <a:cs typeface="Roboto"/>
                <a:sym typeface="Roboto"/>
              </a:rPr>
              <a:t>Output Layer</a:t>
            </a:r>
            <a:endParaRPr>
              <a:solidFill>
                <a:srgbClr val="D1D5DB"/>
              </a:solidFill>
              <a:latin typeface="Roboto"/>
              <a:ea typeface="Roboto"/>
              <a:cs typeface="Roboto"/>
              <a:sym typeface="Roboto"/>
            </a:endParaRPr>
          </a:p>
        </p:txBody>
      </p:sp>
      <p:pic>
        <p:nvPicPr>
          <p:cNvPr id="177" name="Google Shape;177;p20"/>
          <p:cNvPicPr preferRelativeResize="0"/>
          <p:nvPr/>
        </p:nvPicPr>
        <p:blipFill>
          <a:blip r:embed="rId3">
            <a:alphaModFix/>
          </a:blip>
          <a:stretch>
            <a:fillRect/>
          </a:stretch>
        </p:blipFill>
        <p:spPr>
          <a:xfrm>
            <a:off x="5373074" y="1717350"/>
            <a:ext cx="2824324" cy="2521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Input Layer</a:t>
            </a:r>
            <a:endParaRPr sz="2400"/>
          </a:p>
        </p:txBody>
      </p:sp>
      <p:sp>
        <p:nvSpPr>
          <p:cNvPr id="183" name="Google Shape;183;p21"/>
          <p:cNvSpPr txBox="1"/>
          <p:nvPr>
            <p:ph idx="1" type="body"/>
          </p:nvPr>
        </p:nvSpPr>
        <p:spPr>
          <a:xfrm>
            <a:off x="632175" y="1717350"/>
            <a:ext cx="5881500" cy="1995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solidFill>
                  <a:srgbClr val="D1D5DB"/>
                </a:solidFill>
                <a:latin typeface="Roboto"/>
                <a:ea typeface="Roboto"/>
                <a:cs typeface="Roboto"/>
                <a:sym typeface="Roboto"/>
              </a:rPr>
              <a:t>The input layer is the first layer of the neural network and is responsible for receiving the raw input data. It consists of neurons, with each neuron representing a feature or attribute of the input data. The number of neurons in the input layer is determined by the dimensionality of the input data, where each neuron receives and passes along a specific input feature. The input layer does not perform any computations or transformations on the data; its purpose is solely to pass the input to the subsequent layers for further processing.</a:t>
            </a:r>
            <a:endParaRPr>
              <a:solidFill>
                <a:srgbClr val="D1D5DB"/>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Hidden Layers</a:t>
            </a:r>
            <a:endParaRPr/>
          </a:p>
        </p:txBody>
      </p:sp>
      <p:sp>
        <p:nvSpPr>
          <p:cNvPr id="189" name="Google Shape;189;p22"/>
          <p:cNvSpPr txBox="1"/>
          <p:nvPr>
            <p:ph idx="1" type="subTitle"/>
          </p:nvPr>
        </p:nvSpPr>
        <p:spPr>
          <a:xfrm>
            <a:off x="642700" y="1723725"/>
            <a:ext cx="7585500" cy="2822700"/>
          </a:xfrm>
          <a:prstGeom prst="rect">
            <a:avLst/>
          </a:prstGeom>
        </p:spPr>
        <p:txBody>
          <a:bodyPr anchorCtr="0" anchor="t" bIns="91425" lIns="91425" spcFirstLastPara="1" rIns="91425" wrap="square" tIns="91425">
            <a:normAutofit/>
          </a:bodyPr>
          <a:lstStyle/>
          <a:p>
            <a:pPr indent="0" lvl="0" marL="0" rtl="0" algn="l">
              <a:lnSpc>
                <a:spcPct val="110000"/>
              </a:lnSpc>
              <a:spcBef>
                <a:spcPts val="0"/>
              </a:spcBef>
              <a:spcAft>
                <a:spcPts val="0"/>
              </a:spcAft>
              <a:buNone/>
            </a:pPr>
            <a:r>
              <a:rPr lang="en">
                <a:solidFill>
                  <a:srgbClr val="D1D5DB"/>
                </a:solidFill>
                <a:latin typeface="Roboto"/>
                <a:ea typeface="Roboto"/>
                <a:cs typeface="Roboto"/>
                <a:sym typeface="Roboto"/>
              </a:rPr>
              <a:t>Hidden layers are intermediate layers between the input and output layers of a neural network. They play a crucial role in learning complex patterns and representations from the input data. Each neuron in a hidden layer receives inputs from the neurons in the previous layer and performs computations using weighted connections and an activation function.</a:t>
            </a:r>
            <a:endParaRPr>
              <a:solidFill>
                <a:srgbClr val="D1D5DB"/>
              </a:solidFill>
              <a:latin typeface="Roboto"/>
              <a:ea typeface="Roboto"/>
              <a:cs typeface="Roboto"/>
              <a:sym typeface="Roboto"/>
            </a:endParaRPr>
          </a:p>
          <a:p>
            <a:pPr indent="0" lvl="0" marL="0" rtl="0" algn="l">
              <a:lnSpc>
                <a:spcPct val="110000"/>
              </a:lnSpc>
              <a:spcBef>
                <a:spcPts val="1200"/>
              </a:spcBef>
              <a:spcAft>
                <a:spcPts val="0"/>
              </a:spcAft>
              <a:buNone/>
            </a:pPr>
            <a:r>
              <a:rPr lang="en">
                <a:solidFill>
                  <a:srgbClr val="D1D5DB"/>
                </a:solidFill>
                <a:latin typeface="Roboto"/>
                <a:ea typeface="Roboto"/>
                <a:cs typeface="Roboto"/>
                <a:sym typeface="Roboto"/>
              </a:rPr>
              <a:t>Weighted Connections: Each connection between neurons in adjacent layers has an associated weight. These weights determine the strength and importance of the information flowing through the connections.</a:t>
            </a:r>
            <a:endParaRPr>
              <a:solidFill>
                <a:srgbClr val="D1D5DB"/>
              </a:solidFill>
              <a:latin typeface="Roboto"/>
              <a:ea typeface="Roboto"/>
              <a:cs typeface="Roboto"/>
              <a:sym typeface="Roboto"/>
            </a:endParaRPr>
          </a:p>
          <a:p>
            <a:pPr indent="0" lvl="0" marL="0" rtl="0" algn="l">
              <a:lnSpc>
                <a:spcPct val="110000"/>
              </a:lnSpc>
              <a:spcBef>
                <a:spcPts val="1200"/>
              </a:spcBef>
              <a:spcAft>
                <a:spcPts val="1200"/>
              </a:spcAft>
              <a:buNone/>
            </a:pPr>
            <a:r>
              <a:rPr lang="en">
                <a:solidFill>
                  <a:srgbClr val="D1D5DB"/>
                </a:solidFill>
                <a:latin typeface="Roboto"/>
                <a:ea typeface="Roboto"/>
                <a:cs typeface="Roboto"/>
                <a:sym typeface="Roboto"/>
              </a:rPr>
              <a:t>Activation Function: Each neuron in a hidden layer applies an activation function to the weighted sum of its inputs, introducing non-linearity into the network.Non-linear activation functions enable the network to learn and represent complex relationships in the data.</a:t>
            </a:r>
            <a:endParaRPr>
              <a:solidFill>
                <a:srgbClr val="D1D5DB"/>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 Layer</a:t>
            </a:r>
            <a:endParaRPr/>
          </a:p>
        </p:txBody>
      </p:sp>
      <p:sp>
        <p:nvSpPr>
          <p:cNvPr id="195" name="Google Shape;195;p23"/>
          <p:cNvSpPr txBox="1"/>
          <p:nvPr>
            <p:ph idx="1" type="subTitle"/>
          </p:nvPr>
        </p:nvSpPr>
        <p:spPr>
          <a:xfrm>
            <a:off x="642700" y="1723725"/>
            <a:ext cx="7409400" cy="282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1D5DB"/>
                </a:solidFill>
                <a:latin typeface="Roboto"/>
                <a:ea typeface="Roboto"/>
                <a:cs typeface="Roboto"/>
                <a:sym typeface="Roboto"/>
              </a:rPr>
              <a:t>The output layer is the final layer of the neural network and produces the network's predictions or outputs based on the information learned in the hidden layers. The number of neurons in the output layer depends on the task being performed. For example, in binary classification, there might be one neuron representing the probability of the positive class, while in multi-class classification, each neuron could represent the probability of a specific class.</a:t>
            </a:r>
            <a:endParaRPr>
              <a:solidFill>
                <a:srgbClr val="D1D5DB"/>
              </a:solidFill>
              <a:latin typeface="Roboto"/>
              <a:ea typeface="Roboto"/>
              <a:cs typeface="Roboto"/>
              <a:sym typeface="Roboto"/>
            </a:endParaRPr>
          </a:p>
          <a:p>
            <a:pPr indent="0" lvl="0" marL="0" rtl="0" algn="l">
              <a:spcBef>
                <a:spcPts val="1200"/>
              </a:spcBef>
              <a:spcAft>
                <a:spcPts val="1200"/>
              </a:spcAft>
              <a:buNone/>
            </a:pPr>
            <a:r>
              <a:rPr lang="en">
                <a:solidFill>
                  <a:srgbClr val="D1D5DB"/>
                </a:solidFill>
                <a:latin typeface="Roboto"/>
                <a:ea typeface="Roboto"/>
                <a:cs typeface="Roboto"/>
                <a:sym typeface="Roboto"/>
              </a:rPr>
              <a:t>By combining the input layer, hidden layers, and output layer, a neural network can process and learn from input data to make predictions or perform other tasks. The connections between layers, the weights associated with those connections, and the activation functions applied at each neuron collectively allow the network to model complex relationships and capture meaningful representations from the input data.</a:t>
            </a:r>
            <a:endParaRPr>
              <a:solidFill>
                <a:srgbClr val="D1D5DB"/>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Types of Deep Learning Models</a:t>
            </a:r>
            <a:endParaRPr sz="2400"/>
          </a:p>
        </p:txBody>
      </p:sp>
      <p:sp>
        <p:nvSpPr>
          <p:cNvPr id="201" name="Google Shape;201;p24"/>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1D5DB"/>
                </a:solidFill>
                <a:latin typeface="Roboto"/>
                <a:ea typeface="Roboto"/>
                <a:cs typeface="Roboto"/>
                <a:sym typeface="Roboto"/>
              </a:rPr>
              <a:t>There </a:t>
            </a:r>
            <a:r>
              <a:rPr lang="en">
                <a:solidFill>
                  <a:srgbClr val="D1D5DB"/>
                </a:solidFill>
                <a:latin typeface="Roboto"/>
                <a:ea typeface="Roboto"/>
                <a:cs typeface="Roboto"/>
                <a:sym typeface="Roboto"/>
              </a:rPr>
              <a:t>are some types of deep learning models commonly used in various applications:</a:t>
            </a:r>
            <a:endParaRPr>
              <a:solidFill>
                <a:srgbClr val="D1D5DB"/>
              </a:solidFill>
              <a:latin typeface="Roboto"/>
              <a:ea typeface="Roboto"/>
              <a:cs typeface="Roboto"/>
              <a:sym typeface="Roboto"/>
            </a:endParaRPr>
          </a:p>
          <a:p>
            <a:pPr indent="-311150" lvl="0" marL="457200" rtl="0" algn="l">
              <a:spcBef>
                <a:spcPts val="1200"/>
              </a:spcBef>
              <a:spcAft>
                <a:spcPts val="0"/>
              </a:spcAft>
              <a:buSzPts val="1300"/>
              <a:buFont typeface="Roboto"/>
              <a:buAutoNum type="arabicPeriod"/>
            </a:pPr>
            <a:r>
              <a:rPr lang="en">
                <a:latin typeface="Roboto"/>
                <a:ea typeface="Roboto"/>
                <a:cs typeface="Roboto"/>
                <a:sym typeface="Roboto"/>
              </a:rPr>
              <a:t>Convolutional Neural Networks (CNNs)</a:t>
            </a:r>
            <a:br>
              <a:rPr lang="en">
                <a:latin typeface="Roboto"/>
                <a:ea typeface="Roboto"/>
                <a:cs typeface="Roboto"/>
                <a:sym typeface="Roboto"/>
              </a:rPr>
            </a:br>
            <a:r>
              <a:rPr lang="en" sz="1100">
                <a:solidFill>
                  <a:srgbClr val="7F7F7F"/>
                </a:solidFill>
                <a:latin typeface="Roboto"/>
                <a:ea typeface="Roboto"/>
                <a:cs typeface="Roboto"/>
                <a:sym typeface="Roboto"/>
              </a:rPr>
              <a:t>It is mostly used in image classification, object detection, and image segmentation tasks</a:t>
            </a:r>
            <a:endParaRPr sz="1100">
              <a:solidFill>
                <a:srgbClr val="7F7F7F"/>
              </a:solidFill>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a:latin typeface="Roboto"/>
                <a:ea typeface="Roboto"/>
                <a:cs typeface="Roboto"/>
                <a:sym typeface="Roboto"/>
              </a:rPr>
              <a:t>Recurrent Neural Networks (RNNs)</a:t>
            </a:r>
            <a:br>
              <a:rPr lang="en">
                <a:latin typeface="Roboto"/>
                <a:ea typeface="Roboto"/>
                <a:cs typeface="Roboto"/>
                <a:sym typeface="Roboto"/>
              </a:rPr>
            </a:br>
            <a:r>
              <a:rPr lang="en" sz="1100">
                <a:solidFill>
                  <a:srgbClr val="7F7F7F"/>
                </a:solidFill>
                <a:latin typeface="Roboto"/>
                <a:ea typeface="Roboto"/>
                <a:cs typeface="Roboto"/>
                <a:sym typeface="Roboto"/>
              </a:rPr>
              <a:t>It is mostly used in speech recognition, machine translation, sentiment analysis, and text generation.</a:t>
            </a:r>
            <a:endParaRPr sz="1100">
              <a:solidFill>
                <a:srgbClr val="7F7F7F"/>
              </a:solidFill>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a:latin typeface="Roboto"/>
                <a:ea typeface="Roboto"/>
                <a:cs typeface="Roboto"/>
                <a:sym typeface="Roboto"/>
              </a:rPr>
              <a:t>Generative Adversarial Networks (GANs)</a:t>
            </a:r>
            <a:br>
              <a:rPr lang="en">
                <a:latin typeface="Roboto"/>
                <a:ea typeface="Roboto"/>
                <a:cs typeface="Roboto"/>
                <a:sym typeface="Roboto"/>
              </a:rPr>
            </a:br>
            <a:r>
              <a:rPr lang="en" sz="1100">
                <a:solidFill>
                  <a:srgbClr val="7F7F7F"/>
                </a:solidFill>
                <a:latin typeface="Roboto"/>
                <a:ea typeface="Roboto"/>
                <a:cs typeface="Roboto"/>
                <a:sym typeface="Roboto"/>
              </a:rPr>
              <a:t>It is mostly used in generating realistic images, creating synthetic music, and even generating text</a:t>
            </a:r>
            <a:endParaRPr sz="1100">
              <a:solidFill>
                <a:srgbClr val="7F7F7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