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9" r:id="rId6"/>
    <p:sldId id="280" r:id="rId7"/>
    <p:sldId id="282" r:id="rId8"/>
    <p:sldId id="278" r:id="rId9"/>
    <p:sldId id="285" r:id="rId10"/>
    <p:sldId id="283" r:id="rId11"/>
    <p:sldId id="28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7292A2E-F333-43FB-9621-5CBBE7FDCDCB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27" autoAdjust="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6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6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2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85C9D1-624C-8140-B372-73290075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36525"/>
            <a:ext cx="5486400" cy="3373438"/>
          </a:xfrm>
        </p:spPr>
        <p:txBody>
          <a:bodyPr anchor="b">
            <a:noAutofit/>
          </a:bodyPr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0759" y="3509964"/>
            <a:ext cx="5486400" cy="666926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8955" y="192023"/>
            <a:ext cx="9961540" cy="183784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18955" y="2176055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9703" y="2682943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18955" y="3437927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89703" y="3963103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18955" y="4741533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89703" y="5215831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139"/>
            <a:ext cx="9246624" cy="1493821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074398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0" y="264033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072493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3344" y="264033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4621"/>
            <a:ext cx="10515600" cy="141672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anchor="ctr" anchorCtr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9159" y="100020"/>
            <a:ext cx="7040880" cy="1470168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29160" y="1700978"/>
            <a:ext cx="6648286" cy="539812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29160" y="2528668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9160" y="2921859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9160" y="3817972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9160" y="4208584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9160" y="5143852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9160" y="5543608"/>
            <a:ext cx="6648286" cy="74873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63146"/>
            <a:ext cx="9755506" cy="1386093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9" y="1625919"/>
            <a:ext cx="9755505" cy="45529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6476"/>
            <a:ext cx="4297679" cy="45339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4579"/>
            <a:ext cx="4297680" cy="45529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72180"/>
            <a:ext cx="10666097" cy="1556829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rmAutofit/>
          </a:bodyPr>
          <a:lstStyle>
            <a:lvl1pPr marL="0" indent="0" algn="ctr">
              <a:buNone/>
              <a:defRPr sz="10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136526"/>
            <a:ext cx="10666095" cy="1398764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36526"/>
            <a:ext cx="10742295" cy="1425052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837175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7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79" y="4839222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59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59" y="4839222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2" y="4519715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2" y="4837175"/>
            <a:ext cx="2361651" cy="895409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93946"/>
            <a:ext cx="10742294" cy="160566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27828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10665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9700"/>
            <a:ext cx="10058400" cy="140504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36055" y="2228634"/>
            <a:ext cx="2350537" cy="260076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36055" y="2524463"/>
            <a:ext cx="2350538" cy="253893"/>
          </a:xfrm>
        </p:spPr>
        <p:txBody>
          <a:bodyPr>
            <a:norm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436055" y="2821431"/>
            <a:ext cx="2350537" cy="913299"/>
          </a:xfrm>
        </p:spPr>
        <p:txBody>
          <a:bodyPr>
            <a:norm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436055" y="4297014"/>
            <a:ext cx="2350537" cy="24937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436055" y="4590182"/>
            <a:ext cx="2350537" cy="277847"/>
          </a:xfrm>
        </p:spPr>
        <p:txBody>
          <a:bodyPr>
            <a:norm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436055" y="4914997"/>
            <a:ext cx="2350537" cy="875894"/>
          </a:xfrm>
        </p:spPr>
        <p:txBody>
          <a:bodyPr>
            <a:norm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734981-D056-20A1-1627-D3D7F979D1E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87882" y="2228634"/>
            <a:ext cx="2350537" cy="260076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B67E892-68CA-2D9B-9868-BA6955D353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87882" y="2524463"/>
            <a:ext cx="2350538" cy="253893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E617DC-AB4B-8F29-E7A1-39290CC228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87882" y="2821431"/>
            <a:ext cx="2350537" cy="913299"/>
          </a:xfr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2DA693B-7AD8-8E99-8283-87912E0C43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87882" y="4297014"/>
            <a:ext cx="2350537" cy="24937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BF8EE7-49AD-7917-99B1-52B686D29E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87882" y="4590182"/>
            <a:ext cx="2350537" cy="277847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42EA966-42F8-3CA0-8111-35083E14CE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87882" y="4914997"/>
            <a:ext cx="2350537" cy="875894"/>
          </a:xfr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58F5BD-9752-DB52-E025-9382FC0E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1076"/>
            <a:ext cx="4187536" cy="6859076"/>
            <a:chOff x="-9867" y="-1076"/>
            <a:chExt cx="4187536" cy="685907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608" y="7487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49" y="136525"/>
            <a:ext cx="6400799" cy="2087879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4BC839-66BF-1CB4-BBC7-B735C811B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59" y="160959"/>
            <a:ext cx="6642735" cy="134213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59" y="2010830"/>
            <a:ext cx="6642735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58" y="160959"/>
            <a:ext cx="7040880" cy="165196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0" y="2491866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0" y="3837939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3747" y="5203301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86217" y="2486550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6217" y="3832623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900" y="142875"/>
            <a:ext cx="7040880" cy="1728362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208377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5924" y="208377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4900" y="383895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7253" y="192023"/>
            <a:ext cx="6821424" cy="181393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8277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240237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8277" y="3840480"/>
            <a:ext cx="3200400" cy="36576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38277" y="4240237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7795"/>
            <a:ext cx="6800850" cy="195485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A0B6D-2930-4680-77F4-DB951282EE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399" y="2206377"/>
            <a:ext cx="6800849" cy="386513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491DC2-7EDD-588A-A77D-67C9C40E3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60CB87F-75C1-C51C-3B9A-83E26EABC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4303"/>
            <a:ext cx="9279731" cy="6862303"/>
            <a:chOff x="0" y="-4303"/>
            <a:chExt cx="9279731" cy="68623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2029040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>
              <a:off x="0" y="4056331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FF8CD3D-0C64-4277-97B2-200B96EE22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0" y="4069288"/>
              <a:ext cx="2029968" cy="202996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027141" y="-4303"/>
              <a:ext cx="2029968" cy="2029968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9BCCD2C-CC79-48FF-A486-98ECEAC479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29968" cy="202996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CEE5D2-51CF-4C1A-9AF9-A5B47F445229}"/>
                </a:ext>
              </a:extLst>
            </p:cNvPr>
            <p:cNvSpPr/>
            <p:nvPr userDrawn="1"/>
          </p:nvSpPr>
          <p:spPr>
            <a:xfrm>
              <a:off x="0" y="6098433"/>
              <a:ext cx="2029968" cy="75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D276EF4-F1D1-402C-B97B-0FC1233B73CD}"/>
                </a:ext>
              </a:extLst>
            </p:cNvPr>
            <p:cNvSpPr/>
            <p:nvPr userDrawn="1"/>
          </p:nvSpPr>
          <p:spPr>
            <a:xfrm flipH="1">
              <a:off x="0" y="2027186"/>
              <a:ext cx="2032942" cy="20299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D46E3B0-0F8F-4E75-AD2A-BF3A1C38F037}"/>
                </a:ext>
              </a:extLst>
            </p:cNvPr>
            <p:cNvGrpSpPr/>
            <p:nvPr userDrawn="1"/>
          </p:nvGrpSpPr>
          <p:grpSpPr>
            <a:xfrm>
              <a:off x="23853" y="2069719"/>
              <a:ext cx="1965960" cy="1965960"/>
              <a:chOff x="5361924" y="7472790"/>
              <a:chExt cx="1828800" cy="182880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B53A840E-AAAC-4D05-88B2-8B4C8FD1EB81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C1BCB15-E86F-40CB-912C-0693B61651B5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5B5D7ECD-062C-480C-A3E0-D2E37B0077A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CCCE649A-9FBD-4E7D-921B-CA0C2263A34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992A05A5-83FF-4AE4-B0EF-FE1964334873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3" name="Group 152">
                          <a:extLst>
                            <a:ext uri="{FF2B5EF4-FFF2-40B4-BE49-F238E27FC236}">
                              <a16:creationId xmlns:a16="http://schemas.microsoft.com/office/drawing/2014/main" id="{D56D5269-FA99-4E96-A20D-0DE0E3856751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55" name="Group 154">
                            <a:extLst>
                              <a:ext uri="{FF2B5EF4-FFF2-40B4-BE49-F238E27FC236}">
                                <a16:creationId xmlns:a16="http://schemas.microsoft.com/office/drawing/2014/main" id="{87498AF2-DD8D-4309-8328-2E756E3C44E8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57" name="Oval 156">
                              <a:extLst>
                                <a:ext uri="{FF2B5EF4-FFF2-40B4-BE49-F238E27FC236}">
                                  <a16:creationId xmlns:a16="http://schemas.microsoft.com/office/drawing/2014/main" id="{ACC35BE0-4D6C-4986-AD7D-BD7C1E25B83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58" name="Oval 157">
                              <a:extLst>
                                <a:ext uri="{FF2B5EF4-FFF2-40B4-BE49-F238E27FC236}">
                                  <a16:creationId xmlns:a16="http://schemas.microsoft.com/office/drawing/2014/main" id="{7B9715F0-8B83-459F-9ABA-77381FF568D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56" name="Oval 155">
                            <a:extLst>
                              <a:ext uri="{FF2B5EF4-FFF2-40B4-BE49-F238E27FC236}">
                                <a16:creationId xmlns:a16="http://schemas.microsoft.com/office/drawing/2014/main" id="{27230BAF-E9FF-4746-8F48-B39560E1B202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4" name="Oval 153">
                          <a:extLst>
                            <a:ext uri="{FF2B5EF4-FFF2-40B4-BE49-F238E27FC236}">
                              <a16:creationId xmlns:a16="http://schemas.microsoft.com/office/drawing/2014/main" id="{1085FE6C-E5E9-494C-8FA8-625B1312B9A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B8D77279-E4F6-4D92-9B0B-8D62F9FE1E8F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E74AC325-3B12-4159-8AED-4E3E710DAE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EC1B4FD8-2FC5-40DA-8440-4040785508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DE43C9A-47FE-47FA-B683-4BEFC34DFA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D323EF77-802B-4532-87E0-12D961E906AE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845FD57-5942-47C9-B349-B3937BE5A454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7C426FE0-2810-40DD-934D-F291980CBDE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97A62AD5-3E4C-4375-A938-C7DC05A7F250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264E16F-857A-4567-9C09-01F8BA03FE22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657794-F7A3-4030-9C54-38517D2C6C61}"/>
                </a:ext>
              </a:extLst>
            </p:cNvPr>
            <p:cNvSpPr/>
            <p:nvPr userDrawn="1"/>
          </p:nvSpPr>
          <p:spPr>
            <a:xfrm>
              <a:off x="0" y="2025665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2033943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202996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6101628" y="4053385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8239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64220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4058754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4074136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92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2034619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2537077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4058844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5868264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  <a:stCxn id="38" idx="4"/>
            </p:cNvCxnSpPr>
            <p:nvPr userDrawn="1"/>
          </p:nvCxnSpPr>
          <p:spPr>
            <a:xfrm flipV="1">
              <a:off x="0" y="1991841"/>
              <a:ext cx="5931799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42874"/>
            <a:ext cx="5099392" cy="4914973"/>
          </a:xfrm>
        </p:spPr>
        <p:txBody>
          <a:bodyPr anchor="ctr" anchorCtr="0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480" y="192024"/>
            <a:ext cx="9713765" cy="173154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95B89C-ED4D-97EB-CDA4-74327E70B26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469641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6F9B84E-B1E9-DB51-2516-1AA4137D0F1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954162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2CE71C8-6AD4-74F6-747D-69943D425D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39445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72517"/>
            <a:ext cx="8232648" cy="1970624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26836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8720" y="2924673"/>
            <a:ext cx="2468880" cy="2743200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36525"/>
            <a:ext cx="5486400" cy="3373438"/>
          </a:xfrm>
        </p:spPr>
        <p:txBody>
          <a:bodyPr/>
          <a:lstStyle/>
          <a:p>
            <a:r>
              <a:rPr lang="en-US" sz="3600" dirty="0"/>
              <a:t>Sales Report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509964"/>
            <a:ext cx="5486400" cy="666926"/>
          </a:xfrm>
        </p:spPr>
        <p:txBody>
          <a:bodyPr/>
          <a:lstStyle/>
          <a:p>
            <a:r>
              <a:rPr lang="en-US" sz="2400" dirty="0"/>
              <a:t>For  A Oytra </a:t>
            </a:r>
            <a:endParaRPr lang="en-US" sz="24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49" y="136525"/>
            <a:ext cx="6400799" cy="2087879"/>
          </a:xfrm>
        </p:spPr>
        <p:txBody>
          <a:bodyPr>
            <a:normAutofit/>
          </a:bodyPr>
          <a:lstStyle/>
          <a:p>
            <a:r>
              <a:rPr lang="en-US" sz="3600" dirty="0"/>
              <a:t>Datasets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file contains all the meta information regarding the columns described in 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Excel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files. We have provided 2 tables :</a:t>
            </a: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Sales Summary Information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ItemID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-SKU Mapping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8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01F1-434A-78CD-92CE-3AA46E6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Column Description for Sales Summary Information:</a:t>
            </a:r>
            <a:br>
              <a:rPr lang="en-US" sz="1400" dirty="0"/>
            </a:b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722A-4933-1411-1224-61CA88422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Invoice ID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Order ID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Item ID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Order Date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Supply City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City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Product Name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Gross Bill Amount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F20AB-45F5-E993-A4BE-A1C25738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39CC-D00C-46C9-9696-AA84F5B5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Column Description for </a:t>
            </a:r>
            <a:r>
              <a:rPr lang="en-US" sz="1400" dirty="0" err="1"/>
              <a:t>ItemID</a:t>
            </a:r>
            <a:r>
              <a:rPr lang="en-US" sz="1400" dirty="0"/>
              <a:t>-SKU Mapping:</a:t>
            </a:r>
            <a:br>
              <a:rPr lang="en-US" sz="1400" dirty="0"/>
            </a:b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10CA-F99D-FA56-EF1B-48018BD0B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ItemId</a:t>
            </a: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SKU</a:t>
            </a:r>
            <a:endParaRPr lang="en-IN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8922-5BF4-C7DB-C767-0F8A14E9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49" y="136525"/>
            <a:ext cx="6400799" cy="2087879"/>
          </a:xfrm>
        </p:spPr>
        <p:txBody>
          <a:bodyPr>
            <a:normAutofit/>
          </a:bodyPr>
          <a:lstStyle/>
          <a:p>
            <a:r>
              <a:rPr lang="en-US" sz="3600" dirty="0"/>
              <a:t>Sales dashboard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2D41A-9B95-E132-09A8-17923961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96" y="2144229"/>
            <a:ext cx="7476130" cy="47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4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65CAB-3A61-6AB5-9019-9BB7BAAB3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2603-15D8-04DF-8923-28DE0787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Dashboard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6F04E-9D37-F447-0DC9-F4BADE37D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Total Sales-                        </a:t>
            </a:r>
            <a:r>
              <a:rPr lang="en-IN" sz="1400" dirty="0"/>
              <a:t>194437 INR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Total Orders-                     </a:t>
            </a:r>
            <a:r>
              <a:rPr lang="en-IN" sz="1400" dirty="0"/>
              <a:t>526 distinct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Total SKUs-                        </a:t>
            </a:r>
            <a:r>
              <a:rPr lang="en-IN" sz="1400" dirty="0"/>
              <a:t>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Highest Selling SKU-      </a:t>
            </a:r>
            <a:r>
              <a:rPr lang="en-IN" sz="1400" dirty="0"/>
              <a:t>ART-MARKER-TOUCHDUALTIP-24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Avg</a:t>
            </a:r>
            <a:r>
              <a:rPr lang="en-IN" sz="1400" b="1" dirty="0"/>
              <a:t> Product Price-          </a:t>
            </a:r>
            <a:r>
              <a:rPr lang="en-IN" sz="1400" dirty="0"/>
              <a:t>515.20 INR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Avg</a:t>
            </a:r>
            <a:r>
              <a:rPr lang="en-IN" sz="1400" b="1" dirty="0"/>
              <a:t> Billing Amount-       </a:t>
            </a:r>
            <a:r>
              <a:rPr lang="en-IN" sz="1400" dirty="0"/>
              <a:t>295.50 INR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Highest Sales  -               </a:t>
            </a:r>
            <a:r>
              <a:rPr lang="en-IN" sz="1400" dirty="0"/>
              <a:t>16901 (9 Jan 2025)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Lowest Sales-                   </a:t>
            </a:r>
            <a:r>
              <a:rPr lang="en-IN" sz="1400" dirty="0"/>
              <a:t>9366(14 Jan 2025)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F82A-12FC-1BE7-5979-F118A323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E93A-58D0-EF02-A537-5E14591E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2CB2-4DEF-BC33-2038-B8EB252E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6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9E9D-71D3-0A3E-1E38-7F6CEF04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Reasons Behind Sales Fluctuations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FBEB3-F624-8642-0785-FB2BA07352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There may be several reasons behind sales fluctuations,</a:t>
            </a:r>
          </a:p>
          <a:p>
            <a:r>
              <a:rPr lang="en-US" dirty="0"/>
              <a:t>Some of them are mentioned below: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Seasonal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Market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Limited Market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Consumer Awareness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5679-C0D2-C52B-C3A1-66280A16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3B6E-DD1C-2D6A-3447-D52B92BF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3054-1371-318D-6338-534F9C5F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2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AAB3D-DAA8-4C48-D3DE-F81C24F35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4769-291B-4371-C3A7-04F679AA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Solution to address sales Fluctuations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0ADB5-64F7-504B-8F3C-6588B64A3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Improve Brand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Analyse Customer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Expand Sales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Plan for Seasonal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Adjust Pricing Strategies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61D8-4501-DABF-2208-5CDD22EF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9892-4018-9E62-4BF5-9B15C622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CB4C0-55E4-28D5-A6FE-DEA5A92C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r>
              <a:rPr lang="en-US" dirty="0"/>
              <a:t>Rohan Kurade</a:t>
            </a:r>
          </a:p>
          <a:p>
            <a:r>
              <a:rPr lang="en-US" dirty="0"/>
              <a:t>rohankurade.1234@gmail.com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Win32_EF_V5" id="{7B1F96A5-3687-4158-B0AD-ED9F1527838B}" vid="{24F60B5C-7E4E-4EC0-B9B9-2C4F24E8F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8018C0E-7D64-4421-BE93-F2B6B58EE8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5DD38A-63E0-4825-8270-C7DD11875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E04372-011A-4AC6-B830-E730D564F4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261</TotalTime>
  <Words>208</Words>
  <Application>Microsoft Office PowerPoint</Application>
  <PresentationFormat>Widescreen</PresentationFormat>
  <Paragraphs>63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Verdana</vt:lpstr>
      <vt:lpstr>Custom</vt:lpstr>
      <vt:lpstr>Sales Report </vt:lpstr>
      <vt:lpstr>Datasets used</vt:lpstr>
      <vt:lpstr>Column Description for Sales Summary Information: </vt:lpstr>
      <vt:lpstr>Column Description for ItemID-SKU Mapping: </vt:lpstr>
      <vt:lpstr>Sales dashboard</vt:lpstr>
      <vt:lpstr>Dashboard insights</vt:lpstr>
      <vt:lpstr>Reasons Behind Sales Fluctuations</vt:lpstr>
      <vt:lpstr>Solution to address sales Fluctuations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INSIGHTS</dc:title>
  <dc:creator>vaibhav kurade</dc:creator>
  <cp:lastModifiedBy>vaibhav kurade</cp:lastModifiedBy>
  <cp:revision>4</cp:revision>
  <dcterms:created xsi:type="dcterms:W3CDTF">2023-10-03T07:19:11Z</dcterms:created>
  <dcterms:modified xsi:type="dcterms:W3CDTF">2025-01-21T06:47:20Z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