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A959-58FA-9F4F-F73B-DB92E32EB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CCF904-76D9-8C72-A43F-D65B5915F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27F394-561A-7081-9D64-F8AA770949C7}"/>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3C633364-1BEA-9909-D132-49F0D9F67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6CE0E-C796-8936-9BB8-FE698380359D}"/>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381976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59CD-CD8D-9033-0969-D54D71414E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89841-9E4F-CFD3-24DA-4E935E25A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95D73-07B6-216A-C287-93E932DD0ABF}"/>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58207099-B749-3E4C-6BA1-A6AD08DA3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12172-33B7-A243-5BF2-05E6F221DCE4}"/>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350582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6FB56-4835-0CAE-02C0-4ABD2F496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AD36FE-E53D-8408-B97E-B85CA7AB0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634D7-A555-49A1-764B-467B987AD153}"/>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8FB8EF69-D88B-BFDD-8CAD-B1B91E6C6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A54C5-0BFA-8467-EB81-3DCF5AC345FF}"/>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367741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7ECD-F595-8AE0-6A01-6354F448F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C2164-4099-2B24-B403-415A19450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59B87-041D-C301-FB41-C809C72A0668}"/>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030A3DFB-580C-9DDC-4D31-6B99B3FDB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7F50A-7637-0720-C9EC-E09FBC5C3514}"/>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94313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0AD0-A9C1-F45C-6F40-E2C32E098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CE81E-9449-8C42-C026-69317FF28A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579BC-404E-13D9-4E10-897E3539C719}"/>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F1B36ACC-674C-36C4-8660-82C8B369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FBFD-82D8-889C-8F23-646A0CE51AB0}"/>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422923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CB00-081A-852D-F733-40E3CB506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EE819-68F8-117B-6D7A-FAAA166253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BF4BF-6F20-7541-E13F-373215E4C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21DD4-A2AC-BB03-4A7A-09AA79DF80EB}"/>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6" name="Footer Placeholder 5">
            <a:extLst>
              <a:ext uri="{FF2B5EF4-FFF2-40B4-BE49-F238E27FC236}">
                <a16:creationId xmlns:a16="http://schemas.microsoft.com/office/drawing/2014/main" id="{BA50DAF1-E270-1844-812C-9839C1136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4F5F6-2E3E-977F-C6D4-FEFF8920B125}"/>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43521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45CB-AEE1-69FF-FCA6-5A7EE82CC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53CDB9-760A-0E35-B61C-EF0B289A1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76EB8-7A83-CC24-471B-7525D57EC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E7F009-B490-F5AB-F8C4-0BBB3C3E9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89AE0-1D51-5192-45CB-F8806D1BC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E18D63-C629-8BCD-9E96-FA6C7E897D2D}"/>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8" name="Footer Placeholder 7">
            <a:extLst>
              <a:ext uri="{FF2B5EF4-FFF2-40B4-BE49-F238E27FC236}">
                <a16:creationId xmlns:a16="http://schemas.microsoft.com/office/drawing/2014/main" id="{6CE86621-1B1D-8865-E4E4-0BC9715289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E42CB0-6CDA-8FCB-2C23-884BD7D0A497}"/>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150419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FE22-097D-72BE-55D2-3B3CF8683C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F886A-1FAC-494F-54B6-3E0C3A18AB92}"/>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4" name="Footer Placeholder 3">
            <a:extLst>
              <a:ext uri="{FF2B5EF4-FFF2-40B4-BE49-F238E27FC236}">
                <a16:creationId xmlns:a16="http://schemas.microsoft.com/office/drawing/2014/main" id="{FFE87279-4D26-BE98-234C-1CBEDBB0F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F19B06-68BC-6EC0-2873-454D47275EEB}"/>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160768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40EEF-5B73-FA21-940A-1945916CEAE9}"/>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3" name="Footer Placeholder 2">
            <a:extLst>
              <a:ext uri="{FF2B5EF4-FFF2-40B4-BE49-F238E27FC236}">
                <a16:creationId xmlns:a16="http://schemas.microsoft.com/office/drawing/2014/main" id="{0C663947-579D-9B11-07A1-4AD90D88F5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A2F76-71ED-8FE5-2714-71C2B11CFFEC}"/>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303607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E099-7A0C-BBA7-BACF-0A1A7F63F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6C2E0-34D8-DF21-6182-721B97DB2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44E82-6365-E268-0323-E32BF7090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BC773-4A9B-7226-D980-AC2C8363F0A3}"/>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6" name="Footer Placeholder 5">
            <a:extLst>
              <a:ext uri="{FF2B5EF4-FFF2-40B4-BE49-F238E27FC236}">
                <a16:creationId xmlns:a16="http://schemas.microsoft.com/office/drawing/2014/main" id="{9DD5311B-B388-CCCA-1DAE-333384D21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2953F-290D-80EC-AD51-CB3F8790F8A7}"/>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17839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DC0F-DD28-1FB8-EF9C-6C65084B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EE4939-36B3-C904-E7DA-3941AD908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DE899-8B8A-6942-0C77-21A23D633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FE26E9-70CC-B9B8-6442-1F5269CA5058}"/>
              </a:ext>
            </a:extLst>
          </p:cNvPr>
          <p:cNvSpPr>
            <a:spLocks noGrp="1"/>
          </p:cNvSpPr>
          <p:nvPr>
            <p:ph type="dt" sz="half" idx="10"/>
          </p:nvPr>
        </p:nvSpPr>
        <p:spPr/>
        <p:txBody>
          <a:bodyPr/>
          <a:lstStyle/>
          <a:p>
            <a:fld id="{ECB898A5-ADA8-4222-8D93-3FB556A7C9DB}" type="datetimeFigureOut">
              <a:rPr lang="en-US" smtClean="0"/>
              <a:t>9/25/2022</a:t>
            </a:fld>
            <a:endParaRPr lang="en-US"/>
          </a:p>
        </p:txBody>
      </p:sp>
      <p:sp>
        <p:nvSpPr>
          <p:cNvPr id="6" name="Footer Placeholder 5">
            <a:extLst>
              <a:ext uri="{FF2B5EF4-FFF2-40B4-BE49-F238E27FC236}">
                <a16:creationId xmlns:a16="http://schemas.microsoft.com/office/drawing/2014/main" id="{45C7BFF3-FE3B-1057-A698-2AE381FC4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88098-4C03-751E-BFB4-C2C55CC38CC5}"/>
              </a:ext>
            </a:extLst>
          </p:cNvPr>
          <p:cNvSpPr>
            <a:spLocks noGrp="1"/>
          </p:cNvSpPr>
          <p:nvPr>
            <p:ph type="sldNum" sz="quarter" idx="12"/>
          </p:nvPr>
        </p:nvSpPr>
        <p:spPr/>
        <p:txBody>
          <a:bodyPr/>
          <a:lstStyle/>
          <a:p>
            <a:fld id="{CDE4DE2F-CE0C-4F24-96EA-8E4F289F9B67}" type="slidenum">
              <a:rPr lang="en-US" smtClean="0"/>
              <a:t>‹#›</a:t>
            </a:fld>
            <a:endParaRPr lang="en-US"/>
          </a:p>
        </p:txBody>
      </p:sp>
    </p:spTree>
    <p:extLst>
      <p:ext uri="{BB962C8B-B14F-4D97-AF65-F5344CB8AC3E}">
        <p14:creationId xmlns:p14="http://schemas.microsoft.com/office/powerpoint/2010/main" val="414878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AAA20-9BB4-BE28-B700-2094C16E9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6C8DD-2EFB-0050-1416-D0E262DF8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67893-2474-D295-7425-A032879CB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898A5-ADA8-4222-8D93-3FB556A7C9DB}" type="datetimeFigureOut">
              <a:rPr lang="en-US" smtClean="0"/>
              <a:t>9/25/2022</a:t>
            </a:fld>
            <a:endParaRPr lang="en-US"/>
          </a:p>
        </p:txBody>
      </p:sp>
      <p:sp>
        <p:nvSpPr>
          <p:cNvPr id="5" name="Footer Placeholder 4">
            <a:extLst>
              <a:ext uri="{FF2B5EF4-FFF2-40B4-BE49-F238E27FC236}">
                <a16:creationId xmlns:a16="http://schemas.microsoft.com/office/drawing/2014/main" id="{6B6F6722-1614-46B6-E8D3-842D04CCA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C24610-2AB8-142E-42D7-201882C8D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4DE2F-CE0C-4F24-96EA-8E4F289F9B67}" type="slidenum">
              <a:rPr lang="en-US" smtClean="0"/>
              <a:t>‹#›</a:t>
            </a:fld>
            <a:endParaRPr lang="en-US"/>
          </a:p>
        </p:txBody>
      </p:sp>
    </p:spTree>
    <p:extLst>
      <p:ext uri="{BB962C8B-B14F-4D97-AF65-F5344CB8AC3E}">
        <p14:creationId xmlns:p14="http://schemas.microsoft.com/office/powerpoint/2010/main" val="72920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uisdorard.com/machine-learning-canvas" TargetMode="External"/><Relationship Id="rId2" Type="http://schemas.openxmlformats.org/officeDocument/2006/relationships/hyperlink" Target="https://learning.oreilly.com/library/view/machine-learning-design/9781098115777/ch08.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9ACD-2582-477A-F83F-BB19A537CA73}"/>
              </a:ext>
            </a:extLst>
          </p:cNvPr>
          <p:cNvSpPr>
            <a:spLocks noGrp="1"/>
          </p:cNvSpPr>
          <p:nvPr>
            <p:ph type="ctrTitle"/>
          </p:nvPr>
        </p:nvSpPr>
        <p:spPr>
          <a:xfrm>
            <a:off x="1463040" y="0"/>
            <a:ext cx="9527177" cy="1149531"/>
          </a:xfrm>
        </p:spPr>
        <p:txBody>
          <a:bodyPr>
            <a:normAutofit/>
          </a:bodyPr>
          <a:lstStyle/>
          <a:p>
            <a:r>
              <a:rPr lang="en-US" sz="2800" b="1" i="0" dirty="0">
                <a:solidFill>
                  <a:srgbClr val="24244C"/>
                </a:solidFill>
                <a:effectLst/>
                <a:latin typeface="FFMarkWebProBold"/>
              </a:rPr>
              <a:t>Business Understanding and Data Understanding</a:t>
            </a:r>
            <a:br>
              <a:rPr lang="en-US" sz="2800" b="1" i="0" dirty="0">
                <a:solidFill>
                  <a:srgbClr val="24244C"/>
                </a:solidFill>
                <a:effectLst/>
                <a:latin typeface="FFMarkWebProBold"/>
              </a:rPr>
            </a:br>
            <a:r>
              <a:rPr lang="en-US" sz="2800" b="1" i="0" dirty="0">
                <a:solidFill>
                  <a:srgbClr val="24244C"/>
                </a:solidFill>
                <a:effectLst/>
                <a:latin typeface="FFMarkWebProBold"/>
              </a:rPr>
              <a:t> CRISP-ML (Q)</a:t>
            </a:r>
            <a:endParaRPr lang="en-US" sz="2800" dirty="0"/>
          </a:p>
        </p:txBody>
      </p:sp>
      <p:sp>
        <p:nvSpPr>
          <p:cNvPr id="3" name="Subtitle 2">
            <a:extLst>
              <a:ext uri="{FF2B5EF4-FFF2-40B4-BE49-F238E27FC236}">
                <a16:creationId xmlns:a16="http://schemas.microsoft.com/office/drawing/2014/main" id="{C6316D7A-CDB6-2AEB-9ED5-E915624A4493}"/>
              </a:ext>
            </a:extLst>
          </p:cNvPr>
          <p:cNvSpPr>
            <a:spLocks noGrp="1"/>
          </p:cNvSpPr>
          <p:nvPr>
            <p:ph type="subTitle" idx="1"/>
          </p:nvPr>
        </p:nvSpPr>
        <p:spPr>
          <a:xfrm>
            <a:off x="287382" y="1393779"/>
            <a:ext cx="11634652" cy="5198609"/>
          </a:xfrm>
        </p:spPr>
        <p:txBody>
          <a:bodyPr>
            <a:normAutofit fontScale="92500" lnSpcReduction="20000"/>
          </a:bodyPr>
          <a:lstStyle/>
          <a:p>
            <a:pPr algn="l"/>
            <a:r>
              <a:rPr lang="en-US" b="0" i="0" dirty="0">
                <a:solidFill>
                  <a:srgbClr val="24244C"/>
                </a:solidFill>
                <a:effectLst/>
                <a:latin typeface="FFMarkWebProBook"/>
              </a:rPr>
              <a:t>Developing machine learning applications starts with identifying the scope of the ML application, the success criteria, and a data quality verification. The goal of this first phase is to ensure the feasibility of the project.</a:t>
            </a:r>
          </a:p>
          <a:p>
            <a:pPr algn="l"/>
            <a:r>
              <a:rPr lang="en-US" b="0" i="0" dirty="0">
                <a:solidFill>
                  <a:srgbClr val="24244C"/>
                </a:solidFill>
                <a:effectLst/>
                <a:latin typeface="FFMarkWebProBook"/>
              </a:rPr>
              <a:t>We gather success criteria along with business, machine learning, and economic success criteria during this phase. These criteria are required to be measurable. Therefore, defining clear and measurable Key Performance Indicators (KPI) such as </a:t>
            </a:r>
            <a:r>
              <a:rPr lang="en-US" b="0" i="1" dirty="0">
                <a:solidFill>
                  <a:srgbClr val="24244C"/>
                </a:solidFill>
                <a:effectLst/>
                <a:latin typeface="FFMarkWebProBook"/>
              </a:rPr>
              <a:t>“time savings per user and session”</a:t>
            </a:r>
            <a:r>
              <a:rPr lang="en-US" b="0" i="0" dirty="0">
                <a:solidFill>
                  <a:srgbClr val="24244C"/>
                </a:solidFill>
                <a:effectLst/>
                <a:latin typeface="FFMarkWebProBook"/>
              </a:rPr>
              <a:t> is required. A helpful approach is to define a </a:t>
            </a:r>
            <a:r>
              <a:rPr lang="en-US" b="0" i="0" dirty="0">
                <a:solidFill>
                  <a:srgbClr val="24244C"/>
                </a:solidFill>
                <a:effectLst/>
                <a:latin typeface="FFMarkWebProBook"/>
                <a:hlinkClick r:id="rId2"/>
              </a:rPr>
              <a:t>non-ML heuristic benchmark</a:t>
            </a:r>
            <a:r>
              <a:rPr lang="en-US" b="0" i="0" dirty="0">
                <a:solidFill>
                  <a:srgbClr val="24244C"/>
                </a:solidFill>
                <a:effectLst/>
                <a:latin typeface="FFMarkWebProBook"/>
              </a:rPr>
              <a:t> to communicate the impact of machine learning tasks with the business stakeholders.</a:t>
            </a:r>
          </a:p>
          <a:p>
            <a:pPr algn="l"/>
            <a:r>
              <a:rPr lang="en-US" b="0" i="0" dirty="0">
                <a:solidFill>
                  <a:srgbClr val="24244C"/>
                </a:solidFill>
                <a:effectLst/>
                <a:latin typeface="FFMarkWebProBook"/>
              </a:rPr>
              <a:t>Confirming the feasibility before setting up the ML project is a best practice in an industrial setting. Applying the </a:t>
            </a:r>
            <a:r>
              <a:rPr lang="en-US" b="0" i="0" dirty="0">
                <a:solidFill>
                  <a:srgbClr val="24244C"/>
                </a:solidFill>
                <a:effectLst/>
                <a:latin typeface="FFMarkWebProBook"/>
                <a:hlinkClick r:id="rId3"/>
              </a:rPr>
              <a:t>Machine Learning Canvas</a:t>
            </a:r>
            <a:r>
              <a:rPr lang="en-US" b="0" i="0" dirty="0">
                <a:solidFill>
                  <a:srgbClr val="24244C"/>
                </a:solidFill>
                <a:effectLst/>
                <a:latin typeface="FFMarkWebProBook"/>
              </a:rPr>
              <a:t> framework would be a structured way to perform this task. The ML Canvas guides through the prediction and learning phases of the ML application. In addition, it enables all stakeholders to specify data availability, regulatory constraints, and application requirements such as robustness, scalability, </a:t>
            </a:r>
            <a:r>
              <a:rPr lang="en-US" b="0" i="0" dirty="0" err="1">
                <a:solidFill>
                  <a:srgbClr val="24244C"/>
                </a:solidFill>
                <a:effectLst/>
                <a:latin typeface="FFMarkWebProBook"/>
              </a:rPr>
              <a:t>explainability</a:t>
            </a:r>
            <a:r>
              <a:rPr lang="en-US" b="0" i="0" dirty="0">
                <a:solidFill>
                  <a:srgbClr val="24244C"/>
                </a:solidFill>
                <a:effectLst/>
                <a:latin typeface="FFMarkWebProBook"/>
              </a:rPr>
              <a:t>, and resource demand.</a:t>
            </a:r>
          </a:p>
          <a:p>
            <a:pPr algn="l"/>
            <a:r>
              <a:rPr lang="en-US" b="0" i="0" dirty="0">
                <a:solidFill>
                  <a:srgbClr val="24244C"/>
                </a:solidFill>
                <a:effectLst/>
                <a:latin typeface="FFMarkWebProBook"/>
              </a:rPr>
              <a:t>As data guides the process, data collection and data quality verification are essential to achieving business goals. Therefore, one crucial requirement is the documentation of the statistical properties of data and the data generating process. Similarly, data requirements should be stated and documented as well, as it becomes a foundation for data quality assurance during the operational phase of the ML project.</a:t>
            </a:r>
          </a:p>
          <a:p>
            <a:pPr algn="l"/>
            <a:endParaRPr lang="en-US" dirty="0"/>
          </a:p>
        </p:txBody>
      </p:sp>
    </p:spTree>
    <p:extLst>
      <p:ext uri="{BB962C8B-B14F-4D97-AF65-F5344CB8AC3E}">
        <p14:creationId xmlns:p14="http://schemas.microsoft.com/office/powerpoint/2010/main" val="76037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273</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FFMarkWebProBold</vt:lpstr>
      <vt:lpstr>FFMarkWebProBook</vt:lpstr>
      <vt:lpstr>Office Theme</vt:lpstr>
      <vt:lpstr>Business Understanding and Data Understanding  CRISP-ML (Q)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 and Data Understanding  CRISP-ML (Q)</dc:title>
  <dc:creator>Rohan Rajendra</dc:creator>
  <cp:lastModifiedBy>Rohan Rajendra</cp:lastModifiedBy>
  <cp:revision>1</cp:revision>
  <dcterms:created xsi:type="dcterms:W3CDTF">2022-09-25T05:31:48Z</dcterms:created>
  <dcterms:modified xsi:type="dcterms:W3CDTF">2022-09-25T05:41:10Z</dcterms:modified>
</cp:coreProperties>
</file>