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1432-D468-874D-6FDB-497704C8C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79A62-D02B-CB4C-B6C8-7211FF6FF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32DF8-86BA-794F-632F-A16D7E20715C}"/>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E8A3D5AE-3FE2-DBCC-7976-FD045AB7F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5605F-B20E-C3D0-AFAD-19F8F20E54A6}"/>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93054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A60D-2CCC-C243-B70B-FF27A6B11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53A8D-9948-0586-D0F8-6E44008A6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C4C7E-A8D0-B32B-9CC0-365FF21CD6BF}"/>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83BAC6C4-EFA2-D712-F6AF-E0CFC475C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BB3E0-FD72-FA84-DB8C-C3D5D8ADAB43}"/>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33450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9B4CD-4D7E-0023-A701-A6578FBD2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0CA2B4-D9A7-25FB-0C4D-75B22B5D0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513EA-EA7A-1A6E-BD3B-317E9DA857D8}"/>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CDE0664E-42E0-E2CB-28BB-AAD3CE365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2FD61-584B-9D8A-EF68-587D0FDDBBA8}"/>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57007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A4F8-CAE4-7D4F-71CB-65E47CB8C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A7BF4-7ADF-2D0A-0D76-32EB20DDB6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3BFA7-2977-B6C1-2D51-B3697D1CF59C}"/>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C0E8E74B-51F3-9530-A451-A247DDED3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9B5BA-70F4-0C4B-D562-94D387098F7E}"/>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70963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4C6A-B9B1-C63D-C30F-5DE250EBA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3A57E-CA60-1483-E053-E5894FD7D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47E6-EF52-8708-7ED9-A7AEC73CCCD4}"/>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F36912AC-5372-E1F9-6E03-61FF93618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E4C85-5264-DE9B-DEA1-3697813CA537}"/>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12449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2E0B-3EDA-34F9-3440-DAC85620F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B8E59-2D25-4109-071F-FDE66391C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F8D5F-2802-BB3B-929E-029765841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6414E1-B087-EEA7-1167-EFAFE5035BF4}"/>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6" name="Footer Placeholder 5">
            <a:extLst>
              <a:ext uri="{FF2B5EF4-FFF2-40B4-BE49-F238E27FC236}">
                <a16:creationId xmlns:a16="http://schemas.microsoft.com/office/drawing/2014/main" id="{5011AE84-F781-86FA-839F-918A746BF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F0E53-AA67-9C04-CC96-F88EF7AAD05A}"/>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85205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EC71-3E0E-1EEF-6053-E00437D65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DCC0E-A2F8-19CE-25DC-F3CE4F969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5F9D5-CF5C-D8BA-5ABE-42AB3D6C5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BC76F-639A-A8DA-C42A-E7BD23ACD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1DE74-AEF7-663E-F110-66954B7CB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D942-6780-1C0B-9ECF-8E4143D62688}"/>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8" name="Footer Placeholder 7">
            <a:extLst>
              <a:ext uri="{FF2B5EF4-FFF2-40B4-BE49-F238E27FC236}">
                <a16:creationId xmlns:a16="http://schemas.microsoft.com/office/drawing/2014/main" id="{B24191E2-AB75-2B83-857B-8911749F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D84EC-A280-23A1-0A04-FF0997F2E6B2}"/>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404489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D4F5-E553-D498-3606-910B1421DF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E7415D-2710-2B9B-1F4A-DFF261AE9AF8}"/>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4" name="Footer Placeholder 3">
            <a:extLst>
              <a:ext uri="{FF2B5EF4-FFF2-40B4-BE49-F238E27FC236}">
                <a16:creationId xmlns:a16="http://schemas.microsoft.com/office/drawing/2014/main" id="{CA537C15-F54B-D3C9-1B51-BAC0E8EA72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89FD5-8E6F-3B51-2F2F-7B30BF3AC200}"/>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135082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89773-9997-3A32-2E11-8B2855EFA671}"/>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3" name="Footer Placeholder 2">
            <a:extLst>
              <a:ext uri="{FF2B5EF4-FFF2-40B4-BE49-F238E27FC236}">
                <a16:creationId xmlns:a16="http://schemas.microsoft.com/office/drawing/2014/main" id="{6FD4E54F-0C07-A31E-B07B-C7EE58CE3D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40E67-0D87-7D94-2895-48B24FCB939E}"/>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76864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F02F-C857-9349-D90C-FCE1942F0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A0F74-AC3B-391D-A9FE-5A453AE5F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C96BE-A3D2-65AF-8413-C15372055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5E40E-0A7E-059C-50DA-11131B22DD53}"/>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6" name="Footer Placeholder 5">
            <a:extLst>
              <a:ext uri="{FF2B5EF4-FFF2-40B4-BE49-F238E27FC236}">
                <a16:creationId xmlns:a16="http://schemas.microsoft.com/office/drawing/2014/main" id="{9CCDB140-8B99-1C57-B2F0-538DE2EC7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81D69-F539-01B3-485B-E9DAD99BADD6}"/>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24000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3A70-CE5A-9057-BA2E-A5AFFEFAB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AD4D66-F2B5-A449-27DB-A78F1B00A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A5E44-D24D-C5E4-78C3-21164F3A8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95083-F85C-B215-40EB-F7307EE1B885}"/>
              </a:ext>
            </a:extLst>
          </p:cNvPr>
          <p:cNvSpPr>
            <a:spLocks noGrp="1"/>
          </p:cNvSpPr>
          <p:nvPr>
            <p:ph type="dt" sz="half" idx="10"/>
          </p:nvPr>
        </p:nvSpPr>
        <p:spPr/>
        <p:txBody>
          <a:bodyPr/>
          <a:lstStyle/>
          <a:p>
            <a:fld id="{7F89F618-126F-4B4D-AF59-F83BCD5DE2F5}" type="datetimeFigureOut">
              <a:rPr lang="en-US" smtClean="0"/>
              <a:t>9/25/2022</a:t>
            </a:fld>
            <a:endParaRPr lang="en-US"/>
          </a:p>
        </p:txBody>
      </p:sp>
      <p:sp>
        <p:nvSpPr>
          <p:cNvPr id="6" name="Footer Placeholder 5">
            <a:extLst>
              <a:ext uri="{FF2B5EF4-FFF2-40B4-BE49-F238E27FC236}">
                <a16:creationId xmlns:a16="http://schemas.microsoft.com/office/drawing/2014/main" id="{9546D98D-FA54-3FF5-85D0-8107447F8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FA32A-F002-495F-DAFB-47701B98407D}"/>
              </a:ext>
            </a:extLst>
          </p:cNvPr>
          <p:cNvSpPr>
            <a:spLocks noGrp="1"/>
          </p:cNvSpPr>
          <p:nvPr>
            <p:ph type="sldNum" sz="quarter" idx="12"/>
          </p:nvPr>
        </p:nvSpPr>
        <p:spPr/>
        <p:txBody>
          <a:bodyPr/>
          <a:lstStyle/>
          <a:p>
            <a:fld id="{8CF9D754-1FA3-4B17-8EE9-81B0E347B248}" type="slidenum">
              <a:rPr lang="en-US" smtClean="0"/>
              <a:t>‹#›</a:t>
            </a:fld>
            <a:endParaRPr lang="en-US"/>
          </a:p>
        </p:txBody>
      </p:sp>
    </p:spTree>
    <p:extLst>
      <p:ext uri="{BB962C8B-B14F-4D97-AF65-F5344CB8AC3E}">
        <p14:creationId xmlns:p14="http://schemas.microsoft.com/office/powerpoint/2010/main" val="412310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7AB2C-6E88-F595-BA8F-0600F4280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5D978-E0FE-4B50-BC61-ECDB5940B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3D0F3-7FEA-6785-1616-C9BBC52ED0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9F618-126F-4B4D-AF59-F83BCD5DE2F5}" type="datetimeFigureOut">
              <a:rPr lang="en-US" smtClean="0"/>
              <a:t>9/25/2022</a:t>
            </a:fld>
            <a:endParaRPr lang="en-US"/>
          </a:p>
        </p:txBody>
      </p:sp>
      <p:sp>
        <p:nvSpPr>
          <p:cNvPr id="5" name="Footer Placeholder 4">
            <a:extLst>
              <a:ext uri="{FF2B5EF4-FFF2-40B4-BE49-F238E27FC236}">
                <a16:creationId xmlns:a16="http://schemas.microsoft.com/office/drawing/2014/main" id="{64CF7BFA-3113-2C18-5E77-382544EC8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754278-352E-B61F-64F4-0A81E1DD4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9D754-1FA3-4B17-8EE9-81B0E347B248}" type="slidenum">
              <a:rPr lang="en-US" smtClean="0"/>
              <a:t>‹#›</a:t>
            </a:fld>
            <a:endParaRPr lang="en-US"/>
          </a:p>
        </p:txBody>
      </p:sp>
    </p:spTree>
    <p:extLst>
      <p:ext uri="{BB962C8B-B14F-4D97-AF65-F5344CB8AC3E}">
        <p14:creationId xmlns:p14="http://schemas.microsoft.com/office/powerpoint/2010/main" val="190887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46F0-5883-3048-6BCA-0827F2292471}"/>
              </a:ext>
            </a:extLst>
          </p:cNvPr>
          <p:cNvSpPr>
            <a:spLocks noGrp="1"/>
          </p:cNvSpPr>
          <p:nvPr>
            <p:ph type="title"/>
          </p:nvPr>
        </p:nvSpPr>
        <p:spPr>
          <a:xfrm>
            <a:off x="228600" y="112135"/>
            <a:ext cx="10515600" cy="1325563"/>
          </a:xfrm>
        </p:spPr>
        <p:txBody>
          <a:bodyPr/>
          <a:lstStyle/>
          <a:p>
            <a:r>
              <a:rPr lang="en-US" b="1" dirty="0"/>
              <a:t>Project Charter</a:t>
            </a:r>
          </a:p>
        </p:txBody>
      </p:sp>
      <p:sp>
        <p:nvSpPr>
          <p:cNvPr id="3" name="Content Placeholder 2">
            <a:extLst>
              <a:ext uri="{FF2B5EF4-FFF2-40B4-BE49-F238E27FC236}">
                <a16:creationId xmlns:a16="http://schemas.microsoft.com/office/drawing/2014/main" id="{97D76CD5-F207-0935-EBF0-C557968E094D}"/>
              </a:ext>
            </a:extLst>
          </p:cNvPr>
          <p:cNvSpPr>
            <a:spLocks noGrp="1"/>
          </p:cNvSpPr>
          <p:nvPr>
            <p:ph idx="1"/>
          </p:nvPr>
        </p:nvSpPr>
        <p:spPr>
          <a:xfrm>
            <a:off x="228600" y="1253331"/>
            <a:ext cx="10515600" cy="4351338"/>
          </a:xfrm>
        </p:spPr>
        <p:txBody>
          <a:bodyPr/>
          <a:lstStyle/>
          <a:p>
            <a:pPr marL="0" indent="0">
              <a:buNone/>
            </a:pPr>
            <a:r>
              <a:rPr lang="en-US" sz="3200" dirty="0"/>
              <a:t>A Project Charter is a first document that gets created , it is a high Level Project initiation formal Document.</a:t>
            </a:r>
          </a:p>
          <a:p>
            <a:pPr marL="0" indent="0">
              <a:buNone/>
            </a:pPr>
            <a:r>
              <a:rPr lang="en-US" sz="3200" dirty="0"/>
              <a:t>Any Project cannot start without the project charter.</a:t>
            </a:r>
          </a:p>
          <a:p>
            <a:pPr marL="0" indent="0">
              <a:buNone/>
            </a:pPr>
            <a:r>
              <a:rPr lang="en-US" sz="3200" dirty="0"/>
              <a:t>The project (initiator) or the project sponsor issues a Project Charter and it is owned by the project manager.</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54976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7526-E2E2-FCA3-08A5-A739822D6473}"/>
              </a:ext>
            </a:extLst>
          </p:cNvPr>
          <p:cNvSpPr>
            <a:spLocks noGrp="1"/>
          </p:cNvSpPr>
          <p:nvPr>
            <p:ph type="title"/>
          </p:nvPr>
        </p:nvSpPr>
        <p:spPr>
          <a:xfrm>
            <a:off x="210127" y="152689"/>
            <a:ext cx="10515600" cy="1325563"/>
          </a:xfrm>
        </p:spPr>
        <p:txBody>
          <a:bodyPr/>
          <a:lstStyle/>
          <a:p>
            <a:r>
              <a:rPr lang="en-US" b="1" dirty="0"/>
              <a:t>Contents of project charter</a:t>
            </a:r>
          </a:p>
        </p:txBody>
      </p:sp>
      <p:sp>
        <p:nvSpPr>
          <p:cNvPr id="3" name="Content Placeholder 2">
            <a:extLst>
              <a:ext uri="{FF2B5EF4-FFF2-40B4-BE49-F238E27FC236}">
                <a16:creationId xmlns:a16="http://schemas.microsoft.com/office/drawing/2014/main" id="{967D055D-700A-DDA2-A4A8-6E2EBBD81815}"/>
              </a:ext>
            </a:extLst>
          </p:cNvPr>
          <p:cNvSpPr>
            <a:spLocks noGrp="1"/>
          </p:cNvSpPr>
          <p:nvPr>
            <p:ph idx="1"/>
          </p:nvPr>
        </p:nvSpPr>
        <p:spPr>
          <a:xfrm>
            <a:off x="210127" y="1373044"/>
            <a:ext cx="10515600" cy="4351338"/>
          </a:xfrm>
        </p:spPr>
        <p:txBody>
          <a:bodyPr/>
          <a:lstStyle/>
          <a:p>
            <a:r>
              <a:rPr lang="en-US" dirty="0"/>
              <a:t>Project outline</a:t>
            </a:r>
          </a:p>
          <a:p>
            <a:r>
              <a:rPr lang="en-US" dirty="0"/>
              <a:t>Scope</a:t>
            </a:r>
          </a:p>
          <a:p>
            <a:r>
              <a:rPr lang="en-US" dirty="0"/>
              <a:t>Objectives and Constraints </a:t>
            </a:r>
          </a:p>
          <a:p>
            <a:r>
              <a:rPr lang="en-US" dirty="0"/>
              <a:t>Roles, Shareholders &amp; project manager authority</a:t>
            </a:r>
          </a:p>
          <a:p>
            <a:r>
              <a:rPr lang="en-US" dirty="0"/>
              <a:t>Characteristics</a:t>
            </a:r>
          </a:p>
          <a:p>
            <a:r>
              <a:rPr lang="en-US" dirty="0"/>
              <a:t>Budget, milestones and risks</a:t>
            </a:r>
          </a:p>
          <a:p>
            <a:r>
              <a:rPr lang="en-US" dirty="0"/>
              <a:t>Project Requirements</a:t>
            </a:r>
          </a:p>
          <a:p>
            <a:pPr marL="0" indent="0">
              <a:buNone/>
            </a:pPr>
            <a:endParaRPr lang="en-US" dirty="0"/>
          </a:p>
        </p:txBody>
      </p:sp>
    </p:spTree>
    <p:extLst>
      <p:ext uri="{BB962C8B-B14F-4D97-AF65-F5344CB8AC3E}">
        <p14:creationId xmlns:p14="http://schemas.microsoft.com/office/powerpoint/2010/main" val="380924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40E747-481E-FEA1-5F80-683F301F09E5}"/>
              </a:ext>
            </a:extLst>
          </p:cNvPr>
          <p:cNvSpPr>
            <a:spLocks noGrp="1"/>
          </p:cNvSpPr>
          <p:nvPr>
            <p:ph type="subTitle" idx="1"/>
          </p:nvPr>
        </p:nvSpPr>
        <p:spPr>
          <a:xfrm>
            <a:off x="258618" y="258618"/>
            <a:ext cx="9365673" cy="4491182"/>
          </a:xfrm>
        </p:spPr>
        <p:txBody>
          <a:bodyPr>
            <a:normAutofit/>
          </a:bodyPr>
          <a:lstStyle/>
          <a:p>
            <a:pPr algn="l"/>
            <a:r>
              <a:rPr lang="en-US" sz="2800" b="1" i="0" dirty="0">
                <a:effectLst/>
                <a:latin typeface="urw-din"/>
              </a:rPr>
              <a:t>Setting the research goal</a:t>
            </a:r>
            <a:r>
              <a:rPr lang="en-US" sz="2800" i="0" dirty="0">
                <a:effectLst/>
                <a:latin typeface="urw-din"/>
              </a:rPr>
              <a:t>: Understanding the business or activity that our data science project is part of is key to ensuring its success and the first phase of any sound data analytics project. Defining the what, the why, and the how of our project in a project charter is the foremost task.</a:t>
            </a:r>
          </a:p>
          <a:p>
            <a:pPr algn="l">
              <a:lnSpc>
                <a:spcPct val="100000"/>
              </a:lnSpc>
              <a:spcBef>
                <a:spcPts val="0"/>
              </a:spcBef>
            </a:pPr>
            <a:r>
              <a:rPr lang="en-US" sz="2800" i="0" dirty="0">
                <a:effectLst/>
                <a:latin typeface="urw-din"/>
              </a:rPr>
              <a:t> </a:t>
            </a:r>
          </a:p>
          <a:p>
            <a:pPr algn="l">
              <a:lnSpc>
                <a:spcPct val="100000"/>
              </a:lnSpc>
              <a:spcBef>
                <a:spcPts val="0"/>
              </a:spcBef>
            </a:pPr>
            <a:r>
              <a:rPr lang="en-US" sz="2800" i="0" dirty="0">
                <a:effectLst/>
                <a:latin typeface="urw-din"/>
              </a:rPr>
              <a:t>Now sit down to define a timeline and concrete </a:t>
            </a:r>
          </a:p>
          <a:p>
            <a:pPr algn="l">
              <a:lnSpc>
                <a:spcPct val="100000"/>
              </a:lnSpc>
              <a:spcBef>
                <a:spcPts val="0"/>
              </a:spcBef>
            </a:pPr>
            <a:r>
              <a:rPr lang="en-US" sz="2800" i="0" dirty="0">
                <a:effectLst/>
                <a:latin typeface="urw-din"/>
              </a:rPr>
              <a:t>key performance indicators and this is the essential</a:t>
            </a:r>
          </a:p>
          <a:p>
            <a:pPr algn="l">
              <a:lnSpc>
                <a:spcPct val="100000"/>
              </a:lnSpc>
              <a:spcBef>
                <a:spcPts val="0"/>
              </a:spcBef>
            </a:pPr>
            <a:r>
              <a:rPr lang="en-US" sz="2800" i="0" dirty="0">
                <a:effectLst/>
                <a:latin typeface="urw-din"/>
              </a:rPr>
              <a:t>first step to kick-start our data initiative! </a:t>
            </a:r>
            <a:endParaRPr lang="en-US" sz="2800" dirty="0"/>
          </a:p>
        </p:txBody>
      </p:sp>
    </p:spTree>
    <p:extLst>
      <p:ext uri="{BB962C8B-B14F-4D97-AF65-F5344CB8AC3E}">
        <p14:creationId xmlns:p14="http://schemas.microsoft.com/office/powerpoint/2010/main" val="132302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855A-1135-C749-A83E-265A5C1C892C}"/>
              </a:ext>
            </a:extLst>
          </p:cNvPr>
          <p:cNvSpPr>
            <a:spLocks noGrp="1"/>
          </p:cNvSpPr>
          <p:nvPr>
            <p:ph type="title"/>
          </p:nvPr>
        </p:nvSpPr>
        <p:spPr>
          <a:xfrm>
            <a:off x="0" y="18256"/>
            <a:ext cx="10515600" cy="554400"/>
          </a:xfrm>
        </p:spPr>
        <p:txBody>
          <a:bodyPr>
            <a:normAutofit fontScale="90000"/>
          </a:bodyPr>
          <a:lstStyle/>
          <a:p>
            <a:r>
              <a:rPr lang="en-US" sz="3600" b="1" dirty="0"/>
              <a:t>Example</a:t>
            </a:r>
            <a:r>
              <a:rPr lang="en-US" b="1" dirty="0"/>
              <a:t> </a:t>
            </a:r>
          </a:p>
        </p:txBody>
      </p:sp>
      <p:pic>
        <p:nvPicPr>
          <p:cNvPr id="7" name="Content Placeholder 6">
            <a:extLst>
              <a:ext uri="{FF2B5EF4-FFF2-40B4-BE49-F238E27FC236}">
                <a16:creationId xmlns:a16="http://schemas.microsoft.com/office/drawing/2014/main" id="{1EB29B28-B520-7974-0415-01F0B756E1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9" y="572656"/>
            <a:ext cx="6435157" cy="6394749"/>
          </a:xfrm>
        </p:spPr>
      </p:pic>
    </p:spTree>
    <p:extLst>
      <p:ext uri="{BB962C8B-B14F-4D97-AF65-F5344CB8AC3E}">
        <p14:creationId xmlns:p14="http://schemas.microsoft.com/office/powerpoint/2010/main" val="25250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EEDD-69FD-1941-9A71-48D29EAC605F}"/>
              </a:ext>
            </a:extLst>
          </p:cNvPr>
          <p:cNvSpPr>
            <a:spLocks noGrp="1"/>
          </p:cNvSpPr>
          <p:nvPr>
            <p:ph type="title"/>
          </p:nvPr>
        </p:nvSpPr>
        <p:spPr>
          <a:xfrm>
            <a:off x="-947057" y="25491"/>
            <a:ext cx="10515600" cy="1325563"/>
          </a:xfrm>
        </p:spPr>
        <p:txBody>
          <a:bodyPr>
            <a:normAutofit/>
          </a:bodyPr>
          <a:lstStyle/>
          <a:p>
            <a:pPr algn="ctr"/>
            <a:r>
              <a:rPr lang="en-US" sz="4800" b="1" dirty="0"/>
              <a:t>Thank you </a:t>
            </a:r>
          </a:p>
        </p:txBody>
      </p:sp>
      <p:pic>
        <p:nvPicPr>
          <p:cNvPr id="5" name="Content Placeholder 4">
            <a:extLst>
              <a:ext uri="{FF2B5EF4-FFF2-40B4-BE49-F238E27FC236}">
                <a16:creationId xmlns:a16="http://schemas.microsoft.com/office/drawing/2014/main" id="{E8037C4C-8510-D1A8-1FD6-9B61119CC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469" y="4852943"/>
            <a:ext cx="2762250" cy="1657350"/>
          </a:xfrm>
        </p:spPr>
      </p:pic>
      <p:pic>
        <p:nvPicPr>
          <p:cNvPr id="7" name="Picture 6">
            <a:extLst>
              <a:ext uri="{FF2B5EF4-FFF2-40B4-BE49-F238E27FC236}">
                <a16:creationId xmlns:a16="http://schemas.microsoft.com/office/drawing/2014/main" id="{CB1EECB8-5526-90F7-7DE1-29BC97131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31" y="1930718"/>
            <a:ext cx="2143125" cy="2143125"/>
          </a:xfrm>
          <a:prstGeom prst="rect">
            <a:avLst/>
          </a:prstGeom>
        </p:spPr>
      </p:pic>
    </p:spTree>
    <p:extLst>
      <p:ext uri="{BB962C8B-B14F-4D97-AF65-F5344CB8AC3E}">
        <p14:creationId xmlns:p14="http://schemas.microsoft.com/office/powerpoint/2010/main" val="211995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urw-din</vt:lpstr>
      <vt:lpstr>Office Theme</vt:lpstr>
      <vt:lpstr>Project Charter</vt:lpstr>
      <vt:lpstr>Contents of project charter</vt:lpstr>
      <vt:lpstr>PowerPoint Presentation</vt:lpstr>
      <vt:lpstr>Example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dc:title>
  <dc:creator>Rohan Rajendra</dc:creator>
  <cp:lastModifiedBy>Rohan Rajendra</cp:lastModifiedBy>
  <cp:revision>1</cp:revision>
  <dcterms:created xsi:type="dcterms:W3CDTF">2022-09-25T03:15:35Z</dcterms:created>
  <dcterms:modified xsi:type="dcterms:W3CDTF">2022-09-25T03:15:36Z</dcterms:modified>
</cp:coreProperties>
</file>