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61" r:id="rId6"/>
    <p:sldId id="262" r:id="rId7"/>
    <p:sldId id="268" r:id="rId8"/>
    <p:sldId id="265" r:id="rId9"/>
    <p:sldId id="274" r:id="rId10"/>
    <p:sldId id="275" r:id="rId11"/>
    <p:sldId id="276" r:id="rId12"/>
    <p:sldId id="277" r:id="rId13"/>
    <p:sldId id="278" r:id="rId14"/>
    <p:sldId id="279" r:id="rId15"/>
    <p:sldId id="273" r:id="rId16"/>
  </p:sldIdLst>
  <p:sldSz cx="18288000" cy="10287000"/>
  <p:notesSz cx="6858000" cy="9144000"/>
  <p:embeddedFontLst>
    <p:embeddedFont>
      <p:font typeface="Playfair Display" panose="00000500000000000000" pitchFamily="2" charset="0"/>
      <p:regular r:id="rId18"/>
      <p:bold r:id="rId19"/>
      <p:italic r:id="rId20"/>
      <p:boldItalic r:id="rId21"/>
    </p:embeddedFont>
    <p:embeddedFont>
      <p:font typeface="Playfair Display SemiBold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TMyRW2y2X+RZWFVskc1i3JuGD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34" autoAdjust="0"/>
  </p:normalViewPr>
  <p:slideViewPr>
    <p:cSldViewPr snapToGrid="0">
      <p:cViewPr>
        <p:scale>
          <a:sx n="75" d="100"/>
          <a:sy n="75" d="100"/>
        </p:scale>
        <p:origin x="-898" y="-1166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ceb3421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2eceb3421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ceb3421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eceb3421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ceb3421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ceb3421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93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 rot="10800000" flipH="1">
            <a:off x="1028706" y="5690174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"/>
          <p:cNvSpPr/>
          <p:nvPr/>
        </p:nvSpPr>
        <p:spPr>
          <a:xfrm>
            <a:off x="3220" y="30584"/>
            <a:ext cx="1082124" cy="1280160"/>
          </a:xfrm>
          <a:custGeom>
            <a:avLst/>
            <a:gdLst/>
            <a:ahLst/>
            <a:cxnLst/>
            <a:rect l="l" t="t" r="r" b="b"/>
            <a:pathLst>
              <a:path w="1082124" h="1280160" extrusionOk="0">
                <a:moveTo>
                  <a:pt x="0" y="0"/>
                </a:moveTo>
                <a:lnTo>
                  <a:pt x="1082124" y="0"/>
                </a:lnTo>
                <a:lnTo>
                  <a:pt x="1082124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39899" y="1679772"/>
            <a:ext cx="16408200" cy="36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999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Stock Price Prediction</a:t>
            </a:r>
            <a:endParaRPr sz="12999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0" y="103530"/>
            <a:ext cx="1828799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Jaypee University Of Engineering and Technology</a:t>
            </a:r>
            <a:endParaRPr sz="40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39905" y="6321256"/>
            <a:ext cx="6613200" cy="210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Rohan Bhargava (211b259)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Shivam Swaraj (211b292)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err="1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Stuti</a:t>
            </a:r>
            <a:r>
              <a:rPr lang="en-US" sz="2900" b="1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Jain (211b319)</a:t>
            </a: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BB36A3B5-102F-9A74-8F98-0A6FFE612D39}"/>
              </a:ext>
            </a:extLst>
          </p:cNvPr>
          <p:cNvSpPr txBox="1"/>
          <p:nvPr/>
        </p:nvSpPr>
        <p:spPr>
          <a:xfrm>
            <a:off x="11312013" y="6321256"/>
            <a:ext cx="6975987" cy="143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Project No. – 35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Project Guide - Dr. Rahul Pachauri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7"/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7"/>
          <p:cNvSpPr txBox="1"/>
          <p:nvPr/>
        </p:nvSpPr>
        <p:spPr>
          <a:xfrm>
            <a:off x="1006871" y="933450"/>
            <a:ext cx="16230600" cy="99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LSTM (Long Short Term Memory)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202103" y="2317710"/>
            <a:ext cx="16670261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a type of RNN designed to learn long-range dependencies in sequential data.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memory cells and gates (input, output, forget) to control information flow.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excel at capturing long-term dependencies in time series data, making them ideal for predicting stock prices based on historical trends.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can integrate multiple features (open, high, low, close, volume) to improve prediction accuracy.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 relationships in financial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AFAFA-1AB1-3E9C-5A95-8BFB1C880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654" y="7035498"/>
            <a:ext cx="5777346" cy="32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50;p7">
            <a:extLst>
              <a:ext uri="{FF2B5EF4-FFF2-40B4-BE49-F238E27FC236}">
                <a16:creationId xmlns:a16="http://schemas.microsoft.com/office/drawing/2014/main" id="{467434E5-DD29-698E-CDF1-D6322E93A3A7}"/>
              </a:ext>
            </a:extLst>
          </p:cNvPr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151;p7">
            <a:extLst>
              <a:ext uri="{FF2B5EF4-FFF2-40B4-BE49-F238E27FC236}">
                <a16:creationId xmlns:a16="http://schemas.microsoft.com/office/drawing/2014/main" id="{C38787D3-801E-0E01-AE67-25F797F260D2}"/>
              </a:ext>
            </a:extLst>
          </p:cNvPr>
          <p:cNvSpPr txBox="1"/>
          <p:nvPr/>
        </p:nvSpPr>
        <p:spPr>
          <a:xfrm>
            <a:off x="1006871" y="933450"/>
            <a:ext cx="16230600" cy="99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Other Models We Can Use..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52;p7">
            <a:extLst>
              <a:ext uri="{FF2B5EF4-FFF2-40B4-BE49-F238E27FC236}">
                <a16:creationId xmlns:a16="http://schemas.microsoft.com/office/drawing/2014/main" id="{C8FD7C17-7E32-7DE5-004A-0BE942E121BE}"/>
              </a:ext>
            </a:extLst>
          </p:cNvPr>
          <p:cNvSpPr txBox="1"/>
          <p:nvPr/>
        </p:nvSpPr>
        <p:spPr>
          <a:xfrm>
            <a:off x="1028695" y="2558177"/>
            <a:ext cx="16670261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Moving Average)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50;p7">
            <a:extLst>
              <a:ext uri="{FF2B5EF4-FFF2-40B4-BE49-F238E27FC236}">
                <a16:creationId xmlns:a16="http://schemas.microsoft.com/office/drawing/2014/main" id="{33A8A104-4EEC-2CB7-98DA-F80F07D1489D}"/>
              </a:ext>
            </a:extLst>
          </p:cNvPr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51;p7">
            <a:extLst>
              <a:ext uri="{FF2B5EF4-FFF2-40B4-BE49-F238E27FC236}">
                <a16:creationId xmlns:a16="http://schemas.microsoft.com/office/drawing/2014/main" id="{4A408665-D8A2-DC40-DEBF-B1683AE00AFC}"/>
              </a:ext>
            </a:extLst>
          </p:cNvPr>
          <p:cNvSpPr txBox="1"/>
          <p:nvPr/>
        </p:nvSpPr>
        <p:spPr>
          <a:xfrm>
            <a:off x="1006871" y="933450"/>
            <a:ext cx="162306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Streamlit</a:t>
            </a:r>
            <a:r>
              <a:rPr lang="en-US" sz="5400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 App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4822A-A0DF-EC5B-DB38-88AB8301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5" y="2679540"/>
            <a:ext cx="16695931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50;p7">
            <a:extLst>
              <a:ext uri="{FF2B5EF4-FFF2-40B4-BE49-F238E27FC236}">
                <a16:creationId xmlns:a16="http://schemas.microsoft.com/office/drawing/2014/main" id="{72CAB9F9-7201-59D4-FFAB-9BF1471A5025}"/>
              </a:ext>
            </a:extLst>
          </p:cNvPr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151;p7">
            <a:extLst>
              <a:ext uri="{FF2B5EF4-FFF2-40B4-BE49-F238E27FC236}">
                <a16:creationId xmlns:a16="http://schemas.microsoft.com/office/drawing/2014/main" id="{777FEEDD-F0B8-5044-9138-FB1F7EBF0FDF}"/>
              </a:ext>
            </a:extLst>
          </p:cNvPr>
          <p:cNvSpPr txBox="1"/>
          <p:nvPr/>
        </p:nvSpPr>
        <p:spPr>
          <a:xfrm>
            <a:off x="1006871" y="933450"/>
            <a:ext cx="162306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Streamlit</a:t>
            </a:r>
            <a:r>
              <a:rPr lang="en-US" sz="4800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 App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093DAB-38B8-8725-3D0C-DF6F808D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5" y="2331720"/>
            <a:ext cx="7673345" cy="5185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A8335-2CCD-9A6B-48D5-5304791A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5" y="2331720"/>
            <a:ext cx="8522895" cy="51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50;p7">
            <a:extLst>
              <a:ext uri="{FF2B5EF4-FFF2-40B4-BE49-F238E27FC236}">
                <a16:creationId xmlns:a16="http://schemas.microsoft.com/office/drawing/2014/main" id="{FB449506-B509-60FD-FF31-FF876934FF63}"/>
              </a:ext>
            </a:extLst>
          </p:cNvPr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51;p7">
            <a:extLst>
              <a:ext uri="{FF2B5EF4-FFF2-40B4-BE49-F238E27FC236}">
                <a16:creationId xmlns:a16="http://schemas.microsoft.com/office/drawing/2014/main" id="{53B8A766-1BD4-17FD-E67F-B135406793D4}"/>
              </a:ext>
            </a:extLst>
          </p:cNvPr>
          <p:cNvSpPr txBox="1"/>
          <p:nvPr/>
        </p:nvSpPr>
        <p:spPr>
          <a:xfrm>
            <a:off x="1028695" y="674370"/>
            <a:ext cx="16230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Focus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52;p7">
            <a:extLst>
              <a:ext uri="{FF2B5EF4-FFF2-40B4-BE49-F238E27FC236}">
                <a16:creationId xmlns:a16="http://schemas.microsoft.com/office/drawing/2014/main" id="{6AEF295B-4D7D-F975-DA35-4F6ED2CD1358}"/>
              </a:ext>
            </a:extLst>
          </p:cNvPr>
          <p:cNvSpPr txBox="1"/>
          <p:nvPr/>
        </p:nvSpPr>
        <p:spPr>
          <a:xfrm>
            <a:off x="1028695" y="2558177"/>
            <a:ext cx="16670261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frontend.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some interactive features.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frontend and backend.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5"/>
          <p:cNvCxnSpPr/>
          <p:nvPr/>
        </p:nvCxnSpPr>
        <p:spPr>
          <a:xfrm rot="10800000" flipH="1">
            <a:off x="1028706" y="4514765"/>
            <a:ext cx="16230594" cy="38509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5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016407" y="2172019"/>
            <a:ext cx="16534174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stock (equity) represents ownership in a company.</a:t>
            </a:r>
          </a:p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issue stocks to raise money for business operations, growth, or expansion.</a:t>
            </a:r>
          </a:p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a stock reflects how much the market values a company at a given time.</a:t>
            </a:r>
          </a:p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approximate value of a company can help one decide whether to sell the stock or keep it, thereby assisting in making a profitable trade.</a:t>
            </a:r>
            <a:endParaRPr lang="en-US" sz="3200" dirty="0">
              <a:solidFill>
                <a:srgbClr val="2B2C3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 flipH="1">
            <a:off x="1028695" y="1760761"/>
            <a:ext cx="16230594" cy="38509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"/>
          <p:cNvSpPr txBox="1"/>
          <p:nvPr/>
        </p:nvSpPr>
        <p:spPr>
          <a:xfrm>
            <a:off x="1006871" y="933450"/>
            <a:ext cx="16230600" cy="9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g2eceb3421b0_0_11"/>
          <p:cNvCxnSpPr/>
          <p:nvPr/>
        </p:nvCxnSpPr>
        <p:spPr>
          <a:xfrm rot="10800000" flipH="1">
            <a:off x="1028695" y="1760870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2eceb3421b0_0_11"/>
          <p:cNvSpPr txBox="1"/>
          <p:nvPr/>
        </p:nvSpPr>
        <p:spPr>
          <a:xfrm>
            <a:off x="1006871" y="933450"/>
            <a:ext cx="16230600" cy="9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Stock Price Prediction ?</a:t>
            </a:r>
            <a:endParaRPr lang="en-US" sz="4800" dirty="0"/>
          </a:p>
        </p:txBody>
      </p:sp>
      <p:sp>
        <p:nvSpPr>
          <p:cNvPr id="3" name="Google Shape;101;p3">
            <a:extLst>
              <a:ext uri="{FF2B5EF4-FFF2-40B4-BE49-F238E27FC236}">
                <a16:creationId xmlns:a16="http://schemas.microsoft.com/office/drawing/2014/main" id="{FA8FDCB5-D25F-2A34-FA3E-624764CD6250}"/>
              </a:ext>
            </a:extLst>
          </p:cNvPr>
          <p:cNvSpPr txBox="1"/>
          <p:nvPr/>
        </p:nvSpPr>
        <p:spPr>
          <a:xfrm>
            <a:off x="1031155" y="2172019"/>
            <a:ext cx="16534174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is the process of forecasting the future price of a company's stock. </a:t>
            </a:r>
          </a:p>
          <a:p>
            <a:pPr marL="457200" lvl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based on historical data, market trends, and various financial indicators.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two primary stock markets where shares of publicly listed companies are traded: the Bombay Stock Exchange (BSE) and the National Stock Exchange (NSE).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 rot="10800000" flipH="1">
            <a:off x="1028695" y="1760761"/>
            <a:ext cx="16230594" cy="38509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2"/>
          <p:cNvSpPr txBox="1"/>
          <p:nvPr/>
        </p:nvSpPr>
        <p:spPr>
          <a:xfrm>
            <a:off x="1028689" y="2426890"/>
            <a:ext cx="10489500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2B2C3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Introduction</a:t>
            </a:r>
            <a:endParaRPr sz="4000" b="0" i="0" u="none" strike="noStrike" cap="none" dirty="0">
              <a:solidFill>
                <a:srgbClr val="2B2C30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2B2C3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What is Stock Price Prediction?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rgbClr val="2B2C3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Data Collection</a:t>
            </a:r>
          </a:p>
          <a:p>
            <a:pPr marL="804992" lvl="1" indent="-419768">
              <a:lnSpc>
                <a:spcPct val="150000"/>
              </a:lnSpc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Data Description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rgbClr val="2B2C3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Methodology</a:t>
            </a:r>
          </a:p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Work Flow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992" marR="0" lvl="1" indent="-4197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RNN and LSTM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06871" y="933450"/>
            <a:ext cx="16230600" cy="79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2eceb3421b0_0_18"/>
          <p:cNvCxnSpPr/>
          <p:nvPr/>
        </p:nvCxnSpPr>
        <p:spPr>
          <a:xfrm rot="10800000" flipH="1">
            <a:off x="1028695" y="1760870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g2eceb3421b0_0_18"/>
          <p:cNvSpPr txBox="1"/>
          <p:nvPr/>
        </p:nvSpPr>
        <p:spPr>
          <a:xfrm>
            <a:off x="1006871" y="933450"/>
            <a:ext cx="16230600" cy="9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Collection</a:t>
            </a:r>
            <a:endParaRPr dirty="0"/>
          </a:p>
        </p:txBody>
      </p:sp>
      <p:sp>
        <p:nvSpPr>
          <p:cNvPr id="3" name="Google Shape;101;p3">
            <a:extLst>
              <a:ext uri="{FF2B5EF4-FFF2-40B4-BE49-F238E27FC236}">
                <a16:creationId xmlns:a16="http://schemas.microsoft.com/office/drawing/2014/main" id="{D5701284-BCAE-E6BA-C9C0-64EABD9C6CFD}"/>
              </a:ext>
            </a:extLst>
          </p:cNvPr>
          <p:cNvSpPr txBox="1"/>
          <p:nvPr/>
        </p:nvSpPr>
        <p:spPr>
          <a:xfrm>
            <a:off x="1031155" y="2172019"/>
            <a:ext cx="1653417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There are many websites that provide historical stock data for both the NSE and BSE (for India), such as: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Yahoo Finance,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Quandl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Alpha Ventage, Polygon.io etc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one we will be using is Yahoo Finance, as it is free and provides many years of historical data for most companies.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2eceb3421b0_0_25"/>
          <p:cNvCxnSpPr/>
          <p:nvPr/>
        </p:nvCxnSpPr>
        <p:spPr>
          <a:xfrm rot="10800000" flipH="1">
            <a:off x="1028695" y="1760870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g2eceb3421b0_0_25"/>
          <p:cNvSpPr txBox="1"/>
          <p:nvPr/>
        </p:nvSpPr>
        <p:spPr>
          <a:xfrm>
            <a:off x="1006871" y="933450"/>
            <a:ext cx="16230600" cy="9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1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Description</a:t>
            </a:r>
            <a:endParaRPr lang="en-US" sz="4800" dirty="0"/>
          </a:p>
        </p:txBody>
      </p:sp>
      <p:sp>
        <p:nvSpPr>
          <p:cNvPr id="5" name="Google Shape;101;p3">
            <a:extLst>
              <a:ext uri="{FF2B5EF4-FFF2-40B4-BE49-F238E27FC236}">
                <a16:creationId xmlns:a16="http://schemas.microsoft.com/office/drawing/2014/main" id="{9A62748C-7CA5-CFDE-1558-575BA6697D22}"/>
              </a:ext>
            </a:extLst>
          </p:cNvPr>
          <p:cNvSpPr txBox="1"/>
          <p:nvPr/>
        </p:nvSpPr>
        <p:spPr>
          <a:xfrm>
            <a:off x="1006871" y="1760869"/>
            <a:ext cx="16910481" cy="84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3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3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stock market data was recorded.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The opening price of the asset on the given date. 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highest price of the asset on the given date. 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lowest price of the asset on the given date. 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closing price of the asset on the given date. 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 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While the “Close” doesn’t take account for any after-hour trades. </a:t>
            </a:r>
            <a:r>
              <a:rPr lang="en-US" sz="3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price takes into account any dividends, stock splits, or other corporate actions that may have occurred, which can affect the stock price.</a:t>
            </a:r>
          </a:p>
          <a:p>
            <a:pPr marL="457200" marR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C3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sz="3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price takes into account any dividends, stock splits, or other corporate actions that may have occurred, which can affect the stock price.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205038" y="3999723"/>
            <a:ext cx="17877912" cy="2969713"/>
          </a:xfrm>
          <a:custGeom>
            <a:avLst/>
            <a:gdLst/>
            <a:ahLst/>
            <a:cxnLst/>
            <a:rect l="l" t="t" r="r" b="b"/>
            <a:pathLst>
              <a:path w="17877912" h="2969713" extrusionOk="0">
                <a:moveTo>
                  <a:pt x="0" y="0"/>
                </a:moveTo>
                <a:lnTo>
                  <a:pt x="17877912" y="0"/>
                </a:lnTo>
                <a:lnTo>
                  <a:pt x="17877912" y="2969713"/>
                </a:lnTo>
                <a:lnTo>
                  <a:pt x="0" y="29697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11"/>
          <p:cNvSpPr txBox="1"/>
          <p:nvPr/>
        </p:nvSpPr>
        <p:spPr>
          <a:xfrm>
            <a:off x="5897702" y="933450"/>
            <a:ext cx="6681639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1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 FLOW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7"/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7"/>
          <p:cNvSpPr txBox="1"/>
          <p:nvPr/>
        </p:nvSpPr>
        <p:spPr>
          <a:xfrm>
            <a:off x="1006871" y="933450"/>
            <a:ext cx="16230600" cy="99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METHODOLOGY (</a:t>
            </a:r>
            <a:r>
              <a:rPr lang="en-US" sz="3666" b="1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4614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202103" y="2317710"/>
            <a:ext cx="16230599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 to evaluate the model's generalization performance.</a:t>
            </a:r>
            <a:endParaRPr lang="en-US" sz="3200" b="1" dirty="0">
              <a:solidFill>
                <a:srgbClr val="2B2C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996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b="0" i="0" u="none" strike="noStrike" cap="none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Train the LSTM model using historical stock market data, adjusting hyperparameters as needed.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996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b="0" i="0" u="none" strike="noStrike" cap="none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Monitor training performance and leverage techniques like early stopping to prevent overfitting.</a:t>
            </a:r>
            <a:r>
              <a:rPr lang="en-US" sz="3200" dirty="0">
                <a:solidFill>
                  <a:srgbClr val="2B2C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471996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Forecasting the future close value of the company.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7"/>
          <p:cNvCxnSpPr/>
          <p:nvPr/>
        </p:nvCxnSpPr>
        <p:spPr>
          <a:xfrm rot="10800000" flipH="1">
            <a:off x="1028695" y="1787295"/>
            <a:ext cx="16230600" cy="384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F34E76-6DD4-4AFD-B9E6-48F99FB8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984" y="7278723"/>
            <a:ext cx="6830016" cy="3008277"/>
          </a:xfrm>
          <a:prstGeom prst="rect">
            <a:avLst/>
          </a:prstGeom>
        </p:spPr>
      </p:pic>
      <p:sp>
        <p:nvSpPr>
          <p:cNvPr id="151" name="Google Shape;151;p7"/>
          <p:cNvSpPr txBox="1"/>
          <p:nvPr/>
        </p:nvSpPr>
        <p:spPr>
          <a:xfrm>
            <a:off x="1006871" y="933450"/>
            <a:ext cx="16230600" cy="99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dirty="0">
                <a:solidFill>
                  <a:srgbClr val="2B2C3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RNN (Recurrent Neural Network)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202103" y="2317710"/>
            <a:ext cx="16670261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are neural networks designed for sequential data, allowing information to persist across time steps.</a:t>
            </a:r>
            <a:endParaRPr lang="en-US" sz="3200" b="1" dirty="0">
              <a:solidFill>
                <a:srgbClr val="2B2C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996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 from vanishing and exploding gradient problems, affecting long-range dependency learning.</a:t>
            </a:r>
          </a:p>
          <a:p>
            <a:pPr marL="471996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types like Long Short-Term Memory (LSTM) and Gated Recurrent Unit (GRU) address these challenges.</a:t>
            </a:r>
          </a:p>
          <a:p>
            <a:pPr marL="471996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367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Gmail Auto Complete, Google Translator, NER (Name Entity Recognition) and many more.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0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664</Words>
  <Application>Microsoft Office PowerPoint</Application>
  <PresentationFormat>Custom</PresentationFormat>
  <Paragraphs>63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Playfair Display</vt:lpstr>
      <vt:lpstr>Arial</vt:lpstr>
      <vt:lpstr>Calibri</vt:lpstr>
      <vt:lpstr>Playfair Display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 Bhargava</dc:creator>
  <cp:lastModifiedBy>Rohan Bhargava</cp:lastModifiedBy>
  <cp:revision>10</cp:revision>
  <dcterms:created xsi:type="dcterms:W3CDTF">2006-08-16T00:00:00Z</dcterms:created>
  <dcterms:modified xsi:type="dcterms:W3CDTF">2024-11-06T10:20:24Z</dcterms:modified>
</cp:coreProperties>
</file>