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67" r:id="rId4"/>
    <p:sldId id="268" r:id="rId5"/>
    <p:sldId id="269" r:id="rId6"/>
    <p:sldId id="271" r:id="rId7"/>
    <p:sldId id="258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howGuides="1">
      <p:cViewPr varScale="1">
        <p:scale>
          <a:sx n="68" d="100"/>
          <a:sy n="68" d="100"/>
        </p:scale>
        <p:origin x="96" y="11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 smtClean="0"/>
            <a:t>Kinematics</a:t>
          </a:r>
          <a:endParaRPr lang="en-US" dirty="0"/>
        </a:p>
      </dgm: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/>
      <dgm:spPr/>
      <dgm:t>
        <a:bodyPr/>
        <a:lstStyle/>
        <a:p>
          <a:r>
            <a:rPr lang="en-US" dirty="0" smtClean="0"/>
            <a:t>Error of translation </a:t>
          </a:r>
          <a:endParaRPr lang="en-US" dirty="0"/>
        </a:p>
      </dgm: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B8D53E29-122A-46E1-B481-B57598D97444}">
      <dgm:prSet phldrT="[Text]"/>
      <dgm:spPr/>
      <dgm:t>
        <a:bodyPr/>
        <a:lstStyle/>
        <a:p>
          <a:r>
            <a:rPr lang="en-US" dirty="0" smtClean="0"/>
            <a:t>Error in angular</a:t>
          </a:r>
          <a:endParaRPr lang="en-US" dirty="0"/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en-US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 smtClean="0"/>
            <a:t>Dynamics</a:t>
          </a:r>
          <a:endParaRPr lang="en-US" dirty="0"/>
        </a:p>
      </dgm: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/>
      <dgm:spPr/>
      <dgm:t>
        <a:bodyPr/>
        <a:lstStyle/>
        <a:p>
          <a:r>
            <a:rPr lang="en-US" dirty="0" smtClean="0"/>
            <a:t>Jacobian</a:t>
          </a:r>
          <a:endParaRPr lang="en-US" dirty="0"/>
        </a:p>
      </dgm: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3C50191-A44D-4110-97C1-1DC6F9FD79CA}">
      <dgm:prSet phldrT="[Text]"/>
      <dgm:spPr/>
      <dgm:t>
        <a:bodyPr/>
        <a:lstStyle/>
        <a:p>
          <a:r>
            <a:rPr lang="en-US" dirty="0" smtClean="0"/>
            <a:t>Control Torque</a:t>
          </a:r>
          <a:endParaRPr lang="en-US" dirty="0"/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en-US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 smtClean="0"/>
            <a:t>Simulation</a:t>
          </a:r>
          <a:endParaRPr lang="en-US" dirty="0"/>
        </a:p>
      </dgm: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/>
      <dgm:spPr/>
      <dgm:t>
        <a:bodyPr/>
        <a:lstStyle/>
        <a:p>
          <a:r>
            <a:rPr lang="en-US" dirty="0" smtClean="0"/>
            <a:t>Graphical resonation</a:t>
          </a:r>
          <a:endParaRPr lang="en-US" dirty="0"/>
        </a:p>
      </dgm: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Kinematics</a:t>
          </a:r>
          <a:endParaRPr lang="en-US" sz="1800" kern="1200" dirty="0"/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Error of translation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Error in angular</a:t>
          </a:r>
          <a:endParaRPr lang="en-US" sz="2700" kern="1200" dirty="0"/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1">
            <a:shade val="80000"/>
            <a:hueOff val="24829"/>
            <a:satOff val="941"/>
            <a:lumOff val="9312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Dynamics</a:t>
          </a:r>
          <a:endParaRPr lang="en-US" sz="1800" kern="1200" dirty="0"/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Jacobian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Control Torque</a:t>
          </a:r>
          <a:endParaRPr lang="en-US" sz="2700" kern="1200" dirty="0"/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1">
            <a:shade val="80000"/>
            <a:hueOff val="49657"/>
            <a:satOff val="1882"/>
            <a:lumOff val="18624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Simulation</a:t>
          </a:r>
          <a:endParaRPr lang="en-US" sz="1800" kern="1200" dirty="0"/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Graphical resonation</a:t>
          </a:r>
          <a:endParaRPr lang="en-US" sz="2700" kern="1200" dirty="0"/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Y. Fang†, A. Behal†, W. E. Dixon‡, and D. M. Dawson†</a:t>
            </a:r>
          </a:p>
          <a:p>
            <a:r>
              <a:rPr lang="en-IN" sz="1200" b="0" i="0" u="none" strike="noStrike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†Department of Electrical &amp; Computer Engineering, Clemson University, Clemson, SC 29634-0915</a:t>
            </a:r>
          </a:p>
          <a:p>
            <a:r>
              <a:rPr lang="en-IN" sz="1200" b="0" i="0" u="none" strike="noStrike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‡Robotics and Process Systems Division, Oak Ridge National Laboratory, P.O. Box 2008, Oak Ridge, TN 37831-6305</a:t>
            </a:r>
          </a:p>
          <a:p>
            <a:r>
              <a:rPr lang="de-DE" sz="1200" b="0" i="0" u="none" strike="noStrike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email: yfang, abehal, ddawson@ces.clemson.edu; dixonwe@ornl.gov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12/10/2015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12/10/2015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Adaptive 2.5D Visual </a:t>
            </a:r>
            <a:r>
              <a:rPr lang="en-IN" dirty="0" err="1"/>
              <a:t>Servoing</a:t>
            </a:r>
            <a:r>
              <a:rPr lang="en-IN" dirty="0"/>
              <a:t> of </a:t>
            </a:r>
            <a:r>
              <a:rPr lang="en-IN" dirty="0" err="1"/>
              <a:t>Kinematically</a:t>
            </a:r>
            <a:r>
              <a:rPr lang="en-IN" dirty="0"/>
              <a:t> Redundant Robot</a:t>
            </a:r>
            <a:br>
              <a:rPr lang="en-IN" dirty="0"/>
            </a:br>
            <a:r>
              <a:rPr lang="en-US" dirty="0"/>
              <a:t>Manipulators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Rohan Singh Rajput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 smtClean="0"/>
          </a:p>
          <a:p>
            <a:r>
              <a:rPr lang="en-US" dirty="0" smtClean="0"/>
              <a:t>Brief overview about topic</a:t>
            </a:r>
          </a:p>
          <a:p>
            <a:r>
              <a:rPr lang="en-US" dirty="0" smtClean="0"/>
              <a:t>Simulation and challenges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Computer simulation of Adaptive </a:t>
            </a:r>
            <a:r>
              <a:rPr lang="en-IN" dirty="0"/>
              <a:t>2.5D Visual </a:t>
            </a:r>
            <a:r>
              <a:rPr lang="en-IN" dirty="0" err="1"/>
              <a:t>Servoing</a:t>
            </a:r>
            <a:r>
              <a:rPr lang="en-IN" dirty="0"/>
              <a:t> of </a:t>
            </a:r>
            <a:r>
              <a:rPr lang="en-IN" dirty="0" err="1"/>
              <a:t>Kinematically</a:t>
            </a:r>
            <a:r>
              <a:rPr lang="en-IN" dirty="0"/>
              <a:t> Redundant </a:t>
            </a:r>
            <a:r>
              <a:rPr lang="en-IN" dirty="0" smtClean="0"/>
              <a:t>Robot </a:t>
            </a:r>
            <a:r>
              <a:rPr lang="en-US" dirty="0" smtClean="0"/>
              <a:t>Manipulators is a </a:t>
            </a:r>
            <a:r>
              <a:rPr lang="en-IN" dirty="0"/>
              <a:t>the 3-Dimensional (3D) position and orientation of a camera held by the end-effector of a </a:t>
            </a:r>
            <a:r>
              <a:rPr lang="en-IN" dirty="0" smtClean="0"/>
              <a:t>robot manipulator </a:t>
            </a:r>
            <a:r>
              <a:rPr lang="en-IN" dirty="0"/>
              <a:t>is regulated to a constant desired position and orientation </a:t>
            </a:r>
            <a:r>
              <a:rPr lang="en-IN" dirty="0" smtClean="0"/>
              <a:t>despite of</a:t>
            </a:r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lack of depth information of </a:t>
            </a:r>
            <a:r>
              <a:rPr lang="en-IN" dirty="0" smtClean="0"/>
              <a:t>the actual </a:t>
            </a:r>
            <a:r>
              <a:rPr lang="en-IN" dirty="0"/>
              <a:t>or desired camera position from a </a:t>
            </a:r>
            <a:r>
              <a:rPr lang="en-IN" dirty="0" smtClean="0"/>
              <a:t>target, </a:t>
            </a:r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lack of a 3D model of the target </a:t>
            </a:r>
            <a:r>
              <a:rPr lang="en-IN" dirty="0" smtClean="0"/>
              <a:t>object</a:t>
            </a:r>
            <a:r>
              <a:rPr lang="en-IN" dirty="0"/>
              <a:t>.</a:t>
            </a:r>
            <a:endParaRPr lang="en-IN" dirty="0" smtClean="0"/>
          </a:p>
          <a:p>
            <a:r>
              <a:rPr lang="en-IN" dirty="0"/>
              <a:t>P</a:t>
            </a:r>
            <a:r>
              <a:rPr lang="en-IN" dirty="0" smtClean="0"/>
              <a:t>arametric uncertainty </a:t>
            </a:r>
            <a:r>
              <a:rPr lang="en-IN" dirty="0"/>
              <a:t>in the dynamic model of the robot manipulator</a:t>
            </a:r>
            <a:r>
              <a:rPr lang="en-IN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Used for the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MATLAB(2015b)</a:t>
            </a:r>
          </a:p>
          <a:p>
            <a:pPr lvl="1"/>
            <a:r>
              <a:rPr lang="en-US" dirty="0" smtClean="0"/>
              <a:t>For Velocity kinematics simulation of robot.</a:t>
            </a:r>
          </a:p>
          <a:p>
            <a:r>
              <a:rPr lang="en-US" dirty="0" smtClean="0"/>
              <a:t>Peter </a:t>
            </a:r>
            <a:r>
              <a:rPr lang="en-US" dirty="0" err="1" smtClean="0"/>
              <a:t>Corke</a:t>
            </a:r>
            <a:r>
              <a:rPr lang="en-US" dirty="0" smtClean="0"/>
              <a:t> toolbox</a:t>
            </a:r>
          </a:p>
          <a:p>
            <a:pPr lvl="1"/>
            <a:r>
              <a:rPr lang="en-US" dirty="0" smtClean="0"/>
              <a:t>For Dynamic Simulation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Start with provided pixels</a:t>
            </a:r>
            <a:endParaRPr lang="en-US" dirty="0" smtClean="0"/>
          </a:p>
          <a:p>
            <a:r>
              <a:rPr lang="en-US" dirty="0" smtClean="0"/>
              <a:t>Created Euclidean </a:t>
            </a:r>
            <a:r>
              <a:rPr lang="en-US" dirty="0" err="1" smtClean="0"/>
              <a:t>Homography</a:t>
            </a:r>
            <a:endParaRPr lang="en-US" dirty="0" smtClean="0"/>
          </a:p>
          <a:p>
            <a:r>
              <a:rPr lang="en-US" dirty="0" smtClean="0"/>
              <a:t>Model Creation</a:t>
            </a:r>
          </a:p>
          <a:p>
            <a:r>
              <a:rPr lang="en-US" dirty="0" smtClean="0"/>
              <a:t>Error estimation and correction</a:t>
            </a:r>
          </a:p>
          <a:p>
            <a:r>
              <a:rPr lang="en-US" dirty="0" smtClean="0"/>
              <a:t>Dynamic analysis</a:t>
            </a:r>
          </a:p>
          <a:p>
            <a:r>
              <a:rPr lang="en-US" dirty="0" smtClean="0"/>
              <a:t>Plot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ontent Placeholder 5" descr="Vertical Chevron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5259735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231</Words>
  <Application>Microsoft Office PowerPoint</Application>
  <PresentationFormat>Custom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Euphemia</vt:lpstr>
      <vt:lpstr>Math 16x9</vt:lpstr>
      <vt:lpstr>Adaptive 2.5D Visual Servoing of Kinematically Redundant Robot Manipulators</vt:lpstr>
      <vt:lpstr>Content </vt:lpstr>
      <vt:lpstr>Objective</vt:lpstr>
      <vt:lpstr>Tool Used for the Simulation</vt:lpstr>
      <vt:lpstr>Two Content Layout with Table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2015-12-10T13:03:07Z</dcterms:created>
  <dcterms:modified xsi:type="dcterms:W3CDTF">2015-12-10T13:51:57Z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