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4"/>
  </p:normalViewPr>
  <p:slideViewPr>
    <p:cSldViewPr snapToGrid="0">
      <p:cViewPr varScale="1">
        <p:scale>
          <a:sx n="104" d="100"/>
          <a:sy n="104" d="100"/>
        </p:scale>
        <p:origin x="8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6/20/25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819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pPr/>
              <a:t>6/20/25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358640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pPr/>
              <a:t>6/20/25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769331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pPr/>
              <a:t>6/20/25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3571929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pPr/>
              <a:t>6/20/25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799261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pPr/>
              <a:t>6/20/25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2423947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04329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37642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19901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t>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92643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DAF61AA-5A98-4049-A93E-477E5505141A}" type="datetimeFigureOut">
              <a:rPr lang="en-US" smtClean="0"/>
              <a:t>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41469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DAF61AA-5A98-4049-A93E-477E5505141A}" type="datetimeFigureOut">
              <a:rPr lang="en-US" smtClean="0"/>
              <a:t>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60569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DAF61AA-5A98-4049-A93E-477E5505141A}" type="datetimeFigureOut">
              <a:rPr lang="en-US" smtClean="0"/>
              <a:t>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26622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AF61AA-5A98-4049-A93E-477E5505141A}" type="datetimeFigureOut">
              <a:rPr lang="en-US" smtClean="0"/>
              <a:t>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98590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DAF61AA-5A98-4049-A93E-477E5505141A}" type="datetimeFigureOut">
              <a:rPr lang="en-US" smtClean="0"/>
              <a:t>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04655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DAF61AA-5A98-4049-A93E-477E5505141A}" type="datetimeFigureOut">
              <a:rPr lang="en-US" smtClean="0"/>
              <a:t>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74783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DAF61AA-5A98-4049-A93E-477E5505141A}" type="datetimeFigureOut">
              <a:rPr lang="en-US" smtClean="0"/>
              <a:pPr/>
              <a:t>6/20/25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89393460"/>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6A51B-6793-6A07-F8DE-272B0B420F4D}"/>
              </a:ext>
            </a:extLst>
          </p:cNvPr>
          <p:cNvSpPr>
            <a:spLocks noGrp="1"/>
          </p:cNvSpPr>
          <p:nvPr>
            <p:ph type="ctrTitle"/>
          </p:nvPr>
        </p:nvSpPr>
        <p:spPr>
          <a:xfrm>
            <a:off x="1507067" y="688489"/>
            <a:ext cx="7766936" cy="2740511"/>
          </a:xfrm>
        </p:spPr>
        <p:txBody>
          <a:bodyPr/>
          <a:lstStyle/>
          <a:p>
            <a:pPr algn="ctr"/>
            <a:r>
              <a:rPr lang="en-US" b="1" i="1" dirty="0">
                <a:solidFill>
                  <a:schemeClr val="accent1">
                    <a:lumMod val="75000"/>
                  </a:schemeClr>
                </a:solidFill>
                <a:latin typeface="Times New Roman" panose="02020603050405020304" pitchFamily="18" charset="0"/>
                <a:cs typeface="Times New Roman" panose="02020603050405020304" pitchFamily="18" charset="0"/>
              </a:rPr>
              <a:t>Driver Drowsiness Detection System</a:t>
            </a:r>
          </a:p>
        </p:txBody>
      </p:sp>
      <p:sp>
        <p:nvSpPr>
          <p:cNvPr id="3" name="Subtitle 2">
            <a:extLst>
              <a:ext uri="{FF2B5EF4-FFF2-40B4-BE49-F238E27FC236}">
                <a16:creationId xmlns:a16="http://schemas.microsoft.com/office/drawing/2014/main" id="{78E8A678-F6B9-3EC4-B22C-F83D678B9F15}"/>
              </a:ext>
            </a:extLst>
          </p:cNvPr>
          <p:cNvSpPr>
            <a:spLocks noGrp="1"/>
          </p:cNvSpPr>
          <p:nvPr>
            <p:ph type="subTitle" idx="1"/>
          </p:nvPr>
        </p:nvSpPr>
        <p:spPr>
          <a:xfrm>
            <a:off x="1699707" y="4615031"/>
            <a:ext cx="7574295" cy="1764254"/>
          </a:xfrm>
        </p:spPr>
        <p:txBody>
          <a:bodyPr/>
          <a:lstStyle/>
          <a:p>
            <a:pPr algn="ctr"/>
            <a:r>
              <a:rPr lang="en-US" b="1" i="1">
                <a:solidFill>
                  <a:schemeClr val="accent1">
                    <a:lumMod val="50000"/>
                  </a:schemeClr>
                </a:solidFill>
                <a:latin typeface="Times New Roman" panose="02020603050405020304" pitchFamily="18" charset="0"/>
                <a:cs typeface="Times New Roman" panose="02020603050405020304" pitchFamily="18" charset="0"/>
              </a:rPr>
              <a:t>Made </a:t>
            </a:r>
            <a:r>
              <a:rPr lang="en-US" b="1" i="1" dirty="0">
                <a:solidFill>
                  <a:schemeClr val="accent1">
                    <a:lumMod val="50000"/>
                  </a:schemeClr>
                </a:solidFill>
                <a:latin typeface="Times New Roman" panose="02020603050405020304" pitchFamily="18" charset="0"/>
                <a:cs typeface="Times New Roman" panose="02020603050405020304" pitchFamily="18" charset="0"/>
              </a:rPr>
              <a:t>by:- </a:t>
            </a:r>
          </a:p>
          <a:p>
            <a:pPr algn="ctr"/>
            <a:r>
              <a:rPr lang="en-US" i="1" dirty="0">
                <a:solidFill>
                  <a:schemeClr val="accent1">
                    <a:lumMod val="50000"/>
                  </a:schemeClr>
                </a:solidFill>
                <a:latin typeface="Times New Roman" panose="02020603050405020304" pitchFamily="18" charset="0"/>
                <a:cs typeface="Times New Roman" panose="02020603050405020304" pitchFamily="18" charset="0"/>
              </a:rPr>
              <a:t>                                                         Rohan Agrawal</a:t>
            </a:r>
          </a:p>
          <a:p>
            <a:pPr algn="ctr"/>
            <a:r>
              <a:rPr lang="en-US" i="1" dirty="0">
                <a:solidFill>
                  <a:schemeClr val="accent1">
                    <a:lumMod val="50000"/>
                  </a:schemeClr>
                </a:solidFill>
                <a:latin typeface="Times New Roman" panose="02020603050405020304" pitchFamily="18" charset="0"/>
                <a:cs typeface="Times New Roman" panose="02020603050405020304" pitchFamily="18" charset="0"/>
              </a:rPr>
              <a:t>				                                    Graphic Era University </a:t>
            </a:r>
          </a:p>
          <a:p>
            <a:pPr algn="ctr"/>
            <a:r>
              <a:rPr lang="en-US" i="1" dirty="0">
                <a:solidFill>
                  <a:schemeClr val="accent1">
                    <a:lumMod val="50000"/>
                  </a:schemeClr>
                </a:solidFill>
                <a:latin typeface="Times New Roman" panose="02020603050405020304" pitchFamily="18" charset="0"/>
                <a:cs typeface="Times New Roman" panose="02020603050405020304" pitchFamily="18" charset="0"/>
              </a:rPr>
              <a:t>							Dehradun, India</a:t>
            </a:r>
          </a:p>
          <a:p>
            <a:pPr algn="ctr"/>
            <a:endParaRPr lang="en-US" b="1" i="1"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19057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F9FD6-28A7-15B1-4A21-741EC8AC6DA1}"/>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Conclusion</a:t>
            </a:r>
            <a:br>
              <a:rPr lang="en-IN" b="1" dirty="0"/>
            </a:br>
            <a:endParaRPr lang="en-US" b="1" i="1" dirty="0"/>
          </a:p>
        </p:txBody>
      </p:sp>
      <p:sp>
        <p:nvSpPr>
          <p:cNvPr id="3" name="Content Placeholder 2">
            <a:extLst>
              <a:ext uri="{FF2B5EF4-FFF2-40B4-BE49-F238E27FC236}">
                <a16:creationId xmlns:a16="http://schemas.microsoft.com/office/drawing/2014/main" id="{AB4D29E2-DE78-1ED5-EEB8-1E8ADAAEB85F}"/>
              </a:ext>
            </a:extLst>
          </p:cNvPr>
          <p:cNvSpPr>
            <a:spLocks noGrp="1"/>
          </p:cNvSpPr>
          <p:nvPr>
            <p:ph idx="1"/>
          </p:nvPr>
        </p:nvSpPr>
        <p:spPr>
          <a:xfrm>
            <a:off x="677334" y="1280160"/>
            <a:ext cx="9262732" cy="5120639"/>
          </a:xfrm>
        </p:spPr>
        <p:txBody>
          <a:bodyPr>
            <a:noAutofit/>
          </a:bodyPr>
          <a:lstStyle/>
          <a:p>
            <a:pPr marL="0" indent="0">
              <a:buNone/>
            </a:pPr>
            <a:r>
              <a:rPr lang="en-IN" dirty="0">
                <a:latin typeface="Times New Roman" panose="02020603050405020304" pitchFamily="18" charset="0"/>
                <a:cs typeface="Times New Roman" panose="02020603050405020304" pitchFamily="18" charset="0"/>
              </a:rPr>
              <a:t>Looking forward, the system's foundation opens doors to numerous technological advancements and applications. The potential integration with artificial intelligence and machine learning could further enhance its accuracy and capabilities, while expansion into mobile and cloud-based implementations could broaden its accessibility and impact. The system's influence extends beyond immediate safety benefits to include economic advantages through reduced accident-related costs and insurance expenses, as well as healthcare benefits by preventing fatigue-related injuries and supporting occupational health programs. As regulations around safety monitoring continue to evolve, this system stands as a benchmark for proactive safety measures, demonstrating how technology can be effectively harnessed to protect lives and prevent accidents across various sectors of society.</a:t>
            </a:r>
          </a:p>
          <a:p>
            <a:pPr marL="0" indent="0">
              <a:buNone/>
            </a:pPr>
            <a:r>
              <a:rPr lang="en-IN" dirty="0">
                <a:latin typeface="Times New Roman" panose="02020603050405020304" pitchFamily="18" charset="0"/>
                <a:cs typeface="Times New Roman" panose="02020603050405020304" pitchFamily="18" charset="0"/>
              </a:rPr>
              <a:t>The Drowsiness Detection System ultimately represents more than just a technological solution; it embodies a fundamental shift in how we approach safety monitoring and accident prevention. Its combination of advanced technology, practical implementation, and broad applicability makes it a crucial tool in the ongoing effort to enhance public safety and workplace protection. As the system continues to evolve and find new applications, its potential for saving lives and preventing accidents positions it as a significant contributor to public safety infrastructure.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580450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96089-6D53-5545-3743-8181692BA284}"/>
              </a:ext>
            </a:extLst>
          </p:cNvPr>
          <p:cNvSpPr>
            <a:spLocks noGrp="1"/>
          </p:cNvSpPr>
          <p:nvPr>
            <p:ph type="title"/>
          </p:nvPr>
        </p:nvSpPr>
        <p:spPr>
          <a:xfrm>
            <a:off x="0" y="2700170"/>
            <a:ext cx="11456894" cy="1344706"/>
          </a:xfrm>
        </p:spPr>
        <p:txBody>
          <a:bodyPr>
            <a:normAutofit/>
          </a:bodyPr>
          <a:lstStyle/>
          <a:p>
            <a:pPr algn="ctr"/>
            <a:r>
              <a:rPr lang="en-US" sz="5400" b="1" i="1" dirty="0">
                <a:solidFill>
                  <a:schemeClr val="accent1">
                    <a:lumMod val="75000"/>
                  </a:schemeClr>
                </a:solidFill>
                <a:latin typeface="Times New Roman" panose="02020603050405020304" pitchFamily="18" charset="0"/>
                <a:ea typeface="Verdana" panose="020B0604030504040204" pitchFamily="34" charset="0"/>
                <a:cs typeface="Times New Roman" panose="02020603050405020304" pitchFamily="18" charset="0"/>
              </a:rPr>
              <a:t>Thank You</a:t>
            </a:r>
          </a:p>
        </p:txBody>
      </p:sp>
    </p:spTree>
    <p:extLst>
      <p:ext uri="{BB962C8B-B14F-4D97-AF65-F5344CB8AC3E}">
        <p14:creationId xmlns:p14="http://schemas.microsoft.com/office/powerpoint/2010/main" val="13562243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808BA-16A4-345E-E9C9-9E34266CE5D9}"/>
              </a:ext>
            </a:extLst>
          </p:cNvPr>
          <p:cNvSpPr>
            <a:spLocks noGrp="1"/>
          </p:cNvSpPr>
          <p:nvPr>
            <p:ph type="title"/>
          </p:nvPr>
        </p:nvSpPr>
        <p:spPr>
          <a:xfrm>
            <a:off x="677334" y="1118794"/>
            <a:ext cx="8596668" cy="811605"/>
          </a:xfrm>
        </p:spPr>
        <p:txBody>
          <a:bodyPr>
            <a:normAutofit/>
          </a:bodyPr>
          <a:lstStyle/>
          <a:p>
            <a:pPr algn="ctr"/>
            <a:r>
              <a:rPr lang="en-IN" b="1" i="1" dirty="0">
                <a:latin typeface="Times New Roman" panose="02020603050405020304" pitchFamily="18" charset="0"/>
                <a:cs typeface="Times New Roman" panose="02020603050405020304" pitchFamily="18" charset="0"/>
              </a:rPr>
              <a:t>1. Introduction &amp; Purpose</a:t>
            </a:r>
            <a:endParaRPr lang="en-US"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C9819E9-4CB7-688A-3468-77A5816C5645}"/>
              </a:ext>
            </a:extLst>
          </p:cNvPr>
          <p:cNvSpPr>
            <a:spLocks noGrp="1"/>
          </p:cNvSpPr>
          <p:nvPr>
            <p:ph idx="1"/>
          </p:nvPr>
        </p:nvSpPr>
        <p:spPr/>
        <p:txBody>
          <a:bodyPr>
            <a:normAutofit/>
          </a:bodyPr>
          <a:lstStyle/>
          <a:p>
            <a:pPr marL="0" indent="0">
              <a:buNone/>
            </a:pPr>
            <a:r>
              <a:rPr lang="en-IN" dirty="0">
                <a:latin typeface="Times New Roman" panose="02020603050405020304" pitchFamily="18" charset="0"/>
                <a:cs typeface="Times New Roman" panose="02020603050405020304" pitchFamily="18" charset="0"/>
              </a:rPr>
              <a:t>The </a:t>
            </a:r>
            <a:r>
              <a:rPr lang="en-IN" b="1" dirty="0">
                <a:latin typeface="Times New Roman" panose="02020603050405020304" pitchFamily="18" charset="0"/>
                <a:cs typeface="Times New Roman" panose="02020603050405020304" pitchFamily="18" charset="0"/>
              </a:rPr>
              <a:t>Drowsiness Detection System</a:t>
            </a:r>
            <a:r>
              <a:rPr lang="en-IN" dirty="0">
                <a:latin typeface="Times New Roman" panose="02020603050405020304" pitchFamily="18" charset="0"/>
                <a:cs typeface="Times New Roman" panose="02020603050405020304" pitchFamily="18" charset="0"/>
              </a:rPr>
              <a:t> is an advanced real-time safety monitoring solution that utilizes computer vision to mitigate risks associated with driver fatigue and inattention, particularly for those operating vehicles or heavy machinery. The system relies on a standard webcam to capture continuous facial and eye data, which is </a:t>
            </a:r>
            <a:r>
              <a:rPr lang="en-IN" dirty="0" err="1">
                <a:latin typeface="Times New Roman" panose="02020603050405020304" pitchFamily="18" charset="0"/>
                <a:cs typeface="Times New Roman" panose="02020603050405020304" pitchFamily="18" charset="0"/>
              </a:rPr>
              <a:t>analyzed</a:t>
            </a:r>
            <a:r>
              <a:rPr lang="en-IN" dirty="0">
                <a:latin typeface="Times New Roman" panose="02020603050405020304" pitchFamily="18" charset="0"/>
                <a:cs typeface="Times New Roman" panose="02020603050405020304" pitchFamily="18" charset="0"/>
              </a:rPr>
              <a:t> using sophisticated computer vision algorithms. By tracking eye movements, blink duration, and patterns, it identifies signs of drowsiness, such as prolonged eye closure or frequent blinking. At its core, the system employs a convolutional neural network (CNN) model trained on extensive datasets to distinguish between "open eyes" (alert) and "closed eyes" (drowsy) states with high accuracy. Upon detecting drowsiness, the system issues real-time alerts, including auditory alarms, visual warnings, or physical vibrations, to prompt the individual to refocus. This integration of computer vision, machine learning, and real-time monitoring makes the system a vital tool for enhancing safety and preventing accidents caused by fatigue.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854024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A0D13-C127-A5A9-EBB3-71AC4B47F79F}"/>
              </a:ext>
            </a:extLst>
          </p:cNvPr>
          <p:cNvSpPr>
            <a:spLocks noGrp="1"/>
          </p:cNvSpPr>
          <p:nvPr>
            <p:ph type="title"/>
          </p:nvPr>
        </p:nvSpPr>
        <p:spPr>
          <a:xfrm>
            <a:off x="677334" y="290456"/>
            <a:ext cx="8596668" cy="602429"/>
          </a:xfrm>
        </p:spPr>
        <p:txBody>
          <a:bodyPr>
            <a:normAutofit fontScale="90000"/>
          </a:bodyPr>
          <a:lstStyle/>
          <a:p>
            <a:r>
              <a:rPr lang="en-IN" sz="3200" dirty="0">
                <a:latin typeface="Times New Roman" panose="02020603050405020304" pitchFamily="18" charset="0"/>
                <a:cs typeface="Times New Roman" panose="02020603050405020304" pitchFamily="18" charset="0"/>
              </a:rPr>
              <a:t>2. How It Works</a:t>
            </a:r>
            <a:br>
              <a:rPr lang="en-IN"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7236367-5A64-0FD2-19AB-69B518041788}"/>
              </a:ext>
            </a:extLst>
          </p:cNvPr>
          <p:cNvSpPr>
            <a:spLocks noGrp="1"/>
          </p:cNvSpPr>
          <p:nvPr>
            <p:ph idx="1"/>
          </p:nvPr>
        </p:nvSpPr>
        <p:spPr>
          <a:xfrm>
            <a:off x="677334" y="892885"/>
            <a:ext cx="8596668" cy="5583219"/>
          </a:xfrm>
        </p:spPr>
        <p:txBody>
          <a:bodyPr>
            <a:noAutofit/>
          </a:bodyPr>
          <a:lstStyle/>
          <a:p>
            <a:r>
              <a:rPr lang="en-IN" sz="1600" b="1" dirty="0">
                <a:latin typeface="Times New Roman" panose="02020603050405020304" pitchFamily="18" charset="0"/>
                <a:cs typeface="Times New Roman" panose="02020603050405020304" pitchFamily="18" charset="0"/>
              </a:rPr>
              <a:t>Video Capture &amp; Processing</a:t>
            </a:r>
            <a:endParaRPr lang="en-IN"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Uses a standard webcam to capture video in real-time</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Processes each frame of video to detect faces</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Displays a mirror view for user comfort</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Optimizes image size for efficient processing</a:t>
            </a:r>
          </a:p>
          <a:p>
            <a:r>
              <a:rPr lang="en-IN" sz="1600" b="1" dirty="0">
                <a:latin typeface="Times New Roman" panose="02020603050405020304" pitchFamily="18" charset="0"/>
                <a:cs typeface="Times New Roman" panose="02020603050405020304" pitchFamily="18" charset="0"/>
              </a:rPr>
              <a:t>Face &amp; Eye Detection</a:t>
            </a:r>
            <a:endParaRPr lang="en-IN"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Locates the user's face in each video frame</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Identifies specific facial landmarks, focusing on the eyes</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Creates a digital map of key points around each eye</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Tracks these points continuously in real-time</a:t>
            </a:r>
          </a:p>
          <a:p>
            <a:r>
              <a:rPr lang="en-IN" sz="1600" b="1" dirty="0">
                <a:latin typeface="Times New Roman" panose="02020603050405020304" pitchFamily="18" charset="0"/>
                <a:cs typeface="Times New Roman" panose="02020603050405020304" pitchFamily="18" charset="0"/>
              </a:rPr>
              <a:t>Drowsiness Detection</a:t>
            </a:r>
            <a:endParaRPr lang="en-IN"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Measures the openness of eyes using Eye Aspect Ratio (EAR)</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EAR is calculated by measuring the distance between key points around the eyes</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Monitors changes in EAR over multiple frames</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Identifies patterns that indicate drowsiness</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31362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83D45-7074-F2E3-4E5C-01B27392CBBE}"/>
              </a:ext>
            </a:extLst>
          </p:cNvPr>
          <p:cNvSpPr>
            <a:spLocks noGrp="1"/>
          </p:cNvSpPr>
          <p:nvPr>
            <p:ph type="title"/>
          </p:nvPr>
        </p:nvSpPr>
        <p:spPr>
          <a:xfrm>
            <a:off x="11919472" y="609600"/>
            <a:ext cx="272527" cy="1320800"/>
          </a:xfrm>
        </p:spPr>
        <p:txBody>
          <a:bodyPr/>
          <a:lstStyle/>
          <a:p>
            <a:endParaRPr lang="en-US" dirty="0"/>
          </a:p>
        </p:txBody>
      </p:sp>
      <p:sp>
        <p:nvSpPr>
          <p:cNvPr id="3" name="Content Placeholder 2">
            <a:extLst>
              <a:ext uri="{FF2B5EF4-FFF2-40B4-BE49-F238E27FC236}">
                <a16:creationId xmlns:a16="http://schemas.microsoft.com/office/drawing/2014/main" id="{0C812569-8153-7FCB-B30C-EF6D92265CF9}"/>
              </a:ext>
            </a:extLst>
          </p:cNvPr>
          <p:cNvSpPr>
            <a:spLocks noGrp="1"/>
          </p:cNvSpPr>
          <p:nvPr>
            <p:ph idx="1"/>
          </p:nvPr>
        </p:nvSpPr>
        <p:spPr>
          <a:xfrm>
            <a:off x="677334" y="609601"/>
            <a:ext cx="8596668" cy="5431762"/>
          </a:xfrm>
        </p:spPr>
        <p:txBody>
          <a:bodyPr>
            <a:normAutofit/>
          </a:bodyPr>
          <a:lstStyle/>
          <a:p>
            <a:r>
              <a:rPr lang="en-IN" sz="1600" b="1" dirty="0">
                <a:latin typeface="Times New Roman" panose="02020603050405020304" pitchFamily="18" charset="0"/>
                <a:cs typeface="Times New Roman" panose="02020603050405020304" pitchFamily="18" charset="0"/>
              </a:rPr>
              <a:t>Alert System</a:t>
            </a:r>
            <a:endParaRPr lang="en-IN"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Visual Warnings: Displays warning messages on screen when drowsiness is detected</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Audio Alerts: Plays a warning sound to alert the user</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Real-time Response: Alerts are triggered immediately when drowsiness is detected</a:t>
            </a:r>
          </a:p>
          <a:p>
            <a:pPr marL="0" indent="0">
              <a:buNone/>
            </a:pPr>
            <a:endParaRPr lang="en-US" sz="1600" dirty="0">
              <a:latin typeface="Times New Roman" panose="02020603050405020304" pitchFamily="18" charset="0"/>
              <a:cs typeface="Times New Roman" panose="02020603050405020304" pitchFamily="18" charset="0"/>
            </a:endParaRPr>
          </a:p>
        </p:txBody>
      </p:sp>
      <p:pic>
        <p:nvPicPr>
          <p:cNvPr id="1026" name="Picture 2" descr="Driver Drowsiness Detection Using Mediapipe In Python">
            <a:extLst>
              <a:ext uri="{FF2B5EF4-FFF2-40B4-BE49-F238E27FC236}">
                <a16:creationId xmlns:a16="http://schemas.microsoft.com/office/drawing/2014/main" id="{CA6B9632-9CB3-EEC7-23B1-A70661575B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2463501"/>
            <a:ext cx="9736068" cy="3577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69213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499A5-E547-A07E-A044-5B7B5AF6C305}"/>
              </a:ext>
            </a:extLst>
          </p:cNvPr>
          <p:cNvSpPr>
            <a:spLocks noGrp="1"/>
          </p:cNvSpPr>
          <p:nvPr>
            <p:ph type="title"/>
          </p:nvPr>
        </p:nvSpPr>
        <p:spPr>
          <a:xfrm>
            <a:off x="677334" y="408791"/>
            <a:ext cx="8596668" cy="688489"/>
          </a:xfrm>
        </p:spPr>
        <p:txBody>
          <a:bodyPr>
            <a:normAutofit/>
          </a:bodyPr>
          <a:lstStyle/>
          <a:p>
            <a:r>
              <a:rPr lang="en-IN" sz="3200" dirty="0">
                <a:latin typeface="Times New Roman" panose="02020603050405020304" pitchFamily="18" charset="0"/>
                <a:cs typeface="Times New Roman" panose="02020603050405020304" pitchFamily="18" charset="0"/>
              </a:rPr>
              <a:t>3. Key Features</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96C21C7-40EE-F208-4C16-449D93638B07}"/>
              </a:ext>
            </a:extLst>
          </p:cNvPr>
          <p:cNvSpPr>
            <a:spLocks noGrp="1"/>
          </p:cNvSpPr>
          <p:nvPr>
            <p:ph idx="1"/>
          </p:nvPr>
        </p:nvSpPr>
        <p:spPr>
          <a:xfrm>
            <a:off x="677334" y="1097281"/>
            <a:ext cx="8596668" cy="5540188"/>
          </a:xfrm>
        </p:spPr>
        <p:txBody>
          <a:bodyPr>
            <a:noAutofit/>
          </a:bodyPr>
          <a:lstStyle/>
          <a:p>
            <a:r>
              <a:rPr lang="en-IN" sz="1600" b="1" dirty="0">
                <a:latin typeface="Times New Roman" panose="02020603050405020304" pitchFamily="18" charset="0"/>
                <a:cs typeface="Times New Roman" panose="02020603050405020304" pitchFamily="18" charset="0"/>
              </a:rPr>
              <a:t>Real-time Monitoring</a:t>
            </a:r>
            <a:endParaRPr lang="en-IN"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Continuous eye tracking</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Instant response to drowsiness signs</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Non-intrusive monitoring process</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User-friendly interface</a:t>
            </a:r>
          </a:p>
          <a:p>
            <a:r>
              <a:rPr lang="en-IN" sz="1600" b="1" dirty="0">
                <a:latin typeface="Times New Roman" panose="02020603050405020304" pitchFamily="18" charset="0"/>
                <a:cs typeface="Times New Roman" panose="02020603050405020304" pitchFamily="18" charset="0"/>
              </a:rPr>
              <a:t>Smart Detection</a:t>
            </a:r>
            <a:endParaRPr lang="en-IN"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Advanced facial recognition</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Precise eye movement tracking</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Drowsiness pattern recognition</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Multiple frame verification to reduce false alarms</a:t>
            </a:r>
          </a:p>
          <a:p>
            <a:r>
              <a:rPr lang="en-IN" sz="1600" b="1" dirty="0">
                <a:latin typeface="Times New Roman" panose="02020603050405020304" pitchFamily="18" charset="0"/>
                <a:cs typeface="Times New Roman" panose="02020603050405020304" pitchFamily="18" charset="0"/>
              </a:rPr>
              <a:t>Alert System</a:t>
            </a:r>
            <a:endParaRPr lang="en-IN"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Dual alert mechanism (visual and audio)</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Clear warning messages</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Immediate alert triggering</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Attention-grabbing notifications</a:t>
            </a:r>
          </a:p>
        </p:txBody>
      </p:sp>
    </p:spTree>
    <p:extLst>
      <p:ext uri="{BB962C8B-B14F-4D97-AF65-F5344CB8AC3E}">
        <p14:creationId xmlns:p14="http://schemas.microsoft.com/office/powerpoint/2010/main" val="21788584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7C41C-6C39-D0C4-41BD-23716AE45BD7}"/>
              </a:ext>
            </a:extLst>
          </p:cNvPr>
          <p:cNvSpPr>
            <a:spLocks noGrp="1"/>
          </p:cNvSpPr>
          <p:nvPr>
            <p:ph type="title"/>
          </p:nvPr>
        </p:nvSpPr>
        <p:spPr>
          <a:xfrm>
            <a:off x="677334" y="398034"/>
            <a:ext cx="8596668" cy="666974"/>
          </a:xfrm>
        </p:spPr>
        <p:txBody>
          <a:bodyPr>
            <a:normAutofit/>
          </a:bodyPr>
          <a:lstStyle/>
          <a:p>
            <a:r>
              <a:rPr lang="en-IN" sz="3200" i="1" dirty="0">
                <a:latin typeface="Times New Roman" panose="02020603050405020304" pitchFamily="18" charset="0"/>
                <a:cs typeface="Times New Roman" panose="02020603050405020304" pitchFamily="18" charset="0"/>
              </a:rPr>
              <a:t>4. Applications</a:t>
            </a:r>
            <a:endParaRPr lang="en-US" sz="3200"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4D1CDC8-88BE-DCE6-AC5C-DC5499929720}"/>
              </a:ext>
            </a:extLst>
          </p:cNvPr>
          <p:cNvSpPr>
            <a:spLocks noGrp="1"/>
          </p:cNvSpPr>
          <p:nvPr>
            <p:ph idx="1"/>
          </p:nvPr>
        </p:nvSpPr>
        <p:spPr>
          <a:xfrm>
            <a:off x="677334" y="1065008"/>
            <a:ext cx="8596668" cy="5394957"/>
          </a:xfrm>
        </p:spPr>
        <p:txBody>
          <a:bodyPr>
            <a:noAutofit/>
          </a:bodyPr>
          <a:lstStyle/>
          <a:p>
            <a:r>
              <a:rPr lang="en-IN" sz="1600" b="1" dirty="0">
                <a:latin typeface="Times New Roman" panose="02020603050405020304" pitchFamily="18" charset="0"/>
                <a:cs typeface="Times New Roman" panose="02020603050405020304" pitchFamily="18" charset="0"/>
              </a:rPr>
              <a:t>Transportation Industry</a:t>
            </a:r>
            <a:endParaRPr lang="en-IN"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Long-haul truck drivers</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Bus operators</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Taxi and ride-share drivers</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Train operators</a:t>
            </a:r>
          </a:p>
          <a:p>
            <a:r>
              <a:rPr lang="en-IN" sz="1600" b="1" dirty="0">
                <a:latin typeface="Times New Roman" panose="02020603050405020304" pitchFamily="18" charset="0"/>
                <a:cs typeface="Times New Roman" panose="02020603050405020304" pitchFamily="18" charset="0"/>
              </a:rPr>
              <a:t>Workplace Safety</a:t>
            </a:r>
            <a:endParaRPr lang="en-IN"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Heavy machinery operators</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Control room monitors</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Assembly line workers</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Night shift personnel</a:t>
            </a:r>
          </a:p>
          <a:p>
            <a:r>
              <a:rPr lang="en-IN" sz="1600" b="1" dirty="0">
                <a:latin typeface="Times New Roman" panose="02020603050405020304" pitchFamily="18" charset="0"/>
                <a:cs typeface="Times New Roman" panose="02020603050405020304" pitchFamily="18" charset="0"/>
              </a:rPr>
              <a:t>Personal Use</a:t>
            </a:r>
            <a:endParaRPr lang="en-IN"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Private vehicle drivers</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Students during long study sessions</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Professionals working extended hours</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Anyone at risk of drowsiness during critical tasks</a:t>
            </a:r>
          </a:p>
        </p:txBody>
      </p:sp>
    </p:spTree>
    <p:extLst>
      <p:ext uri="{BB962C8B-B14F-4D97-AF65-F5344CB8AC3E}">
        <p14:creationId xmlns:p14="http://schemas.microsoft.com/office/powerpoint/2010/main" val="4260746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0BF45-CD02-537B-F1D7-0CEA52030E1B}"/>
              </a:ext>
            </a:extLst>
          </p:cNvPr>
          <p:cNvSpPr>
            <a:spLocks noGrp="1"/>
          </p:cNvSpPr>
          <p:nvPr>
            <p:ph type="title"/>
          </p:nvPr>
        </p:nvSpPr>
        <p:spPr>
          <a:xfrm>
            <a:off x="677334" y="462580"/>
            <a:ext cx="8596668" cy="537882"/>
          </a:xfrm>
        </p:spPr>
        <p:txBody>
          <a:bodyPr>
            <a:normAutofit fontScale="90000"/>
          </a:bodyPr>
          <a:lstStyle/>
          <a:p>
            <a:r>
              <a:rPr lang="en-US" sz="3200" i="1" dirty="0">
                <a:latin typeface="Times New Roman" panose="02020603050405020304" pitchFamily="18" charset="0"/>
                <a:cs typeface="Times New Roman" panose="02020603050405020304" pitchFamily="18" charset="0"/>
              </a:rPr>
              <a:t>5. Benefits</a:t>
            </a:r>
          </a:p>
        </p:txBody>
      </p:sp>
      <p:sp>
        <p:nvSpPr>
          <p:cNvPr id="3" name="Content Placeholder 2">
            <a:extLst>
              <a:ext uri="{FF2B5EF4-FFF2-40B4-BE49-F238E27FC236}">
                <a16:creationId xmlns:a16="http://schemas.microsoft.com/office/drawing/2014/main" id="{37EE0197-3CB2-06F1-66BE-E8F3846F2EA4}"/>
              </a:ext>
            </a:extLst>
          </p:cNvPr>
          <p:cNvSpPr>
            <a:spLocks noGrp="1"/>
          </p:cNvSpPr>
          <p:nvPr>
            <p:ph idx="1"/>
          </p:nvPr>
        </p:nvSpPr>
        <p:spPr>
          <a:xfrm>
            <a:off x="677334" y="1000463"/>
            <a:ext cx="8596668" cy="5040900"/>
          </a:xfrm>
        </p:spPr>
        <p:txBody>
          <a:bodyPr>
            <a:noAutofit/>
          </a:bodyPr>
          <a:lstStyle/>
          <a:p>
            <a:r>
              <a:rPr lang="en-IN" sz="1600" b="1" dirty="0">
                <a:latin typeface="Times New Roman" panose="02020603050405020304" pitchFamily="18" charset="0"/>
                <a:cs typeface="Times New Roman" panose="02020603050405020304" pitchFamily="18" charset="0"/>
              </a:rPr>
              <a:t>Safety Enhancement</a:t>
            </a:r>
            <a:endParaRPr lang="en-IN"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Prevents drowsiness-related accidents</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Provides early warning of fatigue</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Increases user awareness</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Promotes safer working conditions</a:t>
            </a:r>
          </a:p>
          <a:p>
            <a:r>
              <a:rPr lang="en-IN" sz="1600" b="1" dirty="0">
                <a:latin typeface="Times New Roman" panose="02020603050405020304" pitchFamily="18" charset="0"/>
                <a:cs typeface="Times New Roman" panose="02020603050405020304" pitchFamily="18" charset="0"/>
              </a:rPr>
              <a:t>Practical Advantages</a:t>
            </a:r>
            <a:endParaRPr lang="en-IN"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Easy to set up and use</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Works with standard webcams</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Non-invasive monitoring</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Real-time protection</a:t>
            </a:r>
          </a:p>
          <a:p>
            <a:r>
              <a:rPr lang="en-IN" sz="1600" b="1" dirty="0">
                <a:latin typeface="Times New Roman" panose="02020603050405020304" pitchFamily="18" charset="0"/>
                <a:cs typeface="Times New Roman" panose="02020603050405020304" pitchFamily="18" charset="0"/>
              </a:rPr>
              <a:t>Cost-Effective</a:t>
            </a:r>
            <a:endParaRPr lang="en-IN"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Uses existing hardware</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Minimal setup required</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Low maintenance needs</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Prevents costly accidents</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358296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7E0EF-37C3-4BCF-60AE-ED731FFD2605}"/>
              </a:ext>
            </a:extLst>
          </p:cNvPr>
          <p:cNvSpPr>
            <a:spLocks noGrp="1"/>
          </p:cNvSpPr>
          <p:nvPr>
            <p:ph type="title"/>
          </p:nvPr>
        </p:nvSpPr>
        <p:spPr>
          <a:xfrm>
            <a:off x="677334" y="816638"/>
            <a:ext cx="8596668" cy="657160"/>
          </a:xfrm>
        </p:spPr>
        <p:txBody>
          <a:bodyPr>
            <a:normAutofit/>
          </a:bodyPr>
          <a:lstStyle/>
          <a:p>
            <a:r>
              <a:rPr lang="en-IN" sz="3200" i="1" dirty="0">
                <a:latin typeface="Times New Roman" panose="02020603050405020304" pitchFamily="18" charset="0"/>
                <a:cs typeface="Times New Roman" panose="02020603050405020304" pitchFamily="18" charset="0"/>
              </a:rPr>
              <a:t>6. Future Potential</a:t>
            </a:r>
            <a:endParaRPr lang="en-US" sz="3200"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BD6067-E9F4-2BAA-C21C-4F7DA00A265A}"/>
              </a:ext>
            </a:extLst>
          </p:cNvPr>
          <p:cNvSpPr>
            <a:spLocks noGrp="1"/>
          </p:cNvSpPr>
          <p:nvPr>
            <p:ph idx="1"/>
          </p:nvPr>
        </p:nvSpPr>
        <p:spPr>
          <a:xfrm>
            <a:off x="677334" y="1473799"/>
            <a:ext cx="8596668" cy="4567564"/>
          </a:xfrm>
        </p:spPr>
        <p:txBody>
          <a:bodyPr>
            <a:normAutofit/>
          </a:bodyPr>
          <a:lstStyle/>
          <a:p>
            <a:r>
              <a:rPr lang="en-IN" b="1" dirty="0">
                <a:latin typeface="Times New Roman" panose="02020603050405020304" pitchFamily="18" charset="0"/>
                <a:cs typeface="Times New Roman" panose="02020603050405020304" pitchFamily="18" charset="0"/>
              </a:rPr>
              <a:t>Technical Enhancements</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Integration with machine learning for improved accuracy</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Additional biometric monitoring capabilities</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Customizable alert systems</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Mobile device compatibility</a:t>
            </a:r>
          </a:p>
          <a:p>
            <a:r>
              <a:rPr lang="en-IN" b="1" dirty="0">
                <a:latin typeface="Times New Roman" panose="02020603050405020304" pitchFamily="18" charset="0"/>
                <a:cs typeface="Times New Roman" panose="02020603050405020304" pitchFamily="18" charset="0"/>
              </a:rPr>
              <a:t>Expanded Applications</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Vehicle system integration</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Remote monitoring capabilities</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 analytics for pattern recognition</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Multi-user monitoring systems</a:t>
            </a:r>
          </a:p>
        </p:txBody>
      </p:sp>
    </p:spTree>
    <p:extLst>
      <p:ext uri="{BB962C8B-B14F-4D97-AF65-F5344CB8AC3E}">
        <p14:creationId xmlns:p14="http://schemas.microsoft.com/office/powerpoint/2010/main" val="403417063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53FE1-23EE-5EBF-992D-01CFAC849431}"/>
              </a:ext>
            </a:extLst>
          </p:cNvPr>
          <p:cNvSpPr>
            <a:spLocks noGrp="1"/>
          </p:cNvSpPr>
          <p:nvPr>
            <p:ph type="title"/>
          </p:nvPr>
        </p:nvSpPr>
        <p:spPr>
          <a:xfrm>
            <a:off x="677334" y="946673"/>
            <a:ext cx="8596668" cy="677732"/>
          </a:xfrm>
        </p:spPr>
        <p:txBody>
          <a:bodyPr>
            <a:normAutofit/>
          </a:bodyPr>
          <a:lstStyle/>
          <a:p>
            <a:r>
              <a:rPr lang="en-IN" sz="3200" i="1" dirty="0">
                <a:latin typeface="Times New Roman" panose="02020603050405020304" pitchFamily="18" charset="0"/>
                <a:cs typeface="Times New Roman" panose="02020603050405020304" pitchFamily="18" charset="0"/>
              </a:rPr>
              <a:t>7. Technical Requirements</a:t>
            </a:r>
            <a:endParaRPr lang="en-US" sz="3200"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03E25E-743F-3564-3A37-8D0449559C05}"/>
              </a:ext>
            </a:extLst>
          </p:cNvPr>
          <p:cNvSpPr>
            <a:spLocks noGrp="1"/>
          </p:cNvSpPr>
          <p:nvPr>
            <p:ph idx="1"/>
          </p:nvPr>
        </p:nvSpPr>
        <p:spPr>
          <a:xfrm>
            <a:off x="677334" y="1624405"/>
            <a:ext cx="8596668" cy="4416957"/>
          </a:xfrm>
        </p:spPr>
        <p:txBody>
          <a:bodyPr>
            <a:normAutofit/>
          </a:bodyPr>
          <a:lstStyle/>
          <a:p>
            <a:r>
              <a:rPr lang="en-IN" b="1" dirty="0">
                <a:latin typeface="Times New Roman" panose="02020603050405020304" pitchFamily="18" charset="0"/>
                <a:cs typeface="Times New Roman" panose="02020603050405020304" pitchFamily="18" charset="0"/>
              </a:rPr>
              <a:t>Hardware Needs</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Computer with webcam</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Audio output capability</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Sufficient processing power</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Stable lighting conditions</a:t>
            </a:r>
          </a:p>
          <a:p>
            <a:r>
              <a:rPr lang="en-IN" b="1" dirty="0">
                <a:latin typeface="Times New Roman" panose="02020603050405020304" pitchFamily="18" charset="0"/>
                <a:cs typeface="Times New Roman" panose="02020603050405020304" pitchFamily="18" charset="0"/>
              </a:rPr>
              <a:t>Software Components</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Face detection system</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Eye tracking algorithm</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Alert system components</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User interface elements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01367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Facet">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Gallery</Template>
  <TotalTime>167</TotalTime>
  <Words>806</Words>
  <Application>Microsoft Macintosh PowerPoint</Application>
  <PresentationFormat>Widescreen</PresentationFormat>
  <Paragraphs>101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Times New Roman</vt:lpstr>
      <vt:lpstr>Trebuchet MS</vt:lpstr>
      <vt:lpstr>Wingdings 3</vt:lpstr>
      <vt:lpstr>Facet</vt:lpstr>
      <vt:lpstr>Driver Drowsiness Detection System</vt:lpstr>
      <vt:lpstr>1. Introduction &amp; Purpose</vt:lpstr>
      <vt:lpstr>2. How It Works </vt:lpstr>
      <vt:lpstr>PowerPoint Presentation</vt:lpstr>
      <vt:lpstr>3. Key Features</vt:lpstr>
      <vt:lpstr>4. Applications</vt:lpstr>
      <vt:lpstr>5. Benefits</vt:lpstr>
      <vt:lpstr>6. Future Potential</vt:lpstr>
      <vt:lpstr>7. Technical Requirements</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Rohan Agrawal</dc:creator>
  <cp:lastModifiedBy>Rohan Agrawal</cp:lastModifiedBy>
  <cp:revision>3</cp:revision>
  <dcterms:created xsi:type="dcterms:W3CDTF">2025-01-11T10:05:44Z</dcterms:created>
  <dcterms:modified xsi:type="dcterms:W3CDTF">2025-06-20T17:33:01Z</dcterms:modified>
</cp:coreProperties>
</file>