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61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7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27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8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2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28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31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98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58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3150-644F-49A7-9D03-4CCC975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Highway Congestion: A Statistical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B6AC-2918-418A-8B2C-0E0831CFB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546" y="4674261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By: 	Rohan Gupta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	Xu Wang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49B49-E874-4031-9047-30B347EE7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5" r="11096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70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ABA-E7D4-4EA6-89C5-3A85E17D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of Average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CE24-06D3-426A-B7DD-F013FF1D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Probability of encountering congestion from 2:00 pm to 2:05 pm on the I405 South</a:t>
            </a:r>
          </a:p>
          <a:p>
            <a:pPr marL="0" indent="0">
              <a:buNone/>
            </a:pPr>
            <a:r>
              <a:rPr lang="en-IN" dirty="0"/>
              <a:t>	Mean Speed		  	: 39.17 Mph</a:t>
            </a:r>
          </a:p>
          <a:p>
            <a:pPr marL="0" indent="0">
              <a:buNone/>
            </a:pPr>
            <a:r>
              <a:rPr lang="en-IN" dirty="0"/>
              <a:t>	Standard Deviation	  	: 5.30 Mph</a:t>
            </a:r>
          </a:p>
          <a:p>
            <a:pPr marL="0" indent="0">
              <a:buNone/>
            </a:pPr>
            <a:r>
              <a:rPr lang="en-IN" dirty="0"/>
              <a:t>	Probability of Congestion 	: 4.18%</a:t>
            </a:r>
          </a:p>
        </p:txBody>
      </p:sp>
      <p:pic>
        <p:nvPicPr>
          <p:cNvPr id="4" name="Picture 3" descr="405 South">
            <a:extLst>
              <a:ext uri="{FF2B5EF4-FFF2-40B4-BE49-F238E27FC236}">
                <a16:creationId xmlns:a16="http://schemas.microsoft.com/office/drawing/2014/main" id="{B2D74BD5-47CE-4678-BE5F-1ECB7959C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50" y="4222998"/>
            <a:ext cx="3238850" cy="2269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50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>
            <a:extLst>
              <a:ext uri="{FF2B5EF4-FFF2-40B4-BE49-F238E27FC236}">
                <a16:creationId xmlns:a16="http://schemas.microsoft.com/office/drawing/2014/main" id="{8F7E2CF3-5D2D-4F22-A794-C3D00DBD98AC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15228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fld id="{CB815475-92DA-4036-BAEB-F47399A19419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11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B9A890-BBA4-4D56-B20A-139BFBD4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Three Phase Traffic Theory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44154F-213C-4095-A03A-B9FC1085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dirty="0"/>
              <a:t>Based on the vehicle speed of the previous part, we still could not decide the congestion degree of the highway.</a:t>
            </a:r>
          </a:p>
          <a:p>
            <a:pPr algn="l"/>
            <a:r>
              <a:rPr lang="en-US" altLang="en-US" sz="2400" dirty="0"/>
              <a:t>Low speed doesn’t have to mean congestion. There exist situations that few cars drive slowly. </a:t>
            </a:r>
          </a:p>
          <a:p>
            <a:pPr algn="l"/>
            <a:r>
              <a:rPr lang="en-US" altLang="en-US" sz="2400" dirty="0"/>
              <a:t>High speed doesn’t have mean free flow of traffic. There exist situations that many cars in a crowded highway move at same high speed.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54A18526-BC4F-4995-8D4F-13434E4CB5CD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15228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fld id="{13B6E0E3-F7BF-4F3D-932E-4376D46DA727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12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795EDCB-4D42-40CD-BC00-3832E1321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44" y="1825625"/>
            <a:ext cx="5487618" cy="314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5" name="Text Box 5">
            <a:extLst>
              <a:ext uri="{FF2B5EF4-FFF2-40B4-BE49-F238E27FC236}">
                <a16:creationId xmlns:a16="http://schemas.microsoft.com/office/drawing/2014/main" id="{CD14CF74-E4F4-4958-9DC3-28B95A7795E0}"/>
              </a:ext>
            </a:extLst>
          </p:cNvPr>
          <p:cNvSpPr txBox="1">
            <a:spLocks/>
          </p:cNvSpPr>
          <p:nvPr/>
        </p:nvSpPr>
        <p:spPr bwMode="auto">
          <a:xfrm>
            <a:off x="7252798" y="4968542"/>
            <a:ext cx="3161109" cy="11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endParaRPr lang="en-US" altLang="en-US" sz="1406" dirty="0"/>
          </a:p>
          <a:p>
            <a:pPr algn="l"/>
            <a:r>
              <a:rPr lang="en-US" altLang="en-US" sz="1406" dirty="0"/>
              <a:t>Flow rate: passing vehicles per time</a:t>
            </a:r>
          </a:p>
          <a:p>
            <a:pPr algn="l"/>
            <a:r>
              <a:rPr lang="en-US" altLang="en-US" sz="1406" dirty="0"/>
              <a:t>Density: vehicles per length</a:t>
            </a:r>
          </a:p>
          <a:p>
            <a:pPr algn="l"/>
            <a:r>
              <a:rPr lang="en-US" altLang="en-US" sz="1406" dirty="0"/>
              <a:t>Occupancy: surrogate for density</a:t>
            </a:r>
          </a:p>
          <a:p>
            <a:pPr algn="l"/>
            <a:r>
              <a:rPr lang="en-US" altLang="en-US" sz="1266" dirty="0"/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654D33-619C-47F7-9B10-D0FD0284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Three Phase Traffic Theory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59E3B3-21B3-42BB-BAB9-71054529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0204" cy="3859742"/>
          </a:xfrm>
        </p:spPr>
        <p:txBody>
          <a:bodyPr>
            <a:normAutofit/>
          </a:bodyPr>
          <a:lstStyle/>
          <a:p>
            <a:pPr algn="l"/>
            <a:r>
              <a:rPr lang="en-US" altLang="en-US" sz="2400" dirty="0"/>
              <a:t>State of highway, in flow rate-density relation,</a:t>
            </a:r>
          </a:p>
          <a:p>
            <a:pPr algn="l"/>
            <a:r>
              <a:rPr lang="en-US" altLang="en-US" sz="2400" dirty="0"/>
              <a:t>The curve noted F above indicates free flow.</a:t>
            </a:r>
          </a:p>
          <a:p>
            <a:pPr algn="l"/>
            <a:r>
              <a:rPr lang="en-US" altLang="en-US" sz="2400" dirty="0"/>
              <a:t>The shadow area noted S above indicates congestion, we call it congestion area in this talk.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73C1F0F4-E3BA-4C59-B1FE-BC6C0C54AAE1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15228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fld id="{9AEFCD2D-1974-4E11-9884-AA6ED115084B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13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E01B56A-9F1A-4EDB-9F0D-E3CF7D060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66" y="1690688"/>
            <a:ext cx="4205883" cy="356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9700C42-D429-4D0E-87B6-FAD69E0E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26" y="1731323"/>
            <a:ext cx="4205883" cy="355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1" name="Text Box 7">
            <a:extLst>
              <a:ext uri="{FF2B5EF4-FFF2-40B4-BE49-F238E27FC236}">
                <a16:creationId xmlns:a16="http://schemas.microsoft.com/office/drawing/2014/main" id="{1421C49B-048F-4D3C-B1DC-0441ABF9AA24}"/>
              </a:ext>
            </a:extLst>
          </p:cNvPr>
          <p:cNvSpPr txBox="1">
            <a:spLocks/>
          </p:cNvSpPr>
          <p:nvPr/>
        </p:nvSpPr>
        <p:spPr bwMode="auto">
          <a:xfrm>
            <a:off x="3430700" y="5253633"/>
            <a:ext cx="711734" cy="2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altLang="en-US" sz="1266" dirty="0"/>
              <a:t>I10 West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0CBD4133-86A0-416C-8337-E0F572AC44A2}"/>
              </a:ext>
            </a:extLst>
          </p:cNvPr>
          <p:cNvSpPr txBox="1">
            <a:spLocks/>
          </p:cNvSpPr>
          <p:nvPr/>
        </p:nvSpPr>
        <p:spPr bwMode="auto">
          <a:xfrm>
            <a:off x="8307400" y="5246898"/>
            <a:ext cx="647614" cy="2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altLang="en-US" sz="1266" dirty="0"/>
              <a:t>I10 East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8CC79802-960D-4F64-BB17-F8A2835BEDFA}"/>
              </a:ext>
            </a:extLst>
          </p:cNvPr>
          <p:cNvSpPr txBox="1">
            <a:spLocks/>
          </p:cNvSpPr>
          <p:nvPr/>
        </p:nvSpPr>
        <p:spPr bwMode="auto">
          <a:xfrm>
            <a:off x="2112167" y="5513831"/>
            <a:ext cx="8107040" cy="109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dirty="0"/>
              <a:t>East direction of the highway has fluent traffic all day based on color by time while there are no distinct time zone for congestion in the west direction.</a:t>
            </a:r>
          </a:p>
          <a:p>
            <a:pPr algn="l"/>
            <a:r>
              <a:rPr lang="en-US" altLang="en-US" sz="1266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932003-4B97-40AE-9432-4A7F976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Scatter Plot of Highway Segment Samples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>
            <a:extLst>
              <a:ext uri="{FF2B5EF4-FFF2-40B4-BE49-F238E27FC236}">
                <a16:creationId xmlns:a16="http://schemas.microsoft.com/office/drawing/2014/main" id="{73C1F0F4-E3BA-4C59-B1FE-BC6C0C54AAE1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15228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fld id="{9AEFCD2D-1974-4E11-9884-AA6ED115084B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14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1421C49B-048F-4D3C-B1DC-0441ABF9AA24}"/>
              </a:ext>
            </a:extLst>
          </p:cNvPr>
          <p:cNvSpPr txBox="1">
            <a:spLocks/>
          </p:cNvSpPr>
          <p:nvPr/>
        </p:nvSpPr>
        <p:spPr bwMode="auto">
          <a:xfrm>
            <a:off x="3379403" y="5254597"/>
            <a:ext cx="814326" cy="2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altLang="en-US" sz="1266" dirty="0"/>
              <a:t>405 North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0CBD4133-86A0-416C-8337-E0F572AC44A2}"/>
              </a:ext>
            </a:extLst>
          </p:cNvPr>
          <p:cNvSpPr txBox="1">
            <a:spLocks/>
          </p:cNvSpPr>
          <p:nvPr/>
        </p:nvSpPr>
        <p:spPr bwMode="auto">
          <a:xfrm>
            <a:off x="8199997" y="5254596"/>
            <a:ext cx="862417" cy="2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altLang="en-US" sz="1266" dirty="0"/>
              <a:t>I405 South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8CC79802-960D-4F64-BB17-F8A2835BEDFA}"/>
              </a:ext>
            </a:extLst>
          </p:cNvPr>
          <p:cNvSpPr txBox="1">
            <a:spLocks/>
          </p:cNvSpPr>
          <p:nvPr/>
        </p:nvSpPr>
        <p:spPr bwMode="auto">
          <a:xfrm>
            <a:off x="2112167" y="5513831"/>
            <a:ext cx="8107040" cy="109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dirty="0"/>
              <a:t>When comparing the north and south directions of I405 highway, south direction has obvious ‘late peak’ while there is no distinctive congestion time zone for north part. </a:t>
            </a:r>
          </a:p>
          <a:p>
            <a:pPr algn="l"/>
            <a:r>
              <a:rPr lang="en-US" altLang="en-US" sz="1266" dirty="0"/>
              <a:t>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932003-4B97-40AE-9432-4A7F976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Scatter Plot of Highway Segment Samples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3148FBC-FD52-4DD0-AA57-1274526F7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25" y="1690688"/>
            <a:ext cx="4205883" cy="355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19562833-EDFB-4519-BAA7-479F29A1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65" y="1651992"/>
            <a:ext cx="4205883" cy="355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73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C2F2296D-BC14-46F3-8DA6-1CFEFE782F33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15228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fld id="{B9682D35-6B90-4753-8174-180BA524571F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/>
              <a:t>15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8C385B8-C3DD-4960-99B8-CFD3F6A7A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69" y="3933221"/>
            <a:ext cx="8501063" cy="2848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84477C46-6E47-4121-954A-062EBB4E79E4}"/>
              </a:ext>
            </a:extLst>
          </p:cNvPr>
          <p:cNvSpPr txBox="1">
            <a:spLocks/>
          </p:cNvSpPr>
          <p:nvPr/>
        </p:nvSpPr>
        <p:spPr bwMode="auto">
          <a:xfrm>
            <a:off x="838200" y="1829188"/>
            <a:ext cx="9654154" cy="20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Highway I405 south direction as mentioned.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Collect the flow and occupancy data of 1 week.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Within the points in congestion area in ‘occupancy-flow’ plot, here is the probability distribution of these points.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dirty="0"/>
              <a:t>By the plot, there is one short abrupt peak around 8:00 AM in the morning and long-lasting congestion time zone during the whole afternoon.</a:t>
            </a:r>
          </a:p>
          <a:p>
            <a:pPr algn="l"/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5B2FB-8F66-455A-929B-42E009D4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Probability Distribution of Congestion Time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F03-3381-4A1B-BF4E-1CF37E9A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750E-1C4F-49C3-8116-CC7DDAD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descriptive plots (including scatter plot, probability plot and </a:t>
            </a:r>
            <a:r>
              <a:rPr lang="en-US" dirty="0" err="1"/>
              <a:t>etc</a:t>
            </a:r>
            <a:r>
              <a:rPr lang="en-US" dirty="0"/>
              <a:t>) directly to the average speed of vehicles on a highway gives an overview of congestion. However, this is not the full picture.</a:t>
            </a:r>
          </a:p>
          <a:p>
            <a:r>
              <a:rPr lang="en-US" dirty="0"/>
              <a:t>After combining the data from descriptive tools with Three-Phase Traffic Theory, analyzing the congestion in the specified time zone for a sample highway yields better results.</a:t>
            </a:r>
          </a:p>
          <a:p>
            <a:r>
              <a:rPr lang="en-US" dirty="0"/>
              <a:t>Using the information from both, an accurate analysis can be made, which cab be used as the basis of a prediction model for traffic on any highway.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1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16D2B-F42E-4696-BEFA-48539F683ADD}"/>
              </a:ext>
            </a:extLst>
          </p:cNvPr>
          <p:cNvSpPr txBox="1"/>
          <p:nvPr/>
        </p:nvSpPr>
        <p:spPr>
          <a:xfrm>
            <a:off x="992655" y="1331572"/>
            <a:ext cx="5174207" cy="297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time.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455710E9-949B-46E6-BBE1-DE8E31F246D4}"/>
              </a:ext>
            </a:extLst>
          </p:cNvPr>
          <p:cNvSpPr txBox="1">
            <a:spLocks/>
          </p:cNvSpPr>
          <p:nvPr/>
        </p:nvSpPr>
        <p:spPr bwMode="auto">
          <a:xfrm>
            <a:off x="2283024" y="286866"/>
            <a:ext cx="7768828" cy="83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>
            <a:lvl1pPr marL="55563" defTabSz="12954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1pPr>
            <a:lvl2pPr defTabSz="12954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2pPr>
            <a:lvl3pPr defTabSz="12954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3pPr>
            <a:lvl4pPr defTabSz="12954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4pPr>
            <a:lvl5pPr defTabSz="1295400"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5pPr>
            <a:lvl6pPr marL="457200" indent="914400" algn="ctr" defTabSz="12954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6pPr>
            <a:lvl7pPr marL="914400" indent="914400" algn="ctr" defTabSz="12954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7pPr>
            <a:lvl8pPr marL="1371600" indent="914400" algn="ctr" defTabSz="12954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8pPr>
            <a:lvl9pPr marL="1828800" indent="914400" algn="ctr" defTabSz="129540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defRPr>
            </a:lvl9pPr>
          </a:lstStyle>
          <a:p>
            <a:pPr algn="l"/>
            <a:endParaRPr lang="en-US" altLang="en-US" sz="1547" b="0" dirty="0">
              <a:solidFill>
                <a:srgbClr val="B51600"/>
              </a:solidFill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AA600F0A-5C90-4EA6-A553-A689BD0E1955}"/>
              </a:ext>
            </a:extLst>
          </p:cNvPr>
          <p:cNvSpPr txBox="1">
            <a:spLocks/>
          </p:cNvSpPr>
          <p:nvPr/>
        </p:nvSpPr>
        <p:spPr bwMode="auto">
          <a:xfrm>
            <a:off x="6013401" y="6536531"/>
            <a:ext cx="232436" cy="2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>
            <a:spAutoFit/>
          </a:bodyPr>
          <a:lstStyle/>
          <a:p>
            <a:pPr>
              <a:spcAft>
                <a:spcPts val="600"/>
              </a:spcAft>
            </a:pPr>
            <a:fld id="{BADB42DF-51DC-4520-9EF6-7F68D2CF2C00}" type="slidenum">
              <a:rPr lang="en-US" altLang="en-US" sz="1125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pPr>
                <a:spcAft>
                  <a:spcPts val="600"/>
                </a:spcAft>
              </a:pPr>
              <a:t>17</a:t>
            </a:fld>
            <a:endParaRPr lang="en-US" altLang="en-US" sz="1125">
              <a:latin typeface="Helvetica Neue Light" charset="0"/>
              <a:ea typeface="Helvetica Neue Light" charset="0"/>
              <a:cs typeface="Helvetica Neue Light" charset="0"/>
              <a:sym typeface="Helvetica Neue Light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FB5E-34A2-4ED9-847F-1918B607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DE96-AA91-4F17-9E91-1F119268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Traffic congestion is a problem faced by billions of people worldwide. A system to analyse and predict congestion and flow of traffic is thus extremely valuable.</a:t>
            </a:r>
          </a:p>
          <a:p>
            <a:r>
              <a:rPr lang="en-IN" dirty="0"/>
              <a:t>Working under the assumption that a crowd of people utilising the highway will follow a predictable and statically relevant pattern, we examined the data for 4 highways over the course of 12 hours.</a:t>
            </a:r>
          </a:p>
          <a:p>
            <a:r>
              <a:rPr lang="en-IN" dirty="0"/>
              <a:t>The results thus obtained will aim to provide a basis for further development of an algorithm to accurately predict traffic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5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9745-360F-4B11-A395-AC9499C7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 and Processing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35FD-B054-4D3C-A646-95A6CA6D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was pulled from </a:t>
            </a:r>
            <a:r>
              <a:rPr lang="en-US" dirty="0"/>
              <a:t>The Freeway Performance Measurement (</a:t>
            </a:r>
            <a:r>
              <a:rPr lang="en-US" dirty="0" err="1"/>
              <a:t>PeMS</a:t>
            </a:r>
            <a:r>
              <a:rPr lang="en-US" dirty="0"/>
              <a:t>) System</a:t>
            </a:r>
            <a:r>
              <a:rPr lang="en-IN" dirty="0"/>
              <a:t>, an open-source database made by the California Traffic Management Centre. </a:t>
            </a:r>
          </a:p>
          <a:p>
            <a:r>
              <a:rPr lang="en-IN" dirty="0"/>
              <a:t>The various relevant data needed for the project was processed using Excel and modelled using a combination of Minitab and </a:t>
            </a:r>
            <a:r>
              <a:rPr lang="en-IN" dirty="0" err="1"/>
              <a:t>Matlab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9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E8C5-AF59-4DB6-8331-9100DD54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E317-31F3-4C5F-8868-826515C1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relates to a random Monday, in this case the 18</a:t>
            </a:r>
            <a:r>
              <a:rPr lang="en-IN" baseline="30000" dirty="0"/>
              <a:t>th</a:t>
            </a:r>
            <a:r>
              <a:rPr lang="en-IN" dirty="0"/>
              <a:t> of November 2019. This date was chosen as it holds no specific significance of any kind.</a:t>
            </a:r>
          </a:p>
          <a:p>
            <a:r>
              <a:rPr lang="en-IN" dirty="0"/>
              <a:t>A 5 mile stretch from each of the 4 highways was chosen, and 157 data points (one every 5 minutes for 12 hours) were created. For this project, we are concerned with Average Speed, Flow rate and Density.</a:t>
            </a:r>
          </a:p>
          <a:p>
            <a:r>
              <a:rPr lang="en-IN" dirty="0"/>
              <a:t>A further explanation of the various data quantities will follow in the later stages of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87147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687F-CA2C-4605-B25B-6C61DC6F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208"/>
            <a:ext cx="10515600" cy="1325563"/>
          </a:xfrm>
        </p:spPr>
        <p:txBody>
          <a:bodyPr/>
          <a:lstStyle/>
          <a:p>
            <a:r>
              <a:rPr lang="en-IN" dirty="0"/>
              <a:t>Scatterplot of </a:t>
            </a:r>
            <a:br>
              <a:rPr lang="en-IN" dirty="0"/>
            </a:br>
            <a:r>
              <a:rPr lang="en-IN" dirty="0"/>
              <a:t>Average Speed Vs Time</a:t>
            </a:r>
          </a:p>
        </p:txBody>
      </p:sp>
      <p:pic>
        <p:nvPicPr>
          <p:cNvPr id="4" name="Picture 3" descr="405 South">
            <a:extLst>
              <a:ext uri="{FF2B5EF4-FFF2-40B4-BE49-F238E27FC236}">
                <a16:creationId xmlns:a16="http://schemas.microsoft.com/office/drawing/2014/main" id="{8854B9D5-4E9D-44E4-A296-94DDB9B73A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1159123"/>
            <a:ext cx="3238850" cy="22698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802AEF-6AD4-4B2C-8FCA-26CDB6D0A701}"/>
              </a:ext>
            </a:extLst>
          </p:cNvPr>
          <p:cNvSpPr txBox="1"/>
          <p:nvPr/>
        </p:nvSpPr>
        <p:spPr>
          <a:xfrm>
            <a:off x="5918083" y="342900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405 South</a:t>
            </a:r>
          </a:p>
        </p:txBody>
      </p:sp>
      <p:pic>
        <p:nvPicPr>
          <p:cNvPr id="6" name="Picture 5" descr="Scatterplot of Average Speed vs Time">
            <a:extLst>
              <a:ext uri="{FF2B5EF4-FFF2-40B4-BE49-F238E27FC236}">
                <a16:creationId xmlns:a16="http://schemas.microsoft.com/office/drawing/2014/main" id="{EFE202B3-4EE9-48BC-9518-360857AC6E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58" y="1159123"/>
            <a:ext cx="3238850" cy="2269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A150E-51FD-4720-8DD2-4E0BC6C79172}"/>
              </a:ext>
            </a:extLst>
          </p:cNvPr>
          <p:cNvSpPr txBox="1"/>
          <p:nvPr/>
        </p:nvSpPr>
        <p:spPr>
          <a:xfrm>
            <a:off x="9736821" y="342619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East</a:t>
            </a:r>
          </a:p>
        </p:txBody>
      </p:sp>
      <p:pic>
        <p:nvPicPr>
          <p:cNvPr id="8" name="Picture 7" descr="Scatterplot of Average Speed vs Time">
            <a:extLst>
              <a:ext uri="{FF2B5EF4-FFF2-40B4-BE49-F238E27FC236}">
                <a16:creationId xmlns:a16="http://schemas.microsoft.com/office/drawing/2014/main" id="{147C1AD0-75C7-4CD4-B63F-D3B4F48564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3723041"/>
            <a:ext cx="3238850" cy="226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catterplot of Average Speed vs Time">
            <a:extLst>
              <a:ext uri="{FF2B5EF4-FFF2-40B4-BE49-F238E27FC236}">
                <a16:creationId xmlns:a16="http://schemas.microsoft.com/office/drawing/2014/main" id="{06E0B375-F312-4A36-9BAB-2DFCF5D689E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58" y="3798331"/>
            <a:ext cx="3238850" cy="226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E5494-EC24-4056-9978-E9E39EBCCC50}"/>
              </a:ext>
            </a:extLst>
          </p:cNvPr>
          <p:cNvSpPr txBox="1"/>
          <p:nvPr/>
        </p:nvSpPr>
        <p:spPr>
          <a:xfrm>
            <a:off x="5918083" y="606820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405 North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FA044-F1A2-4EE9-9E26-6EEBD6A1FE06}"/>
              </a:ext>
            </a:extLst>
          </p:cNvPr>
          <p:cNvSpPr txBox="1"/>
          <p:nvPr/>
        </p:nvSpPr>
        <p:spPr>
          <a:xfrm>
            <a:off x="9736821" y="6062603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West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A8B83-5F57-4A27-AD8E-3BD83028B95B}"/>
              </a:ext>
            </a:extLst>
          </p:cNvPr>
          <p:cNvSpPr txBox="1"/>
          <p:nvPr/>
        </p:nvSpPr>
        <p:spPr>
          <a:xfrm>
            <a:off x="0" y="3926100"/>
            <a:ext cx="361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Shows the change in speed throughout the day. </a:t>
            </a:r>
          </a:p>
          <a:p>
            <a:r>
              <a:rPr lang="en-IN" dirty="0"/>
              <a:t>I405 is an intracity highway</a:t>
            </a:r>
          </a:p>
          <a:p>
            <a:r>
              <a:rPr lang="en-IN" dirty="0"/>
              <a:t>I10 is an intercity highway</a:t>
            </a:r>
          </a:p>
        </p:txBody>
      </p:sp>
    </p:spTree>
    <p:extLst>
      <p:ext uri="{BB962C8B-B14F-4D97-AF65-F5344CB8AC3E}">
        <p14:creationId xmlns:p14="http://schemas.microsoft.com/office/powerpoint/2010/main" val="76855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687F-CA2C-4605-B25B-6C61DC6F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0208"/>
            <a:ext cx="10515600" cy="1325563"/>
          </a:xfrm>
        </p:spPr>
        <p:txBody>
          <a:bodyPr/>
          <a:lstStyle/>
          <a:p>
            <a:r>
              <a:rPr lang="en-IN" dirty="0"/>
              <a:t>Probability Plot of </a:t>
            </a:r>
            <a:br>
              <a:rPr lang="en-IN" dirty="0"/>
            </a:br>
            <a:r>
              <a:rPr lang="en-IN" dirty="0"/>
              <a:t>Average Speed Vs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02AEF-6AD4-4B2C-8FCA-26CDB6D0A701}"/>
              </a:ext>
            </a:extLst>
          </p:cNvPr>
          <p:cNvSpPr txBox="1"/>
          <p:nvPr/>
        </p:nvSpPr>
        <p:spPr>
          <a:xfrm>
            <a:off x="5918083" y="342900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405 South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A150E-51FD-4720-8DD2-4E0BC6C79172}"/>
              </a:ext>
            </a:extLst>
          </p:cNvPr>
          <p:cNvSpPr txBox="1"/>
          <p:nvPr/>
        </p:nvSpPr>
        <p:spPr>
          <a:xfrm>
            <a:off x="9736821" y="342619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East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E5494-EC24-4056-9978-E9E39EBCCC50}"/>
              </a:ext>
            </a:extLst>
          </p:cNvPr>
          <p:cNvSpPr txBox="1"/>
          <p:nvPr/>
        </p:nvSpPr>
        <p:spPr>
          <a:xfrm>
            <a:off x="5918083" y="606820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405 North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FA044-F1A2-4EE9-9E26-6EEBD6A1FE06}"/>
              </a:ext>
            </a:extLst>
          </p:cNvPr>
          <p:cNvSpPr txBox="1"/>
          <p:nvPr/>
        </p:nvSpPr>
        <p:spPr>
          <a:xfrm>
            <a:off x="9736821" y="6062603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West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A8B83-5F57-4A27-AD8E-3BD83028B95B}"/>
              </a:ext>
            </a:extLst>
          </p:cNvPr>
          <p:cNvSpPr txBox="1"/>
          <p:nvPr/>
        </p:nvSpPr>
        <p:spPr>
          <a:xfrm>
            <a:off x="0" y="3926100"/>
            <a:ext cx="361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Shows that the average speed can be accurately modelled as a normal distribution. </a:t>
            </a:r>
          </a:p>
        </p:txBody>
      </p:sp>
      <p:pic>
        <p:nvPicPr>
          <p:cNvPr id="13" name="Picture 12" descr="Probability Plot of Average Speed">
            <a:extLst>
              <a:ext uri="{FF2B5EF4-FFF2-40B4-BE49-F238E27FC236}">
                <a16:creationId xmlns:a16="http://schemas.microsoft.com/office/drawing/2014/main" id="{848C58A5-F8C2-4B2B-B28E-87FF3F53C2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1160524"/>
            <a:ext cx="3238850" cy="226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Probability Plot of Average Speed">
            <a:extLst>
              <a:ext uri="{FF2B5EF4-FFF2-40B4-BE49-F238E27FC236}">
                <a16:creationId xmlns:a16="http://schemas.microsoft.com/office/drawing/2014/main" id="{0F57CC14-6D91-48A4-8AA7-E9DB9ED481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58" y="1168931"/>
            <a:ext cx="3238850" cy="226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Probability Plot of Average Speed">
            <a:extLst>
              <a:ext uri="{FF2B5EF4-FFF2-40B4-BE49-F238E27FC236}">
                <a16:creationId xmlns:a16="http://schemas.microsoft.com/office/drawing/2014/main" id="{7BD17047-8369-4D85-AC48-E9B5ACBB6E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3795529"/>
            <a:ext cx="3237732" cy="225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robability Plot of Average Speed">
            <a:extLst>
              <a:ext uri="{FF2B5EF4-FFF2-40B4-BE49-F238E27FC236}">
                <a16:creationId xmlns:a16="http://schemas.microsoft.com/office/drawing/2014/main" id="{E32C75FD-917F-4E82-ABE7-B04302BDF09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58" y="3795529"/>
            <a:ext cx="3237732" cy="2257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18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687F-CA2C-4605-B25B-6C61DC6F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9277"/>
            <a:ext cx="10515600" cy="1325563"/>
          </a:xfrm>
        </p:spPr>
        <p:txBody>
          <a:bodyPr/>
          <a:lstStyle/>
          <a:p>
            <a:r>
              <a:rPr lang="en-IN" dirty="0"/>
              <a:t>Interval Plot of </a:t>
            </a:r>
            <a:br>
              <a:rPr lang="en-IN" dirty="0"/>
            </a:br>
            <a:r>
              <a:rPr lang="en-IN" dirty="0"/>
              <a:t>Average Speed Vs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02AEF-6AD4-4B2C-8FCA-26CDB6D0A701}"/>
              </a:ext>
            </a:extLst>
          </p:cNvPr>
          <p:cNvSpPr txBox="1"/>
          <p:nvPr/>
        </p:nvSpPr>
        <p:spPr>
          <a:xfrm>
            <a:off x="5918083" y="3429000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405 South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A150E-51FD-4720-8DD2-4E0BC6C79172}"/>
              </a:ext>
            </a:extLst>
          </p:cNvPr>
          <p:cNvSpPr txBox="1"/>
          <p:nvPr/>
        </p:nvSpPr>
        <p:spPr>
          <a:xfrm>
            <a:off x="9736821" y="342619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East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E5494-EC24-4056-9978-E9E39EBCCC50}"/>
              </a:ext>
            </a:extLst>
          </p:cNvPr>
          <p:cNvSpPr txBox="1"/>
          <p:nvPr/>
        </p:nvSpPr>
        <p:spPr>
          <a:xfrm>
            <a:off x="5918083" y="6068208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405 North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FA044-F1A2-4EE9-9E26-6EEBD6A1FE06}"/>
              </a:ext>
            </a:extLst>
          </p:cNvPr>
          <p:cNvSpPr txBox="1"/>
          <p:nvPr/>
        </p:nvSpPr>
        <p:spPr>
          <a:xfrm>
            <a:off x="9736821" y="6062603"/>
            <a:ext cx="13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West</a:t>
            </a:r>
          </a:p>
        </p:txBody>
      </p:sp>
      <p:pic>
        <p:nvPicPr>
          <p:cNvPr id="12" name="Picture 11" descr="Interval Plot of Average Speed">
            <a:extLst>
              <a:ext uri="{FF2B5EF4-FFF2-40B4-BE49-F238E27FC236}">
                <a16:creationId xmlns:a16="http://schemas.microsoft.com/office/drawing/2014/main" id="{1E5D42F9-8C26-49F9-9B80-8AA92BB3FF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1145712"/>
            <a:ext cx="3325362" cy="229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nterval Plot of Average Speed">
            <a:extLst>
              <a:ext uri="{FF2B5EF4-FFF2-40B4-BE49-F238E27FC236}">
                <a16:creationId xmlns:a16="http://schemas.microsoft.com/office/drawing/2014/main" id="{BAD9869C-074B-4C8F-9E26-66A4E72A63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58" y="1145712"/>
            <a:ext cx="3325362" cy="226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Interval Plot of Average Speed">
            <a:extLst>
              <a:ext uri="{FF2B5EF4-FFF2-40B4-BE49-F238E27FC236}">
                <a16:creationId xmlns:a16="http://schemas.microsoft.com/office/drawing/2014/main" id="{9428A981-071F-45F7-B0E0-E9F7013CC7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83" y="3765906"/>
            <a:ext cx="3324244" cy="2296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Interval Plot of Average Speed">
            <a:extLst>
              <a:ext uri="{FF2B5EF4-FFF2-40B4-BE49-F238E27FC236}">
                <a16:creationId xmlns:a16="http://schemas.microsoft.com/office/drawing/2014/main" id="{8178FF4A-ACB9-4E21-930C-3654BB0BC7E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94" y="3792726"/>
            <a:ext cx="3323126" cy="2269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EC4D88-3444-470E-AFEF-016421E35CC6}"/>
              </a:ext>
            </a:extLst>
          </p:cNvPr>
          <p:cNvSpPr txBox="1"/>
          <p:nvPr/>
        </p:nvSpPr>
        <p:spPr>
          <a:xfrm>
            <a:off x="0" y="3926100"/>
            <a:ext cx="3613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Shows that the average speed stays within 6</a:t>
            </a:r>
            <a:r>
              <a:rPr lang="el-GR" dirty="0"/>
              <a:t>σ</a:t>
            </a:r>
            <a:r>
              <a:rPr lang="en-IN" dirty="0"/>
              <a:t> of the mean. </a:t>
            </a:r>
          </a:p>
          <a:p>
            <a:r>
              <a:rPr lang="en-IN" dirty="0"/>
              <a:t>Supports the normal distribution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26618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ABA-E7D4-4EA6-89C5-3A85E17D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of Average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CE24-06D3-426A-B7DD-F013FF1D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examining the data, the conclusion was drawn that the traffic throughout the day could be modelled as a normal distribution. This will aid in predicting the congestion on any highway greatly. </a:t>
            </a:r>
          </a:p>
          <a:p>
            <a:r>
              <a:rPr lang="en-IN" dirty="0"/>
              <a:t>By using the basic formulae attached to normal distribution, and judging congestion as being an average speed of less than 30 mph, the following conclusions were drawn:</a:t>
            </a:r>
          </a:p>
        </p:txBody>
      </p:sp>
    </p:spTree>
    <p:extLst>
      <p:ext uri="{BB962C8B-B14F-4D97-AF65-F5344CB8AC3E}">
        <p14:creationId xmlns:p14="http://schemas.microsoft.com/office/powerpoint/2010/main" val="69204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8ABA-E7D4-4EA6-89C5-3A85E17D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of Average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CE24-06D3-426A-B7DD-F013FF1D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405 South	: Mean Speed 		= 47.67 Mph</a:t>
            </a:r>
          </a:p>
          <a:p>
            <a:pPr marL="0" indent="0">
              <a:buNone/>
            </a:pPr>
            <a:r>
              <a:rPr lang="en-IN" dirty="0"/>
              <a:t>			: Standard Deviation 	= 16.17 Mph</a:t>
            </a:r>
          </a:p>
          <a:p>
            <a:pPr marL="0" indent="0">
              <a:buNone/>
            </a:pPr>
            <a:r>
              <a:rPr lang="en-IN" dirty="0"/>
              <a:t>			: Probability of encountering congestion in the 12 			  hour day period 		= 13.8%</a:t>
            </a:r>
          </a:p>
          <a:p>
            <a:pPr marL="0" indent="0">
              <a:buNone/>
            </a:pPr>
            <a:r>
              <a:rPr lang="en-IN" dirty="0"/>
              <a:t>This figure can be similarly calculated using any period of time from 6:00 am to 6:00 pm, in five minute intervals.</a:t>
            </a:r>
          </a:p>
        </p:txBody>
      </p:sp>
    </p:spTree>
    <p:extLst>
      <p:ext uri="{BB962C8B-B14F-4D97-AF65-F5344CB8AC3E}">
        <p14:creationId xmlns:p14="http://schemas.microsoft.com/office/powerpoint/2010/main" val="36679558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iolet2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Helvetica Neue Light</vt:lpstr>
      <vt:lpstr>Tahoma</vt:lpstr>
      <vt:lpstr>ShapesVTI</vt:lpstr>
      <vt:lpstr>Highway Congestion: A Statistical Analysis</vt:lpstr>
      <vt:lpstr>Scope of the Project</vt:lpstr>
      <vt:lpstr>Collection and Processing of Data</vt:lpstr>
      <vt:lpstr>Explanation of the Data</vt:lpstr>
      <vt:lpstr>Scatterplot of  Average Speed Vs Time</vt:lpstr>
      <vt:lpstr>Probability Plot of  Average Speed Vs Time</vt:lpstr>
      <vt:lpstr>Interval Plot of  Average Speed Vs Time</vt:lpstr>
      <vt:lpstr>Normal Distribution of Average Speed</vt:lpstr>
      <vt:lpstr>Normal Distribution of Average Speed</vt:lpstr>
      <vt:lpstr>Normal Distribution of Average Speed</vt:lpstr>
      <vt:lpstr>Three Phase Traffic Theory</vt:lpstr>
      <vt:lpstr>Three Phase Traffic Theory</vt:lpstr>
      <vt:lpstr>Scatter Plot of Highway Segment Samples</vt:lpstr>
      <vt:lpstr>Scatter Plot of Highway Segment Samples</vt:lpstr>
      <vt:lpstr>Probability Distribution of Congestion Time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Highway Congestion: A Statistical Analysis</dc:title>
  <dc:creator>Rohan</dc:creator>
  <cp:lastModifiedBy>Rohan</cp:lastModifiedBy>
  <cp:revision>1</cp:revision>
  <dcterms:created xsi:type="dcterms:W3CDTF">2020-12-04T18:13:57Z</dcterms:created>
  <dcterms:modified xsi:type="dcterms:W3CDTF">2020-12-04T18:14:21Z</dcterms:modified>
</cp:coreProperties>
</file>