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5" r:id="rId6"/>
    <p:sldId id="266" r:id="rId7"/>
    <p:sldId id="259" r:id="rId8"/>
    <p:sldId id="260" r:id="rId9"/>
    <p:sldId id="262" r:id="rId10"/>
    <p:sldId id="263"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8" d="100"/>
          <a:sy n="98" d="100"/>
        </p:scale>
        <p:origin x="82"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F06FA6-BEC4-4A27-B0B6-3C730BDD2CFB}" type="datetimeFigureOut">
              <a:rPr lang="en-US" smtClean="0"/>
              <a:t>04-Sep-19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686B3-BE52-428B-BBB8-3E35C2224363}" type="slidenum">
              <a:rPr lang="en-US" smtClean="0"/>
              <a:t>‹#›</a:t>
            </a:fld>
            <a:endParaRPr lang="en-US"/>
          </a:p>
        </p:txBody>
      </p:sp>
    </p:spTree>
    <p:extLst>
      <p:ext uri="{BB962C8B-B14F-4D97-AF65-F5344CB8AC3E}">
        <p14:creationId xmlns:p14="http://schemas.microsoft.com/office/powerpoint/2010/main" val="274046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F06FA6-BEC4-4A27-B0B6-3C730BDD2CFB}" type="datetimeFigureOut">
              <a:rPr lang="en-US" smtClean="0"/>
              <a:t>04-Sep-19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686B3-BE52-428B-BBB8-3E35C2224363}" type="slidenum">
              <a:rPr lang="en-US" smtClean="0"/>
              <a:t>‹#›</a:t>
            </a:fld>
            <a:endParaRPr lang="en-US"/>
          </a:p>
        </p:txBody>
      </p:sp>
    </p:spTree>
    <p:extLst>
      <p:ext uri="{BB962C8B-B14F-4D97-AF65-F5344CB8AC3E}">
        <p14:creationId xmlns:p14="http://schemas.microsoft.com/office/powerpoint/2010/main" val="362248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F06FA6-BEC4-4A27-B0B6-3C730BDD2CFB}" type="datetimeFigureOut">
              <a:rPr lang="en-US" smtClean="0"/>
              <a:t>04-Sep-19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686B3-BE52-428B-BBB8-3E35C2224363}" type="slidenum">
              <a:rPr lang="en-US" smtClean="0"/>
              <a:t>‹#›</a:t>
            </a:fld>
            <a:endParaRPr lang="en-US"/>
          </a:p>
        </p:txBody>
      </p:sp>
    </p:spTree>
    <p:extLst>
      <p:ext uri="{BB962C8B-B14F-4D97-AF65-F5344CB8AC3E}">
        <p14:creationId xmlns:p14="http://schemas.microsoft.com/office/powerpoint/2010/main" val="2874939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F06FA6-BEC4-4A27-B0B6-3C730BDD2CFB}" type="datetimeFigureOut">
              <a:rPr lang="en-US" smtClean="0"/>
              <a:t>04-Sep-19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686B3-BE52-428B-BBB8-3E35C2224363}" type="slidenum">
              <a:rPr lang="en-US" smtClean="0"/>
              <a:t>‹#›</a:t>
            </a:fld>
            <a:endParaRPr lang="en-US"/>
          </a:p>
        </p:txBody>
      </p:sp>
    </p:spTree>
    <p:extLst>
      <p:ext uri="{BB962C8B-B14F-4D97-AF65-F5344CB8AC3E}">
        <p14:creationId xmlns:p14="http://schemas.microsoft.com/office/powerpoint/2010/main" val="372528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F06FA6-BEC4-4A27-B0B6-3C730BDD2CFB}" type="datetimeFigureOut">
              <a:rPr lang="en-US" smtClean="0"/>
              <a:t>04-Sep-19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686B3-BE52-428B-BBB8-3E35C2224363}" type="slidenum">
              <a:rPr lang="en-US" smtClean="0"/>
              <a:t>‹#›</a:t>
            </a:fld>
            <a:endParaRPr lang="en-US"/>
          </a:p>
        </p:txBody>
      </p:sp>
    </p:spTree>
    <p:extLst>
      <p:ext uri="{BB962C8B-B14F-4D97-AF65-F5344CB8AC3E}">
        <p14:creationId xmlns:p14="http://schemas.microsoft.com/office/powerpoint/2010/main" val="3121693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F06FA6-BEC4-4A27-B0B6-3C730BDD2CFB}" type="datetimeFigureOut">
              <a:rPr lang="en-US" smtClean="0"/>
              <a:t>04-Sep-19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686B3-BE52-428B-BBB8-3E35C2224363}" type="slidenum">
              <a:rPr lang="en-US" smtClean="0"/>
              <a:t>‹#›</a:t>
            </a:fld>
            <a:endParaRPr lang="en-US"/>
          </a:p>
        </p:txBody>
      </p:sp>
    </p:spTree>
    <p:extLst>
      <p:ext uri="{BB962C8B-B14F-4D97-AF65-F5344CB8AC3E}">
        <p14:creationId xmlns:p14="http://schemas.microsoft.com/office/powerpoint/2010/main" val="65807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F06FA6-BEC4-4A27-B0B6-3C730BDD2CFB}" type="datetimeFigureOut">
              <a:rPr lang="en-US" smtClean="0"/>
              <a:t>04-Sep-19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9686B3-BE52-428B-BBB8-3E35C2224363}" type="slidenum">
              <a:rPr lang="en-US" smtClean="0"/>
              <a:t>‹#›</a:t>
            </a:fld>
            <a:endParaRPr lang="en-US"/>
          </a:p>
        </p:txBody>
      </p:sp>
    </p:spTree>
    <p:extLst>
      <p:ext uri="{BB962C8B-B14F-4D97-AF65-F5344CB8AC3E}">
        <p14:creationId xmlns:p14="http://schemas.microsoft.com/office/powerpoint/2010/main" val="338431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F06FA6-BEC4-4A27-B0B6-3C730BDD2CFB}" type="datetimeFigureOut">
              <a:rPr lang="en-US" smtClean="0"/>
              <a:t>04-Sep-19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9686B3-BE52-428B-BBB8-3E35C2224363}" type="slidenum">
              <a:rPr lang="en-US" smtClean="0"/>
              <a:t>‹#›</a:t>
            </a:fld>
            <a:endParaRPr lang="en-US"/>
          </a:p>
        </p:txBody>
      </p:sp>
    </p:spTree>
    <p:extLst>
      <p:ext uri="{BB962C8B-B14F-4D97-AF65-F5344CB8AC3E}">
        <p14:creationId xmlns:p14="http://schemas.microsoft.com/office/powerpoint/2010/main" val="48778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F06FA6-BEC4-4A27-B0B6-3C730BDD2CFB}" type="datetimeFigureOut">
              <a:rPr lang="en-US" smtClean="0"/>
              <a:t>04-Sep-19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9686B3-BE52-428B-BBB8-3E35C2224363}" type="slidenum">
              <a:rPr lang="en-US" smtClean="0"/>
              <a:t>‹#›</a:t>
            </a:fld>
            <a:endParaRPr lang="en-US"/>
          </a:p>
        </p:txBody>
      </p:sp>
    </p:spTree>
    <p:extLst>
      <p:ext uri="{BB962C8B-B14F-4D97-AF65-F5344CB8AC3E}">
        <p14:creationId xmlns:p14="http://schemas.microsoft.com/office/powerpoint/2010/main" val="100002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F06FA6-BEC4-4A27-B0B6-3C730BDD2CFB}" type="datetimeFigureOut">
              <a:rPr lang="en-US" smtClean="0"/>
              <a:t>04-Sep-19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686B3-BE52-428B-BBB8-3E35C2224363}" type="slidenum">
              <a:rPr lang="en-US" smtClean="0"/>
              <a:t>‹#›</a:t>
            </a:fld>
            <a:endParaRPr lang="en-US"/>
          </a:p>
        </p:txBody>
      </p:sp>
    </p:spTree>
    <p:extLst>
      <p:ext uri="{BB962C8B-B14F-4D97-AF65-F5344CB8AC3E}">
        <p14:creationId xmlns:p14="http://schemas.microsoft.com/office/powerpoint/2010/main" val="1355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F06FA6-BEC4-4A27-B0B6-3C730BDD2CFB}" type="datetimeFigureOut">
              <a:rPr lang="en-US" smtClean="0"/>
              <a:t>04-Sep-19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686B3-BE52-428B-BBB8-3E35C2224363}" type="slidenum">
              <a:rPr lang="en-US" smtClean="0"/>
              <a:t>‹#›</a:t>
            </a:fld>
            <a:endParaRPr lang="en-US"/>
          </a:p>
        </p:txBody>
      </p:sp>
    </p:spTree>
    <p:extLst>
      <p:ext uri="{BB962C8B-B14F-4D97-AF65-F5344CB8AC3E}">
        <p14:creationId xmlns:p14="http://schemas.microsoft.com/office/powerpoint/2010/main" val="306921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06FA6-BEC4-4A27-B0B6-3C730BDD2CFB}" type="datetimeFigureOut">
              <a:rPr lang="en-US" smtClean="0"/>
              <a:t>04-Sep-19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686B3-BE52-428B-BBB8-3E35C2224363}" type="slidenum">
              <a:rPr lang="en-US" smtClean="0"/>
              <a:t>‹#›</a:t>
            </a:fld>
            <a:endParaRPr lang="en-US"/>
          </a:p>
        </p:txBody>
      </p:sp>
    </p:spTree>
    <p:extLst>
      <p:ext uri="{BB962C8B-B14F-4D97-AF65-F5344CB8AC3E}">
        <p14:creationId xmlns:p14="http://schemas.microsoft.com/office/powerpoint/2010/main" val="2676969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numpy.org/" TargetMode="External"/><Relationship Id="rId3" Type="http://schemas.openxmlformats.org/officeDocument/2006/relationships/hyperlink" Target="https://conda.io/docs/" TargetMode="External"/><Relationship Id="rId7" Type="http://schemas.openxmlformats.org/officeDocument/2006/relationships/hyperlink" Target="https://dask.org/" TargetMode="External"/><Relationship Id="rId2" Type="http://schemas.openxmlformats.org/officeDocument/2006/relationships/hyperlink" Target="https://docs.anaconda.com/anaconda/" TargetMode="External"/><Relationship Id="rId1" Type="http://schemas.openxmlformats.org/officeDocument/2006/relationships/slideLayout" Target="../slideLayouts/slideLayout2.xml"/><Relationship Id="rId6" Type="http://schemas.openxmlformats.org/officeDocument/2006/relationships/hyperlink" Target="https://pypi.org/project/Theano/" TargetMode="External"/><Relationship Id="rId5" Type="http://schemas.openxmlformats.org/officeDocument/2006/relationships/hyperlink" Target="https://www.tensorflow.org/" TargetMode="External"/><Relationship Id="rId4" Type="http://schemas.openxmlformats.org/officeDocument/2006/relationships/hyperlink" Target="https://scikit-learn.org/stable/" TargetMode="External"/><Relationship Id="rId9" Type="http://schemas.openxmlformats.org/officeDocument/2006/relationships/hyperlink" Target="https://pandas.pydata.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anaconda.com/anacond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epo.anaconda.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umfocus.org/open-source-projects.html"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6" Type="http://schemas.openxmlformats.org/officeDocument/2006/relationships/hyperlink" Target="http://scikit-learn.org/" TargetMode="External"/><Relationship Id="rId5" Type="http://schemas.openxmlformats.org/officeDocument/2006/relationships/hyperlink" Target="http://statsmodels.sf.net/" TargetMode="External"/><Relationship Id="rId4" Type="http://schemas.openxmlformats.org/officeDocument/2006/relationships/hyperlink" Target="https://pandas.pydata.org/donat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numpy.scipy.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140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Dask</a:t>
            </a:r>
            <a:endParaRPr lang="en-US" dirty="0"/>
          </a:p>
        </p:txBody>
      </p:sp>
      <p:sp>
        <p:nvSpPr>
          <p:cNvPr id="3" name="Content Placeholder 2"/>
          <p:cNvSpPr>
            <a:spLocks noGrp="1"/>
          </p:cNvSpPr>
          <p:nvPr>
            <p:ph idx="1"/>
          </p:nvPr>
        </p:nvSpPr>
        <p:spPr/>
        <p:txBody>
          <a:bodyPr/>
          <a:lstStyle/>
          <a:p>
            <a:r>
              <a:rPr lang="en-US" dirty="0" err="1" smtClean="0"/>
              <a:t>Dask</a:t>
            </a:r>
            <a:r>
              <a:rPr lang="en-US" dirty="0" smtClean="0"/>
              <a:t> natively scales Python </a:t>
            </a:r>
          </a:p>
          <a:p>
            <a:r>
              <a:rPr lang="en-US" dirty="0" err="1" smtClean="0"/>
              <a:t>Dask</a:t>
            </a:r>
            <a:r>
              <a:rPr lang="en-US" dirty="0" smtClean="0"/>
              <a:t> provides advanced parallelism for analytics, enabling performance at scale for the tools you love</a:t>
            </a:r>
          </a:p>
          <a:p>
            <a:r>
              <a:rPr lang="en-US" dirty="0" err="1" smtClean="0"/>
              <a:t>Dask</a:t>
            </a:r>
            <a:r>
              <a:rPr lang="en-US" dirty="0" smtClean="0"/>
              <a:t> is open source and freely available. It is developed in coordination with other community projects like </a:t>
            </a:r>
            <a:r>
              <a:rPr lang="en-US" dirty="0" err="1" smtClean="0"/>
              <a:t>Numpy</a:t>
            </a:r>
            <a:r>
              <a:rPr lang="en-US" dirty="0" smtClean="0"/>
              <a:t>, Pandas, and </a:t>
            </a:r>
            <a:r>
              <a:rPr lang="en-US" dirty="0" err="1" smtClean="0"/>
              <a:t>Scikit</a:t>
            </a:r>
            <a:r>
              <a:rPr lang="en-US" dirty="0" smtClean="0"/>
              <a:t>-Learn</a:t>
            </a:r>
          </a:p>
          <a:p>
            <a:endParaRPr lang="en-US" dirty="0"/>
          </a:p>
        </p:txBody>
      </p:sp>
    </p:spTree>
    <p:extLst>
      <p:ext uri="{BB962C8B-B14F-4D97-AF65-F5344CB8AC3E}">
        <p14:creationId xmlns:p14="http://schemas.microsoft.com/office/powerpoint/2010/main" val="370083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Jupyter</a:t>
            </a:r>
            <a:r>
              <a:rPr lang="en-US" b="1" dirty="0" smtClean="0"/>
              <a:t> Notebook</a:t>
            </a:r>
            <a:endParaRPr lang="en-US" dirty="0"/>
          </a:p>
        </p:txBody>
      </p:sp>
      <p:sp>
        <p:nvSpPr>
          <p:cNvPr id="3" name="Content Placeholder 2"/>
          <p:cNvSpPr>
            <a:spLocks noGrp="1"/>
          </p:cNvSpPr>
          <p:nvPr>
            <p:ph idx="1"/>
          </p:nvPr>
        </p:nvSpPr>
        <p:spPr/>
        <p:txBody>
          <a:bodyPr/>
          <a:lstStyle/>
          <a:p>
            <a:r>
              <a:rPr lang="en-US" dirty="0" smtClean="0"/>
              <a:t>The </a:t>
            </a:r>
            <a:r>
              <a:rPr lang="en-US" b="1" dirty="0" err="1" smtClean="0"/>
              <a:t>Jupyter</a:t>
            </a:r>
            <a:r>
              <a:rPr lang="en-US" b="1" dirty="0" smtClean="0"/>
              <a:t> Notebook</a:t>
            </a:r>
            <a:r>
              <a:rPr lang="en-US" dirty="0" smtClean="0"/>
              <a:t> is a web-based interactive environment that combines code, rich text, images, videos, animations, mathematical equations, plots, maps, interactive figures and widgets, and graphical user interfaces, into a single document. </a:t>
            </a:r>
          </a:p>
          <a:p>
            <a:r>
              <a:rPr lang="en-US" dirty="0" smtClean="0"/>
              <a:t>This tool is an ideal gateway to high-performance numerical computing and data science in Python, R, Julia, or other languages.</a:t>
            </a:r>
          </a:p>
          <a:p>
            <a:r>
              <a:rPr lang="en-US" dirty="0" smtClean="0"/>
              <a:t> Install the Anaconda distribution, which comes with </a:t>
            </a:r>
            <a:r>
              <a:rPr lang="en-US" dirty="0" err="1" smtClean="0"/>
              <a:t>Jupyter</a:t>
            </a:r>
            <a:r>
              <a:rPr lang="en-US" dirty="0" smtClean="0"/>
              <a:t> and almost all Python libraries</a:t>
            </a:r>
            <a:endParaRPr lang="en-US" dirty="0"/>
          </a:p>
        </p:txBody>
      </p:sp>
    </p:spTree>
    <p:extLst>
      <p:ext uri="{BB962C8B-B14F-4D97-AF65-F5344CB8AC3E}">
        <p14:creationId xmlns:p14="http://schemas.microsoft.com/office/powerpoint/2010/main" val="170009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Python Packages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There is a rich number of open source libraries available to facilitate practical machine learning. These are mainly known as scientific Python libraries and are generally put to use when performing elementary machine learning tasks. At a high level we can divide these libraries into data analysis and core machine learning libraries based on their usage/purpose. </a:t>
            </a:r>
          </a:p>
          <a:p>
            <a:r>
              <a:rPr lang="en-US" dirty="0" smtClean="0"/>
              <a:t>Data analysis packages: These are the sets of packages that provide us the mathematic and scientific functionalities that are essential to perform data preprocessing and transformation. </a:t>
            </a:r>
          </a:p>
          <a:p>
            <a:r>
              <a:rPr lang="en-US" dirty="0" smtClean="0"/>
              <a:t>Core Machine learning packages: These are the set of packages that provide us with all the necessary machine learning algorithms and functionalities that can be applied on a given dataset to extract the patterns.</a:t>
            </a:r>
          </a:p>
          <a:p>
            <a:r>
              <a:rPr lang="en-US" dirty="0" smtClean="0"/>
              <a:t>Data Analysis Packages </a:t>
            </a:r>
          </a:p>
          <a:p>
            <a:r>
              <a:rPr lang="en-US" dirty="0" smtClean="0"/>
              <a:t>There are four key packages that are most widely used for data analysis. </a:t>
            </a:r>
          </a:p>
          <a:p>
            <a:pPr marL="0" indent="0">
              <a:buNone/>
            </a:pPr>
            <a:r>
              <a:rPr lang="en-US" dirty="0" smtClean="0"/>
              <a:t>• </a:t>
            </a:r>
            <a:r>
              <a:rPr lang="en-US" dirty="0" err="1" smtClean="0"/>
              <a:t>NumPy</a:t>
            </a:r>
            <a:r>
              <a:rPr lang="en-US" dirty="0" smtClean="0"/>
              <a:t> </a:t>
            </a:r>
          </a:p>
          <a:p>
            <a:pPr marL="0" indent="0">
              <a:buNone/>
            </a:pPr>
            <a:r>
              <a:rPr lang="en-US" dirty="0" smtClean="0"/>
              <a:t>• </a:t>
            </a:r>
            <a:r>
              <a:rPr lang="en-US" dirty="0" err="1" smtClean="0"/>
              <a:t>SciPy</a:t>
            </a:r>
            <a:r>
              <a:rPr lang="en-US" dirty="0" smtClean="0"/>
              <a:t> </a:t>
            </a:r>
          </a:p>
          <a:p>
            <a:pPr marL="0" indent="0">
              <a:buNone/>
            </a:pPr>
            <a:r>
              <a:rPr lang="en-US" dirty="0" smtClean="0"/>
              <a:t>• </a:t>
            </a:r>
            <a:r>
              <a:rPr lang="en-US" dirty="0" err="1" smtClean="0"/>
              <a:t>Matplotlib</a:t>
            </a:r>
            <a:r>
              <a:rPr lang="en-US" dirty="0" smtClean="0"/>
              <a:t> </a:t>
            </a:r>
          </a:p>
          <a:p>
            <a:pPr marL="0" indent="0">
              <a:buNone/>
            </a:pPr>
            <a:r>
              <a:rPr lang="en-US" dirty="0" smtClean="0"/>
              <a:t>• Pandas </a:t>
            </a:r>
          </a:p>
          <a:p>
            <a:pPr marL="0" indent="0">
              <a:buNone/>
            </a:pPr>
            <a:r>
              <a:rPr lang="en-US" dirty="0" smtClean="0"/>
              <a:t>Core Machine learning packages </a:t>
            </a:r>
          </a:p>
          <a:p>
            <a:pPr marL="0" indent="0">
              <a:buNone/>
            </a:pPr>
            <a:r>
              <a:rPr lang="en-US" dirty="0" smtClean="0"/>
              <a:t>• </a:t>
            </a:r>
            <a:r>
              <a:rPr lang="en-US" dirty="0" err="1" smtClean="0"/>
              <a:t>Scikit</a:t>
            </a:r>
            <a:r>
              <a:rPr lang="en-US" dirty="0" smtClean="0"/>
              <a:t>-learn </a:t>
            </a:r>
          </a:p>
          <a:p>
            <a:pPr marL="0" indent="0">
              <a:buNone/>
            </a:pPr>
            <a:r>
              <a:rPr lang="en-US" dirty="0" err="1" smtClean="0"/>
              <a:t>Scikit</a:t>
            </a:r>
            <a:r>
              <a:rPr lang="en-US" dirty="0" smtClean="0"/>
              <a:t>-learn is the most popular and widely used machine learning library. It is built on top of </a:t>
            </a:r>
            <a:r>
              <a:rPr lang="en-US" dirty="0" err="1" smtClean="0"/>
              <a:t>SciPy</a:t>
            </a:r>
            <a:r>
              <a:rPr lang="en-US" dirty="0" smtClean="0"/>
              <a:t> and features a rich number of supervised and unsupervised learning algorithms.</a:t>
            </a:r>
          </a:p>
          <a:p>
            <a:pPr marL="0" indent="0">
              <a:buNone/>
            </a:pPr>
            <a:endParaRPr lang="en-US" dirty="0" smtClean="0"/>
          </a:p>
        </p:txBody>
      </p:sp>
    </p:spTree>
    <p:extLst>
      <p:ext uri="{BB962C8B-B14F-4D97-AF65-F5344CB8AC3E}">
        <p14:creationId xmlns:p14="http://schemas.microsoft.com/office/powerpoint/2010/main" val="58799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Anaconda Distribution</a:t>
            </a:r>
            <a:endParaRPr lang="en-US" dirty="0"/>
          </a:p>
        </p:txBody>
      </p:sp>
      <p:sp>
        <p:nvSpPr>
          <p:cNvPr id="3" name="Content Placeholder 2"/>
          <p:cNvSpPr>
            <a:spLocks noGrp="1"/>
          </p:cNvSpPr>
          <p:nvPr>
            <p:ph idx="1"/>
          </p:nvPr>
        </p:nvSpPr>
        <p:spPr/>
        <p:txBody>
          <a:bodyPr>
            <a:normAutofit fontScale="92500"/>
          </a:bodyPr>
          <a:lstStyle/>
          <a:p>
            <a:r>
              <a:rPr lang="en-US" dirty="0"/>
              <a:t>The open-source </a:t>
            </a:r>
            <a:r>
              <a:rPr lang="en-US" dirty="0">
                <a:hlinkClick r:id="rId2"/>
              </a:rPr>
              <a:t>Anaconda Distribution</a:t>
            </a:r>
            <a:r>
              <a:rPr lang="en-US" dirty="0"/>
              <a:t> is the easiest way to perform Python/R data science and machine learning on Linux, Windows, and Mac OS X. </a:t>
            </a:r>
            <a:endParaRPr lang="en-US" dirty="0" smtClean="0"/>
          </a:p>
          <a:p>
            <a:r>
              <a:rPr lang="en-US" dirty="0" smtClean="0"/>
              <a:t>it </a:t>
            </a:r>
            <a:r>
              <a:rPr lang="en-US" dirty="0"/>
              <a:t>is </a:t>
            </a:r>
            <a:r>
              <a:rPr lang="en-US" dirty="0" smtClean="0"/>
              <a:t>used for </a:t>
            </a:r>
            <a:r>
              <a:rPr lang="en-US" dirty="0"/>
              <a:t>developing, testing, and training on a single machine, enabling </a:t>
            </a:r>
            <a:r>
              <a:rPr lang="en-US" i="1" dirty="0"/>
              <a:t>individual data scientists</a:t>
            </a:r>
            <a:r>
              <a:rPr lang="en-US" dirty="0"/>
              <a:t> to: </a:t>
            </a:r>
          </a:p>
          <a:p>
            <a:r>
              <a:rPr lang="en-US" dirty="0"/>
              <a:t>Quickly download 1,500+ Python/R data science packages</a:t>
            </a:r>
          </a:p>
          <a:p>
            <a:r>
              <a:rPr lang="en-US" dirty="0"/>
              <a:t>Manage libraries, dependencies, and environments with </a:t>
            </a:r>
            <a:r>
              <a:rPr lang="en-US" dirty="0" err="1">
                <a:hlinkClick r:id="rId3"/>
              </a:rPr>
              <a:t>Conda</a:t>
            </a:r>
            <a:endParaRPr lang="en-US" dirty="0"/>
          </a:p>
          <a:p>
            <a:r>
              <a:rPr lang="en-US" dirty="0"/>
              <a:t>Develop and train machine learning and deep learning models with </a:t>
            </a:r>
            <a:r>
              <a:rPr lang="en-US" dirty="0" err="1">
                <a:hlinkClick r:id="rId4"/>
              </a:rPr>
              <a:t>scikit</a:t>
            </a:r>
            <a:r>
              <a:rPr lang="en-US" dirty="0">
                <a:hlinkClick r:id="rId4"/>
              </a:rPr>
              <a:t>-learn</a:t>
            </a:r>
            <a:r>
              <a:rPr lang="en-US" dirty="0"/>
              <a:t>, </a:t>
            </a:r>
            <a:r>
              <a:rPr lang="en-US" dirty="0" err="1">
                <a:hlinkClick r:id="rId5"/>
              </a:rPr>
              <a:t>TensorFlow</a:t>
            </a:r>
            <a:r>
              <a:rPr lang="en-US" dirty="0"/>
              <a:t>, and </a:t>
            </a:r>
            <a:r>
              <a:rPr lang="en-US" dirty="0" err="1">
                <a:hlinkClick r:id="rId6"/>
              </a:rPr>
              <a:t>Theano</a:t>
            </a:r>
            <a:endParaRPr lang="en-US" dirty="0"/>
          </a:p>
          <a:p>
            <a:r>
              <a:rPr lang="en-US" dirty="0"/>
              <a:t>Analyze data with scalability and performance with </a:t>
            </a:r>
            <a:r>
              <a:rPr lang="en-US" dirty="0" err="1">
                <a:hlinkClick r:id="rId7"/>
              </a:rPr>
              <a:t>Dask</a:t>
            </a:r>
            <a:r>
              <a:rPr lang="en-US" dirty="0"/>
              <a:t>, </a:t>
            </a:r>
            <a:r>
              <a:rPr lang="en-US" dirty="0" err="1">
                <a:hlinkClick r:id="rId8"/>
              </a:rPr>
              <a:t>NumPy</a:t>
            </a:r>
            <a:r>
              <a:rPr lang="en-US" dirty="0"/>
              <a:t>, </a:t>
            </a:r>
            <a:r>
              <a:rPr lang="en-US" dirty="0">
                <a:hlinkClick r:id="rId9"/>
              </a:rPr>
              <a:t>pandas</a:t>
            </a:r>
            <a:endParaRPr lang="en-US" dirty="0"/>
          </a:p>
          <a:p>
            <a:endParaRPr lang="en-US" dirty="0"/>
          </a:p>
        </p:txBody>
      </p:sp>
    </p:spTree>
    <p:extLst>
      <p:ext uri="{BB962C8B-B14F-4D97-AF65-F5344CB8AC3E}">
        <p14:creationId xmlns:p14="http://schemas.microsoft.com/office/powerpoint/2010/main" val="384844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Anaconda Distribution</a:t>
            </a:r>
            <a:endParaRPr lang="en-US" dirty="0"/>
          </a:p>
        </p:txBody>
      </p:sp>
      <p:pic>
        <p:nvPicPr>
          <p:cNvPr id="4" name="Content Placeholder 3"/>
          <p:cNvPicPr>
            <a:picLocks noGrp="1" noChangeAspect="1"/>
          </p:cNvPicPr>
          <p:nvPr>
            <p:ph idx="1"/>
          </p:nvPr>
        </p:nvPicPr>
        <p:blipFill>
          <a:blip r:embed="rId3"/>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159541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CONDA</a:t>
            </a:r>
            <a:endParaRPr lang="en-US" dirty="0"/>
          </a:p>
        </p:txBody>
      </p:sp>
      <p:sp>
        <p:nvSpPr>
          <p:cNvPr id="3" name="Content Placeholder 2"/>
          <p:cNvSpPr>
            <a:spLocks noGrp="1"/>
          </p:cNvSpPr>
          <p:nvPr>
            <p:ph idx="1"/>
          </p:nvPr>
        </p:nvSpPr>
        <p:spPr/>
        <p:txBody>
          <a:bodyPr>
            <a:normAutofit fontScale="70000" lnSpcReduction="20000"/>
          </a:bodyPr>
          <a:lstStyle/>
          <a:p>
            <a:r>
              <a:rPr lang="en-US" i="1" dirty="0" smtClean="0"/>
              <a:t>Package, dependency and environment management for any language—Python, R, Ruby, </a:t>
            </a:r>
            <a:r>
              <a:rPr lang="en-US" i="1" dirty="0" err="1" smtClean="0"/>
              <a:t>Lua</a:t>
            </a:r>
            <a:r>
              <a:rPr lang="en-US" i="1" dirty="0" smtClean="0"/>
              <a:t>, </a:t>
            </a:r>
            <a:r>
              <a:rPr lang="en-US" i="1" dirty="0" err="1" smtClean="0"/>
              <a:t>Scala</a:t>
            </a:r>
            <a:r>
              <a:rPr lang="en-US" i="1" dirty="0" smtClean="0"/>
              <a:t>, Java, JavaScript, C/ C++, FORTRAN, and more.</a:t>
            </a:r>
            <a:endParaRPr lang="en-US" dirty="0" smtClean="0"/>
          </a:p>
          <a:p>
            <a:r>
              <a:rPr lang="en-US" dirty="0" err="1" smtClean="0"/>
              <a:t>Conda</a:t>
            </a:r>
            <a:r>
              <a:rPr lang="en-US" dirty="0" smtClean="0"/>
              <a:t> is an open source package management system and environment management system that runs on Windows, </a:t>
            </a:r>
            <a:r>
              <a:rPr lang="en-US" dirty="0" err="1" smtClean="0"/>
              <a:t>macOS</a:t>
            </a:r>
            <a:r>
              <a:rPr lang="en-US" dirty="0" smtClean="0"/>
              <a:t> and Linux. </a:t>
            </a:r>
          </a:p>
          <a:p>
            <a:r>
              <a:rPr lang="en-US" dirty="0" err="1" smtClean="0"/>
              <a:t>Conda</a:t>
            </a:r>
            <a:r>
              <a:rPr lang="en-US" dirty="0" smtClean="0"/>
              <a:t> quickly installs, runs and updates packages and their dependencies.</a:t>
            </a:r>
          </a:p>
          <a:p>
            <a:r>
              <a:rPr lang="en-US" dirty="0" err="1" smtClean="0"/>
              <a:t>Conda</a:t>
            </a:r>
            <a:r>
              <a:rPr lang="en-US" dirty="0" smtClean="0"/>
              <a:t> easily creates, saves, loads and switches between environments on your local computer.</a:t>
            </a:r>
          </a:p>
          <a:p>
            <a:r>
              <a:rPr lang="en-US" dirty="0" smtClean="0"/>
              <a:t>It was created for Python programs, but it can package and distribute software for any language.</a:t>
            </a:r>
          </a:p>
          <a:p>
            <a:r>
              <a:rPr lang="en-US" dirty="0" err="1" smtClean="0"/>
              <a:t>Conda</a:t>
            </a:r>
            <a:r>
              <a:rPr lang="en-US" dirty="0" smtClean="0"/>
              <a:t> as a package manager helps you find and install packages.</a:t>
            </a:r>
          </a:p>
          <a:p>
            <a:r>
              <a:rPr lang="en-US" dirty="0" smtClean="0"/>
              <a:t>If you need a package that requires a different version of Python, you do not need to switch to a different environment manager, because </a:t>
            </a:r>
            <a:r>
              <a:rPr lang="en-US" dirty="0" err="1" smtClean="0"/>
              <a:t>conda</a:t>
            </a:r>
            <a:r>
              <a:rPr lang="en-US" dirty="0" smtClean="0"/>
              <a:t> is also an environment manager. With just a few commands, you can set up a totally separate environment to run that different version of Python, while continuing to run your usual version of Python in your normal environment.</a:t>
            </a:r>
          </a:p>
          <a:p>
            <a:r>
              <a:rPr lang="en-US" dirty="0" smtClean="0"/>
              <a:t>In its default configuration, </a:t>
            </a:r>
            <a:r>
              <a:rPr lang="en-US" dirty="0" err="1" smtClean="0"/>
              <a:t>conda</a:t>
            </a:r>
            <a:r>
              <a:rPr lang="en-US" dirty="0" smtClean="0"/>
              <a:t> can install and manage the thousand packages at </a:t>
            </a:r>
            <a:r>
              <a:rPr lang="en-US" dirty="0" smtClean="0">
                <a:hlinkClick r:id="rId2"/>
              </a:rPr>
              <a:t>repo.anaconda.com</a:t>
            </a:r>
            <a:r>
              <a:rPr lang="en-US" dirty="0" smtClean="0"/>
              <a:t> that are built, reviewed and maintained by Anaconda®.</a:t>
            </a:r>
            <a:endParaRPr lang="en-US" dirty="0"/>
          </a:p>
        </p:txBody>
      </p:sp>
    </p:spTree>
    <p:extLst>
      <p:ext uri="{BB962C8B-B14F-4D97-AF65-F5344CB8AC3E}">
        <p14:creationId xmlns:p14="http://schemas.microsoft.com/office/powerpoint/2010/main" val="2197778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NumPy</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err="1" smtClean="0"/>
              <a:t>NumPy</a:t>
            </a:r>
            <a:r>
              <a:rPr lang="en-US" dirty="0" smtClean="0"/>
              <a:t> is the fundamental package for scientific computing with Python. It contains :</a:t>
            </a:r>
          </a:p>
          <a:p>
            <a:r>
              <a:rPr lang="en-US" dirty="0" smtClean="0"/>
              <a:t>a powerful N-dimensional array object</a:t>
            </a:r>
          </a:p>
          <a:p>
            <a:r>
              <a:rPr lang="en-US" dirty="0" smtClean="0"/>
              <a:t>sophisticated (broadcasting) functions</a:t>
            </a:r>
          </a:p>
          <a:p>
            <a:r>
              <a:rPr lang="en-US" dirty="0" smtClean="0"/>
              <a:t>tools for integrating C/C++ and Fortran code</a:t>
            </a:r>
          </a:p>
          <a:p>
            <a:r>
              <a:rPr lang="en-US" dirty="0" smtClean="0"/>
              <a:t>useful linear algebra, Fourier transform, and random number capabilities</a:t>
            </a:r>
          </a:p>
          <a:p>
            <a:r>
              <a:rPr lang="en-US" dirty="0" smtClean="0"/>
              <a:t>Besides its obvious scientific uses, </a:t>
            </a:r>
            <a:r>
              <a:rPr lang="en-US" dirty="0" err="1" smtClean="0"/>
              <a:t>NumPy</a:t>
            </a:r>
            <a:r>
              <a:rPr lang="en-US" dirty="0" smtClean="0"/>
              <a:t> can also be used as an efficient multi-dimensional container of generic data. Arbitrary data-types can be defined. This allows </a:t>
            </a:r>
            <a:r>
              <a:rPr lang="en-US" dirty="0" err="1" smtClean="0"/>
              <a:t>NumPy</a:t>
            </a:r>
            <a:r>
              <a:rPr lang="en-US" dirty="0" smtClean="0"/>
              <a:t> to seamlessly and speedily integrate with a wide variety of databases.</a:t>
            </a:r>
          </a:p>
          <a:p>
            <a:endParaRPr lang="en-US" dirty="0"/>
          </a:p>
        </p:txBody>
      </p:sp>
    </p:spTree>
    <p:extLst>
      <p:ext uri="{BB962C8B-B14F-4D97-AF65-F5344CB8AC3E}">
        <p14:creationId xmlns:p14="http://schemas.microsoft.com/office/powerpoint/2010/main" val="2080369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a:t>
            </a:r>
            <a:endParaRPr lang="en-US" dirty="0"/>
          </a:p>
        </p:txBody>
      </p:sp>
      <p:sp>
        <p:nvSpPr>
          <p:cNvPr id="3" name="Content Placeholder 2"/>
          <p:cNvSpPr>
            <a:spLocks noGrp="1"/>
          </p:cNvSpPr>
          <p:nvPr>
            <p:ph idx="1"/>
          </p:nvPr>
        </p:nvSpPr>
        <p:spPr/>
        <p:txBody>
          <a:bodyPr>
            <a:normAutofit fontScale="92500"/>
          </a:bodyPr>
          <a:lstStyle/>
          <a:p>
            <a:r>
              <a:rPr lang="en-US" i="1" dirty="0" smtClean="0"/>
              <a:t>pandas</a:t>
            </a:r>
            <a:r>
              <a:rPr lang="en-US" dirty="0" smtClean="0"/>
              <a:t> enabling you to carry out your entire data analysis workflow in Python without having to switch to a more domain specific language like R.</a:t>
            </a:r>
          </a:p>
          <a:p>
            <a:r>
              <a:rPr lang="en-US" i="1" dirty="0" smtClean="0"/>
              <a:t>pandas</a:t>
            </a:r>
            <a:r>
              <a:rPr lang="en-US" dirty="0" smtClean="0"/>
              <a:t> is an open source, BSD-licensed library providing high-performance, easy-to-use data structures and data analysis tools for the </a:t>
            </a:r>
            <a:r>
              <a:rPr lang="en-US" dirty="0" smtClean="0">
                <a:hlinkClick r:id="rId2"/>
              </a:rPr>
              <a:t>Python</a:t>
            </a:r>
            <a:r>
              <a:rPr lang="en-US" dirty="0" smtClean="0"/>
              <a:t> programming language</a:t>
            </a:r>
          </a:p>
          <a:p>
            <a:r>
              <a:rPr lang="en-US" i="1" dirty="0" smtClean="0"/>
              <a:t>pandas</a:t>
            </a:r>
            <a:r>
              <a:rPr lang="en-US" dirty="0" smtClean="0"/>
              <a:t> is a </a:t>
            </a:r>
            <a:r>
              <a:rPr lang="en-US" dirty="0" err="1" smtClean="0">
                <a:hlinkClick r:id="rId3"/>
              </a:rPr>
              <a:t>NumFOCUS</a:t>
            </a:r>
            <a:r>
              <a:rPr lang="en-US" dirty="0" smtClean="0"/>
              <a:t> sponsored project. This will help ensure the success of development of </a:t>
            </a:r>
            <a:r>
              <a:rPr lang="en-US" i="1" dirty="0" smtClean="0"/>
              <a:t>pandas</a:t>
            </a:r>
            <a:r>
              <a:rPr lang="en-US" dirty="0" smtClean="0"/>
              <a:t> as a world-class open-source project, and makes it possible to </a:t>
            </a:r>
            <a:r>
              <a:rPr lang="en-US" dirty="0" smtClean="0">
                <a:hlinkClick r:id="rId4"/>
              </a:rPr>
              <a:t>donate</a:t>
            </a:r>
            <a:r>
              <a:rPr lang="en-US" dirty="0" smtClean="0"/>
              <a:t> to the project.</a:t>
            </a:r>
          </a:p>
          <a:p>
            <a:r>
              <a:rPr lang="en-US" i="1" dirty="0" smtClean="0"/>
              <a:t>pandas</a:t>
            </a:r>
            <a:r>
              <a:rPr lang="en-US" dirty="0" smtClean="0"/>
              <a:t> does not implement significant modeling functionality outside of linear and panel regression; for this, use </a:t>
            </a:r>
            <a:r>
              <a:rPr lang="en-US" dirty="0" err="1" smtClean="0">
                <a:hlinkClick r:id="rId5"/>
              </a:rPr>
              <a:t>statsmodels</a:t>
            </a:r>
            <a:r>
              <a:rPr lang="en-US" dirty="0" smtClean="0"/>
              <a:t> and </a:t>
            </a:r>
            <a:r>
              <a:rPr lang="en-US" dirty="0" err="1" smtClean="0">
                <a:hlinkClick r:id="rId6"/>
              </a:rPr>
              <a:t>scikit</a:t>
            </a:r>
            <a:r>
              <a:rPr lang="en-US" dirty="0" smtClean="0">
                <a:hlinkClick r:id="rId6"/>
              </a:rPr>
              <a:t>-learn</a:t>
            </a:r>
            <a:r>
              <a:rPr lang="en-US" dirty="0" smtClean="0"/>
              <a:t>. </a:t>
            </a:r>
            <a:endParaRPr lang="en-US" dirty="0"/>
          </a:p>
        </p:txBody>
      </p:sp>
    </p:spTree>
    <p:extLst>
      <p:ext uri="{BB962C8B-B14F-4D97-AF65-F5344CB8AC3E}">
        <p14:creationId xmlns:p14="http://schemas.microsoft.com/office/powerpoint/2010/main" val="366230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scikit</a:t>
            </a:r>
            <a:r>
              <a:rPr lang="en-US" b="1" dirty="0" smtClean="0"/>
              <a:t>-learn</a:t>
            </a:r>
            <a:br>
              <a:rPr lang="en-US" b="1" dirty="0" smtClean="0"/>
            </a:br>
            <a:endParaRPr lang="en-US" dirty="0"/>
          </a:p>
        </p:txBody>
      </p:sp>
      <p:sp>
        <p:nvSpPr>
          <p:cNvPr id="3" name="Content Placeholder 2"/>
          <p:cNvSpPr>
            <a:spLocks noGrp="1"/>
          </p:cNvSpPr>
          <p:nvPr>
            <p:ph idx="1"/>
          </p:nvPr>
        </p:nvSpPr>
        <p:spPr/>
        <p:txBody>
          <a:bodyPr/>
          <a:lstStyle/>
          <a:p>
            <a:r>
              <a:rPr lang="en-US" b="1" dirty="0" smtClean="0"/>
              <a:t>Machine Learning in Python</a:t>
            </a:r>
          </a:p>
          <a:p>
            <a:r>
              <a:rPr lang="en-US" dirty="0" smtClean="0"/>
              <a:t>Simple and efficient tools for data mining and data analysis</a:t>
            </a:r>
          </a:p>
          <a:p>
            <a:r>
              <a:rPr lang="en-US" dirty="0" smtClean="0"/>
              <a:t>Accessible to everybody, and reusable in various contexts</a:t>
            </a:r>
          </a:p>
          <a:p>
            <a:r>
              <a:rPr lang="en-US" dirty="0" smtClean="0"/>
              <a:t>Built on </a:t>
            </a:r>
            <a:r>
              <a:rPr lang="en-US" dirty="0" err="1" smtClean="0"/>
              <a:t>NumPy</a:t>
            </a:r>
            <a:r>
              <a:rPr lang="en-US" dirty="0" smtClean="0"/>
              <a:t>, </a:t>
            </a:r>
            <a:r>
              <a:rPr lang="en-US" dirty="0" err="1" smtClean="0"/>
              <a:t>SciPy</a:t>
            </a:r>
            <a:r>
              <a:rPr lang="en-US" dirty="0" smtClean="0"/>
              <a:t>, and </a:t>
            </a:r>
            <a:r>
              <a:rPr lang="en-US" dirty="0" err="1" smtClean="0"/>
              <a:t>matplotlib</a:t>
            </a:r>
            <a:endParaRPr lang="en-US" dirty="0" smtClean="0"/>
          </a:p>
          <a:p>
            <a:r>
              <a:rPr lang="en-US" dirty="0" smtClean="0"/>
              <a:t>Open source, commercially usable - BSD license</a:t>
            </a:r>
          </a:p>
          <a:p>
            <a:endParaRPr lang="en-US" dirty="0"/>
          </a:p>
        </p:txBody>
      </p:sp>
    </p:spTree>
    <p:extLst>
      <p:ext uri="{BB962C8B-B14F-4D97-AF65-F5344CB8AC3E}">
        <p14:creationId xmlns:p14="http://schemas.microsoft.com/office/powerpoint/2010/main" val="57636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effectLst/>
              </a:rPr>
              <a:t>TensorFlow</a:t>
            </a:r>
            <a:endParaRPr lang="en-US" dirty="0"/>
          </a:p>
        </p:txBody>
      </p:sp>
      <p:sp>
        <p:nvSpPr>
          <p:cNvPr id="3" name="Content Placeholder 2"/>
          <p:cNvSpPr>
            <a:spLocks noGrp="1"/>
          </p:cNvSpPr>
          <p:nvPr>
            <p:ph idx="1"/>
          </p:nvPr>
        </p:nvSpPr>
        <p:spPr/>
        <p:txBody>
          <a:bodyPr/>
          <a:lstStyle/>
          <a:p>
            <a:r>
              <a:rPr lang="en-US" dirty="0" err="1" smtClean="0">
                <a:effectLst/>
              </a:rPr>
              <a:t>TensorFlow</a:t>
            </a:r>
            <a:r>
              <a:rPr lang="en-US" dirty="0" smtClean="0">
                <a:effectLst/>
              </a:rPr>
              <a:t> is an end-to-end open source platform for machine learning. It has a comprehensive, flexible ecosystem of tools, libraries and community resources that lets researchers push the state-of-the-art in ML and developers easily build and deploy ML powered applications.</a:t>
            </a:r>
            <a:endParaRPr lang="en-US" dirty="0"/>
          </a:p>
        </p:txBody>
      </p:sp>
    </p:spTree>
    <p:extLst>
      <p:ext uri="{BB962C8B-B14F-4D97-AF65-F5344CB8AC3E}">
        <p14:creationId xmlns:p14="http://schemas.microsoft.com/office/powerpoint/2010/main" val="57575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effectLst/>
              </a:rPr>
              <a:t>Theano</a:t>
            </a:r>
            <a:endParaRPr lang="en-US" dirty="0"/>
          </a:p>
        </p:txBody>
      </p:sp>
      <p:sp>
        <p:nvSpPr>
          <p:cNvPr id="3" name="Content Placeholder 2"/>
          <p:cNvSpPr>
            <a:spLocks noGrp="1"/>
          </p:cNvSpPr>
          <p:nvPr>
            <p:ph idx="1"/>
          </p:nvPr>
        </p:nvSpPr>
        <p:spPr/>
        <p:txBody>
          <a:bodyPr/>
          <a:lstStyle/>
          <a:p>
            <a:r>
              <a:rPr lang="en-US" dirty="0" err="1" smtClean="0">
                <a:effectLst/>
              </a:rPr>
              <a:t>Theano</a:t>
            </a:r>
            <a:r>
              <a:rPr lang="en-US" dirty="0" smtClean="0">
                <a:effectLst/>
              </a:rPr>
              <a:t> is a Python library that allows you to define, optimize, and efficiently evaluate mathematical expressions involving multi-dimensional arrays. It is built on top of </a:t>
            </a:r>
            <a:r>
              <a:rPr lang="en-US" dirty="0" err="1" smtClean="0">
                <a:effectLst/>
                <a:hlinkClick r:id="rId2"/>
              </a:rPr>
              <a:t>NumPy</a:t>
            </a:r>
            <a:endParaRPr lang="en-US" dirty="0"/>
          </a:p>
        </p:txBody>
      </p:sp>
      <p:sp>
        <p:nvSpPr>
          <p:cNvPr id="4" name="Rectangle 3"/>
          <p:cNvSpPr/>
          <p:nvPr/>
        </p:nvSpPr>
        <p:spPr>
          <a:xfrm>
            <a:off x="3048000" y="2967335"/>
            <a:ext cx="6096000" cy="369332"/>
          </a:xfrm>
          <a:prstGeom prst="rect">
            <a:avLst/>
          </a:prstGeom>
        </p:spPr>
        <p:txBody>
          <a:bodyPr>
            <a:spAutoFit/>
          </a:bodyPr>
          <a:lstStyle/>
          <a:p>
            <a:r>
              <a:rPr lang="en-US" dirty="0" smtClean="0">
                <a:effectLst/>
              </a:rPr>
              <a:t>.</a:t>
            </a:r>
            <a:endParaRPr lang="en-US" dirty="0"/>
          </a:p>
        </p:txBody>
      </p:sp>
    </p:spTree>
    <p:extLst>
      <p:ext uri="{BB962C8B-B14F-4D97-AF65-F5344CB8AC3E}">
        <p14:creationId xmlns:p14="http://schemas.microsoft.com/office/powerpoint/2010/main" val="4194986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858</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Anaconda Distribution</vt:lpstr>
      <vt:lpstr>Anaconda Distribution</vt:lpstr>
      <vt:lpstr>CONDA</vt:lpstr>
      <vt:lpstr>NumPy </vt:lpstr>
      <vt:lpstr>PANDAS</vt:lpstr>
      <vt:lpstr>scikit-learn </vt:lpstr>
      <vt:lpstr>TensorFlow</vt:lpstr>
      <vt:lpstr>Theano</vt:lpstr>
      <vt:lpstr>Dask</vt:lpstr>
      <vt:lpstr>Jupyter Notebook</vt:lpstr>
      <vt:lpstr>Machine Learning Python Packages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akshajkoppula@outlook.com</dc:creator>
  <cp:lastModifiedBy>akshajkoppula@outlook.com</cp:lastModifiedBy>
  <cp:revision>6</cp:revision>
  <dcterms:created xsi:type="dcterms:W3CDTF">2019-09-03T21:58:21Z</dcterms:created>
  <dcterms:modified xsi:type="dcterms:W3CDTF">2019-09-03T23:04:59Z</dcterms:modified>
</cp:coreProperties>
</file>