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4"/>
  </p:notesMasterIdLst>
  <p:sldIdLst>
    <p:sldId id="265" r:id="rId2"/>
    <p:sldId id="256" r:id="rId3"/>
    <p:sldId id="264" r:id="rId4"/>
    <p:sldId id="257" r:id="rId5"/>
    <p:sldId id="259" r:id="rId6"/>
    <p:sldId id="272" r:id="rId7"/>
    <p:sldId id="273" r:id="rId8"/>
    <p:sldId id="274" r:id="rId9"/>
    <p:sldId id="275" r:id="rId10"/>
    <p:sldId id="276" r:id="rId11"/>
    <p:sldId id="277" r:id="rId12"/>
    <p:sldId id="278" r:id="rId13"/>
    <p:sldId id="279" r:id="rId14"/>
    <p:sldId id="281" r:id="rId15"/>
    <p:sldId id="280" r:id="rId16"/>
    <p:sldId id="269" r:id="rId17"/>
    <p:sldId id="270" r:id="rId18"/>
    <p:sldId id="271" r:id="rId19"/>
    <p:sldId id="263" r:id="rId20"/>
    <p:sldId id="261" r:id="rId21"/>
    <p:sldId id="260" r:id="rId22"/>
    <p:sldId id="282"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379" autoAdjust="0"/>
  </p:normalViewPr>
  <p:slideViewPr>
    <p:cSldViewPr>
      <p:cViewPr varScale="1">
        <p:scale>
          <a:sx n="57" d="100"/>
          <a:sy n="57" d="100"/>
        </p:scale>
        <p:origin x="177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FFEB64-CC02-44D6-85EA-29EE0A1A8074}" type="datetimeFigureOut">
              <a:rPr lang="en-US" smtClean="0"/>
              <a:pPr/>
              <a:t>9/24/2014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0CAAFD-5745-423C-9187-1941A56F00E8}" type="slidenum">
              <a:rPr lang="en-US" smtClean="0"/>
              <a:pPr/>
              <a:t>‹#›</a:t>
            </a:fld>
            <a:endParaRPr lang="en-US"/>
          </a:p>
        </p:txBody>
      </p:sp>
    </p:spTree>
    <p:extLst>
      <p:ext uri="{BB962C8B-B14F-4D97-AF65-F5344CB8AC3E}">
        <p14:creationId xmlns:p14="http://schemas.microsoft.com/office/powerpoint/2010/main" val="2737781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a:t>
            </a:r>
            <a:r>
              <a:rPr lang="en-US" baseline="0" dirty="0" smtClean="0"/>
              <a:t> points</a:t>
            </a:r>
          </a:p>
          <a:p>
            <a:r>
              <a:rPr lang="en-US" baseline="0" smtClean="0"/>
              <a:t>No detail</a:t>
            </a:r>
            <a:endParaRPr lang="en-US" dirty="0"/>
          </a:p>
        </p:txBody>
      </p:sp>
      <p:sp>
        <p:nvSpPr>
          <p:cNvPr id="4" name="Slide Number Placeholder 3"/>
          <p:cNvSpPr>
            <a:spLocks noGrp="1"/>
          </p:cNvSpPr>
          <p:nvPr>
            <p:ph type="sldNum" sz="quarter" idx="10"/>
          </p:nvPr>
        </p:nvSpPr>
        <p:spPr/>
        <p:txBody>
          <a:bodyPr/>
          <a:lstStyle/>
          <a:p>
            <a:fld id="{E20CAAFD-5745-423C-9187-1941A56F00E8}" type="slidenum">
              <a:rPr lang="en-US" smtClean="0"/>
              <a:pPr/>
              <a:t>4</a:t>
            </a:fld>
            <a:endParaRPr lang="en-US"/>
          </a:p>
        </p:txBody>
      </p:sp>
    </p:spTree>
    <p:extLst>
      <p:ext uri="{BB962C8B-B14F-4D97-AF65-F5344CB8AC3E}">
        <p14:creationId xmlns:p14="http://schemas.microsoft.com/office/powerpoint/2010/main" val="367376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  stocks</a:t>
            </a:r>
          </a:p>
          <a:p>
            <a:r>
              <a:rPr lang="en-US" dirty="0" smtClean="0"/>
              <a:t>EMH</a:t>
            </a:r>
          </a:p>
          <a:p>
            <a:r>
              <a:rPr lang="en-IN" sz="1200" b="0" i="0" u="none" strike="noStrike" kern="1200" baseline="0" dirty="0" smtClean="0">
                <a:solidFill>
                  <a:schemeClr val="tx1"/>
                </a:solidFill>
                <a:latin typeface="+mn-lt"/>
                <a:ea typeface="+mn-ea"/>
                <a:cs typeface="+mn-cs"/>
              </a:rPr>
              <a:t>We performed analysis on news</a:t>
            </a:r>
          </a:p>
          <a:p>
            <a:r>
              <a:rPr lang="en-IN" sz="1200" b="0" i="0" u="none" strike="noStrike" kern="1200" baseline="0" dirty="0" smtClean="0">
                <a:solidFill>
                  <a:schemeClr val="tx1"/>
                </a:solidFill>
                <a:latin typeface="+mn-lt"/>
                <a:ea typeface="+mn-ea"/>
                <a:cs typeface="+mn-cs"/>
              </a:rPr>
              <a:t>articles over a period and compared it with the change in</a:t>
            </a:r>
          </a:p>
          <a:p>
            <a:r>
              <a:rPr lang="en-IN" sz="1200" b="0" i="0" u="none" strike="noStrike" kern="1200" baseline="0" dirty="0" smtClean="0">
                <a:solidFill>
                  <a:schemeClr val="tx1"/>
                </a:solidFill>
                <a:latin typeface="+mn-lt"/>
                <a:ea typeface="+mn-ea"/>
                <a:cs typeface="+mn-cs"/>
              </a:rPr>
              <a:t>stock prices for the same period for a company. No past</a:t>
            </a:r>
          </a:p>
          <a:p>
            <a:r>
              <a:rPr lang="en-US" sz="1200" b="0" i="0" u="none" strike="noStrike" kern="1200" baseline="0" dirty="0" smtClean="0">
                <a:solidFill>
                  <a:schemeClr val="tx1"/>
                </a:solidFill>
                <a:latin typeface="+mn-lt"/>
                <a:ea typeface="+mn-ea"/>
                <a:cs typeface="+mn-cs"/>
              </a:rPr>
              <a:t>data has been considered.</a:t>
            </a:r>
            <a:endParaRPr lang="en-US" dirty="0" smtClean="0"/>
          </a:p>
          <a:p>
            <a:r>
              <a:rPr lang="en-US" dirty="0" err="1" smtClean="0"/>
              <a:t>Diffculties</a:t>
            </a:r>
            <a:r>
              <a:rPr lang="en-US" baseline="0" dirty="0" smtClean="0"/>
              <a:t> faced..</a:t>
            </a:r>
          </a:p>
          <a:p>
            <a:r>
              <a:rPr lang="en-US" dirty="0" smtClean="0"/>
              <a:t>11 companies</a:t>
            </a:r>
            <a:endParaRPr lang="en-US" dirty="0"/>
          </a:p>
        </p:txBody>
      </p:sp>
      <p:sp>
        <p:nvSpPr>
          <p:cNvPr id="4" name="Slide Number Placeholder 3"/>
          <p:cNvSpPr>
            <a:spLocks noGrp="1"/>
          </p:cNvSpPr>
          <p:nvPr>
            <p:ph type="sldNum" sz="quarter" idx="10"/>
          </p:nvPr>
        </p:nvSpPr>
        <p:spPr/>
        <p:txBody>
          <a:bodyPr/>
          <a:lstStyle/>
          <a:p>
            <a:fld id="{E20CAAFD-5745-423C-9187-1941A56F00E8}" type="slidenum">
              <a:rPr lang="en-US" smtClean="0"/>
              <a:pPr/>
              <a:t>5</a:t>
            </a:fld>
            <a:endParaRPr lang="en-US"/>
          </a:p>
        </p:txBody>
      </p:sp>
    </p:spTree>
    <p:extLst>
      <p:ext uri="{BB962C8B-B14F-4D97-AF65-F5344CB8AC3E}">
        <p14:creationId xmlns:p14="http://schemas.microsoft.com/office/powerpoint/2010/main" val="6321149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0CAAFD-5745-423C-9187-1941A56F00E8}" type="slidenum">
              <a:rPr lang="en-US" smtClean="0"/>
              <a:pPr/>
              <a:t>14</a:t>
            </a:fld>
            <a:endParaRPr lang="en-US"/>
          </a:p>
        </p:txBody>
      </p:sp>
    </p:spTree>
    <p:extLst>
      <p:ext uri="{BB962C8B-B14F-4D97-AF65-F5344CB8AC3E}">
        <p14:creationId xmlns:p14="http://schemas.microsoft.com/office/powerpoint/2010/main" val="39664385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EC40280A-465D-49B7-B5E7-E726EA06A83B}" type="datetimeFigureOut">
              <a:rPr lang="en-US" smtClean="0"/>
              <a:pPr/>
              <a:t>9/24/2014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06397B9-27EC-4E30-9604-2D91E307DF5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C40280A-465D-49B7-B5E7-E726EA06A83B}" type="datetimeFigureOut">
              <a:rPr lang="en-US" smtClean="0"/>
              <a:pPr/>
              <a:t>9/24/2014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06397B9-27EC-4E30-9604-2D91E307DF5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C40280A-465D-49B7-B5E7-E726EA06A83B}" type="datetimeFigureOut">
              <a:rPr lang="en-US" smtClean="0"/>
              <a:pPr/>
              <a:t>9/24/2014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06397B9-27EC-4E30-9604-2D91E307DF5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C40280A-465D-49B7-B5E7-E726EA06A83B}" type="datetimeFigureOut">
              <a:rPr lang="en-US" smtClean="0"/>
              <a:pPr/>
              <a:t>9/24/2014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06397B9-27EC-4E30-9604-2D91E307DF50}"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EC40280A-465D-49B7-B5E7-E726EA06A83B}" type="datetimeFigureOut">
              <a:rPr lang="en-US" smtClean="0"/>
              <a:pPr/>
              <a:t>9/24/2014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06397B9-27EC-4E30-9604-2D91E307DF50}"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C40280A-465D-49B7-B5E7-E726EA06A83B}" type="datetimeFigureOut">
              <a:rPr lang="en-US" smtClean="0"/>
              <a:pPr/>
              <a:t>9/24/2014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06397B9-27EC-4E30-9604-2D91E307DF50}"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EC40280A-465D-49B7-B5E7-E726EA06A83B}" type="datetimeFigureOut">
              <a:rPr lang="en-US" smtClean="0"/>
              <a:pPr/>
              <a:t>9/24/2014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06397B9-27EC-4E30-9604-2D91E307DF5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EC40280A-465D-49B7-B5E7-E726EA06A83B}" type="datetimeFigureOut">
              <a:rPr lang="en-US" smtClean="0"/>
              <a:pPr/>
              <a:t>9/24/2014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06397B9-27EC-4E30-9604-2D91E307DF50}"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EC40280A-465D-49B7-B5E7-E726EA06A83B}" type="datetimeFigureOut">
              <a:rPr lang="en-US" smtClean="0"/>
              <a:pPr/>
              <a:t>9/24/2014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06397B9-27EC-4E30-9604-2D91E307DF5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EC40280A-465D-49B7-B5E7-E726EA06A83B}" type="datetimeFigureOut">
              <a:rPr lang="en-US" smtClean="0"/>
              <a:pPr/>
              <a:t>9/24/2014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06397B9-27EC-4E30-9604-2D91E307DF5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EC40280A-465D-49B7-B5E7-E726EA06A83B}" type="datetimeFigureOut">
              <a:rPr lang="en-US" smtClean="0"/>
              <a:pPr/>
              <a:t>9/24/2014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06397B9-27EC-4E30-9604-2D91E307DF50}"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EC40280A-465D-49B7-B5E7-E726EA06A83B}" type="datetimeFigureOut">
              <a:rPr lang="en-US" smtClean="0"/>
              <a:pPr/>
              <a:t>9/24/2014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06397B9-27EC-4E30-9604-2D91E307DF5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5.gif"/></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5.gif"/><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notesSlide" Target="../notesSlides/notesSlide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5.gif"/></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 Id="rId4" Type="http://schemas.openxmlformats.org/officeDocument/2006/relationships/image" Target="../media/image5.gif"/></Relationships>
</file>

<file path=ppt/slides/_rels/slide17.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2"/>
          <a:srcRect l="22500" t="1" r="19168" b="36858"/>
          <a:stretch/>
        </p:blipFill>
        <p:spPr bwMode="auto">
          <a:xfrm>
            <a:off x="914400" y="228600"/>
            <a:ext cx="7590692" cy="2667000"/>
          </a:xfrm>
          <a:prstGeom prst="rect">
            <a:avLst/>
          </a:prstGeom>
          <a:noFill/>
          <a:ln w="9525">
            <a:noFill/>
            <a:miter lim="800000"/>
            <a:headEnd/>
            <a:tailEnd/>
          </a:ln>
          <a:effectLst/>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3714750"/>
            <a:ext cx="2688614" cy="78105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81600" y="3200400"/>
            <a:ext cx="1162050" cy="1504950"/>
          </a:xfrm>
          <a:prstGeom prst="rect">
            <a:avLst/>
          </a:prstGeom>
        </p:spPr>
      </p:pic>
      <p:sp>
        <p:nvSpPr>
          <p:cNvPr id="4" name="TextBox 3"/>
          <p:cNvSpPr txBox="1"/>
          <p:nvPr/>
        </p:nvSpPr>
        <p:spPr>
          <a:xfrm>
            <a:off x="4892835" y="4896419"/>
            <a:ext cx="1739579" cy="369332"/>
          </a:xfrm>
          <a:prstGeom prst="rect">
            <a:avLst/>
          </a:prstGeom>
          <a:noFill/>
        </p:spPr>
        <p:txBody>
          <a:bodyPr wrap="none" rtlCol="0">
            <a:spAutoFit/>
          </a:bodyPr>
          <a:lstStyle/>
          <a:p>
            <a:r>
              <a:rPr lang="en-US" dirty="0" smtClean="0"/>
              <a:t>Kuala Lumpur</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71600"/>
            <a:ext cx="8534400" cy="4876800"/>
          </a:xfrm>
        </p:spPr>
        <p:txBody>
          <a:bodyPr>
            <a:normAutofit/>
          </a:bodyPr>
          <a:lstStyle/>
          <a:p>
            <a:r>
              <a:rPr lang="en-US" dirty="0" smtClean="0"/>
              <a:t>Words from sentiment dictionary formed the features i.e. 532 features.</a:t>
            </a:r>
          </a:p>
          <a:p>
            <a:r>
              <a:rPr lang="en-US" dirty="0" smtClean="0"/>
              <a:t>Fed to ML algorithms for hypothesis and prediction.</a:t>
            </a:r>
          </a:p>
          <a:p>
            <a:r>
              <a:rPr lang="en-US" dirty="0" smtClean="0"/>
              <a:t>Program to find value of each feature for every article.</a:t>
            </a:r>
          </a:p>
          <a:p>
            <a:r>
              <a:rPr lang="en-US" dirty="0" smtClean="0"/>
              <a:t>Value based on the frequency of that word in the article.</a:t>
            </a:r>
            <a:endParaRPr lang="en-US" dirty="0"/>
          </a:p>
          <a:p>
            <a:r>
              <a:rPr lang="en-US" dirty="0" smtClean="0"/>
              <a:t>Example:</a:t>
            </a:r>
          </a:p>
          <a:p>
            <a:pPr lvl="1"/>
            <a:r>
              <a:rPr lang="en-US" dirty="0" smtClean="0"/>
              <a:t>Positive word occurring 3 times: value=+3.</a:t>
            </a:r>
          </a:p>
          <a:p>
            <a:pPr lvl="1"/>
            <a:r>
              <a:rPr lang="en-US" dirty="0" smtClean="0"/>
              <a:t>Negative word occurring 3 times: value=-3.</a:t>
            </a:r>
            <a:endParaRPr lang="en-US" dirty="0"/>
          </a:p>
        </p:txBody>
      </p:sp>
      <p:sp>
        <p:nvSpPr>
          <p:cNvPr id="3" name="Title 2"/>
          <p:cNvSpPr>
            <a:spLocks noGrp="1"/>
          </p:cNvSpPr>
          <p:nvPr>
            <p:ph type="title"/>
          </p:nvPr>
        </p:nvSpPr>
        <p:spPr>
          <a:xfrm>
            <a:off x="457200" y="274638"/>
            <a:ext cx="8229600" cy="944562"/>
          </a:xfrm>
        </p:spPr>
        <p:txBody>
          <a:bodyPr/>
          <a:lstStyle/>
          <a:p>
            <a:pPr algn="ctr"/>
            <a:r>
              <a:rPr lang="en-US" dirty="0" smtClean="0"/>
              <a:t>FEATURE VECTOR GENERATION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2550" y="6249537"/>
            <a:ext cx="3524250" cy="409575"/>
          </a:xfrm>
          <a:prstGeom prst="rect">
            <a:avLst/>
          </a:prstGeom>
        </p:spPr>
      </p:pic>
    </p:spTree>
    <p:extLst>
      <p:ext uri="{BB962C8B-B14F-4D97-AF65-F5344CB8AC3E}">
        <p14:creationId xmlns:p14="http://schemas.microsoft.com/office/powerpoint/2010/main" val="979368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2">
                                            <p:txEl>
                                              <p:pRg st="5" end="5"/>
                                            </p:txEl>
                                          </p:spTgt>
                                        </p:tgtEl>
                                        <p:attrNameLst>
                                          <p:attrName>style.visibility</p:attrName>
                                        </p:attrNameLst>
                                      </p:cBhvr>
                                      <p:to>
                                        <p:strVal val="visible"/>
                                      </p:to>
                                    </p:set>
                                    <p:anim calcmode="lin" valueType="num">
                                      <p:cBhvr additive="base">
                                        <p:cTn id="35" dur="500" fill="hold"/>
                                        <p:tgtEl>
                                          <p:spTgt spid="2">
                                            <p:txEl>
                                              <p:pRg st="5" end="5"/>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2">
                                            <p:txEl>
                                              <p:pRg st="5" end="5"/>
                                            </p:txEl>
                                          </p:spTgt>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2">
                                            <p:txEl>
                                              <p:pRg st="6" end="6"/>
                                            </p:txEl>
                                          </p:spTgt>
                                        </p:tgtEl>
                                        <p:attrNameLst>
                                          <p:attrName>style.visibility</p:attrName>
                                        </p:attrNameLst>
                                      </p:cBhvr>
                                      <p:to>
                                        <p:strVal val="visible"/>
                                      </p:to>
                                    </p:set>
                                    <p:anim calcmode="lin" valueType="num">
                                      <p:cBhvr additive="base">
                                        <p:cTn id="39" dur="500" fill="hold"/>
                                        <p:tgtEl>
                                          <p:spTgt spid="2">
                                            <p:txEl>
                                              <p:pRg st="6" end="6"/>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2">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t>FEATURE VECTOR</a:t>
            </a:r>
            <a:endParaRPr lang="en-US"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b="4467"/>
          <a:stretch/>
        </p:blipFill>
        <p:spPr>
          <a:xfrm>
            <a:off x="127967" y="1295400"/>
            <a:ext cx="8888065" cy="4495799"/>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2550" y="6248400"/>
            <a:ext cx="3524250" cy="409575"/>
          </a:xfrm>
          <a:prstGeom prst="rect">
            <a:avLst/>
          </a:prstGeom>
        </p:spPr>
      </p:pic>
    </p:spTree>
    <p:extLst>
      <p:ext uri="{BB962C8B-B14F-4D97-AF65-F5344CB8AC3E}">
        <p14:creationId xmlns:p14="http://schemas.microsoft.com/office/powerpoint/2010/main" val="32848502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Applied two Machine Learning Algorithms to predict positive or negative impact on stocks.</a:t>
            </a:r>
          </a:p>
          <a:p>
            <a:r>
              <a:rPr lang="en-US" dirty="0" smtClean="0"/>
              <a:t>Machine Learning Algorithms:</a:t>
            </a:r>
          </a:p>
          <a:p>
            <a:pPr lvl="1"/>
            <a:r>
              <a:rPr lang="en-US" dirty="0" smtClean="0"/>
              <a:t>Linear Regression using </a:t>
            </a:r>
            <a:r>
              <a:rPr lang="en-US" dirty="0"/>
              <a:t>Gradient Descent</a:t>
            </a:r>
            <a:r>
              <a:rPr lang="en-US" dirty="0" smtClean="0"/>
              <a:t>.</a:t>
            </a:r>
          </a:p>
          <a:p>
            <a:pPr lvl="1"/>
            <a:r>
              <a:rPr lang="en-US" dirty="0" smtClean="0"/>
              <a:t>Linear Regression using </a:t>
            </a:r>
            <a:r>
              <a:rPr lang="en-US" dirty="0"/>
              <a:t>Normal </a:t>
            </a:r>
            <a:r>
              <a:rPr lang="en-US" dirty="0" smtClean="0"/>
              <a:t>Equations.</a:t>
            </a:r>
          </a:p>
          <a:p>
            <a:r>
              <a:rPr lang="en-US" dirty="0" smtClean="0"/>
              <a:t>Compared prediction with expected sentiment found manually.</a:t>
            </a:r>
          </a:p>
          <a:p>
            <a:r>
              <a:rPr lang="en-US" dirty="0" smtClean="0"/>
              <a:t>Compared results with actual change in stock prices in the particular period in which we had collected news articles for the data set.</a:t>
            </a:r>
            <a:endParaRPr lang="en-US" dirty="0"/>
          </a:p>
        </p:txBody>
      </p:sp>
      <p:sp>
        <p:nvSpPr>
          <p:cNvPr id="3" name="Title 2"/>
          <p:cNvSpPr>
            <a:spLocks noGrp="1"/>
          </p:cNvSpPr>
          <p:nvPr>
            <p:ph type="title"/>
          </p:nvPr>
        </p:nvSpPr>
        <p:spPr/>
        <p:txBody>
          <a:bodyPr/>
          <a:lstStyle/>
          <a:p>
            <a:pPr algn="ctr"/>
            <a:r>
              <a:rPr lang="en-US" dirty="0" smtClean="0"/>
              <a:t>IMPLEMENTATION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2550" y="6248400"/>
            <a:ext cx="3524250" cy="409575"/>
          </a:xfrm>
          <a:prstGeom prst="rect">
            <a:avLst/>
          </a:prstGeom>
        </p:spPr>
      </p:pic>
    </p:spTree>
    <p:extLst>
      <p:ext uri="{BB962C8B-B14F-4D97-AF65-F5344CB8AC3E}">
        <p14:creationId xmlns:p14="http://schemas.microsoft.com/office/powerpoint/2010/main" val="1357381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 calcmode="lin" valueType="num">
                                      <p:cBhvr additive="base">
                                        <p:cTn id="17" dur="500" fill="hold"/>
                                        <p:tgtEl>
                                          <p:spTgt spid="2">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2">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 calcmode="lin" valueType="num">
                                      <p:cBhvr additive="base">
                                        <p:cTn id="21" dur="500" fill="hold"/>
                                        <p:tgtEl>
                                          <p:spTgt spid="2">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 calcmode="lin" valueType="num">
                                      <p:cBhvr additive="base">
                                        <p:cTn id="27" dur="500" fill="hold"/>
                                        <p:tgtEl>
                                          <p:spTgt spid="2">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2">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2">
                                            <p:txEl>
                                              <p:pRg st="5" end="5"/>
                                            </p:txEl>
                                          </p:spTgt>
                                        </p:tgtEl>
                                        <p:attrNameLst>
                                          <p:attrName>style.visibility</p:attrName>
                                        </p:attrNameLst>
                                      </p:cBhvr>
                                      <p:to>
                                        <p:strVal val="visible"/>
                                      </p:to>
                                    </p:set>
                                    <p:anim calcmode="lin" valueType="num">
                                      <p:cBhvr additive="base">
                                        <p:cTn id="33" dur="500" fill="hold"/>
                                        <p:tgtEl>
                                          <p:spTgt spid="2">
                                            <p:txEl>
                                              <p:pRg st="5" end="5"/>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2">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IN" dirty="0"/>
              <a:t>S</a:t>
            </a:r>
            <a:r>
              <a:rPr lang="en-IN" dirty="0" smtClean="0"/>
              <a:t>upervised </a:t>
            </a:r>
            <a:r>
              <a:rPr lang="en-IN" dirty="0"/>
              <a:t>machine learning algorithm which is based upon building a linear hypothesis for a training data set</a:t>
            </a:r>
            <a:r>
              <a:rPr lang="en-IN" dirty="0" smtClean="0"/>
              <a:t>.</a:t>
            </a:r>
          </a:p>
          <a:p>
            <a:r>
              <a:rPr lang="en-IN" dirty="0" smtClean="0"/>
              <a:t>Terms:</a:t>
            </a:r>
          </a:p>
          <a:p>
            <a:pPr lvl="1"/>
            <a:r>
              <a:rPr lang="en-IN" dirty="0" smtClean="0"/>
              <a:t>m= number of training samples.</a:t>
            </a:r>
          </a:p>
          <a:p>
            <a:pPr lvl="1"/>
            <a:r>
              <a:rPr lang="en-IN" dirty="0" smtClean="0"/>
              <a:t>n= number of features.</a:t>
            </a:r>
          </a:p>
          <a:p>
            <a:pPr lvl="1"/>
            <a:r>
              <a:rPr lang="el-GR" dirty="0" smtClean="0"/>
              <a:t>Θ</a:t>
            </a:r>
            <a:r>
              <a:rPr lang="en-IN" dirty="0" smtClean="0"/>
              <a:t>= </a:t>
            </a:r>
            <a:r>
              <a:rPr lang="en-IN" sz="2400" dirty="0" smtClean="0"/>
              <a:t>n+1 </a:t>
            </a:r>
            <a:r>
              <a:rPr lang="en-IN" sz="2400" dirty="0"/>
              <a:t>dimensional column vector consisting of parameters of the hypothesis</a:t>
            </a:r>
            <a:r>
              <a:rPr lang="en-IN" sz="2400" dirty="0" smtClean="0"/>
              <a:t>.</a:t>
            </a:r>
          </a:p>
          <a:p>
            <a:pPr lvl="1"/>
            <a:r>
              <a:rPr lang="en-IN" sz="2400" dirty="0" smtClean="0"/>
              <a:t>X= feature vector (m * n+1).</a:t>
            </a:r>
            <a:endParaRPr lang="en-US" dirty="0"/>
          </a:p>
          <a:p>
            <a:r>
              <a:rPr lang="en-IN" dirty="0"/>
              <a:t>The multivariable form of the hypothesis function </a:t>
            </a:r>
            <a:r>
              <a:rPr lang="en-IN" dirty="0" smtClean="0"/>
              <a:t>is </a:t>
            </a:r>
            <a:r>
              <a:rPr lang="en-IN" dirty="0"/>
              <a:t>as follows: </a:t>
            </a:r>
            <a:endParaRPr lang="en-US" dirty="0"/>
          </a:p>
        </p:txBody>
      </p:sp>
      <p:sp>
        <p:nvSpPr>
          <p:cNvPr id="3" name="Title 2"/>
          <p:cNvSpPr>
            <a:spLocks noGrp="1"/>
          </p:cNvSpPr>
          <p:nvPr>
            <p:ph type="title"/>
          </p:nvPr>
        </p:nvSpPr>
        <p:spPr/>
        <p:txBody>
          <a:bodyPr>
            <a:normAutofit/>
          </a:bodyPr>
          <a:lstStyle/>
          <a:p>
            <a:pPr algn="ctr"/>
            <a:r>
              <a:rPr lang="en-US" dirty="0" smtClean="0"/>
              <a:t>LINEAR REGRESSION</a:t>
            </a:r>
            <a:endParaRPr lang="en-US" dirty="0"/>
          </a:p>
        </p:txBody>
      </p:sp>
      <p:pic>
        <p:nvPicPr>
          <p:cNvPr id="5" name="Picture 4"/>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1876960" y="5649913"/>
            <a:ext cx="5870067" cy="35737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62550" y="6248400"/>
            <a:ext cx="3524250" cy="409575"/>
          </a:xfrm>
          <a:prstGeom prst="rect">
            <a:avLst/>
          </a:prstGeom>
        </p:spPr>
      </p:pic>
    </p:spTree>
    <p:extLst>
      <p:ext uri="{BB962C8B-B14F-4D97-AF65-F5344CB8AC3E}">
        <p14:creationId xmlns:p14="http://schemas.microsoft.com/office/powerpoint/2010/main" val="962525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 calcmode="lin" valueType="num">
                                      <p:cBhvr additive="base">
                                        <p:cTn id="17" dur="500" fill="hold"/>
                                        <p:tgtEl>
                                          <p:spTgt spid="2">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2">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 calcmode="lin" valueType="num">
                                      <p:cBhvr additive="base">
                                        <p:cTn id="21" dur="500" fill="hold"/>
                                        <p:tgtEl>
                                          <p:spTgt spid="2">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2">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 calcmode="lin" valueType="num">
                                      <p:cBhvr additive="base">
                                        <p:cTn id="25" dur="500" fill="hold"/>
                                        <p:tgtEl>
                                          <p:spTgt spid="2">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2">
                                            <p:txEl>
                                              <p:pRg st="5" end="5"/>
                                            </p:txEl>
                                          </p:spTgt>
                                        </p:tgtEl>
                                        <p:attrNameLst>
                                          <p:attrName>style.visibility</p:attrName>
                                        </p:attrNameLst>
                                      </p:cBhvr>
                                      <p:to>
                                        <p:strVal val="visible"/>
                                      </p:to>
                                    </p:set>
                                    <p:anim calcmode="lin" valueType="num">
                                      <p:cBhvr additive="base">
                                        <p:cTn id="29" dur="500" fill="hold"/>
                                        <p:tgtEl>
                                          <p:spTgt spid="2">
                                            <p:txEl>
                                              <p:pRg st="5" end="5"/>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2">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2">
                                            <p:txEl>
                                              <p:pRg st="6" end="6"/>
                                            </p:txEl>
                                          </p:spTgt>
                                        </p:tgtEl>
                                        <p:attrNameLst>
                                          <p:attrName>style.visibility</p:attrName>
                                        </p:attrNameLst>
                                      </p:cBhvr>
                                      <p:to>
                                        <p:strVal val="visible"/>
                                      </p:to>
                                    </p:set>
                                    <p:anim calcmode="lin" valueType="num">
                                      <p:cBhvr additive="base">
                                        <p:cTn id="35" dur="500" fill="hold"/>
                                        <p:tgtEl>
                                          <p:spTgt spid="2">
                                            <p:txEl>
                                              <p:pRg st="6" end="6"/>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2">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4711891"/>
          </a:xfrm>
        </p:spPr>
        <p:txBody>
          <a:bodyPr>
            <a:normAutofit/>
          </a:bodyPr>
          <a:lstStyle/>
          <a:p>
            <a:r>
              <a:rPr lang="en-IN" dirty="0" smtClean="0"/>
              <a:t>The </a:t>
            </a:r>
            <a:r>
              <a:rPr lang="en-IN" dirty="0"/>
              <a:t>value of a cost function J is minimized and the value of parameter vector θ is used for regression</a:t>
            </a:r>
            <a:r>
              <a:rPr lang="en-IN" dirty="0" smtClean="0"/>
              <a:t>.</a:t>
            </a:r>
          </a:p>
          <a:p>
            <a:pPr marL="109728" indent="0">
              <a:buNone/>
            </a:pPr>
            <a:endParaRPr lang="en-US" dirty="0" smtClean="0"/>
          </a:p>
          <a:p>
            <a:pPr marL="109728" indent="0">
              <a:buNone/>
            </a:pPr>
            <a:endParaRPr lang="en-US" dirty="0"/>
          </a:p>
          <a:p>
            <a:r>
              <a:rPr lang="en-IN" dirty="0"/>
              <a:t>We aim to minimize cost function J over θ. </a:t>
            </a:r>
            <a:endParaRPr lang="en-US" dirty="0"/>
          </a:p>
          <a:p>
            <a:r>
              <a:rPr lang="en-US" dirty="0"/>
              <a:t>Gradient Descent Algorithm: </a:t>
            </a:r>
          </a:p>
          <a:p>
            <a:pPr marL="109728" indent="0">
              <a:buNone/>
            </a:pPr>
            <a:r>
              <a:rPr lang="en-US" dirty="0" smtClean="0"/>
              <a:t>	Repeat </a:t>
            </a:r>
            <a:r>
              <a:rPr lang="en-US" dirty="0"/>
              <a:t>until convergence </a:t>
            </a:r>
            <a:r>
              <a:rPr lang="en-US" dirty="0" smtClean="0"/>
              <a:t>{ </a:t>
            </a:r>
          </a:p>
          <a:p>
            <a:pPr marL="109728" indent="0">
              <a:buNone/>
            </a:pPr>
            <a:endParaRPr lang="en-US" dirty="0"/>
          </a:p>
          <a:p>
            <a:pPr marL="109728" indent="0">
              <a:buNone/>
            </a:pPr>
            <a:r>
              <a:rPr lang="en-US" dirty="0" smtClean="0"/>
              <a:t>}</a:t>
            </a:r>
            <a:endParaRPr lang="en-US" dirty="0"/>
          </a:p>
        </p:txBody>
      </p:sp>
      <p:sp>
        <p:nvSpPr>
          <p:cNvPr id="3" name="Title 2"/>
          <p:cNvSpPr>
            <a:spLocks noGrp="1"/>
          </p:cNvSpPr>
          <p:nvPr>
            <p:ph type="title"/>
          </p:nvPr>
        </p:nvSpPr>
        <p:spPr>
          <a:xfrm>
            <a:off x="457200" y="274638"/>
            <a:ext cx="8229600" cy="944562"/>
          </a:xfrm>
        </p:spPr>
        <p:txBody>
          <a:bodyPr>
            <a:normAutofit/>
          </a:bodyPr>
          <a:lstStyle/>
          <a:p>
            <a:r>
              <a:rPr lang="en-US" dirty="0" smtClean="0"/>
              <a:t>USING GRADIENT DESCENT</a:t>
            </a:r>
            <a:endParaRPr lang="en-US" dirty="0"/>
          </a:p>
        </p:txBody>
      </p:sp>
      <p:pic>
        <p:nvPicPr>
          <p:cNvPr id="5" name="Picture 4"/>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1108881" y="2717397"/>
            <a:ext cx="5655564" cy="832104"/>
          </a:xfrm>
          <a:prstGeom prst="rect">
            <a:avLst/>
          </a:prstGeom>
        </p:spPr>
      </p:pic>
      <p:pic>
        <p:nvPicPr>
          <p:cNvPr id="6" name="Picture 5"/>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1676399" y="4930876"/>
            <a:ext cx="4060443" cy="479323"/>
          </a:xfrm>
          <a:prstGeom prst="rect">
            <a:avLst/>
          </a:prstGeom>
        </p:spPr>
      </p:pic>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62550" y="6288403"/>
            <a:ext cx="3524250" cy="409575"/>
          </a:xfrm>
          <a:prstGeom prst="rect">
            <a:avLst/>
          </a:prstGeom>
        </p:spPr>
      </p:pic>
    </p:spTree>
    <p:extLst>
      <p:ext uri="{BB962C8B-B14F-4D97-AF65-F5344CB8AC3E}">
        <p14:creationId xmlns:p14="http://schemas.microsoft.com/office/powerpoint/2010/main" val="1642700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 calcmode="lin" valueType="num">
                                      <p:cBhvr additive="base">
                                        <p:cTn id="17" dur="500" fill="hold"/>
                                        <p:tgtEl>
                                          <p:spTgt spid="2">
                                            <p:txEl>
                                              <p:pRg st="3" end="3"/>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 calcmode="lin" valueType="num">
                                      <p:cBhvr additive="base">
                                        <p:cTn id="23" dur="500" fill="hold"/>
                                        <p:tgtEl>
                                          <p:spTgt spid="2">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2">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 calcmode="lin" valueType="num">
                                      <p:cBhvr additive="base">
                                        <p:cTn id="27" dur="500" fill="hold"/>
                                        <p:tgtEl>
                                          <p:spTgt spid="2">
                                            <p:txEl>
                                              <p:pRg st="5" end="5"/>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2">
                                            <p:txEl>
                                              <p:pRg st="5" end="5"/>
                                            </p:txEl>
                                          </p:spTgt>
                                        </p:tgtEl>
                                        <p:attrNameLst>
                                          <p:attrName>ppt_y</p:attrName>
                                        </p:attrNameLst>
                                      </p:cBhvr>
                                      <p:tavLst>
                                        <p:tav tm="0">
                                          <p:val>
                                            <p:strVal val="#ppt_y"/>
                                          </p:val>
                                        </p:tav>
                                        <p:tav tm="100000">
                                          <p:val>
                                            <p:strVal val="#ppt_y"/>
                                          </p:val>
                                        </p:tav>
                                      </p:tavLst>
                                    </p:anim>
                                  </p:childTnLst>
                                </p:cTn>
                              </p:par>
                              <p:par>
                                <p:cTn id="29" presetID="2" presetClass="entr" presetSubtype="2" fill="hold" nodeType="with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anim calcmode="lin" valueType="num">
                                      <p:cBhvr additive="base">
                                        <p:cTn id="31" dur="500" fill="hold"/>
                                        <p:tgtEl>
                                          <p:spTgt spid="2">
                                            <p:txEl>
                                              <p:pRg st="7" end="7"/>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2">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The </a:t>
            </a:r>
            <a:r>
              <a:rPr lang="en-IN" dirty="0"/>
              <a:t>normal equations method is used to find optimum values of θ vector without iteration. </a:t>
            </a:r>
          </a:p>
          <a:p>
            <a:r>
              <a:rPr lang="en-IN" dirty="0"/>
              <a:t>The parameter vector θ</a:t>
            </a:r>
            <a:r>
              <a:rPr lang="en-IN" dirty="0" smtClean="0"/>
              <a:t> </a:t>
            </a:r>
            <a:r>
              <a:rPr lang="en-IN" dirty="0"/>
              <a:t>is given by: </a:t>
            </a:r>
            <a:endParaRPr lang="en-IN" dirty="0" smtClean="0"/>
          </a:p>
          <a:p>
            <a:pPr marL="109728" indent="0">
              <a:buNone/>
            </a:pPr>
            <a:r>
              <a:rPr lang="en-IN" dirty="0" smtClean="0"/>
              <a:t>	</a:t>
            </a:r>
          </a:p>
          <a:p>
            <a:pPr marL="109728" indent="0">
              <a:buNone/>
            </a:pPr>
            <a:endParaRPr lang="en-IN" dirty="0" smtClean="0"/>
          </a:p>
          <a:p>
            <a:r>
              <a:rPr lang="en-IN" dirty="0" smtClean="0"/>
              <a:t>This </a:t>
            </a:r>
            <a:r>
              <a:rPr lang="en-IN" dirty="0"/>
              <a:t>value of vector θ is used for continuous </a:t>
            </a:r>
            <a:r>
              <a:rPr lang="en-IN" dirty="0" smtClean="0"/>
              <a:t>prediction. </a:t>
            </a:r>
            <a:endParaRPr lang="en-US" dirty="0"/>
          </a:p>
        </p:txBody>
      </p:sp>
      <p:sp>
        <p:nvSpPr>
          <p:cNvPr id="3" name="Title 2"/>
          <p:cNvSpPr>
            <a:spLocks noGrp="1"/>
          </p:cNvSpPr>
          <p:nvPr>
            <p:ph type="title"/>
          </p:nvPr>
        </p:nvSpPr>
        <p:spPr/>
        <p:txBody>
          <a:bodyPr/>
          <a:lstStyle/>
          <a:p>
            <a:pPr algn="ctr"/>
            <a:r>
              <a:rPr lang="en-US" dirty="0" smtClean="0"/>
              <a:t>USING NORMAL EQUATION</a:t>
            </a:r>
            <a:endParaRPr lang="en-US" dirty="0"/>
          </a:p>
        </p:txBody>
      </p:sp>
      <p:pic>
        <p:nvPicPr>
          <p:cNvPr id="6" name="Picture 5"/>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2927604" y="3029712"/>
            <a:ext cx="3288792" cy="43891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68237" y="6248400"/>
            <a:ext cx="3524250" cy="409575"/>
          </a:xfrm>
          <a:prstGeom prst="rect">
            <a:avLst/>
          </a:prstGeom>
        </p:spPr>
      </p:pic>
    </p:spTree>
    <p:extLst>
      <p:ext uri="{BB962C8B-B14F-4D97-AF65-F5344CB8AC3E}">
        <p14:creationId xmlns:p14="http://schemas.microsoft.com/office/powerpoint/2010/main" val="3263653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 calcmode="lin" valueType="num">
                                      <p:cBhvr additive="base">
                                        <p:cTn id="23" dur="500" fill="hold"/>
                                        <p:tgtEl>
                                          <p:spTgt spid="2">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2">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RESULTS</a:t>
            </a:r>
            <a:endParaRPr lang="en-US" dirty="0"/>
          </a:p>
        </p:txBody>
      </p:sp>
      <p:sp>
        <p:nvSpPr>
          <p:cNvPr id="3" name="Text Placeholder 2"/>
          <p:cNvSpPr>
            <a:spLocks noGrp="1"/>
          </p:cNvSpPr>
          <p:nvPr>
            <p:ph type="body" idx="1"/>
          </p:nvPr>
        </p:nvSpPr>
        <p:spPr>
          <a:xfrm>
            <a:off x="457200" y="3886200"/>
            <a:ext cx="4040188" cy="2286000"/>
          </a:xfrm>
        </p:spPr>
        <p:txBody>
          <a:bodyPr>
            <a:normAutofit fontScale="92500" lnSpcReduction="10000"/>
          </a:bodyPr>
          <a:lstStyle/>
          <a:p>
            <a:r>
              <a:rPr lang="en-US" dirty="0" smtClean="0"/>
              <a:t>ACCURACY ON COMPARISON OF PREDICTED SENTIMENT WITH EXPECTED SENTIEMNT USING LINEAR REGERESSION WITH </a:t>
            </a:r>
            <a:r>
              <a:rPr lang="en-US" b="1" dirty="0" smtClean="0">
                <a:solidFill>
                  <a:srgbClr val="002060"/>
                </a:solidFill>
              </a:rPr>
              <a:t>NORMAL EQUATION</a:t>
            </a:r>
            <a:r>
              <a:rPr lang="en-US" dirty="0" smtClean="0"/>
              <a:t>.</a:t>
            </a:r>
            <a:endParaRPr lang="en-US" dirty="0"/>
          </a:p>
        </p:txBody>
      </p:sp>
      <p:sp>
        <p:nvSpPr>
          <p:cNvPr id="4" name="Text Placeholder 3"/>
          <p:cNvSpPr>
            <a:spLocks noGrp="1"/>
          </p:cNvSpPr>
          <p:nvPr>
            <p:ph type="body" sz="half" idx="3"/>
          </p:nvPr>
        </p:nvSpPr>
        <p:spPr>
          <a:xfrm>
            <a:off x="4645026" y="3886200"/>
            <a:ext cx="4041775" cy="2286000"/>
          </a:xfrm>
        </p:spPr>
        <p:txBody>
          <a:bodyPr>
            <a:normAutofit fontScale="92500" lnSpcReduction="10000"/>
          </a:bodyPr>
          <a:lstStyle/>
          <a:p>
            <a:r>
              <a:rPr lang="en-US" dirty="0" smtClean="0"/>
              <a:t>ACCURACY ON COMPARISON OF PREDICTED SENTIMENT WITH EXPECTED SENTIEMNT USING LINEAR REGERESSION WITH </a:t>
            </a:r>
            <a:r>
              <a:rPr lang="en-US" dirty="0" smtClean="0">
                <a:solidFill>
                  <a:srgbClr val="002060"/>
                </a:solidFill>
              </a:rPr>
              <a:t>GRADIENT DESCENT</a:t>
            </a:r>
            <a:r>
              <a:rPr lang="en-US" dirty="0" smtClean="0"/>
              <a:t>.</a:t>
            </a:r>
            <a:endParaRPr lang="en-US" dirty="0"/>
          </a:p>
        </p:txBody>
      </p:sp>
      <p:pic>
        <p:nvPicPr>
          <p:cNvPr id="3074" name="Picture 2"/>
          <p:cNvPicPr>
            <a:picLocks noChangeAspect="1" noChangeArrowheads="1"/>
          </p:cNvPicPr>
          <p:nvPr/>
        </p:nvPicPr>
        <p:blipFill>
          <a:blip r:embed="rId2"/>
          <a:srcRect/>
          <a:stretch>
            <a:fillRect/>
          </a:stretch>
        </p:blipFill>
        <p:spPr bwMode="auto">
          <a:xfrm>
            <a:off x="685800" y="2286000"/>
            <a:ext cx="3657600" cy="1066800"/>
          </a:xfrm>
          <a:prstGeom prst="rect">
            <a:avLst/>
          </a:prstGeom>
          <a:noFill/>
          <a:ln w="9525">
            <a:noFill/>
            <a:miter lim="800000"/>
            <a:headEnd/>
            <a:tailEnd/>
          </a:ln>
          <a:effectLst/>
        </p:spPr>
      </p:pic>
      <p:pic>
        <p:nvPicPr>
          <p:cNvPr id="3076" name="Picture 4"/>
          <p:cNvPicPr>
            <a:picLocks noChangeAspect="1" noChangeArrowheads="1"/>
          </p:cNvPicPr>
          <p:nvPr/>
        </p:nvPicPr>
        <p:blipFill>
          <a:blip r:embed="rId3"/>
          <a:srcRect/>
          <a:stretch>
            <a:fillRect/>
          </a:stretch>
        </p:blipFill>
        <p:spPr bwMode="auto">
          <a:xfrm>
            <a:off x="4724400" y="2286000"/>
            <a:ext cx="4038600" cy="1066800"/>
          </a:xfrm>
          <a:prstGeom prst="rect">
            <a:avLst/>
          </a:prstGeom>
          <a:noFill/>
          <a:ln w="9525">
            <a:noFill/>
            <a:miter lim="800000"/>
            <a:headEnd/>
            <a:tailEnd/>
          </a:ln>
          <a:effectLst/>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38750" y="6318771"/>
            <a:ext cx="3524250" cy="409575"/>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639762"/>
          </a:xfrm>
        </p:spPr>
        <p:txBody>
          <a:bodyPr>
            <a:normAutofit fontScale="90000"/>
          </a:bodyPr>
          <a:lstStyle/>
          <a:p>
            <a:pPr algn="ctr"/>
            <a:r>
              <a:rPr lang="en-US" dirty="0" smtClean="0"/>
              <a:t>RESULTS </a:t>
            </a:r>
            <a:endParaRPr lang="en-US" dirty="0"/>
          </a:p>
        </p:txBody>
      </p:sp>
      <p:pic>
        <p:nvPicPr>
          <p:cNvPr id="4098" name="Picture 1"/>
          <p:cNvPicPr>
            <a:picLocks noChangeAspect="1" noChangeArrowheads="1"/>
          </p:cNvPicPr>
          <p:nvPr/>
        </p:nvPicPr>
        <p:blipFill>
          <a:blip r:embed="rId2"/>
          <a:srcRect/>
          <a:stretch>
            <a:fillRect/>
          </a:stretch>
        </p:blipFill>
        <p:spPr bwMode="auto">
          <a:xfrm>
            <a:off x="465161" y="914400"/>
            <a:ext cx="8153400" cy="4419600"/>
          </a:xfrm>
          <a:prstGeom prst="rect">
            <a:avLst/>
          </a:prstGeom>
          <a:noFill/>
          <a:ln w="9525">
            <a:noFill/>
            <a:miter lim="800000"/>
            <a:headEnd/>
            <a:tailEnd/>
          </a:ln>
        </p:spPr>
      </p:pic>
      <p:sp>
        <p:nvSpPr>
          <p:cNvPr id="6" name="TextBox 5"/>
          <p:cNvSpPr txBox="1"/>
          <p:nvPr/>
        </p:nvSpPr>
        <p:spPr>
          <a:xfrm>
            <a:off x="990600" y="5397353"/>
            <a:ext cx="6858000" cy="646331"/>
          </a:xfrm>
          <a:prstGeom prst="rect">
            <a:avLst/>
          </a:prstGeom>
          <a:noFill/>
        </p:spPr>
        <p:txBody>
          <a:bodyPr wrap="square" rtlCol="0">
            <a:spAutoFit/>
          </a:bodyPr>
          <a:lstStyle/>
          <a:p>
            <a:pPr algn="r"/>
            <a:r>
              <a:rPr lang="en-US" dirty="0" smtClean="0"/>
              <a:t>ACCURACY ON COMPARISON OF PREDICTED SENTIMENT WITH ACTUAL CHANCE OF STOCK PRICE IN MARKET</a:t>
            </a: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2550" y="6248400"/>
            <a:ext cx="3524250" cy="409575"/>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Results show an accuracy of 53.2% using Normal Equation and 59.5% using Gradient Descent when compared to the result manually predicted by us.</a:t>
            </a:r>
          </a:p>
          <a:p>
            <a:r>
              <a:rPr lang="en-US" dirty="0" smtClean="0"/>
              <a:t>On comparison with actual stock prices also, Gradient Decent was more accurate with an accuracy of 81.82% while Normal Equation had an accuracy of only 54.54%.</a:t>
            </a:r>
          </a:p>
          <a:p>
            <a:r>
              <a:rPr lang="en-US" dirty="0" smtClean="0"/>
              <a:t>Linear Regression using Gradient Descent is more efficient.</a:t>
            </a:r>
            <a:endParaRPr lang="en-US" dirty="0"/>
          </a:p>
        </p:txBody>
      </p:sp>
      <p:sp>
        <p:nvSpPr>
          <p:cNvPr id="3" name="Title 2"/>
          <p:cNvSpPr>
            <a:spLocks noGrp="1"/>
          </p:cNvSpPr>
          <p:nvPr>
            <p:ph type="title"/>
          </p:nvPr>
        </p:nvSpPr>
        <p:spPr/>
        <p:txBody>
          <a:bodyPr/>
          <a:lstStyle/>
          <a:p>
            <a:pPr algn="ctr"/>
            <a:r>
              <a:rPr lang="en-US" dirty="0" smtClean="0"/>
              <a:t>CONCLUSION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2550" y="6248400"/>
            <a:ext cx="3524250" cy="4095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0"/>
            <a:r>
              <a:rPr lang="en-US" dirty="0" smtClean="0"/>
              <a:t>Comprehensive sentiment dictionary – for all markets. </a:t>
            </a:r>
          </a:p>
          <a:p>
            <a:pPr lvl="0"/>
            <a:r>
              <a:rPr lang="en-US" dirty="0" smtClean="0"/>
              <a:t>Give words more accurate weight than +1,-1. Non integral values can be considered based of effect of the word.</a:t>
            </a:r>
          </a:p>
          <a:p>
            <a:pPr lvl="0"/>
            <a:r>
              <a:rPr lang="en-US" dirty="0" smtClean="0"/>
              <a:t> Mapping results from real time news data stream to the immediate changes in market.</a:t>
            </a:r>
          </a:p>
          <a:p>
            <a:pPr lvl="0"/>
            <a:r>
              <a:rPr lang="en-US" dirty="0" smtClean="0"/>
              <a:t>Use more data mining algorithms for better results.</a:t>
            </a:r>
          </a:p>
          <a:p>
            <a:pPr lvl="0"/>
            <a:endParaRPr lang="en-US" dirty="0" smtClean="0"/>
          </a:p>
          <a:p>
            <a:endParaRPr lang="en-US" dirty="0"/>
          </a:p>
        </p:txBody>
      </p:sp>
      <p:sp>
        <p:nvSpPr>
          <p:cNvPr id="3" name="Title 2"/>
          <p:cNvSpPr>
            <a:spLocks noGrp="1"/>
          </p:cNvSpPr>
          <p:nvPr>
            <p:ph type="title"/>
          </p:nvPr>
        </p:nvSpPr>
        <p:spPr/>
        <p:txBody>
          <a:bodyPr/>
          <a:lstStyle/>
          <a:p>
            <a:pPr algn="ctr"/>
            <a:r>
              <a:rPr lang="en-US" dirty="0" smtClean="0"/>
              <a:t>FUTURE WORK</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2550" y="6248400"/>
            <a:ext cx="3524250" cy="4095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23414"/>
            <a:ext cx="7772400" cy="1600201"/>
          </a:xfrm>
        </p:spPr>
        <p:txBody>
          <a:bodyPr>
            <a:normAutofit/>
          </a:bodyPr>
          <a:lstStyle/>
          <a:p>
            <a:pPr algn="ctr"/>
            <a:r>
              <a:rPr lang="en-US" sz="4200" dirty="0" smtClean="0"/>
              <a:t>SENTIMENT ANALYSIS ON NEWS ARTICLES FOR STOCKS </a:t>
            </a:r>
            <a:endParaRPr lang="en-US" sz="42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0" y="6172200"/>
            <a:ext cx="3524250" cy="409575"/>
          </a:xfrm>
          <a:prstGeom prst="rect">
            <a:avLst/>
          </a:prstGeom>
        </p:spPr>
      </p:pic>
      <p:sp>
        <p:nvSpPr>
          <p:cNvPr id="5" name="Subtitle 4"/>
          <p:cNvSpPr>
            <a:spLocks noGrp="1"/>
          </p:cNvSpPr>
          <p:nvPr>
            <p:ph type="subTitle" idx="1"/>
          </p:nvPr>
        </p:nvSpPr>
        <p:spPr>
          <a:xfrm>
            <a:off x="685800" y="2438400"/>
            <a:ext cx="7772400" cy="2372911"/>
          </a:xfrm>
        </p:spPr>
        <p:txBody>
          <a:bodyPr>
            <a:normAutofit/>
          </a:bodyPr>
          <a:lstStyle/>
          <a:p>
            <a:pPr algn="l"/>
            <a:r>
              <a:rPr lang="en-US" dirty="0" smtClean="0"/>
              <a:t>AUTHORS:</a:t>
            </a:r>
          </a:p>
          <a:p>
            <a:pPr marL="457200" indent="-457200" algn="l">
              <a:buFont typeface="Wingdings" panose="05000000000000000000" pitchFamily="2" charset="2"/>
              <a:buChar char="Ø"/>
            </a:pPr>
            <a:r>
              <a:rPr lang="en-US" dirty="0" err="1" smtClean="0"/>
              <a:t>Vaanchitha</a:t>
            </a:r>
            <a:r>
              <a:rPr lang="en-US" dirty="0" smtClean="0"/>
              <a:t> </a:t>
            </a:r>
            <a:r>
              <a:rPr lang="en-US" dirty="0" err="1" smtClean="0"/>
              <a:t>Kalyanaraman</a:t>
            </a:r>
            <a:r>
              <a:rPr lang="en-US" dirty="0" smtClean="0"/>
              <a:t>, VESIT</a:t>
            </a:r>
          </a:p>
          <a:p>
            <a:pPr marL="457200" indent="-457200" algn="l">
              <a:buFont typeface="Wingdings" panose="05000000000000000000" pitchFamily="2" charset="2"/>
              <a:buChar char="Ø"/>
            </a:pPr>
            <a:r>
              <a:rPr lang="en-US" dirty="0" smtClean="0"/>
              <a:t>Rohan Tondulkar, VESIT</a:t>
            </a:r>
          </a:p>
          <a:p>
            <a:pPr marL="457200" indent="-457200" algn="l">
              <a:buFont typeface="Wingdings" panose="05000000000000000000" pitchFamily="2" charset="2"/>
              <a:buChar char="Ø"/>
            </a:pPr>
            <a:r>
              <a:rPr lang="en-US" dirty="0" smtClean="0"/>
              <a:t>Sarah </a:t>
            </a:r>
            <a:r>
              <a:rPr lang="en-US" dirty="0" err="1" smtClean="0"/>
              <a:t>Kazi</a:t>
            </a:r>
            <a:r>
              <a:rPr lang="en-US" dirty="0" smtClean="0"/>
              <a:t>, VESIT</a:t>
            </a:r>
          </a:p>
          <a:p>
            <a:pPr marL="457200" indent="-457200" algn="l">
              <a:buFont typeface="Wingdings" panose="05000000000000000000" pitchFamily="2" charset="2"/>
              <a:buChar char="Ø"/>
            </a:pPr>
            <a:r>
              <a:rPr lang="en-US" dirty="0" err="1" smtClean="0"/>
              <a:t>Sangeeta</a:t>
            </a:r>
            <a:r>
              <a:rPr lang="en-US" dirty="0" smtClean="0"/>
              <a:t> </a:t>
            </a:r>
            <a:r>
              <a:rPr lang="en-US" dirty="0" err="1" smtClean="0"/>
              <a:t>Oswal</a:t>
            </a:r>
            <a:r>
              <a:rPr lang="en-US" dirty="0" smtClean="0"/>
              <a:t>, VESIT</a:t>
            </a:r>
          </a:p>
          <a:p>
            <a:pPr marL="457200" indent="-457200" algn="l">
              <a:buFont typeface="Arial" panose="020B0604020202020204" pitchFamily="34" charset="0"/>
              <a:buChar char="•"/>
            </a:pPr>
            <a:endParaRPr lang="en-US" dirty="0" smtClean="0"/>
          </a:p>
        </p:txBody>
      </p:sp>
      <p:sp>
        <p:nvSpPr>
          <p:cNvPr id="6" name="TextBox 5"/>
          <p:cNvSpPr txBox="1"/>
          <p:nvPr/>
        </p:nvSpPr>
        <p:spPr>
          <a:xfrm>
            <a:off x="1219200" y="279230"/>
            <a:ext cx="6629400" cy="400110"/>
          </a:xfrm>
          <a:prstGeom prst="rect">
            <a:avLst/>
          </a:prstGeom>
          <a:noFill/>
        </p:spPr>
        <p:txBody>
          <a:bodyPr wrap="square" rtlCol="0">
            <a:spAutoFit/>
          </a:bodyPr>
          <a:lstStyle/>
          <a:p>
            <a:pPr algn="ctr"/>
            <a:r>
              <a:rPr lang="en-IN" sz="2000" b="1" dirty="0"/>
              <a:t>Track: 06.G. Computational Finance and Economics</a:t>
            </a:r>
            <a:endParaRPr lang="en-US" sz="20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We would like to thank our mentor and guide, Ms. </a:t>
            </a:r>
            <a:r>
              <a:rPr lang="en-US" dirty="0" err="1" smtClean="0"/>
              <a:t>Sangeeta</a:t>
            </a:r>
            <a:r>
              <a:rPr lang="en-US" dirty="0" smtClean="0"/>
              <a:t> </a:t>
            </a:r>
            <a:r>
              <a:rPr lang="en-US" dirty="0" err="1" smtClean="0"/>
              <a:t>Oswal</a:t>
            </a:r>
            <a:r>
              <a:rPr lang="en-US" dirty="0" smtClean="0"/>
              <a:t> for her constant guidance and support throughout out project. </a:t>
            </a:r>
          </a:p>
          <a:p>
            <a:r>
              <a:rPr lang="en-US" dirty="0" smtClean="0"/>
              <a:t>We also </a:t>
            </a:r>
            <a:r>
              <a:rPr lang="en-IN" dirty="0" smtClean="0"/>
              <a:t>express our gratitude to our professors in our college  for their valuable timely guidance and co-operation for doing this project. </a:t>
            </a:r>
          </a:p>
          <a:p>
            <a:endParaRPr lang="en-US" dirty="0"/>
          </a:p>
        </p:txBody>
      </p:sp>
      <p:sp>
        <p:nvSpPr>
          <p:cNvPr id="3" name="Title 2"/>
          <p:cNvSpPr>
            <a:spLocks noGrp="1"/>
          </p:cNvSpPr>
          <p:nvPr>
            <p:ph type="title"/>
          </p:nvPr>
        </p:nvSpPr>
        <p:spPr/>
        <p:txBody>
          <a:bodyPr/>
          <a:lstStyle/>
          <a:p>
            <a:pPr algn="ctr"/>
            <a:r>
              <a:rPr lang="en-US" dirty="0" smtClean="0"/>
              <a:t>ACKNOWLEDGEMENT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7099" y="6172200"/>
            <a:ext cx="3524250" cy="4095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47500" lnSpcReduction="20000"/>
          </a:bodyPr>
          <a:lstStyle/>
          <a:p>
            <a:pPr lvl="0"/>
            <a:r>
              <a:rPr lang="en-US" dirty="0" err="1" smtClean="0"/>
              <a:t>Sehgal</a:t>
            </a:r>
            <a:r>
              <a:rPr lang="en-US" dirty="0" smtClean="0"/>
              <a:t>, V.; Song, C.; "SOPS: Stock Prediction Using Web Sentiment," Data Mining Workshops, 2007. ICDM Workshops 2007. Seventh IEEE International Conference on, vol., no., pp.21-26, 28-31 Oct. 2007. </a:t>
            </a:r>
          </a:p>
          <a:p>
            <a:pPr lvl="0"/>
            <a:r>
              <a:rPr lang="en-US" i="1" dirty="0" smtClean="0"/>
              <a:t>Linear Regression with Multiple Variables</a:t>
            </a:r>
            <a:r>
              <a:rPr lang="en-US" dirty="0" smtClean="0"/>
              <a:t> [Online]. Available: http://www.holehouse.org/mlclass/04_Linear_Regression_with_multiple_variables.html, accessed February, 2014.</a:t>
            </a:r>
          </a:p>
          <a:p>
            <a:pPr lvl="0"/>
            <a:r>
              <a:rPr lang="en-US" dirty="0" smtClean="0"/>
              <a:t>A. </a:t>
            </a:r>
            <a:r>
              <a:rPr lang="en-US" dirty="0" err="1" smtClean="0"/>
              <a:t>Mittal</a:t>
            </a:r>
            <a:r>
              <a:rPr lang="en-US" dirty="0" smtClean="0"/>
              <a:t> and A </a:t>
            </a:r>
            <a:r>
              <a:rPr lang="en-US" dirty="0" err="1" smtClean="0"/>
              <a:t>Goel</a:t>
            </a:r>
            <a:r>
              <a:rPr lang="en-US" dirty="0" smtClean="0"/>
              <a:t>, “Stock Prediction Using Twitter Sentiment Analysis” </a:t>
            </a:r>
            <a:r>
              <a:rPr lang="en-US" dirty="0" err="1" smtClean="0"/>
              <a:t>Standford</a:t>
            </a:r>
            <a:r>
              <a:rPr lang="en-US" dirty="0" smtClean="0"/>
              <a:t> University, CS229 (2011 http://cs229.stanford.edu/proj2011/GoelMittal-StockMarketPredictionUsingTwitterSentimentAnalysis.pdf).</a:t>
            </a:r>
          </a:p>
          <a:p>
            <a:pPr lvl="0"/>
            <a:r>
              <a:rPr lang="en-US" i="1" dirty="0" smtClean="0"/>
              <a:t>Linear Regression with Multiple Variables</a:t>
            </a:r>
            <a:r>
              <a:rPr lang="en-US" dirty="0" smtClean="0"/>
              <a:t> [Online]. Available: https://share.coursera.org/wiki/index.php/ML:Linear_Regression_with_Multiple_Variables, accessed February, 2014.</a:t>
            </a:r>
          </a:p>
          <a:p>
            <a:pPr lvl="0"/>
            <a:r>
              <a:rPr lang="en-IN" dirty="0" smtClean="0"/>
              <a:t>N. </a:t>
            </a:r>
            <a:r>
              <a:rPr lang="en-IN" dirty="0" err="1" smtClean="0"/>
              <a:t>Archak</a:t>
            </a:r>
            <a:r>
              <a:rPr lang="en-IN" dirty="0" smtClean="0"/>
              <a:t> </a:t>
            </a:r>
            <a:r>
              <a:rPr lang="en-IN" i="1" dirty="0" smtClean="0"/>
              <a:t>et al.</a:t>
            </a:r>
            <a:r>
              <a:rPr lang="en-IN" dirty="0" smtClean="0"/>
              <a:t>, “Deriving the Pricing Power of Product Features by Mining Consumer Reviews” (2008) . Working paper, New York University, New York.</a:t>
            </a:r>
            <a:endParaRPr lang="en-US" dirty="0" smtClean="0"/>
          </a:p>
          <a:p>
            <a:pPr lvl="0"/>
            <a:r>
              <a:rPr lang="en-IN" dirty="0" smtClean="0"/>
              <a:t>P. C. </a:t>
            </a:r>
            <a:r>
              <a:rPr lang="en-IN" dirty="0" err="1" smtClean="0"/>
              <a:t>Tetlock</a:t>
            </a:r>
            <a:r>
              <a:rPr lang="en-IN" dirty="0" smtClean="0"/>
              <a:t>, “Giving Content to Investor Sentiment: The Role of Media in the Stock Market” J. Finance (2005) . Forthcoming.</a:t>
            </a:r>
            <a:endParaRPr lang="en-US" dirty="0" smtClean="0"/>
          </a:p>
          <a:p>
            <a:pPr lvl="0"/>
            <a:r>
              <a:rPr lang="en-US" dirty="0" smtClean="0"/>
              <a:t>V. H. Shah, “Machine learning techniques for stock prediction,” www.vatsals.com. </a:t>
            </a:r>
          </a:p>
          <a:p>
            <a:pPr lvl="0"/>
            <a:r>
              <a:rPr lang="en-US" dirty="0" smtClean="0"/>
              <a:t>S. </a:t>
            </a:r>
            <a:r>
              <a:rPr lang="en-US" dirty="0" err="1" smtClean="0"/>
              <a:t>Shen</a:t>
            </a:r>
            <a:r>
              <a:rPr lang="en-US" dirty="0" smtClean="0"/>
              <a:t> </a:t>
            </a:r>
            <a:r>
              <a:rPr lang="en-US" i="1" dirty="0" smtClean="0"/>
              <a:t>et al.</a:t>
            </a:r>
            <a:r>
              <a:rPr lang="en-US" dirty="0" smtClean="0"/>
              <a:t>, “Stock Market Forecasting Using Machine Learning Algorithms,” Stanford University, 2012 (http://cs229.stanford.edu/proj2012/ShenJiangZhang-StockMarketForecastingusingMachineLearningAlgorithms.pdf)</a:t>
            </a:r>
          </a:p>
          <a:p>
            <a:pPr lvl="0"/>
            <a:r>
              <a:rPr lang="en-US" dirty="0" smtClean="0"/>
              <a:t>R. P. </a:t>
            </a:r>
            <a:r>
              <a:rPr lang="en-US" dirty="0" err="1" smtClean="0"/>
              <a:t>Schumaker</a:t>
            </a:r>
            <a:r>
              <a:rPr lang="en-US" dirty="0" smtClean="0"/>
              <a:t>, “Analyzing Representational Schemes of Financial News Articles,” in </a:t>
            </a:r>
            <a:r>
              <a:rPr lang="en-US" i="1" dirty="0" smtClean="0"/>
              <a:t>The Third China Summer Workshop on Information Systems</a:t>
            </a:r>
            <a:r>
              <a:rPr lang="en-US" dirty="0" smtClean="0"/>
              <a:t>, 2009.</a:t>
            </a:r>
          </a:p>
          <a:p>
            <a:pPr lvl="0"/>
            <a:r>
              <a:rPr lang="en-US" dirty="0" smtClean="0"/>
              <a:t>G. </a:t>
            </a:r>
            <a:r>
              <a:rPr lang="en-US" dirty="0" err="1" smtClean="0"/>
              <a:t>Gidófalvi</a:t>
            </a:r>
            <a:r>
              <a:rPr lang="en-US" dirty="0" smtClean="0"/>
              <a:t>, “Using News Articles to Predict Stock Price Movements,” University of California, San Diego, Department of Computer Science and Engineering.</a:t>
            </a:r>
          </a:p>
          <a:p>
            <a:endParaRPr lang="en-US" dirty="0"/>
          </a:p>
        </p:txBody>
      </p:sp>
      <p:sp>
        <p:nvSpPr>
          <p:cNvPr id="3" name="Title 2"/>
          <p:cNvSpPr>
            <a:spLocks noGrp="1"/>
          </p:cNvSpPr>
          <p:nvPr>
            <p:ph type="title"/>
          </p:nvPr>
        </p:nvSpPr>
        <p:spPr/>
        <p:txBody>
          <a:bodyPr/>
          <a:lstStyle/>
          <a:p>
            <a:pPr algn="ctr"/>
            <a:r>
              <a:rPr lang="en-US" dirty="0" smtClean="0"/>
              <a:t>REFERENCES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2550" y="6172200"/>
            <a:ext cx="3524250" cy="409575"/>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endParaRPr lang="en-US" sz="4400" dirty="0" smtClean="0"/>
          </a:p>
          <a:p>
            <a:pPr marL="109728" indent="0">
              <a:buNone/>
            </a:pPr>
            <a:endParaRPr lang="en-US" sz="4400" dirty="0"/>
          </a:p>
          <a:p>
            <a:pPr marL="109728" indent="0">
              <a:buNone/>
            </a:pPr>
            <a:r>
              <a:rPr lang="en-US" sz="4400" dirty="0" smtClean="0"/>
              <a:t>QUESTIONS AND ANSWERS…</a:t>
            </a:r>
            <a:endParaRPr lang="en-US" sz="4400" dirty="0"/>
          </a:p>
        </p:txBody>
      </p:sp>
      <p:sp>
        <p:nvSpPr>
          <p:cNvPr id="3" name="Title 2"/>
          <p:cNvSpPr>
            <a:spLocks noGrp="1"/>
          </p:cNvSpPr>
          <p:nvPr>
            <p:ph type="title"/>
          </p:nvPr>
        </p:nvSpPr>
        <p:spPr/>
        <p:txBody>
          <a:bodyPr/>
          <a:lstStyle/>
          <a:p>
            <a:pPr algn="ctr"/>
            <a:r>
              <a:rPr lang="en-US" dirty="0" smtClean="0"/>
              <a:t>THANK YOU</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2550" y="6172200"/>
            <a:ext cx="3524250" cy="409575"/>
          </a:xfrm>
          <a:prstGeom prst="rect">
            <a:avLst/>
          </a:prstGeom>
        </p:spPr>
      </p:pic>
    </p:spTree>
    <p:extLst>
      <p:ext uri="{BB962C8B-B14F-4D97-AF65-F5344CB8AC3E}">
        <p14:creationId xmlns:p14="http://schemas.microsoft.com/office/powerpoint/2010/main" val="7036949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Abstract</a:t>
            </a:r>
          </a:p>
          <a:p>
            <a:r>
              <a:rPr lang="en-US" dirty="0" smtClean="0"/>
              <a:t>Introduction</a:t>
            </a:r>
          </a:p>
          <a:p>
            <a:r>
              <a:rPr lang="en-US" dirty="0" smtClean="0"/>
              <a:t>Experiment</a:t>
            </a:r>
          </a:p>
          <a:p>
            <a:r>
              <a:rPr lang="en-US" dirty="0" smtClean="0"/>
              <a:t>Algorithm</a:t>
            </a:r>
          </a:p>
          <a:p>
            <a:r>
              <a:rPr lang="en-US" dirty="0" smtClean="0"/>
              <a:t>Results</a:t>
            </a:r>
          </a:p>
          <a:p>
            <a:r>
              <a:rPr lang="en-US" dirty="0" smtClean="0"/>
              <a:t>Conclusion</a:t>
            </a:r>
          </a:p>
          <a:p>
            <a:r>
              <a:rPr lang="en-US" dirty="0" smtClean="0"/>
              <a:t>Future Scope</a:t>
            </a:r>
          </a:p>
          <a:p>
            <a:r>
              <a:rPr lang="en-US" dirty="0" smtClean="0"/>
              <a:t>Acknowledgement</a:t>
            </a:r>
          </a:p>
          <a:p>
            <a:r>
              <a:rPr lang="en-US" dirty="0" smtClean="0"/>
              <a:t>References </a:t>
            </a:r>
          </a:p>
          <a:p>
            <a:endParaRPr lang="en-US" dirty="0" smtClean="0"/>
          </a:p>
          <a:p>
            <a:endParaRPr lang="en-US" dirty="0" smtClean="0"/>
          </a:p>
          <a:p>
            <a:endParaRPr lang="en-US" dirty="0"/>
          </a:p>
        </p:txBody>
      </p:sp>
      <p:sp>
        <p:nvSpPr>
          <p:cNvPr id="3" name="Title 2"/>
          <p:cNvSpPr>
            <a:spLocks noGrp="1"/>
          </p:cNvSpPr>
          <p:nvPr>
            <p:ph type="title"/>
          </p:nvPr>
        </p:nvSpPr>
        <p:spPr/>
        <p:txBody>
          <a:bodyPr/>
          <a:lstStyle/>
          <a:p>
            <a:pPr algn="ctr"/>
            <a:r>
              <a:rPr lang="en-US" dirty="0" smtClean="0"/>
              <a:t>CONTENT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2550" y="6248400"/>
            <a:ext cx="3524250" cy="4095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 calcmode="lin" valueType="num">
                                      <p:cBhvr additive="base">
                                        <p:cTn id="37" dur="500" fill="hold"/>
                                        <p:tgtEl>
                                          <p:spTgt spid="2">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2">
                                            <p:txEl>
                                              <p:pRg st="6" end="6"/>
                                            </p:txEl>
                                          </p:spTgt>
                                        </p:tgtEl>
                                        <p:attrNameLst>
                                          <p:attrName>style.visibility</p:attrName>
                                        </p:attrNameLst>
                                      </p:cBhvr>
                                      <p:to>
                                        <p:strVal val="visible"/>
                                      </p:to>
                                    </p:set>
                                    <p:anim calcmode="lin" valueType="num">
                                      <p:cBhvr additive="base">
                                        <p:cTn id="43" dur="500" fill="hold"/>
                                        <p:tgtEl>
                                          <p:spTgt spid="2">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2">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2">
                                            <p:txEl>
                                              <p:pRg st="7" end="7"/>
                                            </p:txEl>
                                          </p:spTgt>
                                        </p:tgtEl>
                                        <p:attrNameLst>
                                          <p:attrName>style.visibility</p:attrName>
                                        </p:attrNameLst>
                                      </p:cBhvr>
                                      <p:to>
                                        <p:strVal val="visible"/>
                                      </p:to>
                                    </p:set>
                                    <p:anim calcmode="lin" valueType="num">
                                      <p:cBhvr additive="base">
                                        <p:cTn id="49" dur="500" fill="hold"/>
                                        <p:tgtEl>
                                          <p:spTgt spid="2">
                                            <p:txEl>
                                              <p:pRg st="7" end="7"/>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2">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2">
                                            <p:txEl>
                                              <p:pRg st="8" end="8"/>
                                            </p:txEl>
                                          </p:spTgt>
                                        </p:tgtEl>
                                        <p:attrNameLst>
                                          <p:attrName>style.visibility</p:attrName>
                                        </p:attrNameLst>
                                      </p:cBhvr>
                                      <p:to>
                                        <p:strVal val="visible"/>
                                      </p:to>
                                    </p:set>
                                    <p:anim calcmode="lin" valueType="num">
                                      <p:cBhvr additive="base">
                                        <p:cTn id="55" dur="500" fill="hold"/>
                                        <p:tgtEl>
                                          <p:spTgt spid="2">
                                            <p:txEl>
                                              <p:pRg st="8" end="8"/>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2">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17638"/>
            <a:ext cx="8229600" cy="4830762"/>
          </a:xfrm>
        </p:spPr>
        <p:txBody>
          <a:bodyPr>
            <a:normAutofit fontScale="85000" lnSpcReduction="20000"/>
          </a:bodyPr>
          <a:lstStyle/>
          <a:p>
            <a:pPr marL="624078" indent="-514350" algn="just"/>
            <a:r>
              <a:rPr lang="en-US" dirty="0" smtClean="0"/>
              <a:t>In this paper we have used sentiment analysis on news articles to see its effect on stock prices. We collected our dataset using Bing API which gave us links to news articles about a specific company. </a:t>
            </a:r>
          </a:p>
          <a:p>
            <a:pPr marL="624078" indent="-514350" algn="just"/>
            <a:r>
              <a:rPr lang="en-US" dirty="0" smtClean="0"/>
              <a:t>As no pre-existing sentiment dictionary specifically for stock articles existed, we created a specialized sentiment dictionary only meant to analyze stock articles. </a:t>
            </a:r>
          </a:p>
          <a:p>
            <a:pPr marL="624078" indent="-514350" algn="just"/>
            <a:r>
              <a:rPr lang="en-US" dirty="0" smtClean="0"/>
              <a:t>Two different machine learning algorithms were applied to the dataset and the accuracy of the two was compared. In order to test our results we attached an overall sentiment to each article in our data set which was compared to the predicted sentiment by the algorithm. We also compared the predicted results with the actual change in the stock prices on the market.</a:t>
            </a:r>
            <a:endParaRPr lang="en-US" dirty="0"/>
          </a:p>
        </p:txBody>
      </p:sp>
      <p:sp>
        <p:nvSpPr>
          <p:cNvPr id="3" name="Title 2"/>
          <p:cNvSpPr>
            <a:spLocks noGrp="1"/>
          </p:cNvSpPr>
          <p:nvPr>
            <p:ph type="title"/>
          </p:nvPr>
        </p:nvSpPr>
        <p:spPr/>
        <p:txBody>
          <a:bodyPr/>
          <a:lstStyle/>
          <a:p>
            <a:pPr algn="ctr"/>
            <a:r>
              <a:rPr lang="en-US" dirty="0" smtClean="0"/>
              <a:t>ABSTRACT</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2550" y="6248400"/>
            <a:ext cx="3524250" cy="4095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Efficient Market Hypothesis - all stocks are valued after reflecting all relevant information about it.</a:t>
            </a:r>
          </a:p>
          <a:p>
            <a:r>
              <a:rPr lang="en-US" dirty="0" smtClean="0"/>
              <a:t>Most news articles about stocks or the stock market are objective in nature.</a:t>
            </a:r>
          </a:p>
          <a:p>
            <a:r>
              <a:rPr lang="en-US" dirty="0" smtClean="0"/>
              <a:t>No pre-existing sentiment dictionary for stocks.</a:t>
            </a:r>
          </a:p>
          <a:p>
            <a:r>
              <a:rPr lang="en-US" dirty="0" smtClean="0"/>
              <a:t>11 companies from the Nifty 50 of the National Stock Exchange (NSE) of India were analyzed. </a:t>
            </a:r>
            <a:endParaRPr lang="en-US" dirty="0"/>
          </a:p>
        </p:txBody>
      </p:sp>
      <p:sp>
        <p:nvSpPr>
          <p:cNvPr id="3" name="Title 2"/>
          <p:cNvSpPr>
            <a:spLocks noGrp="1"/>
          </p:cNvSpPr>
          <p:nvPr>
            <p:ph type="title"/>
          </p:nvPr>
        </p:nvSpPr>
        <p:spPr/>
        <p:txBody>
          <a:bodyPr/>
          <a:lstStyle/>
          <a:p>
            <a:pPr algn="ctr"/>
            <a:r>
              <a:rPr lang="en-US" dirty="0" smtClean="0"/>
              <a:t>INTRODUCTION</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2550" y="6248400"/>
            <a:ext cx="3524250" cy="4095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t>EXPERIMENT</a:t>
            </a:r>
            <a:endParaRPr lang="en-US"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3907" r="19596" b="10811"/>
          <a:stretch/>
        </p:blipFill>
        <p:spPr>
          <a:xfrm>
            <a:off x="609600" y="1143000"/>
            <a:ext cx="8305800" cy="4839418"/>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2550" y="6248400"/>
            <a:ext cx="3524250" cy="409575"/>
          </a:xfrm>
          <a:prstGeom prst="rect">
            <a:avLst/>
          </a:prstGeom>
        </p:spPr>
      </p:pic>
    </p:spTree>
    <p:extLst>
      <p:ext uri="{BB962C8B-B14F-4D97-AF65-F5344CB8AC3E}">
        <p14:creationId xmlns:p14="http://schemas.microsoft.com/office/powerpoint/2010/main" val="4985720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995672"/>
          </a:xfrm>
        </p:spPr>
        <p:txBody>
          <a:bodyPr>
            <a:normAutofit/>
          </a:bodyPr>
          <a:lstStyle/>
          <a:p>
            <a:r>
              <a:rPr lang="en-US" dirty="0" smtClean="0"/>
              <a:t>Selected </a:t>
            </a:r>
            <a:r>
              <a:rPr lang="en-US" dirty="0"/>
              <a:t>11 companies under India’s National Stock Exchange (NSE)</a:t>
            </a:r>
          </a:p>
          <a:p>
            <a:r>
              <a:rPr lang="en-US" dirty="0"/>
              <a:t>Used Bing API to get news Articles</a:t>
            </a:r>
            <a:r>
              <a:rPr lang="en-US" dirty="0" smtClean="0"/>
              <a:t>.</a:t>
            </a:r>
          </a:p>
          <a:p>
            <a:r>
              <a:rPr lang="en-US" dirty="0" smtClean="0"/>
              <a:t>Training Dataset</a:t>
            </a:r>
          </a:p>
          <a:p>
            <a:pPr lvl="1">
              <a:buFont typeface="Wingdings" panose="05000000000000000000" pitchFamily="2" charset="2"/>
              <a:buChar char="§"/>
            </a:pPr>
            <a:r>
              <a:rPr lang="en-US" dirty="0" smtClean="0"/>
              <a:t>120 news articles from 6 companies.</a:t>
            </a:r>
          </a:p>
          <a:p>
            <a:pPr lvl="1">
              <a:buFont typeface="Wingdings" panose="05000000000000000000" pitchFamily="2" charset="2"/>
              <a:buChar char="§"/>
            </a:pPr>
            <a:r>
              <a:rPr lang="en-US" dirty="0" smtClean="0"/>
              <a:t>Sentiment attached to each news article.</a:t>
            </a:r>
          </a:p>
          <a:p>
            <a:pPr lvl="1">
              <a:buFont typeface="Wingdings" panose="05000000000000000000" pitchFamily="2" charset="2"/>
              <a:buChar char="§"/>
            </a:pPr>
            <a:r>
              <a:rPr lang="en-US" dirty="0" smtClean="0"/>
              <a:t>Helped Machine Learning Algorithm for hypothesis.</a:t>
            </a:r>
          </a:p>
          <a:p>
            <a:r>
              <a:rPr lang="en-US" dirty="0" smtClean="0"/>
              <a:t>Testing Dataset</a:t>
            </a:r>
          </a:p>
          <a:p>
            <a:pPr lvl="1">
              <a:buFont typeface="Wingdings" panose="05000000000000000000" pitchFamily="2" charset="2"/>
              <a:buChar char="§"/>
            </a:pPr>
            <a:r>
              <a:rPr lang="en-US" dirty="0" smtClean="0"/>
              <a:t>500 news articles from 11 companies.</a:t>
            </a:r>
          </a:p>
          <a:p>
            <a:pPr lvl="1">
              <a:buFont typeface="Wingdings" panose="05000000000000000000" pitchFamily="2" charset="2"/>
              <a:buChar char="§"/>
            </a:pPr>
            <a:r>
              <a:rPr lang="en-US" dirty="0" smtClean="0"/>
              <a:t>Used by Machine Learning Algorithm for prediction.</a:t>
            </a:r>
          </a:p>
          <a:p>
            <a:pPr marL="109728" indent="0">
              <a:buNone/>
            </a:pPr>
            <a:r>
              <a:rPr lang="en-US" dirty="0" smtClean="0"/>
              <a:t>	</a:t>
            </a:r>
          </a:p>
          <a:p>
            <a:pPr>
              <a:buFont typeface="Wingdings" panose="05000000000000000000" pitchFamily="2" charset="2"/>
              <a:buChar char="§"/>
            </a:pPr>
            <a:endParaRPr lang="en-US" dirty="0"/>
          </a:p>
        </p:txBody>
      </p:sp>
      <p:sp>
        <p:nvSpPr>
          <p:cNvPr id="3" name="Title 2"/>
          <p:cNvSpPr>
            <a:spLocks noGrp="1"/>
          </p:cNvSpPr>
          <p:nvPr>
            <p:ph type="title"/>
          </p:nvPr>
        </p:nvSpPr>
        <p:spPr/>
        <p:txBody>
          <a:bodyPr/>
          <a:lstStyle/>
          <a:p>
            <a:pPr algn="ctr"/>
            <a:r>
              <a:rPr lang="en-US" dirty="0" smtClean="0"/>
              <a:t>DATASET</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2550" y="6208522"/>
            <a:ext cx="3524250" cy="409575"/>
          </a:xfrm>
          <a:prstGeom prst="rect">
            <a:avLst/>
          </a:prstGeom>
        </p:spPr>
      </p:pic>
    </p:spTree>
    <p:extLst>
      <p:ext uri="{BB962C8B-B14F-4D97-AF65-F5344CB8AC3E}">
        <p14:creationId xmlns:p14="http://schemas.microsoft.com/office/powerpoint/2010/main" val="1677869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anim calcmode="lin" valueType="num">
                                      <p:cBhvr additive="base">
                                        <p:cTn id="23" dur="500" fill="hold"/>
                                        <p:tgtEl>
                                          <p:spTgt spid="2">
                                            <p:txEl>
                                              <p:pRg st="3" end="3"/>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2">
                                            <p:txEl>
                                              <p:pRg st="3" end="3"/>
                                            </p:txEl>
                                          </p:spTgt>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 calcmode="lin" valueType="num">
                                      <p:cBhvr additive="base">
                                        <p:cTn id="27" dur="500" fill="hold"/>
                                        <p:tgtEl>
                                          <p:spTgt spid="2">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2">
                                            <p:txEl>
                                              <p:pRg st="4" end="4"/>
                                            </p:txEl>
                                          </p:spTgt>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anim calcmode="lin" valueType="num">
                                      <p:cBhvr additive="base">
                                        <p:cTn id="31" dur="500" fill="hold"/>
                                        <p:tgtEl>
                                          <p:spTgt spid="2">
                                            <p:txEl>
                                              <p:pRg st="5" end="5"/>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2">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 calcmode="lin" valueType="num">
                                      <p:cBhvr additive="base">
                                        <p:cTn id="37" dur="500" fill="hold"/>
                                        <p:tgtEl>
                                          <p:spTgt spid="2">
                                            <p:txEl>
                                              <p:pRg st="6" end="6"/>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
                                            <p:txEl>
                                              <p:pRg st="6" end="6"/>
                                            </p:txEl>
                                          </p:spTgt>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2">
                                            <p:txEl>
                                              <p:pRg st="7" end="7"/>
                                            </p:txEl>
                                          </p:spTgt>
                                        </p:tgtEl>
                                        <p:attrNameLst>
                                          <p:attrName>style.visibility</p:attrName>
                                        </p:attrNameLst>
                                      </p:cBhvr>
                                      <p:to>
                                        <p:strVal val="visible"/>
                                      </p:to>
                                    </p:set>
                                    <p:anim calcmode="lin" valueType="num">
                                      <p:cBhvr additive="base">
                                        <p:cTn id="41" dur="500" fill="hold"/>
                                        <p:tgtEl>
                                          <p:spTgt spid="2">
                                            <p:txEl>
                                              <p:pRg st="7" end="7"/>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2">
                                            <p:txEl>
                                              <p:pRg st="7" end="7"/>
                                            </p:txEl>
                                          </p:spTgt>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0"/>
                                  </p:stCondLst>
                                  <p:childTnLst>
                                    <p:set>
                                      <p:cBhvr>
                                        <p:cTn id="44" dur="1" fill="hold">
                                          <p:stCondLst>
                                            <p:cond delay="0"/>
                                          </p:stCondLst>
                                        </p:cTn>
                                        <p:tgtEl>
                                          <p:spTgt spid="2">
                                            <p:txEl>
                                              <p:pRg st="8" end="8"/>
                                            </p:txEl>
                                          </p:spTgt>
                                        </p:tgtEl>
                                        <p:attrNameLst>
                                          <p:attrName>style.visibility</p:attrName>
                                        </p:attrNameLst>
                                      </p:cBhvr>
                                      <p:to>
                                        <p:strVal val="visible"/>
                                      </p:to>
                                    </p:set>
                                    <p:anim calcmode="lin" valueType="num">
                                      <p:cBhvr additive="base">
                                        <p:cTn id="45" dur="500" fill="hold"/>
                                        <p:tgtEl>
                                          <p:spTgt spid="2">
                                            <p:txEl>
                                              <p:pRg st="8" end="8"/>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2">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2" fill="hold" grpId="0" nodeType="clickEffect">
                                  <p:stCondLst>
                                    <p:cond delay="0"/>
                                  </p:stCondLst>
                                  <p:childTnLst>
                                    <p:set>
                                      <p:cBhvr>
                                        <p:cTn id="50" dur="1" fill="hold">
                                          <p:stCondLst>
                                            <p:cond delay="0"/>
                                          </p:stCondLst>
                                        </p:cTn>
                                        <p:tgtEl>
                                          <p:spTgt spid="2">
                                            <p:txEl>
                                              <p:pRg st="9" end="9"/>
                                            </p:txEl>
                                          </p:spTgt>
                                        </p:tgtEl>
                                        <p:attrNameLst>
                                          <p:attrName>style.visibility</p:attrName>
                                        </p:attrNameLst>
                                      </p:cBhvr>
                                      <p:to>
                                        <p:strVal val="visible"/>
                                      </p:to>
                                    </p:set>
                                    <p:anim calcmode="lin" valueType="num">
                                      <p:cBhvr additive="base">
                                        <p:cTn id="51" dur="500" fill="hold"/>
                                        <p:tgtEl>
                                          <p:spTgt spid="2">
                                            <p:txEl>
                                              <p:pRg st="9" end="9"/>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2">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3000"/>
            <a:ext cx="8229600" cy="4864291"/>
          </a:xfrm>
        </p:spPr>
        <p:txBody>
          <a:bodyPr/>
          <a:lstStyle/>
          <a:p>
            <a:r>
              <a:rPr lang="en-US" dirty="0" smtClean="0"/>
              <a:t>Pre-processed the data to improve accuracy.</a:t>
            </a:r>
          </a:p>
          <a:p>
            <a:r>
              <a:rPr lang="en-US" dirty="0" smtClean="0"/>
              <a:t>Only selected news articles relevant to the company.</a:t>
            </a:r>
          </a:p>
          <a:p>
            <a:pPr marL="109728" indent="0">
              <a:buNone/>
            </a:pPr>
            <a:endParaRPr lang="en-US" dirty="0"/>
          </a:p>
        </p:txBody>
      </p:sp>
      <p:sp>
        <p:nvSpPr>
          <p:cNvPr id="3" name="Title 2"/>
          <p:cNvSpPr>
            <a:spLocks noGrp="1"/>
          </p:cNvSpPr>
          <p:nvPr>
            <p:ph type="title"/>
          </p:nvPr>
        </p:nvSpPr>
        <p:spPr/>
        <p:txBody>
          <a:bodyPr/>
          <a:lstStyle/>
          <a:p>
            <a:r>
              <a:rPr lang="en-US" dirty="0" smtClean="0"/>
              <a:t>DATA CLEANSING</a:t>
            </a:r>
            <a:endParaRPr lang="en-US" dirty="0"/>
          </a:p>
        </p:txBody>
      </p:sp>
      <p:pic>
        <p:nvPicPr>
          <p:cNvPr id="4" name="Picture 3"/>
          <p:cNvPicPr>
            <a:picLocks noChangeAspect="1"/>
          </p:cNvPicPr>
          <p:nvPr/>
        </p:nvPicPr>
        <p:blipFill rotWithShape="1">
          <a:blip r:embed="rId2"/>
          <a:srcRect l="8407" r="796" b="25454"/>
          <a:stretch/>
        </p:blipFill>
        <p:spPr>
          <a:xfrm>
            <a:off x="221166" y="2438400"/>
            <a:ext cx="8694234" cy="34290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800" y="6280030"/>
            <a:ext cx="3524250" cy="409575"/>
          </a:xfrm>
          <a:prstGeom prst="rect">
            <a:avLst/>
          </a:prstGeom>
        </p:spPr>
      </p:pic>
    </p:spTree>
    <p:extLst>
      <p:ext uri="{BB962C8B-B14F-4D97-AF65-F5344CB8AC3E}">
        <p14:creationId xmlns:p14="http://schemas.microsoft.com/office/powerpoint/2010/main" val="649838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Created our own stock market specific sentiment dictionary.</a:t>
            </a:r>
          </a:p>
          <a:p>
            <a:r>
              <a:rPr lang="en-US" dirty="0" smtClean="0"/>
              <a:t>To increase efficiency.</a:t>
            </a:r>
          </a:p>
          <a:p>
            <a:r>
              <a:rPr lang="en-US" dirty="0" smtClean="0"/>
              <a:t>Example</a:t>
            </a:r>
          </a:p>
          <a:p>
            <a:pPr lvl="1"/>
            <a:r>
              <a:rPr lang="en-US" dirty="0" smtClean="0"/>
              <a:t> Bull= Positive sentiment.</a:t>
            </a:r>
          </a:p>
          <a:p>
            <a:pPr lvl="1"/>
            <a:r>
              <a:rPr lang="en-US" dirty="0"/>
              <a:t> </a:t>
            </a:r>
            <a:r>
              <a:rPr lang="en-US" dirty="0" smtClean="0"/>
              <a:t>Bear= Negative sentiment.</a:t>
            </a:r>
          </a:p>
          <a:p>
            <a:r>
              <a:rPr lang="en-US" dirty="0" smtClean="0"/>
              <a:t>Dictionary of 532 words. </a:t>
            </a:r>
            <a:endParaRPr lang="en-US" dirty="0"/>
          </a:p>
          <a:p>
            <a:pPr lvl="1"/>
            <a:r>
              <a:rPr lang="en-US" dirty="0" smtClean="0"/>
              <a:t>266 positive words.</a:t>
            </a:r>
          </a:p>
          <a:p>
            <a:pPr lvl="1"/>
            <a:r>
              <a:rPr lang="en-US" dirty="0" smtClean="0"/>
              <a:t>266 negative words.</a:t>
            </a:r>
          </a:p>
          <a:p>
            <a:pPr marL="393192" lvl="1" indent="0">
              <a:buNone/>
            </a:pPr>
            <a:endParaRPr lang="en-US" dirty="0"/>
          </a:p>
          <a:p>
            <a:pPr marL="393192" lvl="1" indent="0">
              <a:buNone/>
            </a:pPr>
            <a:endParaRPr lang="en-US" dirty="0"/>
          </a:p>
        </p:txBody>
      </p:sp>
      <p:sp>
        <p:nvSpPr>
          <p:cNvPr id="3" name="Title 2"/>
          <p:cNvSpPr>
            <a:spLocks noGrp="1"/>
          </p:cNvSpPr>
          <p:nvPr>
            <p:ph type="title"/>
          </p:nvPr>
        </p:nvSpPr>
        <p:spPr/>
        <p:txBody>
          <a:bodyPr/>
          <a:lstStyle/>
          <a:p>
            <a:pPr algn="ctr"/>
            <a:r>
              <a:rPr lang="en-US" dirty="0" smtClean="0"/>
              <a:t>SENTIMENT DICTIONARY</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2550" y="6248400"/>
            <a:ext cx="3524250" cy="409575"/>
          </a:xfrm>
          <a:prstGeom prst="rect">
            <a:avLst/>
          </a:prstGeom>
        </p:spPr>
      </p:pic>
    </p:spTree>
    <p:extLst>
      <p:ext uri="{BB962C8B-B14F-4D97-AF65-F5344CB8AC3E}">
        <p14:creationId xmlns:p14="http://schemas.microsoft.com/office/powerpoint/2010/main" val="1730387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anim calcmode="lin" valueType="num">
                                      <p:cBhvr additive="base">
                                        <p:cTn id="23" dur="500" fill="hold"/>
                                        <p:tgtEl>
                                          <p:spTgt spid="2">
                                            <p:txEl>
                                              <p:pRg st="3" end="3"/>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2">
                                            <p:txEl>
                                              <p:pRg st="3" end="3"/>
                                            </p:txEl>
                                          </p:spTgt>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 calcmode="lin" valueType="num">
                                      <p:cBhvr additive="base">
                                        <p:cTn id="27" dur="500" fill="hold"/>
                                        <p:tgtEl>
                                          <p:spTgt spid="2">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2">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2">
                                            <p:txEl>
                                              <p:pRg st="5" end="5"/>
                                            </p:txEl>
                                          </p:spTgt>
                                        </p:tgtEl>
                                        <p:attrNameLst>
                                          <p:attrName>style.visibility</p:attrName>
                                        </p:attrNameLst>
                                      </p:cBhvr>
                                      <p:to>
                                        <p:strVal val="visible"/>
                                      </p:to>
                                    </p:set>
                                    <p:anim calcmode="lin" valueType="num">
                                      <p:cBhvr additive="base">
                                        <p:cTn id="33" dur="500" fill="hold"/>
                                        <p:tgtEl>
                                          <p:spTgt spid="2">
                                            <p:txEl>
                                              <p:pRg st="5" end="5"/>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2">
                                            <p:txEl>
                                              <p:pRg st="5" end="5"/>
                                            </p:txEl>
                                          </p:spTgt>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 calcmode="lin" valueType="num">
                                      <p:cBhvr additive="base">
                                        <p:cTn id="37" dur="500" fill="hold"/>
                                        <p:tgtEl>
                                          <p:spTgt spid="2">
                                            <p:txEl>
                                              <p:pRg st="6" end="6"/>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
                                            <p:txEl>
                                              <p:pRg st="6" end="6"/>
                                            </p:txEl>
                                          </p:spTgt>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2">
                                            <p:txEl>
                                              <p:pRg st="7" end="7"/>
                                            </p:txEl>
                                          </p:spTgt>
                                        </p:tgtEl>
                                        <p:attrNameLst>
                                          <p:attrName>style.visibility</p:attrName>
                                        </p:attrNameLst>
                                      </p:cBhvr>
                                      <p:to>
                                        <p:strVal val="visible"/>
                                      </p:to>
                                    </p:set>
                                    <p:anim calcmode="lin" valueType="num">
                                      <p:cBhvr additive="base">
                                        <p:cTn id="41" dur="500" fill="hold"/>
                                        <p:tgtEl>
                                          <p:spTgt spid="2">
                                            <p:txEl>
                                              <p:pRg st="7" end="7"/>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2">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h_\theta (x) = \theta_0 + \theta_1 x_1 + \theta_2 x_2 + \dots + \theta_n x_n$&#10;&#10;\end{document}"/>
  <p:tag name="IGUANATEXSIZE" val="28"/>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displaystyle  J(\theta_0, \theta_1, \dots, \theta_n) = \frac{1}{2m} \sum^{m}_{i=1} (h_\theta (x^{(i)}) - y^{(i)})^2$&#10;&#10;\end{document}"/>
  <p:tag name="IGUANATEXSIZE" val="24"/>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theta_j := \theta_j - \alpha &#10;\frac{\partial}{\partial \theta_j} J(\theta_0, \dots, \theta_n)&#10;$&#10;&#10;\end{document}"/>
  <p:tag name="IGUANATEXSIZE" val="24"/>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theta = (X^T X)^{-1} X^Ty&#10;$&#10;&#10;\end{document}"/>
  <p:tag name="IGUANATEXSIZE" val="32"/>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388</TotalTime>
  <Words>938</Words>
  <Application>Microsoft Office PowerPoint</Application>
  <PresentationFormat>On-screen Show (4:3)</PresentationFormat>
  <Paragraphs>136</Paragraphs>
  <Slides>22</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Lucida Sans Unicode</vt:lpstr>
      <vt:lpstr>Verdana</vt:lpstr>
      <vt:lpstr>Wingdings</vt:lpstr>
      <vt:lpstr>Wingdings 2</vt:lpstr>
      <vt:lpstr>Wingdings 3</vt:lpstr>
      <vt:lpstr>Concourse</vt:lpstr>
      <vt:lpstr>PowerPoint Presentation</vt:lpstr>
      <vt:lpstr>SENTIMENT ANALYSIS ON NEWS ARTICLES FOR STOCKS </vt:lpstr>
      <vt:lpstr>CONTENT</vt:lpstr>
      <vt:lpstr>ABSTRACT</vt:lpstr>
      <vt:lpstr>INTRODUCTION</vt:lpstr>
      <vt:lpstr>EXPERIMENT</vt:lpstr>
      <vt:lpstr>DATASET</vt:lpstr>
      <vt:lpstr>DATA CLEANSING</vt:lpstr>
      <vt:lpstr>SENTIMENT DICTIONARY</vt:lpstr>
      <vt:lpstr>FEATURE VECTOR GENERATION</vt:lpstr>
      <vt:lpstr>FEATURE VECTOR</vt:lpstr>
      <vt:lpstr>IMPLEMENTATION</vt:lpstr>
      <vt:lpstr>LINEAR REGRESSION</vt:lpstr>
      <vt:lpstr>USING GRADIENT DESCENT</vt:lpstr>
      <vt:lpstr>USING NORMAL EQUATION</vt:lpstr>
      <vt:lpstr>RESULTS</vt:lpstr>
      <vt:lpstr>RESULTS </vt:lpstr>
      <vt:lpstr>CONCLUSION</vt:lpstr>
      <vt:lpstr>FUTURE WORK</vt:lpstr>
      <vt:lpstr>ACKNOWLEDGEMENT</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on News Articles for Stocks</dc:title>
  <dc:creator>Kalyan and Family</dc:creator>
  <cp:lastModifiedBy>Akila</cp:lastModifiedBy>
  <cp:revision>41</cp:revision>
  <dcterms:created xsi:type="dcterms:W3CDTF">2014-09-08T09:09:19Z</dcterms:created>
  <dcterms:modified xsi:type="dcterms:W3CDTF">2014-09-24T14:14:38Z</dcterms:modified>
</cp:coreProperties>
</file>