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69" r:id="rId3"/>
    <p:sldId id="257" r:id="rId4"/>
    <p:sldId id="274" r:id="rId5"/>
    <p:sldId id="273" r:id="rId6"/>
    <p:sldId id="276" r:id="rId7"/>
    <p:sldId id="280" r:id="rId8"/>
    <p:sldId id="275" r:id="rId9"/>
    <p:sldId id="268" r:id="rId10"/>
    <p:sldId id="277" r:id="rId11"/>
    <p:sldId id="281" r:id="rId12"/>
    <p:sldId id="282" r:id="rId13"/>
    <p:sldId id="278" r:id="rId14"/>
    <p:sldId id="279" r:id="rId15"/>
    <p:sldId id="272" r:id="rId16"/>
    <p:sldId id="271" r:id="rId17"/>
    <p:sldId id="270" r:id="rId18"/>
    <p:sldId id="265" r:id="rId19"/>
    <p:sldId id="266"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51072E7F-483C-8C32-E72A-33D7A55D730A}"/>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A844A437-6613-520F-4851-835A6DBE0C8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a:extLst>
              <a:ext uri="{FF2B5EF4-FFF2-40B4-BE49-F238E27FC236}">
                <a16:creationId xmlns:a16="http://schemas.microsoft.com/office/drawing/2014/main" id="{DD020247-9BEC-8E1F-4D9C-D4FD353EDC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7165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EC4A20DC-8C01-8B06-AB36-9EA97959EBEF}"/>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FFBD42BE-C489-A2F6-BB9F-B39071298E8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a:extLst>
              <a:ext uri="{FF2B5EF4-FFF2-40B4-BE49-F238E27FC236}">
                <a16:creationId xmlns:a16="http://schemas.microsoft.com/office/drawing/2014/main" id="{14DA8724-5D0F-879C-BDDA-3DC3C6CC0A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7656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F1DF2D38-C1B2-834B-9DAD-E0019597F8B8}"/>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FD93436F-BB76-6C0F-677E-C8108276B5B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a:extLst>
              <a:ext uri="{FF2B5EF4-FFF2-40B4-BE49-F238E27FC236}">
                <a16:creationId xmlns:a16="http://schemas.microsoft.com/office/drawing/2014/main" id="{A828E182-204B-B9EA-EC5A-C2F971BF2D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1760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D56ED1A7-A830-633F-6D59-CDD3BE37687D}"/>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D7A7A945-1EC6-32FB-B8BF-99339F27D80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a:extLst>
              <a:ext uri="{FF2B5EF4-FFF2-40B4-BE49-F238E27FC236}">
                <a16:creationId xmlns:a16="http://schemas.microsoft.com/office/drawing/2014/main" id="{E72DA247-C428-99EA-084B-4DEDBDF8BE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6720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66BB31FA-9F7E-5317-D610-5C42B74DB0C7}"/>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F3FBE7F5-EEE4-2E00-B878-AF62E50C871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a:extLst>
              <a:ext uri="{FF2B5EF4-FFF2-40B4-BE49-F238E27FC236}">
                <a16:creationId xmlns:a16="http://schemas.microsoft.com/office/drawing/2014/main" id="{59995FDF-7B5F-7049-F83E-3CCE69E56E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6878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3956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CDEC3706-0769-C46A-C9A4-425F13F68B27}"/>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D4E5CA3F-5FD2-624F-1D0A-6010CA1DC78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a:extLst>
              <a:ext uri="{FF2B5EF4-FFF2-40B4-BE49-F238E27FC236}">
                <a16:creationId xmlns:a16="http://schemas.microsoft.com/office/drawing/2014/main" id="{342A6784-7F05-9C1F-CB53-85DC284CDF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3262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E9B0A7F0-1008-FF9D-2B21-D529422BDC1D}"/>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BE88411F-3A99-8DFC-5756-705E7DE2AFD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a:extLst>
              <a:ext uri="{FF2B5EF4-FFF2-40B4-BE49-F238E27FC236}">
                <a16:creationId xmlns:a16="http://schemas.microsoft.com/office/drawing/2014/main" id="{082B9D73-BE40-16AD-78F0-450DAE98E4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6282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DC8C294D-C595-CCA3-A4B4-278AA3DDB642}"/>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9ED25135-E19D-E6A9-5873-730AAF8CAC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a:extLst>
              <a:ext uri="{FF2B5EF4-FFF2-40B4-BE49-F238E27FC236}">
                <a16:creationId xmlns:a16="http://schemas.microsoft.com/office/drawing/2014/main" id="{219276D6-75FD-FFB7-4EB4-3EBBBBEDAB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0459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dirty="0"/>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dirty="0"/>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dirty="0"/>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r>
              <a:rPr lang="en-US" sz="2400" dirty="0">
                <a:solidFill>
                  <a:schemeClr val="tx1"/>
                </a:solidFill>
                <a:latin typeface="Cambria" panose="02040503050406030204" pitchFamily="18" charset="0"/>
                <a:ea typeface="Cambria" panose="02040503050406030204" pitchFamily="18" charset="0"/>
              </a:rPr>
              <a:t>Use of Digital Technology to calculate water footprints for different daily use items</a:t>
            </a:r>
            <a:endParaRPr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8" y="2045352"/>
            <a:ext cx="4391131"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1800" dirty="0">
                <a:latin typeface="Cambria" panose="02040503050406030204" pitchFamily="18" charset="0"/>
                <a:ea typeface="Cambria" panose="02040503050406030204" pitchFamily="18" charset="0"/>
              </a:rPr>
              <a:t>Batch Number:  </a:t>
            </a:r>
            <a:r>
              <a:rPr lang="en-GB" sz="1800" dirty="0">
                <a:solidFill>
                  <a:schemeClr val="tx1"/>
                </a:solidFill>
                <a:latin typeface="Cambria" panose="02040503050406030204" pitchFamily="18" charset="0"/>
                <a:ea typeface="Cambria" panose="02040503050406030204" pitchFamily="18" charset="0"/>
              </a:rPr>
              <a:t>CSE_59</a:t>
            </a:r>
            <a:endParaRPr sz="1800" dirty="0">
              <a:solidFill>
                <a:schemeClr val="tx1"/>
              </a:solidFill>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p>
          <a:p>
            <a:pPr marL="0" marR="0" lvl="0" indent="0" algn="ctr" rtl="0">
              <a:spcBef>
                <a:spcPts val="0"/>
              </a:spcBef>
              <a:spcAft>
                <a:spcPts val="0"/>
              </a:spcAft>
              <a:buClr>
                <a:srgbClr val="17365D"/>
              </a:buClr>
              <a:buSzPts val="2000"/>
              <a:buFont typeface="Arial"/>
              <a:buNone/>
            </a:pPr>
            <a:r>
              <a:rPr lang="en-GB" sz="1800" b="1" dirty="0">
                <a:solidFill>
                  <a:srgbClr val="17365D"/>
                </a:solidFill>
                <a:latin typeface="Cambria" panose="02040503050406030204" pitchFamily="18" charset="0"/>
                <a:ea typeface="Cambria" panose="02040503050406030204" pitchFamily="18" charset="0"/>
                <a:sym typeface="Verdana"/>
              </a:rPr>
              <a:t>Mr. Asad Mohammed Khan</a:t>
            </a:r>
            <a:endParaRPr sz="18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89" name="Google Shape;89;p13"/>
          <p:cNvGraphicFramePr/>
          <p:nvPr>
            <p:extLst>
              <p:ext uri="{D42A27DB-BD31-4B8C-83A1-F6EECF244321}">
                <p14:modId xmlns:p14="http://schemas.microsoft.com/office/powerpoint/2010/main" val="2937297988"/>
              </p:ext>
            </p:extLst>
          </p:nvPr>
        </p:nvGraphicFramePr>
        <p:xfrm>
          <a:off x="553347" y="2721840"/>
          <a:ext cx="5418675" cy="274326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IN" sz="1800" u="none" strike="noStrike" cap="none" dirty="0"/>
                        <a:t>20221CSE0009</a:t>
                      </a:r>
                    </a:p>
                    <a:p>
                      <a:pPr marL="0" marR="0" lvl="0" indent="0" algn="ctr" rtl="0">
                        <a:spcBef>
                          <a:spcPts val="0"/>
                        </a:spcBef>
                        <a:spcAft>
                          <a:spcPts val="0"/>
                        </a:spcAft>
                        <a:buFont typeface="+mj-lt"/>
                        <a:buNone/>
                      </a:pPr>
                      <a:r>
                        <a:rPr lang="en-IN" sz="1800" u="none" strike="noStrike" cap="none" dirty="0"/>
                        <a:t>20221CSE0004</a:t>
                      </a:r>
                    </a:p>
                    <a:p>
                      <a:pPr marL="0" marR="0" lvl="0" indent="0" algn="ctr" rtl="0">
                        <a:spcBef>
                          <a:spcPts val="0"/>
                        </a:spcBef>
                        <a:spcAft>
                          <a:spcPts val="0"/>
                        </a:spcAft>
                        <a:buFont typeface="+mj-lt"/>
                        <a:buNone/>
                      </a:pPr>
                      <a:r>
                        <a:rPr lang="en-IN" sz="1800" u="none" strike="noStrike" cap="none" dirty="0"/>
                        <a:t>20221CSE0012</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Rohan Das</a:t>
                      </a:r>
                    </a:p>
                    <a:p>
                      <a:pPr marL="0" marR="0" lvl="0" indent="0" algn="ctr" rtl="0">
                        <a:spcBef>
                          <a:spcPts val="0"/>
                        </a:spcBef>
                        <a:spcAft>
                          <a:spcPts val="0"/>
                        </a:spcAft>
                        <a:buNone/>
                      </a:pPr>
                      <a:r>
                        <a:rPr lang="en-IN" sz="1800" u="none" strike="noStrike" cap="none" dirty="0"/>
                        <a:t>Koushiki Banik</a:t>
                      </a:r>
                    </a:p>
                    <a:p>
                      <a:pPr marL="0" marR="0" lvl="0" indent="0" algn="ctr" rtl="0">
                        <a:spcBef>
                          <a:spcPts val="0"/>
                        </a:spcBef>
                        <a:spcAft>
                          <a:spcPts val="0"/>
                        </a:spcAft>
                        <a:buNone/>
                      </a:pPr>
                      <a:r>
                        <a:rPr lang="en-IN" sz="1800" u="none" strike="noStrike" cap="none" dirty="0"/>
                        <a:t>Amrutha S</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1" name="Google Shape;91;p13"/>
          <p:cNvSpPr txBox="1"/>
          <p:nvPr/>
        </p:nvSpPr>
        <p:spPr>
          <a:xfrm>
            <a:off x="790468" y="136441"/>
            <a:ext cx="10700805"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1800" b="1" dirty="0">
                <a:solidFill>
                  <a:srgbClr val="17365D"/>
                </a:solidFill>
                <a:latin typeface="Cambria" panose="02040503050406030204" pitchFamily="18" charset="0"/>
                <a:ea typeface="Cambria" panose="02040503050406030204" pitchFamily="18" charset="0"/>
                <a:cs typeface="Verdana"/>
                <a:sym typeface="Verdana"/>
              </a:rPr>
              <a:t>CSE7101-</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Capstone Project</a:t>
            </a:r>
            <a:endParaRPr sz="1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Review-2</a:t>
            </a:r>
            <a:endParaRPr sz="18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Computer Science And Engineering</a:t>
            </a:r>
          </a:p>
          <a:p>
            <a:pPr marL="0" marR="0" lvl="0" indent="0" rtl="0">
              <a:spcBef>
                <a:spcPts val="0"/>
              </a:spcBef>
              <a:spcAft>
                <a:spcPts val="0"/>
              </a:spcAft>
              <a:buClr>
                <a:srgbClr val="17365D"/>
              </a:buClr>
              <a:buSzPct val="100000"/>
              <a:buFont typeface="Arial"/>
              <a:buNone/>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1800" b="1" dirty="0">
                <a:solidFill>
                  <a:schemeClr val="tx1"/>
                </a:solidFill>
                <a:latin typeface="Cambria" panose="02040503050406030204" pitchFamily="18" charset="0"/>
                <a:ea typeface="Cambria" panose="02040503050406030204" pitchFamily="18" charset="0"/>
                <a:cs typeface="Verdana"/>
                <a:sym typeface="Verdana"/>
              </a:rPr>
              <a:t>Dr. Asif Mohammed </a:t>
            </a:r>
          </a:p>
          <a:p>
            <a:pPr lvl="0">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Jayavadivel Ravi</a:t>
            </a: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Geetha A </a:t>
            </a:r>
            <a:endParaRPr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9B2C7BA7-BCF8-50DB-F03B-5552E9DA64F4}"/>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7FB9C9DC-FC33-3270-9537-8BFC4FBE7900}"/>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 Drawbacks </a:t>
            </a:r>
          </a:p>
        </p:txBody>
      </p:sp>
      <p:sp>
        <p:nvSpPr>
          <p:cNvPr id="115" name="Google Shape;115;p17">
            <a:extLst>
              <a:ext uri="{FF2B5EF4-FFF2-40B4-BE49-F238E27FC236}">
                <a16:creationId xmlns:a16="http://schemas.microsoft.com/office/drawing/2014/main" id="{C49689D6-B6F0-98D9-0556-D760D9EB3442}"/>
              </a:ext>
            </a:extLst>
          </p:cNvPr>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a:extLst>
              <a:ext uri="{FF2B5EF4-FFF2-40B4-BE49-F238E27FC236}">
                <a16:creationId xmlns:a16="http://schemas.microsoft.com/office/drawing/2014/main" id="{C5B3694C-3B86-8901-B056-B8715C33930A}"/>
              </a:ext>
            </a:extLst>
          </p:cNvPr>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a:extLst>
              <a:ext uri="{FF2B5EF4-FFF2-40B4-BE49-F238E27FC236}">
                <a16:creationId xmlns:a16="http://schemas.microsoft.com/office/drawing/2014/main" id="{0F330EDE-03B0-7A4F-D51D-F54E945210AA}"/>
              </a:ext>
            </a:extLst>
          </p:cNvPr>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3" name="Rectangle 1">
            <a:extLst>
              <a:ext uri="{FF2B5EF4-FFF2-40B4-BE49-F238E27FC236}">
                <a16:creationId xmlns:a16="http://schemas.microsoft.com/office/drawing/2014/main" id="{83475348-E990-3750-3A80-E6C99174C192}"/>
              </a:ext>
            </a:extLst>
          </p:cNvPr>
          <p:cNvSpPr>
            <a:spLocks noChangeArrowheads="1"/>
          </p:cNvSpPr>
          <p:nvPr/>
        </p:nvSpPr>
        <p:spPr bwMode="auto">
          <a:xfrm>
            <a:off x="812800" y="1011209"/>
            <a:ext cx="1093724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ClrTx/>
              <a:buFontTx/>
              <a:buAutoNum type="arabicPeriod"/>
            </a:pPr>
            <a:r>
              <a:rPr lang="en-US" altLang="en-US" sz="1800" b="1" dirty="0">
                <a:solidFill>
                  <a:schemeClr val="tx1"/>
                </a:solidFill>
                <a:latin typeface="Cambria" panose="02040503050406030204" pitchFamily="18" charset="0"/>
                <a:ea typeface="Cambria" panose="02040503050406030204" pitchFamily="18" charset="0"/>
              </a:rPr>
              <a:t>Complexity &amp; Technical Focus</a:t>
            </a:r>
            <a:endParaRPr lang="en-US" altLang="en-US" sz="1800" dirty="0">
              <a:solidFill>
                <a:schemeClr val="tx1"/>
              </a:solidFill>
              <a:latin typeface="Cambria" panose="02040503050406030204" pitchFamily="18" charset="0"/>
              <a:ea typeface="Cambria" panose="02040503050406030204" pitchFamily="18" charset="0"/>
            </a:endParaRPr>
          </a:p>
          <a:p>
            <a:pPr marL="457200" lvl="1" eaLnBrk="0" fontAlgn="base" hangingPunct="0">
              <a:spcBef>
                <a:spcPct val="0"/>
              </a:spcBef>
              <a:spcAft>
                <a:spcPct val="0"/>
              </a:spcAft>
              <a:buClrTx/>
              <a:buFontTx/>
              <a:buChar char="•"/>
            </a:pPr>
            <a:r>
              <a:rPr lang="en-US" altLang="en-US" sz="1800" dirty="0">
                <a:solidFill>
                  <a:schemeClr val="tx1"/>
                </a:solidFill>
                <a:latin typeface="Cambria" panose="02040503050406030204" pitchFamily="18" charset="0"/>
                <a:ea typeface="Cambria" panose="02040503050406030204" pitchFamily="18" charset="0"/>
              </a:rPr>
              <a:t>Most tools are designed for experts, requiring technical knowledge to interpret results.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Limited Accessibility for General Users</a:t>
            </a:r>
            <a:endPar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Consumers lack </a:t>
            </a: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simple apps</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or calculators to check the water footprint of daily-use items.</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Scope Restrictions</a:t>
            </a:r>
            <a:endPar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Many tools focus only on </a:t>
            </a: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agriculture</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or </a:t>
            </a: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corporate supply chains</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ignoring common household items (e.g., clothes, packaged goods).</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Methodological Variability</a:t>
            </a:r>
            <a:endPar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Different approaches (bottom-up vs. top-down) yield </a:t>
            </a: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inconsistent results</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causing confusion.</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Lack of Visualization &amp; Comparisons</a:t>
            </a:r>
            <a:endPar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Existing tools rarely provide </a:t>
            </a: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interactive graphs/charts</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that help users easily compare products.</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Policy vs. Awareness Gap</a:t>
            </a:r>
            <a:endPar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Studies guide governments/industries, but </a:t>
            </a: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individual consumer awareness remains low</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86269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0B778CE5-2DCF-C7BD-BE57-89F24C533850}"/>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F790B86D-8353-A238-4A7A-C321DD0C5C5D}"/>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 Proposed Method and Feasibility Study </a:t>
            </a:r>
          </a:p>
        </p:txBody>
      </p:sp>
      <p:sp>
        <p:nvSpPr>
          <p:cNvPr id="115" name="Google Shape;115;p17">
            <a:extLst>
              <a:ext uri="{FF2B5EF4-FFF2-40B4-BE49-F238E27FC236}">
                <a16:creationId xmlns:a16="http://schemas.microsoft.com/office/drawing/2014/main" id="{4AE8F845-CA6B-F9D0-69C2-DBF7A79F8092}"/>
              </a:ext>
            </a:extLst>
          </p:cNvPr>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a:extLst>
              <a:ext uri="{FF2B5EF4-FFF2-40B4-BE49-F238E27FC236}">
                <a16:creationId xmlns:a16="http://schemas.microsoft.com/office/drawing/2014/main" id="{5E1E4A9A-5CAD-22C1-C0B3-478FFA3CF163}"/>
              </a:ext>
            </a:extLst>
          </p:cNvPr>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a:extLst>
              <a:ext uri="{FF2B5EF4-FFF2-40B4-BE49-F238E27FC236}">
                <a16:creationId xmlns:a16="http://schemas.microsoft.com/office/drawing/2014/main" id="{A4E1EAA7-80DF-C159-B8D9-B9BC6D8BF2DF}"/>
              </a:ext>
            </a:extLst>
          </p:cNvPr>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3" name="Rectangle 1">
            <a:extLst>
              <a:ext uri="{FF2B5EF4-FFF2-40B4-BE49-F238E27FC236}">
                <a16:creationId xmlns:a16="http://schemas.microsoft.com/office/drawing/2014/main" id="{151A0249-F370-8321-DC96-761D1220035E}"/>
              </a:ext>
            </a:extLst>
          </p:cNvPr>
          <p:cNvSpPr>
            <a:spLocks noChangeArrowheads="1"/>
          </p:cNvSpPr>
          <p:nvPr/>
        </p:nvSpPr>
        <p:spPr bwMode="auto">
          <a:xfrm>
            <a:off x="812800" y="771079"/>
            <a:ext cx="1093724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600" dirty="0">
                <a:latin typeface="Cambria" panose="02040503050406030204" pitchFamily="18" charset="0"/>
                <a:ea typeface="Cambria" panose="02040503050406030204" pitchFamily="18" charset="0"/>
              </a:rPr>
              <a:t>The method involves:</a:t>
            </a:r>
          </a:p>
          <a:p>
            <a:pPr marL="285750" indent="-285750">
              <a:buFont typeface="Arial" panose="020B0604020202020204" pitchFamily="34" charset="0"/>
              <a:buChar char="•"/>
            </a:pPr>
            <a:r>
              <a:rPr lang="en-US" sz="1600" b="1" dirty="0">
                <a:latin typeface="Cambria" panose="02040503050406030204" pitchFamily="18" charset="0"/>
                <a:ea typeface="Cambria" panose="02040503050406030204" pitchFamily="18" charset="0"/>
              </a:rPr>
              <a:t>Dataset Integration</a:t>
            </a:r>
            <a:endParaRPr lang="en-US" sz="1600" dirty="0">
              <a:latin typeface="Cambria" panose="02040503050406030204" pitchFamily="18" charset="0"/>
              <a:ea typeface="Cambria" panose="02040503050406030204" pitchFamily="18" charset="0"/>
            </a:endParaRPr>
          </a:p>
          <a:p>
            <a:pPr lvl="1"/>
            <a:r>
              <a:rPr lang="en-US" sz="1600" dirty="0">
                <a:latin typeface="Cambria" panose="02040503050406030204" pitchFamily="18" charset="0"/>
                <a:ea typeface="Cambria" panose="02040503050406030204" pitchFamily="18" charset="0"/>
              </a:rPr>
              <a:t>Build a structured dataset of daily items (food, clothing, technology, household goods) with associated </a:t>
            </a:r>
            <a:r>
              <a:rPr lang="en-US" sz="1600" b="1" dirty="0">
                <a:latin typeface="Cambria" panose="02040503050406030204" pitchFamily="18" charset="0"/>
                <a:ea typeface="Cambria" panose="02040503050406030204" pitchFamily="18" charset="0"/>
              </a:rPr>
              <a:t>blue, green, and grey water footprint values</a:t>
            </a:r>
            <a:r>
              <a:rPr lang="en-US" sz="1600" dirty="0">
                <a:latin typeface="Cambria" panose="02040503050406030204" pitchFamily="18" charset="0"/>
                <a:ea typeface="Cambria" panose="02040503050406030204" pitchFamily="18" charset="0"/>
              </a:rPr>
              <a:t>.</a:t>
            </a:r>
          </a:p>
          <a:p>
            <a:pPr lvl="1"/>
            <a:r>
              <a:rPr lang="en-US" sz="1600" dirty="0">
                <a:latin typeface="Cambria" panose="02040503050406030204" pitchFamily="18" charset="0"/>
                <a:ea typeface="Cambria" panose="02040503050406030204" pitchFamily="18" charset="0"/>
              </a:rPr>
              <a:t>Sources: Water Footprint Network, FAO CROPWAT, Hoekstra &amp; Mekonnen’s global water footprint studies.</a:t>
            </a:r>
          </a:p>
          <a:p>
            <a:pPr marL="285750" indent="-285750">
              <a:buFont typeface="Arial" panose="020B0604020202020204" pitchFamily="34" charset="0"/>
              <a:buChar char="•"/>
            </a:pPr>
            <a:r>
              <a:rPr lang="en-US" sz="1600" b="1" dirty="0">
                <a:latin typeface="Cambria" panose="02040503050406030204" pitchFamily="18" charset="0"/>
                <a:ea typeface="Cambria" panose="02040503050406030204" pitchFamily="18" charset="0"/>
              </a:rPr>
              <a:t>Category-Based Browsing</a:t>
            </a:r>
            <a:endParaRPr lang="en-US" sz="1600" dirty="0">
              <a:latin typeface="Cambria" panose="02040503050406030204" pitchFamily="18" charset="0"/>
              <a:ea typeface="Cambria" panose="02040503050406030204" pitchFamily="18" charset="0"/>
            </a:endParaRPr>
          </a:p>
          <a:p>
            <a:pPr lvl="1"/>
            <a:r>
              <a:rPr lang="en-US" sz="1600" dirty="0">
                <a:latin typeface="Cambria" panose="02040503050406030204" pitchFamily="18" charset="0"/>
                <a:ea typeface="Cambria" panose="02040503050406030204" pitchFamily="18" charset="0"/>
              </a:rPr>
              <a:t>Organize items into categories (Food, Clothing, Technology, Household) for intuitive exploration.</a:t>
            </a:r>
          </a:p>
          <a:p>
            <a:pPr marL="285750" indent="-285750">
              <a:buFont typeface="Arial" panose="020B0604020202020204" pitchFamily="34" charset="0"/>
              <a:buChar char="•"/>
            </a:pPr>
            <a:r>
              <a:rPr lang="en-US" sz="1600" b="1" dirty="0">
                <a:latin typeface="Cambria" panose="02040503050406030204" pitchFamily="18" charset="0"/>
                <a:ea typeface="Cambria" panose="02040503050406030204" pitchFamily="18" charset="0"/>
              </a:rPr>
              <a:t>Real-Time Calculator</a:t>
            </a:r>
            <a:endParaRPr lang="en-US" sz="1600" dirty="0">
              <a:latin typeface="Cambria" panose="02040503050406030204" pitchFamily="18" charset="0"/>
              <a:ea typeface="Cambria" panose="02040503050406030204" pitchFamily="18" charset="0"/>
            </a:endParaRPr>
          </a:p>
          <a:p>
            <a:pPr lvl="1"/>
            <a:r>
              <a:rPr lang="en-US" sz="1600" dirty="0">
                <a:latin typeface="Cambria" panose="02040503050406030204" pitchFamily="18" charset="0"/>
                <a:ea typeface="Cambria" panose="02040503050406030204" pitchFamily="18" charset="0"/>
              </a:rPr>
              <a:t>Allow users to select items and quantities, with </a:t>
            </a:r>
            <a:r>
              <a:rPr lang="en-US" sz="1600" b="1" dirty="0">
                <a:latin typeface="Cambria" panose="02040503050406030204" pitchFamily="18" charset="0"/>
                <a:ea typeface="Cambria" panose="02040503050406030204" pitchFamily="18" charset="0"/>
              </a:rPr>
              <a:t>instant cumulative updates</a:t>
            </a:r>
            <a:r>
              <a:rPr lang="en-US" sz="1600" dirty="0">
                <a:latin typeface="Cambria" panose="02040503050406030204" pitchFamily="18" charset="0"/>
                <a:ea typeface="Cambria" panose="02040503050406030204" pitchFamily="18" charset="0"/>
              </a:rPr>
              <a:t> of their total water footprint.</a:t>
            </a:r>
          </a:p>
          <a:p>
            <a:pPr marL="285750" indent="-285750">
              <a:buFont typeface="Arial" panose="020B0604020202020204" pitchFamily="34" charset="0"/>
              <a:buChar char="•"/>
            </a:pPr>
            <a:r>
              <a:rPr lang="en-US" sz="1600" b="1" dirty="0">
                <a:latin typeface="Cambria" panose="02040503050406030204" pitchFamily="18" charset="0"/>
                <a:ea typeface="Cambria" panose="02040503050406030204" pitchFamily="18" charset="0"/>
              </a:rPr>
              <a:t>Breakdown &amp; Visualization</a:t>
            </a:r>
            <a:endParaRPr lang="en-US" sz="1600" dirty="0">
              <a:latin typeface="Cambria" panose="02040503050406030204" pitchFamily="18" charset="0"/>
              <a:ea typeface="Cambria" panose="02040503050406030204" pitchFamily="18" charset="0"/>
            </a:endParaRPr>
          </a:p>
          <a:p>
            <a:pPr lvl="1"/>
            <a:r>
              <a:rPr lang="en-US" sz="1600" dirty="0">
                <a:latin typeface="Cambria" panose="02040503050406030204" pitchFamily="18" charset="0"/>
                <a:ea typeface="Cambria" panose="02040503050406030204" pitchFamily="18" charset="0"/>
              </a:rPr>
              <a:t>Provide a </a:t>
            </a:r>
            <a:r>
              <a:rPr lang="en-US" sz="1600" b="1" dirty="0">
                <a:latin typeface="Cambria" panose="02040503050406030204" pitchFamily="18" charset="0"/>
                <a:ea typeface="Cambria" panose="02040503050406030204" pitchFamily="18" charset="0"/>
              </a:rPr>
              <a:t>stacked bar chart / pie chart</a:t>
            </a:r>
            <a:r>
              <a:rPr lang="en-US" sz="1600" dirty="0">
                <a:latin typeface="Cambria" panose="02040503050406030204" pitchFamily="18" charset="0"/>
                <a:ea typeface="Cambria" panose="02040503050406030204" pitchFamily="18" charset="0"/>
              </a:rPr>
              <a:t> of blue, green, and grey components using libraries such as </a:t>
            </a:r>
            <a:r>
              <a:rPr lang="en-US" sz="1600" b="1" dirty="0">
                <a:latin typeface="Cambria" panose="02040503050406030204" pitchFamily="18" charset="0"/>
                <a:ea typeface="Cambria" panose="02040503050406030204" pitchFamily="18" charset="0"/>
              </a:rPr>
              <a:t>Recharts</a:t>
            </a:r>
            <a:r>
              <a:rPr lang="en-US" sz="1600" dirty="0">
                <a:latin typeface="Cambria" panose="02040503050406030204" pitchFamily="18" charset="0"/>
                <a:ea typeface="Cambria" panose="02040503050406030204" pitchFamily="18" charset="0"/>
              </a:rPr>
              <a:t> or </a:t>
            </a:r>
            <a:r>
              <a:rPr lang="en-US" sz="1600" b="1" dirty="0">
                <a:latin typeface="Cambria" panose="02040503050406030204" pitchFamily="18" charset="0"/>
                <a:ea typeface="Cambria" panose="02040503050406030204" pitchFamily="18" charset="0"/>
              </a:rPr>
              <a:t>Chart.js</a:t>
            </a:r>
            <a:r>
              <a:rPr lang="en-US" sz="1600" dirty="0">
                <a:latin typeface="Cambria" panose="02040503050406030204" pitchFamily="18" charset="0"/>
                <a:ea typeface="Cambria" panose="02040503050406030204" pitchFamily="18" charset="0"/>
              </a:rPr>
              <a:t>.</a:t>
            </a:r>
          </a:p>
          <a:p>
            <a:pPr lvl="1"/>
            <a:r>
              <a:rPr lang="en-US" sz="1600" dirty="0">
                <a:latin typeface="Cambria" panose="02040503050406030204" pitchFamily="18" charset="0"/>
                <a:ea typeface="Cambria" panose="02040503050406030204" pitchFamily="18" charset="0"/>
              </a:rPr>
              <a:t>Offer </a:t>
            </a:r>
            <a:r>
              <a:rPr lang="en-US" sz="1600" b="1" dirty="0">
                <a:latin typeface="Cambria" panose="02040503050406030204" pitchFamily="18" charset="0"/>
                <a:ea typeface="Cambria" panose="02040503050406030204" pitchFamily="18" charset="0"/>
              </a:rPr>
              <a:t>relatable comparisons</a:t>
            </a:r>
            <a:r>
              <a:rPr lang="en-US" sz="1600" dirty="0">
                <a:latin typeface="Cambria" panose="02040503050406030204" pitchFamily="18" charset="0"/>
                <a:ea typeface="Cambria" panose="02040503050406030204" pitchFamily="18" charset="0"/>
              </a:rPr>
              <a:t> (e.g., “This equals 120 bathtubs of water”).</a:t>
            </a:r>
          </a:p>
          <a:p>
            <a:pPr marL="285750" indent="-285750">
              <a:buFont typeface="Arial" panose="020B0604020202020204" pitchFamily="34" charset="0"/>
              <a:buChar char="•"/>
            </a:pPr>
            <a:r>
              <a:rPr lang="en-US" sz="1600" b="1" dirty="0">
                <a:latin typeface="Cambria" panose="02040503050406030204" pitchFamily="18" charset="0"/>
                <a:ea typeface="Cambria" panose="02040503050406030204" pitchFamily="18" charset="0"/>
              </a:rPr>
              <a:t>Sustainability Guidance</a:t>
            </a:r>
            <a:endParaRPr lang="en-US" sz="1600" dirty="0">
              <a:latin typeface="Cambria" panose="02040503050406030204" pitchFamily="18" charset="0"/>
              <a:ea typeface="Cambria" panose="02040503050406030204" pitchFamily="18" charset="0"/>
            </a:endParaRPr>
          </a:p>
          <a:p>
            <a:pPr lvl="1"/>
            <a:r>
              <a:rPr lang="en-US" sz="1600" dirty="0">
                <a:latin typeface="Cambria" panose="02040503050406030204" pitchFamily="18" charset="0"/>
                <a:ea typeface="Cambria" panose="02040503050406030204" pitchFamily="18" charset="0"/>
              </a:rPr>
              <a:t>Suggest </a:t>
            </a:r>
            <a:r>
              <a:rPr lang="en-US" sz="1600" b="1" dirty="0">
                <a:latin typeface="Cambria" panose="02040503050406030204" pitchFamily="18" charset="0"/>
                <a:ea typeface="Cambria" panose="02040503050406030204" pitchFamily="18" charset="0"/>
              </a:rPr>
              <a:t>alternative choices</a:t>
            </a:r>
            <a:r>
              <a:rPr lang="en-US" sz="1600" dirty="0">
                <a:latin typeface="Cambria" panose="02040503050406030204" pitchFamily="18" charset="0"/>
                <a:ea typeface="Cambria" panose="02040503050406030204" pitchFamily="18" charset="0"/>
              </a:rPr>
              <a:t> with lower footprints (e.g., “Choose lentils instead of beef to save 1,500 liters per meal”).</a:t>
            </a:r>
          </a:p>
          <a:p>
            <a:pPr marL="285750" indent="-285750">
              <a:buFont typeface="Arial" panose="020B0604020202020204" pitchFamily="34" charset="0"/>
              <a:buChar char="•"/>
            </a:pPr>
            <a:r>
              <a:rPr lang="en-US" sz="1600" b="1" dirty="0">
                <a:latin typeface="Cambria" panose="02040503050406030204" pitchFamily="18" charset="0"/>
                <a:ea typeface="Cambria" panose="02040503050406030204" pitchFamily="18" charset="0"/>
              </a:rPr>
              <a:t>Search &amp; Mobile Optimization</a:t>
            </a:r>
            <a:endParaRPr lang="en-US" sz="1600" dirty="0">
              <a:latin typeface="Cambria" panose="02040503050406030204" pitchFamily="18" charset="0"/>
              <a:ea typeface="Cambria" panose="02040503050406030204" pitchFamily="18" charset="0"/>
            </a:endParaRPr>
          </a:p>
          <a:p>
            <a:pPr lvl="1"/>
            <a:r>
              <a:rPr lang="en-US" sz="1600" dirty="0">
                <a:latin typeface="Cambria" panose="02040503050406030204" pitchFamily="18" charset="0"/>
                <a:ea typeface="Cambria" panose="02040503050406030204" pitchFamily="18" charset="0"/>
              </a:rPr>
              <a:t>Include a </a:t>
            </a:r>
            <a:r>
              <a:rPr lang="en-US" sz="1600" b="1" dirty="0">
                <a:latin typeface="Cambria" panose="02040503050406030204" pitchFamily="18" charset="0"/>
                <a:ea typeface="Cambria" panose="02040503050406030204" pitchFamily="18" charset="0"/>
              </a:rPr>
              <a:t>search bar</a:t>
            </a:r>
            <a:r>
              <a:rPr lang="en-US" sz="1600" dirty="0">
                <a:latin typeface="Cambria" panose="02040503050406030204" pitchFamily="18" charset="0"/>
                <a:ea typeface="Cambria" panose="02040503050406030204" pitchFamily="18" charset="0"/>
              </a:rPr>
              <a:t> for quick item lookup.</a:t>
            </a:r>
          </a:p>
          <a:p>
            <a:pPr lvl="1"/>
            <a:r>
              <a:rPr lang="en-US" sz="1600" dirty="0">
                <a:latin typeface="Cambria" panose="02040503050406030204" pitchFamily="18" charset="0"/>
                <a:ea typeface="Cambria" panose="02040503050406030204" pitchFamily="18" charset="0"/>
              </a:rPr>
              <a:t>Ensure a </a:t>
            </a:r>
            <a:r>
              <a:rPr lang="en-US" sz="1600" b="1" dirty="0">
                <a:latin typeface="Cambria" panose="02040503050406030204" pitchFamily="18" charset="0"/>
                <a:ea typeface="Cambria" panose="02040503050406030204" pitchFamily="18" charset="0"/>
              </a:rPr>
              <a:t>responsive design</a:t>
            </a:r>
            <a:r>
              <a:rPr lang="en-US" sz="1600" dirty="0">
                <a:latin typeface="Cambria" panose="02040503050406030204" pitchFamily="18" charset="0"/>
                <a:ea typeface="Cambria" panose="02040503050406030204" pitchFamily="18" charset="0"/>
              </a:rPr>
              <a:t> for accessibility across devices.</a:t>
            </a:r>
          </a:p>
          <a:p>
            <a:pPr lvl="1"/>
            <a:r>
              <a:rPr lang="en-US" sz="1600" dirty="0">
                <a:latin typeface="Cambria" panose="02040503050406030204" pitchFamily="18" charset="0"/>
                <a:ea typeface="Cambria" panose="02040503050406030204" pitchFamily="18" charset="0"/>
              </a:rPr>
              <a:t>Now that the Edge Function is deployed and connected to the calculator, you can : Calculate your water footprint .Save the calculation (it will be stored in </a:t>
            </a:r>
            <a:r>
              <a:rPr lang="en-US" sz="1600" dirty="0" err="1">
                <a:latin typeface="Cambria" panose="02040503050406030204" pitchFamily="18" charset="0"/>
                <a:ea typeface="Cambria" panose="02040503050406030204" pitchFamily="18" charset="0"/>
              </a:rPr>
              <a:t>Supabase</a:t>
            </a:r>
            <a:r>
              <a:rPr lang="en-US" sz="1600" dirty="0">
                <a:latin typeface="Cambria" panose="02040503050406030204" pitchFamily="18" charset="0"/>
                <a:ea typeface="Cambria" panose="02040503050406030204" pitchFamily="18" charset="0"/>
              </a:rPr>
              <a:t>) .Automatically receive AI-powered recommendations. View your calculations and recommendations in the dashboard .</a:t>
            </a:r>
          </a:p>
          <a:p>
            <a:pPr lvl="1"/>
            <a:r>
              <a:rPr lang="en-US" sz="1600" dirty="0">
                <a:latin typeface="Cambria" panose="02040503050406030204" pitchFamily="18" charset="0"/>
                <a:ea typeface="Cambria" panose="02040503050406030204" pitchFamily="18" charset="0"/>
              </a:rPr>
              <a:t>The recommendations will include : Specific alternatives to high-impact items. Estimated water savings Implementation difficulty and cost-efficiency ratings .Personalized suggestions based on your usage patterns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28713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BFAFF52E-CE0E-3F9C-595D-727FAF180E61}"/>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07B2CA6A-B7E6-BC5E-B727-8128509ECD62}"/>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 Proposed Method and Feasibility Study </a:t>
            </a:r>
          </a:p>
        </p:txBody>
      </p:sp>
      <p:sp>
        <p:nvSpPr>
          <p:cNvPr id="115" name="Google Shape;115;p17">
            <a:extLst>
              <a:ext uri="{FF2B5EF4-FFF2-40B4-BE49-F238E27FC236}">
                <a16:creationId xmlns:a16="http://schemas.microsoft.com/office/drawing/2014/main" id="{4C54FA54-8FF9-EC4B-1359-857BE36ADC09}"/>
              </a:ext>
            </a:extLst>
          </p:cNvPr>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a:extLst>
              <a:ext uri="{FF2B5EF4-FFF2-40B4-BE49-F238E27FC236}">
                <a16:creationId xmlns:a16="http://schemas.microsoft.com/office/drawing/2014/main" id="{F722DA6D-001C-6285-EC28-0E9EE62F0F7E}"/>
              </a:ext>
            </a:extLst>
          </p:cNvPr>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a:extLst>
              <a:ext uri="{FF2B5EF4-FFF2-40B4-BE49-F238E27FC236}">
                <a16:creationId xmlns:a16="http://schemas.microsoft.com/office/drawing/2014/main" id="{502EC555-DC72-F4B4-16B0-30220B1A788F}"/>
              </a:ext>
            </a:extLst>
          </p:cNvPr>
          <p:cNvSpPr txBox="1">
            <a:spLocks/>
          </p:cNvSpPr>
          <p:nvPr/>
        </p:nvSpPr>
        <p:spPr>
          <a:xfrm>
            <a:off x="889000" y="1614341"/>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3" name="Rectangle 1">
            <a:extLst>
              <a:ext uri="{FF2B5EF4-FFF2-40B4-BE49-F238E27FC236}">
                <a16:creationId xmlns:a16="http://schemas.microsoft.com/office/drawing/2014/main" id="{9DC55C85-25C8-17E8-E1EC-7218C245519B}"/>
              </a:ext>
            </a:extLst>
          </p:cNvPr>
          <p:cNvSpPr>
            <a:spLocks noChangeArrowheads="1"/>
          </p:cNvSpPr>
          <p:nvPr/>
        </p:nvSpPr>
        <p:spPr bwMode="auto">
          <a:xfrm>
            <a:off x="830580" y="1265009"/>
            <a:ext cx="1093724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2000" b="1" dirty="0">
                <a:latin typeface="Cambria" panose="02040503050406030204" pitchFamily="18" charset="0"/>
                <a:ea typeface="Cambria" panose="02040503050406030204" pitchFamily="18" charset="0"/>
              </a:rPr>
              <a:t>1. Technological Feasibility</a:t>
            </a:r>
          </a:p>
          <a:p>
            <a:r>
              <a:rPr lang="en-IN" sz="2000" b="1" dirty="0">
                <a:latin typeface="Cambria" panose="02040503050406030204" pitchFamily="18" charset="0"/>
                <a:ea typeface="Cambria" panose="02040503050406030204" pitchFamily="18" charset="0"/>
              </a:rPr>
              <a:t>Frontend:</a:t>
            </a:r>
            <a:r>
              <a:rPr lang="en-IN" sz="2000" dirty="0">
                <a:latin typeface="Cambria" panose="02040503050406030204" pitchFamily="18" charset="0"/>
                <a:ea typeface="Cambria" panose="02040503050406030204" pitchFamily="18" charset="0"/>
              </a:rPr>
              <a:t> Built with </a:t>
            </a:r>
            <a:r>
              <a:rPr lang="en-IN" sz="2000" b="1" dirty="0">
                <a:latin typeface="Cambria" panose="02040503050406030204" pitchFamily="18" charset="0"/>
                <a:ea typeface="Cambria" panose="02040503050406030204" pitchFamily="18" charset="0"/>
              </a:rPr>
              <a:t>React + TypeScript</a:t>
            </a:r>
            <a:r>
              <a:rPr lang="en-IN" sz="2000" dirty="0">
                <a:latin typeface="Cambria" panose="02040503050406030204" pitchFamily="18" charset="0"/>
                <a:ea typeface="Cambria" panose="02040503050406030204" pitchFamily="18" charset="0"/>
              </a:rPr>
              <a:t> (scalable and type-safe).</a:t>
            </a:r>
          </a:p>
          <a:p>
            <a:r>
              <a:rPr lang="en-IN" sz="2000" b="1" dirty="0">
                <a:latin typeface="Cambria" panose="02040503050406030204" pitchFamily="18" charset="0"/>
                <a:ea typeface="Cambria" panose="02040503050406030204" pitchFamily="18" charset="0"/>
              </a:rPr>
              <a:t>Styling:</a:t>
            </a:r>
            <a:r>
              <a:rPr lang="en-IN" sz="2000" dirty="0">
                <a:latin typeface="Cambria" panose="02040503050406030204" pitchFamily="18" charset="0"/>
                <a:ea typeface="Cambria" panose="02040503050406030204" pitchFamily="18" charset="0"/>
              </a:rPr>
              <a:t> </a:t>
            </a:r>
            <a:r>
              <a:rPr lang="en-IN" sz="2000" b="1" dirty="0" err="1">
                <a:latin typeface="Cambria" panose="02040503050406030204" pitchFamily="18" charset="0"/>
                <a:ea typeface="Cambria" panose="02040503050406030204" pitchFamily="18" charset="0"/>
              </a:rPr>
              <a:t>TailwindCSS</a:t>
            </a:r>
            <a:r>
              <a:rPr lang="en-IN" sz="2000" dirty="0">
                <a:latin typeface="Cambria" panose="02040503050406030204" pitchFamily="18" charset="0"/>
                <a:ea typeface="Cambria" panose="02040503050406030204" pitchFamily="18" charset="0"/>
              </a:rPr>
              <a:t> ensures responsive and modern UI.</a:t>
            </a:r>
          </a:p>
          <a:p>
            <a:r>
              <a:rPr lang="en-IN" sz="2000" b="1" dirty="0">
                <a:latin typeface="Cambria" panose="02040503050406030204" pitchFamily="18" charset="0"/>
                <a:ea typeface="Cambria" panose="02040503050406030204" pitchFamily="18" charset="0"/>
              </a:rPr>
              <a:t>Data Handling:</a:t>
            </a:r>
            <a:r>
              <a:rPr lang="en-IN" sz="2000" dirty="0">
                <a:latin typeface="Cambria" panose="02040503050406030204" pitchFamily="18" charset="0"/>
                <a:ea typeface="Cambria" panose="02040503050406030204" pitchFamily="18" charset="0"/>
              </a:rPr>
              <a:t> Static JSON/CSV for baseline datasets; can scale to API integration later.</a:t>
            </a:r>
          </a:p>
          <a:p>
            <a:r>
              <a:rPr lang="en-IN" sz="2000" b="1" dirty="0">
                <a:latin typeface="Cambria" panose="02040503050406030204" pitchFamily="18" charset="0"/>
                <a:ea typeface="Cambria" panose="02040503050406030204" pitchFamily="18" charset="0"/>
              </a:rPr>
              <a:t>Visualization:</a:t>
            </a:r>
            <a:r>
              <a:rPr lang="en-IN" sz="2000" dirty="0">
                <a:latin typeface="Cambria" panose="02040503050406030204" pitchFamily="18" charset="0"/>
                <a:ea typeface="Cambria" panose="02040503050406030204" pitchFamily="18" charset="0"/>
              </a:rPr>
              <a:t> Use </a:t>
            </a:r>
            <a:r>
              <a:rPr lang="en-IN" sz="2000" b="1" dirty="0">
                <a:latin typeface="Cambria" panose="02040503050406030204" pitchFamily="18" charset="0"/>
                <a:ea typeface="Cambria" panose="02040503050406030204" pitchFamily="18" charset="0"/>
              </a:rPr>
              <a:t>Recharts</a:t>
            </a:r>
            <a:r>
              <a:rPr lang="en-IN" sz="2000" dirty="0">
                <a:latin typeface="Cambria" panose="02040503050406030204" pitchFamily="18" charset="0"/>
                <a:ea typeface="Cambria" panose="02040503050406030204" pitchFamily="18" charset="0"/>
              </a:rPr>
              <a:t> or </a:t>
            </a:r>
            <a:r>
              <a:rPr lang="en-IN" sz="2000" b="1" dirty="0">
                <a:latin typeface="Cambria" panose="02040503050406030204" pitchFamily="18" charset="0"/>
                <a:ea typeface="Cambria" panose="02040503050406030204" pitchFamily="18" charset="0"/>
              </a:rPr>
              <a:t>Chart.js</a:t>
            </a:r>
            <a:r>
              <a:rPr lang="en-IN" sz="2000" dirty="0">
                <a:latin typeface="Cambria" panose="02040503050406030204" pitchFamily="18" charset="0"/>
                <a:ea typeface="Cambria" panose="02040503050406030204" pitchFamily="18" charset="0"/>
              </a:rPr>
              <a:t> for interactive graphs.</a:t>
            </a:r>
            <a:br>
              <a:rPr lang="en-IN" sz="2000" dirty="0">
                <a:latin typeface="Cambria" panose="02040503050406030204" pitchFamily="18" charset="0"/>
                <a:ea typeface="Cambria" panose="02040503050406030204" pitchFamily="18" charset="0"/>
              </a:rPr>
            </a:br>
            <a:r>
              <a:rPr lang="en-IN" sz="2000" dirty="0">
                <a:latin typeface="Cambria" panose="02040503050406030204" pitchFamily="18" charset="0"/>
                <a:ea typeface="Cambria" panose="02040503050406030204" pitchFamily="18" charset="0"/>
              </a:rPr>
              <a:t>Feasible with currently available open-source technologies.</a:t>
            </a:r>
          </a:p>
          <a:p>
            <a:r>
              <a:rPr lang="en-IN" sz="2000" b="1" dirty="0">
                <a:latin typeface="Cambria" panose="02040503050406030204" pitchFamily="18" charset="0"/>
                <a:ea typeface="Cambria" panose="02040503050406030204" pitchFamily="18" charset="0"/>
              </a:rPr>
              <a:t>2. Cost Feasibility</a:t>
            </a:r>
          </a:p>
          <a:p>
            <a:r>
              <a:rPr lang="en-IN" sz="2000" b="1" dirty="0">
                <a:latin typeface="Cambria" panose="02040503050406030204" pitchFamily="18" charset="0"/>
                <a:ea typeface="Cambria" panose="02040503050406030204" pitchFamily="18" charset="0"/>
              </a:rPr>
              <a:t>Development Cost:</a:t>
            </a:r>
            <a:r>
              <a:rPr lang="en-IN" sz="2000" dirty="0">
                <a:latin typeface="Cambria" panose="02040503050406030204" pitchFamily="18" charset="0"/>
                <a:ea typeface="Cambria" panose="02040503050406030204" pitchFamily="18" charset="0"/>
              </a:rPr>
              <a:t> Minimal, as React, TypeScript, </a:t>
            </a:r>
            <a:r>
              <a:rPr lang="en-IN" sz="2000" dirty="0" err="1">
                <a:latin typeface="Cambria" panose="02040503050406030204" pitchFamily="18" charset="0"/>
                <a:ea typeface="Cambria" panose="02040503050406030204" pitchFamily="18" charset="0"/>
              </a:rPr>
              <a:t>TailwindCSS</a:t>
            </a:r>
            <a:r>
              <a:rPr lang="en-IN" sz="2000" dirty="0">
                <a:latin typeface="Cambria" panose="02040503050406030204" pitchFamily="18" charset="0"/>
                <a:ea typeface="Cambria" panose="02040503050406030204" pitchFamily="18" charset="0"/>
              </a:rPr>
              <a:t>, and visualization libraries are free/open-source.</a:t>
            </a:r>
          </a:p>
          <a:p>
            <a:r>
              <a:rPr lang="en-IN" sz="2000" b="1" dirty="0">
                <a:latin typeface="Cambria" panose="02040503050406030204" pitchFamily="18" charset="0"/>
                <a:ea typeface="Cambria" panose="02040503050406030204" pitchFamily="18" charset="0"/>
              </a:rPr>
              <a:t>Hosting:</a:t>
            </a:r>
            <a:r>
              <a:rPr lang="en-IN" sz="2000" dirty="0">
                <a:latin typeface="Cambria" panose="02040503050406030204" pitchFamily="18" charset="0"/>
                <a:ea typeface="Cambria" panose="02040503050406030204" pitchFamily="18" charset="0"/>
              </a:rPr>
              <a:t> Deploy on free/low-cost platforms (e.g., </a:t>
            </a:r>
            <a:r>
              <a:rPr lang="en-IN" sz="2000" b="1" dirty="0" err="1">
                <a:latin typeface="Cambria" panose="02040503050406030204" pitchFamily="18" charset="0"/>
                <a:ea typeface="Cambria" panose="02040503050406030204" pitchFamily="18" charset="0"/>
              </a:rPr>
              <a:t>Vercel</a:t>
            </a:r>
            <a:r>
              <a:rPr lang="en-IN" sz="2000" b="1" dirty="0">
                <a:latin typeface="Cambria" panose="02040503050406030204" pitchFamily="18" charset="0"/>
                <a:ea typeface="Cambria" panose="02040503050406030204" pitchFamily="18" charset="0"/>
              </a:rPr>
              <a:t>, Netlify, GitHub Pages</a:t>
            </a:r>
            <a:r>
              <a:rPr lang="en-IN" sz="2000" dirty="0">
                <a:latin typeface="Cambria" panose="02040503050406030204" pitchFamily="18" charset="0"/>
                <a:ea typeface="Cambria" panose="02040503050406030204" pitchFamily="18" charset="0"/>
              </a:rPr>
              <a:t>).</a:t>
            </a:r>
          </a:p>
          <a:p>
            <a:r>
              <a:rPr lang="en-IN" sz="2000" b="1" dirty="0">
                <a:latin typeface="Cambria" panose="02040503050406030204" pitchFamily="18" charset="0"/>
                <a:ea typeface="Cambria" panose="02040503050406030204" pitchFamily="18" charset="0"/>
              </a:rPr>
              <a:t>Data Acquisition:</a:t>
            </a:r>
            <a:r>
              <a:rPr lang="en-IN" sz="2000" dirty="0">
                <a:latin typeface="Cambria" panose="02040503050406030204" pitchFamily="18" charset="0"/>
                <a:ea typeface="Cambria" panose="02040503050406030204" pitchFamily="18" charset="0"/>
              </a:rPr>
              <a:t> Initial dataset can be sourced from </a:t>
            </a:r>
            <a:r>
              <a:rPr lang="en-IN" sz="2000" b="1" dirty="0">
                <a:latin typeface="Cambria" panose="02040503050406030204" pitchFamily="18" charset="0"/>
                <a:ea typeface="Cambria" panose="02040503050406030204" pitchFamily="18" charset="0"/>
              </a:rPr>
              <a:t>open-access scientific literature</a:t>
            </a:r>
            <a:r>
              <a:rPr lang="en-IN" sz="2000" dirty="0">
                <a:latin typeface="Cambria" panose="02040503050406030204" pitchFamily="18" charset="0"/>
                <a:ea typeface="Cambria" panose="02040503050406030204" pitchFamily="18" charset="0"/>
              </a:rPr>
              <a:t> and databases.</a:t>
            </a:r>
            <a:br>
              <a:rPr lang="en-IN" sz="2000" dirty="0">
                <a:latin typeface="Cambria" panose="02040503050406030204" pitchFamily="18" charset="0"/>
                <a:ea typeface="Cambria" panose="02040503050406030204" pitchFamily="18" charset="0"/>
              </a:rPr>
            </a:br>
            <a:r>
              <a:rPr lang="en-IN" sz="2000" dirty="0">
                <a:latin typeface="Cambria" panose="02040503050406030204" pitchFamily="18" charset="0"/>
                <a:ea typeface="Cambria" panose="02040503050406030204" pitchFamily="18" charset="0"/>
              </a:rPr>
              <a:t>Low-cost and financially feasible, ideal for research or educational deployment.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68165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E3420C66-0DD0-3F46-5785-72A4EFE6D5F5}"/>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BC1810DA-DAD4-4326-C6FC-9553D1A62977}"/>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Architectural Diagram</a:t>
            </a:r>
          </a:p>
        </p:txBody>
      </p:sp>
      <p:sp>
        <p:nvSpPr>
          <p:cNvPr id="115" name="Google Shape;115;p17">
            <a:extLst>
              <a:ext uri="{FF2B5EF4-FFF2-40B4-BE49-F238E27FC236}">
                <a16:creationId xmlns:a16="http://schemas.microsoft.com/office/drawing/2014/main" id="{F90C98A1-9F62-4659-FA69-5520AE57EA34}"/>
              </a:ext>
            </a:extLst>
          </p:cNvPr>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a:extLst>
              <a:ext uri="{FF2B5EF4-FFF2-40B4-BE49-F238E27FC236}">
                <a16:creationId xmlns:a16="http://schemas.microsoft.com/office/drawing/2014/main" id="{C55F37C7-0262-EBC4-9679-CEECC8E4A341}"/>
              </a:ext>
            </a:extLst>
          </p:cNvPr>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a:extLst>
              <a:ext uri="{FF2B5EF4-FFF2-40B4-BE49-F238E27FC236}">
                <a16:creationId xmlns:a16="http://schemas.microsoft.com/office/drawing/2014/main" id="{926DB11F-9558-CCC8-60FD-F4F575C13959}"/>
              </a:ext>
            </a:extLst>
          </p:cNvPr>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3" name="Rectangle 1">
            <a:extLst>
              <a:ext uri="{FF2B5EF4-FFF2-40B4-BE49-F238E27FC236}">
                <a16:creationId xmlns:a16="http://schemas.microsoft.com/office/drawing/2014/main" id="{BB036686-19D2-A2DC-5AE3-08B4954068D1}"/>
              </a:ext>
            </a:extLst>
          </p:cNvPr>
          <p:cNvSpPr>
            <a:spLocks noChangeArrowheads="1"/>
          </p:cNvSpPr>
          <p:nvPr/>
        </p:nvSpPr>
        <p:spPr bwMode="auto">
          <a:xfrm>
            <a:off x="467360" y="3448729"/>
            <a:ext cx="109372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Clr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7447CDEA-45E7-360D-3A65-9443EF8AAA3D}"/>
              </a:ext>
            </a:extLst>
          </p:cNvPr>
          <p:cNvPicPr>
            <a:picLocks noChangeAspect="1"/>
          </p:cNvPicPr>
          <p:nvPr/>
        </p:nvPicPr>
        <p:blipFill>
          <a:blip r:embed="rId3"/>
          <a:stretch>
            <a:fillRect/>
          </a:stretch>
        </p:blipFill>
        <p:spPr>
          <a:xfrm>
            <a:off x="1923955" y="1016204"/>
            <a:ext cx="7236087" cy="5206591"/>
          </a:xfrm>
          <a:prstGeom prst="rect">
            <a:avLst/>
          </a:prstGeom>
        </p:spPr>
      </p:pic>
    </p:spTree>
    <p:extLst>
      <p:ext uri="{BB962C8B-B14F-4D97-AF65-F5344CB8AC3E}">
        <p14:creationId xmlns:p14="http://schemas.microsoft.com/office/powerpoint/2010/main" val="2606532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F0EDB592-6226-6705-B670-71B339007CBD}"/>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25EACADD-1308-DFA5-DBA8-7030FC085E9B}"/>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Architectural Diagram</a:t>
            </a:r>
          </a:p>
        </p:txBody>
      </p:sp>
      <p:sp>
        <p:nvSpPr>
          <p:cNvPr id="115" name="Google Shape;115;p17">
            <a:extLst>
              <a:ext uri="{FF2B5EF4-FFF2-40B4-BE49-F238E27FC236}">
                <a16:creationId xmlns:a16="http://schemas.microsoft.com/office/drawing/2014/main" id="{702F3748-B3CC-B966-A415-D8505FE058DE}"/>
              </a:ext>
            </a:extLst>
          </p:cNvPr>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a:extLst>
              <a:ext uri="{FF2B5EF4-FFF2-40B4-BE49-F238E27FC236}">
                <a16:creationId xmlns:a16="http://schemas.microsoft.com/office/drawing/2014/main" id="{AFD91761-ACA2-E54B-EA3C-1B6D0F2C71B7}"/>
              </a:ext>
            </a:extLst>
          </p:cNvPr>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a:extLst>
              <a:ext uri="{FF2B5EF4-FFF2-40B4-BE49-F238E27FC236}">
                <a16:creationId xmlns:a16="http://schemas.microsoft.com/office/drawing/2014/main" id="{17864328-9F6A-7B6E-3117-631371F69051}"/>
              </a:ext>
            </a:extLst>
          </p:cNvPr>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3" name="Rectangle 1">
            <a:extLst>
              <a:ext uri="{FF2B5EF4-FFF2-40B4-BE49-F238E27FC236}">
                <a16:creationId xmlns:a16="http://schemas.microsoft.com/office/drawing/2014/main" id="{2398A134-50F4-E74B-5205-C80AC9F7D7C8}"/>
              </a:ext>
            </a:extLst>
          </p:cNvPr>
          <p:cNvSpPr>
            <a:spLocks noChangeArrowheads="1"/>
          </p:cNvSpPr>
          <p:nvPr/>
        </p:nvSpPr>
        <p:spPr bwMode="auto">
          <a:xfrm>
            <a:off x="467360" y="3448729"/>
            <a:ext cx="109372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Clr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04856120-BA78-4363-6D67-1C8DED524221}"/>
              </a:ext>
            </a:extLst>
          </p:cNvPr>
          <p:cNvPicPr>
            <a:picLocks noChangeAspect="1"/>
          </p:cNvPicPr>
          <p:nvPr/>
        </p:nvPicPr>
        <p:blipFill>
          <a:blip r:embed="rId3"/>
          <a:stretch>
            <a:fillRect/>
          </a:stretch>
        </p:blipFill>
        <p:spPr>
          <a:xfrm>
            <a:off x="2082221" y="948965"/>
            <a:ext cx="7707517" cy="5341069"/>
          </a:xfrm>
          <a:prstGeom prst="rect">
            <a:avLst/>
          </a:prstGeom>
        </p:spPr>
      </p:pic>
    </p:spTree>
    <p:extLst>
      <p:ext uri="{BB962C8B-B14F-4D97-AF65-F5344CB8AC3E}">
        <p14:creationId xmlns:p14="http://schemas.microsoft.com/office/powerpoint/2010/main" val="7735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Hardware and Software Details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Software and Hardware Requirements: </a:t>
            </a:r>
          </a:p>
          <a:p>
            <a:pPr marL="76200" indent="0">
              <a:buNone/>
            </a:pPr>
            <a:r>
              <a:rPr lang="en-IN" sz="1900" u="sng" dirty="0">
                <a:latin typeface="Cambria" panose="02040503050406030204" pitchFamily="18" charset="0"/>
                <a:ea typeface="Cambria" panose="02040503050406030204" pitchFamily="18" charset="0"/>
              </a:rPr>
              <a:t>Software Requirements:</a:t>
            </a:r>
          </a:p>
          <a:p>
            <a:pPr marL="76200" indent="0">
              <a:buNone/>
            </a:pPr>
            <a:r>
              <a:rPr lang="en-IN" sz="1900" dirty="0">
                <a:latin typeface="Cambria" panose="02040503050406030204" pitchFamily="18" charset="0"/>
                <a:ea typeface="Cambria" panose="02040503050406030204" pitchFamily="18" charset="0"/>
              </a:rPr>
              <a:t>Development Environment:</a:t>
            </a:r>
          </a:p>
          <a:p>
            <a:r>
              <a:rPr lang="en-IN" sz="1900" dirty="0">
                <a:latin typeface="Cambria" panose="02040503050406030204" pitchFamily="18" charset="0"/>
                <a:ea typeface="Cambria" panose="02040503050406030204" pitchFamily="18" charset="0"/>
              </a:rPr>
              <a:t>Node.js 16+ (for package management and build tools)</a:t>
            </a:r>
          </a:p>
          <a:p>
            <a:r>
              <a:rPr lang="en-IN" sz="1900" dirty="0">
                <a:latin typeface="Cambria" panose="02040503050406030204" pitchFamily="18" charset="0"/>
                <a:ea typeface="Cambria" panose="02040503050406030204" pitchFamily="18" charset="0"/>
              </a:rPr>
              <a:t>npm or yarn (package manager)</a:t>
            </a:r>
          </a:p>
          <a:p>
            <a:r>
              <a:rPr lang="en-IN" sz="1900" dirty="0">
                <a:latin typeface="Cambria" panose="02040503050406030204" pitchFamily="18" charset="0"/>
                <a:ea typeface="Cambria" panose="02040503050406030204" pitchFamily="18" charset="0"/>
              </a:rPr>
              <a:t>Modern web browser (Chrome 90+, Firefox 88+, Safari 14+, Edge 90+)</a:t>
            </a:r>
          </a:p>
          <a:p>
            <a:r>
              <a:rPr lang="en-IN" sz="1900" dirty="0">
                <a:latin typeface="Cambria" panose="02040503050406030204" pitchFamily="18" charset="0"/>
                <a:ea typeface="Cambria" panose="02040503050406030204" pitchFamily="18" charset="0"/>
              </a:rPr>
              <a:t>Code editor (VS Code, WebStorm, etc.)</a:t>
            </a:r>
          </a:p>
          <a:p>
            <a:pPr marL="76200" indent="0">
              <a:buNone/>
            </a:pPr>
            <a:r>
              <a:rPr lang="en-IN" sz="1900" dirty="0">
                <a:latin typeface="Cambria" panose="02040503050406030204" pitchFamily="18" charset="0"/>
                <a:ea typeface="Cambria" panose="02040503050406030204" pitchFamily="18" charset="0"/>
              </a:rPr>
              <a:t>Runtime Environment:</a:t>
            </a:r>
          </a:p>
          <a:p>
            <a:r>
              <a:rPr lang="en-IN" sz="1900" dirty="0">
                <a:latin typeface="Cambria" panose="02040503050406030204" pitchFamily="18" charset="0"/>
                <a:ea typeface="Cambria" panose="02040503050406030204" pitchFamily="18" charset="0"/>
              </a:rPr>
              <a:t>Web browser with JavaScript enabled</a:t>
            </a:r>
          </a:p>
          <a:p>
            <a:r>
              <a:rPr lang="en-IN" sz="1900" dirty="0">
                <a:latin typeface="Cambria" panose="02040503050406030204" pitchFamily="18" charset="0"/>
                <a:ea typeface="Cambria" panose="02040503050406030204" pitchFamily="18" charset="0"/>
              </a:rPr>
              <a:t>Internet connection (for initial load and external resources)</a:t>
            </a:r>
          </a:p>
          <a:p>
            <a:pPr marL="342900" lvl="0" indent="-190500" algn="just" rtl="0">
              <a:lnSpc>
                <a:spcPct val="200000"/>
              </a:lnSpc>
              <a:spcBef>
                <a:spcPts val="0"/>
              </a:spcBef>
              <a:spcAft>
                <a:spcPts val="0"/>
              </a:spcAft>
              <a:buClr>
                <a:schemeClr val="dk1"/>
              </a:buClr>
              <a:buSzPct val="100000"/>
              <a:buNone/>
            </a:pPr>
            <a:endParaRPr lang="en-US" sz="19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Hardware and Software Details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buNone/>
            </a:pPr>
            <a:r>
              <a:rPr lang="en-IN" sz="1900" u="sng" dirty="0">
                <a:latin typeface="Cambria" panose="02040503050406030204" pitchFamily="18" charset="0"/>
                <a:ea typeface="Cambria" panose="02040503050406030204" pitchFamily="18" charset="0"/>
              </a:rPr>
              <a:t>Hardware Requirements:</a:t>
            </a:r>
          </a:p>
          <a:p>
            <a:r>
              <a:rPr lang="en-IN" sz="1900" dirty="0">
                <a:latin typeface="Cambria" panose="02040503050406030204" pitchFamily="18" charset="0"/>
                <a:ea typeface="Cambria" panose="02040503050406030204" pitchFamily="18" charset="0"/>
              </a:rPr>
              <a:t>Development Machine:</a:t>
            </a:r>
          </a:p>
          <a:p>
            <a:r>
              <a:rPr lang="en-IN" sz="1900" dirty="0">
                <a:latin typeface="Cambria" panose="02040503050406030204" pitchFamily="18" charset="0"/>
                <a:ea typeface="Cambria" panose="02040503050406030204" pitchFamily="18" charset="0"/>
              </a:rPr>
              <a:t>RAM: 4GB minimum, 8GB+ recommended</a:t>
            </a:r>
          </a:p>
          <a:p>
            <a:r>
              <a:rPr lang="en-IN" sz="1900" dirty="0">
                <a:latin typeface="Cambria" panose="02040503050406030204" pitchFamily="18" charset="0"/>
                <a:ea typeface="Cambria" panose="02040503050406030204" pitchFamily="18" charset="0"/>
              </a:rPr>
              <a:t>Storage: 500MB free space for dependencies</a:t>
            </a:r>
          </a:p>
          <a:p>
            <a:r>
              <a:rPr lang="en-IN" sz="1900" dirty="0">
                <a:latin typeface="Cambria" panose="02040503050406030204" pitchFamily="18" charset="0"/>
                <a:ea typeface="Cambria" panose="02040503050406030204" pitchFamily="18" charset="0"/>
              </a:rPr>
              <a:t>Processor: Any modern CPU (Intel i3/AMD equivalent or better)</a:t>
            </a:r>
          </a:p>
          <a:p>
            <a:pPr marL="76200" indent="0">
              <a:buNone/>
            </a:pPr>
            <a:endParaRPr lang="en-IN" sz="1900" dirty="0">
              <a:latin typeface="Cambria" panose="02040503050406030204" pitchFamily="18" charset="0"/>
              <a:ea typeface="Cambria" panose="02040503050406030204" pitchFamily="18" charset="0"/>
            </a:endParaRPr>
          </a:p>
          <a:p>
            <a:pPr marL="76200" indent="0">
              <a:buNone/>
            </a:pPr>
            <a:r>
              <a:rPr lang="en-IN" sz="1900" dirty="0">
                <a:latin typeface="Cambria" panose="02040503050406030204" pitchFamily="18" charset="0"/>
                <a:ea typeface="Cambria" panose="02040503050406030204" pitchFamily="18" charset="0"/>
              </a:rPr>
              <a:t>End User Device:</a:t>
            </a:r>
          </a:p>
          <a:p>
            <a:r>
              <a:rPr lang="en-IN" sz="1900" dirty="0">
                <a:latin typeface="Cambria" panose="02040503050406030204" pitchFamily="18" charset="0"/>
                <a:ea typeface="Cambria" panose="02040503050406030204" pitchFamily="18" charset="0"/>
              </a:rPr>
              <a:t>RAM: 2GB minimum</a:t>
            </a:r>
          </a:p>
          <a:p>
            <a:r>
              <a:rPr lang="en-IN" sz="1900" dirty="0">
                <a:latin typeface="Cambria" panose="02040503050406030204" pitchFamily="18" charset="0"/>
                <a:ea typeface="Cambria" panose="02040503050406030204" pitchFamily="18" charset="0"/>
              </a:rPr>
              <a:t>Storage: Minimal (runs in browser)</a:t>
            </a:r>
          </a:p>
          <a:p>
            <a:r>
              <a:rPr lang="en-IN" sz="1900" dirty="0">
                <a:latin typeface="Cambria" panose="02040503050406030204" pitchFamily="18" charset="0"/>
                <a:ea typeface="Cambria" panose="02040503050406030204" pitchFamily="18" charset="0"/>
              </a:rPr>
              <a:t>Screen: Any size (responsive design)</a:t>
            </a:r>
          </a:p>
          <a:p>
            <a:r>
              <a:rPr lang="en-IN" sz="1900" dirty="0">
                <a:latin typeface="Cambria" panose="02040503050406030204" pitchFamily="18" charset="0"/>
                <a:ea typeface="Cambria" panose="02040503050406030204" pitchFamily="18" charset="0"/>
              </a:rPr>
              <a:t>Input: Mouse/touch screen</a:t>
            </a:r>
          </a:p>
          <a:p>
            <a:pPr marL="342900" lvl="0" indent="-190500" algn="just" rtl="0">
              <a:lnSpc>
                <a:spcPct val="200000"/>
              </a:lnSpc>
              <a:spcBef>
                <a:spcPts val="0"/>
              </a:spcBef>
              <a:spcAft>
                <a:spcPts val="0"/>
              </a:spcAft>
              <a:buClr>
                <a:schemeClr val="dk1"/>
              </a:buClr>
              <a:buSzPct val="100000"/>
              <a:buNone/>
            </a:pPr>
            <a:endParaRPr sz="19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buSzPct val="100000"/>
              <a:buNone/>
            </a:pPr>
            <a:r>
              <a:rPr lang="en-IN" sz="2200" dirty="0">
                <a:latin typeface="Cambria" panose="02040503050406030204" pitchFamily="18" charset="0"/>
                <a:ea typeface="Cambria" panose="02040503050406030204" pitchFamily="18" charset="0"/>
              </a:rPr>
              <a:t>Task                          Week 1  Week 2  Week 3  Week 4  Week 5  Week 6  Week 7 Week 8</a:t>
            </a:r>
          </a:p>
          <a:p>
            <a:pPr marL="342900" lvl="0" indent="-190500" algn="just">
              <a:spcBef>
                <a:spcPts val="0"/>
              </a:spcBef>
              <a:buSzPct val="100000"/>
              <a:buNone/>
            </a:pPr>
            <a:r>
              <a:rPr lang="en-IN" sz="2200" dirty="0">
                <a:latin typeface="Cambria" panose="02040503050406030204" pitchFamily="18" charset="0"/>
                <a:ea typeface="Cambria" panose="02040503050406030204" pitchFamily="18" charset="0"/>
              </a:rPr>
              <a:t>--------------------------------------------------------------------------------------------------------------</a:t>
            </a:r>
          </a:p>
          <a:p>
            <a:pPr marL="342900" lvl="0" indent="-190500" algn="just">
              <a:spcBef>
                <a:spcPts val="0"/>
              </a:spcBef>
              <a:buSzPct val="100000"/>
              <a:buNone/>
            </a:pPr>
            <a:r>
              <a:rPr lang="en-IN" sz="2200" dirty="0">
                <a:latin typeface="Cambria" panose="02040503050406030204" pitchFamily="18" charset="0"/>
                <a:ea typeface="Cambria" panose="02040503050406030204" pitchFamily="18" charset="0"/>
              </a:rPr>
              <a:t>Literature Review             █████</a:t>
            </a:r>
          </a:p>
          <a:p>
            <a:pPr marL="342900" lvl="0" indent="-190500" algn="just">
              <a:spcBef>
                <a:spcPts val="0"/>
              </a:spcBef>
              <a:buSzPct val="100000"/>
              <a:buNone/>
            </a:pPr>
            <a:r>
              <a:rPr lang="en-IN" sz="2200" dirty="0">
                <a:latin typeface="Cambria" panose="02040503050406030204" pitchFamily="18" charset="0"/>
                <a:ea typeface="Cambria" panose="02040503050406030204" pitchFamily="18" charset="0"/>
              </a:rPr>
              <a:t>System Design                        █████</a:t>
            </a:r>
          </a:p>
          <a:p>
            <a:pPr marL="342900" lvl="0" indent="-190500" algn="just">
              <a:spcBef>
                <a:spcPts val="0"/>
              </a:spcBef>
              <a:buSzPct val="100000"/>
              <a:buNone/>
            </a:pPr>
            <a:r>
              <a:rPr lang="en-IN" sz="2200" dirty="0">
                <a:latin typeface="Cambria" panose="02040503050406030204" pitchFamily="18" charset="0"/>
                <a:ea typeface="Cambria" panose="02040503050406030204" pitchFamily="18" charset="0"/>
              </a:rPr>
              <a:t>Dataset Preparation                         █████</a:t>
            </a:r>
          </a:p>
          <a:p>
            <a:pPr marL="342900" lvl="0" indent="-190500" algn="just">
              <a:spcBef>
                <a:spcPts val="0"/>
              </a:spcBef>
              <a:buSzPct val="100000"/>
              <a:buNone/>
            </a:pPr>
            <a:r>
              <a:rPr lang="en-IN" sz="2200" dirty="0">
                <a:latin typeface="Cambria" panose="02040503050406030204" pitchFamily="18" charset="0"/>
                <a:ea typeface="Cambria" panose="02040503050406030204" pitchFamily="18" charset="0"/>
              </a:rPr>
              <a:t>Backend API Development                        █████</a:t>
            </a:r>
          </a:p>
          <a:p>
            <a:pPr marL="342900" lvl="0" indent="-190500" algn="just">
              <a:spcBef>
                <a:spcPts val="0"/>
              </a:spcBef>
              <a:buSzPct val="100000"/>
              <a:buNone/>
            </a:pPr>
            <a:r>
              <a:rPr lang="en-IN" sz="2200" dirty="0">
                <a:latin typeface="Cambria" panose="02040503050406030204" pitchFamily="18" charset="0"/>
                <a:ea typeface="Cambria" panose="02040503050406030204" pitchFamily="18" charset="0"/>
              </a:rPr>
              <a:t>Frontend UI Development                                  █████</a:t>
            </a:r>
          </a:p>
          <a:p>
            <a:pPr marL="342900" lvl="0" indent="-190500" algn="just">
              <a:spcBef>
                <a:spcPts val="0"/>
              </a:spcBef>
              <a:buSzPct val="100000"/>
              <a:buNone/>
            </a:pPr>
            <a:r>
              <a:rPr lang="en-IN" sz="2200" dirty="0">
                <a:latin typeface="Cambria" panose="02040503050406030204" pitchFamily="18" charset="0"/>
                <a:ea typeface="Cambria" panose="02040503050406030204" pitchFamily="18" charset="0"/>
              </a:rPr>
              <a:t>Integration                                                                               █████</a:t>
            </a:r>
          </a:p>
          <a:p>
            <a:pPr marL="342900" lvl="0" indent="-190500" algn="just">
              <a:spcBef>
                <a:spcPts val="0"/>
              </a:spcBef>
              <a:buSzPct val="100000"/>
              <a:buNone/>
            </a:pPr>
            <a:r>
              <a:rPr lang="en-IN" sz="2200" dirty="0">
                <a:latin typeface="Cambria" panose="02040503050406030204" pitchFamily="18" charset="0"/>
                <a:ea typeface="Cambria" panose="02040503050406030204" pitchFamily="18" charset="0"/>
              </a:rPr>
              <a:t>Advanced Features                                                                                     █████</a:t>
            </a:r>
          </a:p>
          <a:p>
            <a:pPr marL="342900" lvl="0" indent="-190500" algn="just">
              <a:spcBef>
                <a:spcPts val="0"/>
              </a:spcBef>
              <a:buSzPct val="100000"/>
              <a:buNone/>
            </a:pPr>
            <a:r>
              <a:rPr lang="en-IN" sz="2200" dirty="0">
                <a:latin typeface="Cambria" panose="02040503050406030204" pitchFamily="18" charset="0"/>
                <a:ea typeface="Cambria" panose="02040503050406030204" pitchFamily="18" charset="0"/>
              </a:rPr>
              <a:t>Testing &amp; Validation                                                                                               ████</a:t>
            </a:r>
          </a:p>
          <a:p>
            <a:pPr marL="342900" lvl="0" indent="-190500" algn="just">
              <a:spcBef>
                <a:spcPts val="0"/>
              </a:spcBef>
              <a:buSzPct val="100000"/>
              <a:buNone/>
            </a:pPr>
            <a:r>
              <a:rPr lang="en-IN" sz="2200" dirty="0">
                <a:latin typeface="Cambria" panose="02040503050406030204" pitchFamily="18" charset="0"/>
                <a:ea typeface="Cambria" panose="02040503050406030204" pitchFamily="18" charset="0"/>
              </a:rPr>
              <a:t>Documentation &amp; Deployment                                                                                         █████</a:t>
            </a:r>
          </a:p>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79890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r>
              <a:rPr lang="en-IN" sz="1900" dirty="0">
                <a:latin typeface="Cambria" panose="02040503050406030204" pitchFamily="18" charset="0"/>
                <a:ea typeface="Cambria" panose="02040503050406030204" pitchFamily="18" charset="0"/>
              </a:rPr>
              <a:t>[1] A. Y. Hoekstra and M. M. Mekonnen, “The water footprint of humanity,” </a:t>
            </a:r>
            <a:r>
              <a:rPr lang="en-IN" sz="1900" i="1" dirty="0">
                <a:latin typeface="Cambria" panose="02040503050406030204" pitchFamily="18" charset="0"/>
                <a:ea typeface="Cambria" panose="02040503050406030204" pitchFamily="18" charset="0"/>
              </a:rPr>
              <a:t>Proceedings of the National Academy of Sciences</a:t>
            </a:r>
            <a:r>
              <a:rPr lang="en-IN" sz="1900" dirty="0">
                <a:latin typeface="Cambria" panose="02040503050406030204" pitchFamily="18" charset="0"/>
                <a:ea typeface="Cambria" panose="02040503050406030204" pitchFamily="18" charset="0"/>
              </a:rPr>
              <a:t>, vol. 109, no. 9, pp. 3232–3237, Feb. 2012, doi: 10.1073/pnas.1109936109.</a:t>
            </a:r>
          </a:p>
          <a:p>
            <a:r>
              <a:rPr lang="en-IN" sz="1900" dirty="0">
                <a:latin typeface="Cambria" panose="02040503050406030204" pitchFamily="18" charset="0"/>
                <a:ea typeface="Cambria" panose="02040503050406030204" pitchFamily="18" charset="0"/>
              </a:rPr>
              <a:t>[2] A. Y. Hoekstra, A. K. Chapagain, M. M. Aldaya, and M. M. Mekonnen, </a:t>
            </a:r>
            <a:r>
              <a:rPr lang="en-IN" sz="1900" i="1" dirty="0">
                <a:latin typeface="Cambria" panose="02040503050406030204" pitchFamily="18" charset="0"/>
                <a:ea typeface="Cambria" panose="02040503050406030204" pitchFamily="18" charset="0"/>
              </a:rPr>
              <a:t>The Water Footprint Assessment Manual: Setting the Global Standard</a:t>
            </a:r>
            <a:r>
              <a:rPr lang="en-IN" sz="1900" dirty="0">
                <a:latin typeface="Cambria" panose="02040503050406030204" pitchFamily="18" charset="0"/>
                <a:ea typeface="Cambria" panose="02040503050406030204" pitchFamily="18" charset="0"/>
              </a:rPr>
              <a:t>. London, U.K.: Earthscan, 2011.</a:t>
            </a:r>
          </a:p>
          <a:p>
            <a:r>
              <a:rPr lang="en-IN" sz="1900" dirty="0">
                <a:latin typeface="Cambria" panose="02040503050406030204" pitchFamily="18" charset="0"/>
                <a:ea typeface="Cambria" panose="02040503050406030204" pitchFamily="18" charset="0"/>
              </a:rPr>
              <a:t>[3] M. M. Mekonnen and A. Y. Hoekstra, “A global assessment of the water footprint of farm animal products,” </a:t>
            </a:r>
            <a:r>
              <a:rPr lang="en-IN" sz="1900" i="1" dirty="0">
                <a:latin typeface="Cambria" panose="02040503050406030204" pitchFamily="18" charset="0"/>
                <a:ea typeface="Cambria" panose="02040503050406030204" pitchFamily="18" charset="0"/>
              </a:rPr>
              <a:t>Ecosystems</a:t>
            </a:r>
            <a:r>
              <a:rPr lang="en-IN" sz="1900" dirty="0">
                <a:latin typeface="Cambria" panose="02040503050406030204" pitchFamily="18" charset="0"/>
                <a:ea typeface="Cambria" panose="02040503050406030204" pitchFamily="18" charset="0"/>
              </a:rPr>
              <a:t>, vol. 15, no. 3, pp. 401–415, Apr. 2012, doi: 10.1007/s10021-011-9517-8.</a:t>
            </a:r>
          </a:p>
          <a:p>
            <a:r>
              <a:rPr lang="en-IN" sz="1900" dirty="0">
                <a:latin typeface="Cambria" panose="02040503050406030204" pitchFamily="18" charset="0"/>
                <a:ea typeface="Cambria" panose="02040503050406030204" pitchFamily="18" charset="0"/>
              </a:rPr>
              <a:t>[4] M. M. Mekonnen and A. Y. Hoekstra, “The green, blue and grey water footprint of crops and derived crop products,” </a:t>
            </a:r>
            <a:r>
              <a:rPr lang="en-IN" sz="1900" i="1" dirty="0">
                <a:latin typeface="Cambria" panose="02040503050406030204" pitchFamily="18" charset="0"/>
                <a:ea typeface="Cambria" panose="02040503050406030204" pitchFamily="18" charset="0"/>
              </a:rPr>
              <a:t>Hydrology and Earth System Sciences</a:t>
            </a:r>
            <a:r>
              <a:rPr lang="en-IN" sz="1900" dirty="0">
                <a:latin typeface="Cambria" panose="02040503050406030204" pitchFamily="18" charset="0"/>
                <a:ea typeface="Cambria" panose="02040503050406030204" pitchFamily="18" charset="0"/>
              </a:rPr>
              <a:t>, vol. 15, no. 5, pp. 1577–1600, May 2011, doi: 10.5194/hess-15-1577-2011.</a:t>
            </a:r>
          </a:p>
          <a:p>
            <a:r>
              <a:rPr lang="en-IN" sz="1900" dirty="0">
                <a:latin typeface="Cambria" panose="02040503050406030204" pitchFamily="18" charset="0"/>
                <a:ea typeface="Cambria" panose="02040503050406030204" pitchFamily="18" charset="0"/>
              </a:rPr>
              <a:t>[5] A. K. Chapagain and A. Y. Hoekstra, “The water footprint of coffee and tea consumption in the Netherlands,” </a:t>
            </a:r>
            <a:r>
              <a:rPr lang="en-IN" sz="1900" i="1" dirty="0">
                <a:latin typeface="Cambria" panose="02040503050406030204" pitchFamily="18" charset="0"/>
                <a:ea typeface="Cambria" panose="02040503050406030204" pitchFamily="18" charset="0"/>
              </a:rPr>
              <a:t>Ecological Economics</a:t>
            </a:r>
            <a:r>
              <a:rPr lang="en-IN" sz="1900" dirty="0">
                <a:latin typeface="Cambria" panose="02040503050406030204" pitchFamily="18" charset="0"/>
                <a:ea typeface="Cambria" panose="02040503050406030204" pitchFamily="18" charset="0"/>
              </a:rPr>
              <a:t>, vol. 64, no. 1, pp. 109–118, Nov. 2007, doi: 10.1016/j.ecolecon.2007.02.006.</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Problem Statement Number: </a:t>
            </a:r>
            <a:r>
              <a:rPr lang="en-IN" dirty="0"/>
              <a:t>PSCS_4</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buNone/>
            </a:pPr>
            <a:r>
              <a:rPr lang="en-US" dirty="0">
                <a:latin typeface="Cambria" panose="02040503050406030204" pitchFamily="18" charset="0"/>
                <a:ea typeface="Cambria" panose="02040503050406030204" pitchFamily="18" charset="0"/>
              </a:rPr>
              <a:t>Organization: Ministry of Jal Shakti</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Category (Hardware / Software / Both) : Software</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Problem Description:</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   To design and develop a digital solution that accurately calculates and displays the water footprint of various daily-use items, enabling users to make informed and sustainable consumption choices.</a:t>
            </a:r>
          </a:p>
        </p:txBody>
      </p:sp>
    </p:spTree>
    <p:extLst>
      <p:ext uri="{BB962C8B-B14F-4D97-AF65-F5344CB8AC3E}">
        <p14:creationId xmlns:p14="http://schemas.microsoft.com/office/powerpoint/2010/main" val="2143451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606621" y="1033654"/>
            <a:ext cx="10668000" cy="3924299"/>
          </a:xfrm>
          <a:prstGeom prst="rect">
            <a:avLst/>
          </a:prstGeom>
          <a:noFill/>
          <a:ln>
            <a:noFill/>
          </a:ln>
        </p:spPr>
        <p:txBody>
          <a:bodyPr spcFirstLastPara="1" wrap="square" lIns="91425" tIns="45700" rIns="91425" bIns="45700" anchor="t" anchorCtr="0">
            <a:normAutofit fontScale="25000" lnSpcReduction="20000"/>
          </a:bodyPr>
          <a:lstStyle/>
          <a:p>
            <a:pPr marL="495300" indent="-342900" algn="just">
              <a:lnSpc>
                <a:spcPct val="200000"/>
              </a:lnSpc>
              <a:spcBef>
                <a:spcPts val="0"/>
              </a:spcBef>
              <a:buFont typeface="Arial" panose="020B0604020202020204" pitchFamily="34" charset="0"/>
              <a:buChar char="•"/>
            </a:pPr>
            <a:r>
              <a:rPr lang="en-US" sz="6400"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Arial" panose="020B0604020202020204" pitchFamily="34" charset="0"/>
              <a:buChar char="•"/>
            </a:pPr>
            <a:r>
              <a:rPr lang="en-US" sz="6400" dirty="0">
                <a:latin typeface="Cambria" panose="02040503050406030204" pitchFamily="18" charset="0"/>
                <a:ea typeface="Cambria" panose="02040503050406030204" pitchFamily="18" charset="0"/>
              </a:rPr>
              <a:t>Abstract</a:t>
            </a:r>
          </a:p>
          <a:p>
            <a:pPr marL="495300" indent="-342900" algn="just">
              <a:lnSpc>
                <a:spcPct val="200000"/>
              </a:lnSpc>
              <a:spcBef>
                <a:spcPts val="0"/>
              </a:spcBef>
              <a:buFont typeface="Arial" panose="020B0604020202020204" pitchFamily="34" charset="0"/>
              <a:buChar char="•"/>
            </a:pPr>
            <a:r>
              <a:rPr lang="en-US" sz="6400" dirty="0">
                <a:latin typeface="Cambria" panose="02040503050406030204" pitchFamily="18" charset="0"/>
                <a:ea typeface="Cambria" panose="02040503050406030204" pitchFamily="18" charset="0"/>
              </a:rPr>
              <a:t>Literature Survey</a:t>
            </a:r>
          </a:p>
          <a:p>
            <a:pPr marL="495300" lvl="0" indent="-342900" algn="just">
              <a:lnSpc>
                <a:spcPct val="200000"/>
              </a:lnSpc>
              <a:spcBef>
                <a:spcPts val="0"/>
              </a:spcBef>
              <a:buFont typeface="Arial" panose="020B0604020202020204" pitchFamily="34" charset="0"/>
              <a:buChar char="•"/>
            </a:pPr>
            <a:r>
              <a:rPr lang="en-US" sz="6400" dirty="0">
                <a:latin typeface="Cambria" panose="02040503050406030204" pitchFamily="18" charset="0"/>
                <a:ea typeface="Cambria" panose="02040503050406030204" pitchFamily="18" charset="0"/>
              </a:rPr>
              <a:t>Objectives</a:t>
            </a:r>
          </a:p>
          <a:p>
            <a:pPr marL="495300" lvl="0" indent="-342900" algn="just">
              <a:lnSpc>
                <a:spcPct val="200000"/>
              </a:lnSpc>
              <a:spcBef>
                <a:spcPts val="0"/>
              </a:spcBef>
              <a:buFont typeface="Arial" panose="020B0604020202020204" pitchFamily="34" charset="0"/>
              <a:buChar char="•"/>
            </a:pPr>
            <a:r>
              <a:rPr lang="en-US" sz="6400" dirty="0">
                <a:latin typeface="Cambria" panose="02040503050406030204" pitchFamily="18" charset="0"/>
                <a:ea typeface="Cambria" panose="02040503050406030204" pitchFamily="18" charset="0"/>
              </a:rPr>
              <a:t>Existing Methods and Drawbacks</a:t>
            </a:r>
          </a:p>
          <a:p>
            <a:pPr marL="495300" indent="-342900" algn="just">
              <a:lnSpc>
                <a:spcPct val="200000"/>
              </a:lnSpc>
              <a:spcBef>
                <a:spcPts val="0"/>
              </a:spcBef>
              <a:buFont typeface="Arial" panose="020B0604020202020204" pitchFamily="34" charset="0"/>
              <a:buChar char="•"/>
            </a:pPr>
            <a:r>
              <a:rPr lang="en-US" sz="6400" dirty="0">
                <a:latin typeface="Cambria" panose="02040503050406030204" pitchFamily="18" charset="0"/>
                <a:ea typeface="Cambria" panose="02040503050406030204" pitchFamily="18" charset="0"/>
              </a:rPr>
              <a:t>Proposed Method and Feasibility Study</a:t>
            </a:r>
          </a:p>
          <a:p>
            <a:pPr marL="495300" lvl="0" indent="-342900" algn="just" rtl="0">
              <a:lnSpc>
                <a:spcPct val="200000"/>
              </a:lnSpc>
              <a:spcBef>
                <a:spcPts val="0"/>
              </a:spcBef>
              <a:spcAft>
                <a:spcPts val="0"/>
              </a:spcAft>
              <a:buClr>
                <a:schemeClr val="dk1"/>
              </a:buClr>
              <a:buSzPts val="2400"/>
              <a:buFont typeface="Arial" panose="020B0604020202020204" pitchFamily="34" charset="0"/>
              <a:buChar char="•"/>
            </a:pPr>
            <a:r>
              <a:rPr lang="en-US" sz="6400" dirty="0">
                <a:latin typeface="Cambria" panose="02040503050406030204" pitchFamily="18" charset="0"/>
                <a:ea typeface="Cambria" panose="02040503050406030204" pitchFamily="18" charset="0"/>
              </a:rPr>
              <a:t>Architecture Diagram</a:t>
            </a:r>
          </a:p>
          <a:p>
            <a:pPr marL="495300" lvl="0" indent="-342900" algn="just" rtl="0">
              <a:lnSpc>
                <a:spcPct val="200000"/>
              </a:lnSpc>
              <a:spcBef>
                <a:spcPts val="0"/>
              </a:spcBef>
              <a:spcAft>
                <a:spcPts val="0"/>
              </a:spcAft>
              <a:buClr>
                <a:schemeClr val="dk1"/>
              </a:buClr>
              <a:buSzPts val="2400"/>
              <a:buFont typeface="Arial" panose="020B0604020202020204" pitchFamily="34" charset="0"/>
              <a:buChar char="•"/>
            </a:pPr>
            <a:r>
              <a:rPr lang="en-US" sz="6400" dirty="0">
                <a:latin typeface="Cambria" panose="02040503050406030204" pitchFamily="18" charset="0"/>
                <a:ea typeface="Cambria" panose="02040503050406030204" pitchFamily="18" charset="0"/>
              </a:rPr>
              <a:t>Modules</a:t>
            </a:r>
          </a:p>
          <a:p>
            <a:pPr marL="495300" lvl="0" indent="-342900" algn="just" rtl="0">
              <a:lnSpc>
                <a:spcPct val="200000"/>
              </a:lnSpc>
              <a:spcBef>
                <a:spcPts val="0"/>
              </a:spcBef>
              <a:spcAft>
                <a:spcPts val="0"/>
              </a:spcAft>
              <a:buClr>
                <a:schemeClr val="dk1"/>
              </a:buClr>
              <a:buSzPts val="2400"/>
              <a:buFont typeface="Arial" panose="020B0604020202020204" pitchFamily="34" charset="0"/>
              <a:buChar char="•"/>
            </a:pPr>
            <a:r>
              <a:rPr lang="en-US" sz="6400" dirty="0">
                <a:latin typeface="Cambria" panose="02040503050406030204" pitchFamily="18" charset="0"/>
                <a:ea typeface="Cambria" panose="02040503050406030204" pitchFamily="18" charset="0"/>
              </a:rPr>
              <a:t>Hardware and Software Details</a:t>
            </a:r>
          </a:p>
          <a:p>
            <a:pPr marL="495300" lvl="0" indent="-342900" algn="just" rtl="0">
              <a:lnSpc>
                <a:spcPct val="200000"/>
              </a:lnSpc>
              <a:spcBef>
                <a:spcPts val="0"/>
              </a:spcBef>
              <a:spcAft>
                <a:spcPts val="0"/>
              </a:spcAft>
              <a:buClr>
                <a:schemeClr val="dk1"/>
              </a:buClr>
              <a:buSzPts val="2400"/>
              <a:buFont typeface="Arial" panose="020B0604020202020204" pitchFamily="34" charset="0"/>
              <a:buChar char="•"/>
            </a:pPr>
            <a:r>
              <a:rPr lang="en-US" sz="6400" dirty="0">
                <a:latin typeface="Cambria" panose="02040503050406030204" pitchFamily="18" charset="0"/>
                <a:ea typeface="Cambria" panose="02040503050406030204" pitchFamily="18" charset="0"/>
              </a:rPr>
              <a:t>Timeline</a:t>
            </a:r>
          </a:p>
          <a:p>
            <a:pPr marL="495300" lvl="0" indent="-342900" algn="just" rtl="0">
              <a:lnSpc>
                <a:spcPct val="200000"/>
              </a:lnSpc>
              <a:spcBef>
                <a:spcPts val="0"/>
              </a:spcBef>
              <a:spcAft>
                <a:spcPts val="0"/>
              </a:spcAft>
              <a:buClr>
                <a:schemeClr val="dk1"/>
              </a:buClr>
              <a:buSzPts val="2400"/>
              <a:buFont typeface="Arial" panose="020B0604020202020204" pitchFamily="34" charset="0"/>
              <a:buChar char="•"/>
            </a:pPr>
            <a:r>
              <a:rPr lang="en-US" sz="6400"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r>
              <a:rPr lang="en-IN" dirty="0">
                <a:latin typeface="Cambria" panose="02040503050406030204" pitchFamily="18" charset="0"/>
                <a:ea typeface="Cambria" panose="02040503050406030204" pitchFamily="18" charset="0"/>
              </a:rPr>
              <a:t>Abstract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655782" y="1466273"/>
            <a:ext cx="10668000" cy="3924299"/>
          </a:xfrm>
          <a:prstGeom prst="rect">
            <a:avLst/>
          </a:prstGeom>
          <a:noFill/>
          <a:ln>
            <a:noFill/>
          </a:ln>
        </p:spPr>
        <p:txBody>
          <a:bodyPr spcFirstLastPara="1" wrap="square" lIns="91425" tIns="45700" rIns="91425" bIns="45700" anchor="t" anchorCtr="0">
            <a:noAutofit/>
          </a:bodyPr>
          <a:lstStyle/>
          <a:p>
            <a:pPr marL="152400" lvl="0" indent="0" algn="just">
              <a:lnSpc>
                <a:spcPct val="200000"/>
              </a:lnSpc>
              <a:spcBef>
                <a:spcPts val="0"/>
              </a:spcBef>
              <a:buNone/>
            </a:pPr>
            <a:r>
              <a:rPr lang="en-US" sz="1600" dirty="0">
                <a:latin typeface="Cambria" panose="02040503050406030204" pitchFamily="18" charset="0"/>
                <a:ea typeface="Cambria" panose="02040503050406030204" pitchFamily="18" charset="0"/>
              </a:rPr>
              <a:t>The concept of the </a:t>
            </a:r>
            <a:r>
              <a:rPr lang="en-US" sz="1600" i="1" dirty="0">
                <a:latin typeface="Cambria" panose="02040503050406030204" pitchFamily="18" charset="0"/>
                <a:ea typeface="Cambria" panose="02040503050406030204" pitchFamily="18" charset="0"/>
              </a:rPr>
              <a:t>water footprint</a:t>
            </a:r>
            <a:r>
              <a:rPr lang="en-US" sz="1600" dirty="0">
                <a:latin typeface="Cambria" panose="02040503050406030204" pitchFamily="18" charset="0"/>
                <a:ea typeface="Cambria" panose="02040503050406030204" pitchFamily="18" charset="0"/>
              </a:rPr>
              <a:t> provides a comprehensive measure of the freshwater consumed and polluted in the production and consumption of goods and services. With increasing global concerns over freshwater scarcity, there is a pressing need to make individuals more aware of their indirect water consumption through everyday products. This project proposes a </a:t>
            </a:r>
            <a:r>
              <a:rPr lang="en-US" sz="1600" b="1" dirty="0">
                <a:latin typeface="Cambria" panose="02040503050406030204" pitchFamily="18" charset="0"/>
                <a:ea typeface="Cambria" panose="02040503050406030204" pitchFamily="18" charset="0"/>
              </a:rPr>
              <a:t>digital technology–based solution</a:t>
            </a:r>
            <a:r>
              <a:rPr lang="en-US" sz="1600" dirty="0">
                <a:latin typeface="Cambria" panose="02040503050406030204" pitchFamily="18" charset="0"/>
                <a:ea typeface="Cambria" panose="02040503050406030204" pitchFamily="18" charset="0"/>
              </a:rPr>
              <a:t> to calculate and visualize the water footprint of daily-use items. By integrating reliable datasets from sources such as the Water Footprint Network and FAO CROPWAT, the system enables users to explore blue, green, and grey water usage for products ranging from food to clothing. Unlike existing technical tools that are often tailored for researchers and policymakers, this project emphasizes user-friendly design, interactive visualization, and accessibility for the general public, thereby fostering informed decision-making and sustainable consumption practices.</a:t>
            </a:r>
            <a:endParaRPr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37979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Literature Survey</a:t>
            </a:r>
          </a:p>
        </p:txBody>
      </p:sp>
      <p:sp>
        <p:nvSpPr>
          <p:cNvPr id="9" name="Rectangle 7">
            <a:extLst>
              <a:ext uri="{FF2B5EF4-FFF2-40B4-BE49-F238E27FC236}">
                <a16:creationId xmlns:a16="http://schemas.microsoft.com/office/drawing/2014/main" id="{4CA743D9-87B9-FC87-3A13-A00A8866D5E2}"/>
              </a:ext>
            </a:extLst>
          </p:cNvPr>
          <p:cNvSpPr>
            <a:spLocks noGrp="1" noChangeArrowheads="1"/>
          </p:cNvSpPr>
          <p:nvPr>
            <p:ph type="body" idx="1"/>
          </p:nvPr>
        </p:nvSpPr>
        <p:spPr bwMode="auto">
          <a:xfrm>
            <a:off x="812800" y="1043732"/>
            <a:ext cx="10421257"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spcBef>
                <a:spcPct val="0"/>
              </a:spcBef>
              <a:spcAft>
                <a:spcPct val="0"/>
              </a:spcAft>
              <a:buClrTx/>
              <a:buSzTx/>
            </a:pPr>
            <a:r>
              <a:rPr lang="en-US" sz="1600" b="1" dirty="0">
                <a:latin typeface="Cambria" panose="02040503050406030204" pitchFamily="18" charset="0"/>
                <a:ea typeface="Cambria" panose="02040503050406030204" pitchFamily="18" charset="0"/>
              </a:rPr>
              <a:t>Zhang et al. (2013) </a:t>
            </a:r>
            <a:r>
              <a:rPr lang="en-US" sz="1600" dirty="0">
                <a:latin typeface="Cambria" panose="02040503050406030204" pitchFamily="18" charset="0"/>
                <a:ea typeface="Cambria" panose="02040503050406030204" pitchFamily="18" charset="0"/>
              </a:rPr>
              <a:t>– Water Footprint Assessment (WFA) defines the water footprint as a multidimensional metric (blue, green, grey water) of all water consumed or polluted along a product’s supply chain . The WFA framework (goal‐setting, accounting, sustainability assessment, response) explicitly identifies “hotspots” where water use violates sustainability criteria, providing a basis for directing efficient, equitable water management actions . </a:t>
            </a:r>
          </a:p>
          <a:p>
            <a:pPr marL="285750" indent="-285750" eaLnBrk="0" fontAlgn="base" hangingPunct="0">
              <a:spcBef>
                <a:spcPct val="0"/>
              </a:spcBef>
              <a:spcAft>
                <a:spcPct val="0"/>
              </a:spcAft>
              <a:buClrTx/>
              <a:buSzTx/>
            </a:pPr>
            <a:r>
              <a:rPr lang="en-US" sz="1600" b="1" dirty="0" err="1">
                <a:latin typeface="Cambria" panose="02040503050406030204" pitchFamily="18" charset="0"/>
                <a:ea typeface="Cambria" panose="02040503050406030204" pitchFamily="18" charset="0"/>
              </a:rPr>
              <a:t>Ridoutt</a:t>
            </a:r>
            <a:r>
              <a:rPr lang="en-US" sz="1600" b="1" dirty="0">
                <a:latin typeface="Cambria" panose="02040503050406030204" pitchFamily="18" charset="0"/>
                <a:ea typeface="Cambria" panose="02040503050406030204" pitchFamily="18" charset="0"/>
              </a:rPr>
              <a:t> &amp; Pfister (2010) </a:t>
            </a:r>
            <a:r>
              <a:rPr lang="en-US" sz="1600" dirty="0">
                <a:latin typeface="Cambria" panose="02040503050406030204" pitchFamily="18" charset="0"/>
                <a:ea typeface="Cambria" panose="02040503050406030204" pitchFamily="18" charset="0"/>
              </a:rPr>
              <a:t>– Introduced a stress-weighted water footprint method that multiplies water use by a local water‐scarcity factor. Using it on food products (pasta sauce vs. peanut M&amp;M’s), they showed that a 575 g jar of pasta sauce has over 10× the water‐scarcity impact of a 250 g bag of M&amp;M’s (contrary to raw volume: 202 L vs. 1153 L). This approach revealed that tomato irrigation (high stress region) dominated the sauce’s impact, whereas ingredients like sugar (from water abundant regions) contributed negligibly to scarcity . About 48–81% of the stress-weighted footprint even occurred outside the country of consumption, underscoring global supply-chain impacts . </a:t>
            </a:r>
          </a:p>
          <a:p>
            <a:pPr marL="285750" indent="-285750" eaLnBrk="0" fontAlgn="base" hangingPunct="0">
              <a:spcBef>
                <a:spcPct val="0"/>
              </a:spcBef>
              <a:spcAft>
                <a:spcPct val="0"/>
              </a:spcAft>
              <a:buClrTx/>
              <a:buSzTx/>
            </a:pPr>
            <a:r>
              <a:rPr lang="en-US" sz="1600" b="1" dirty="0" err="1">
                <a:latin typeface="Cambria" panose="02040503050406030204" pitchFamily="18" charset="0"/>
                <a:ea typeface="Cambria" panose="02040503050406030204" pitchFamily="18" charset="0"/>
              </a:rPr>
              <a:t>Ercin</a:t>
            </a:r>
            <a:r>
              <a:rPr lang="en-US" sz="1600" b="1" dirty="0">
                <a:latin typeface="Cambria" panose="02040503050406030204" pitchFamily="18" charset="0"/>
                <a:ea typeface="Cambria" panose="02040503050406030204" pitchFamily="18" charset="0"/>
              </a:rPr>
              <a:t> &amp; Hoekstra (2017) </a:t>
            </a:r>
            <a:r>
              <a:rPr lang="en-US" sz="1600" dirty="0">
                <a:latin typeface="Cambria" panose="02040503050406030204" pitchFamily="18" charset="0"/>
                <a:ea typeface="Cambria" panose="02040503050406030204" pitchFamily="18" charset="0"/>
              </a:rPr>
              <a:t>– Review the evolution of WF methodology: early studies (Hoekstra et al. 2002) used FAO </a:t>
            </a:r>
            <a:r>
              <a:rPr lang="en-US" sz="1600" dirty="0" err="1">
                <a:latin typeface="Cambria" panose="02040503050406030204" pitchFamily="18" charset="0"/>
                <a:ea typeface="Cambria" panose="02040503050406030204" pitchFamily="18" charset="0"/>
              </a:rPr>
              <a:t>CropWat</a:t>
            </a:r>
            <a:r>
              <a:rPr lang="en-US" sz="1600" dirty="0">
                <a:latin typeface="Cambria" panose="02040503050406030204" pitchFamily="18" charset="0"/>
                <a:ea typeface="Cambria" panose="02040503050406030204" pitchFamily="18" charset="0"/>
              </a:rPr>
              <a:t> and trade data, with the first global grid-based WF maps published in 2011 (5′×5′ resolution) . Since then, more advanced crop models (FAO </a:t>
            </a:r>
            <a:r>
              <a:rPr lang="en-US" sz="1600" dirty="0" err="1">
                <a:latin typeface="Cambria" panose="02040503050406030204" pitchFamily="18" charset="0"/>
                <a:ea typeface="Cambria" panose="02040503050406030204" pitchFamily="18" charset="0"/>
              </a:rPr>
              <a:t>AquaCrop</a:t>
            </a:r>
            <a:r>
              <a:rPr lang="en-US" sz="1600" dirty="0">
                <a:latin typeface="Cambria" panose="02040503050406030204" pitchFamily="18" charset="0"/>
                <a:ea typeface="Cambria" panose="02040503050406030204" pitchFamily="18" charset="0"/>
              </a:rPr>
              <a:t>, EPIC, </a:t>
            </a:r>
            <a:r>
              <a:rPr lang="en-US" sz="1600" dirty="0" err="1">
                <a:latin typeface="Cambria" panose="02040503050406030204" pitchFamily="18" charset="0"/>
                <a:ea typeface="Cambria" panose="02040503050406030204" pitchFamily="18" charset="0"/>
              </a:rPr>
              <a:t>LPJmL</a:t>
            </a:r>
            <a:r>
              <a:rPr lang="en-US" sz="1600" dirty="0">
                <a:latin typeface="Cambria" panose="02040503050406030204" pitchFamily="18" charset="0"/>
                <a:ea typeface="Cambria" panose="02040503050406030204" pitchFamily="18" charset="0"/>
              </a:rPr>
              <a:t>) and remote sensing have been used to refine footprints. Time-series analyses have begun (year-by-year WFs), though scenario studies (diet, population, climate) are still few . The Water Footprint Network issued a Global WFA Standard (finalized 2011) for WF accounting, and ISO published an LCA-based WF standard (2014) – though the ISO approach (multiplying water use by local scarcity factors) is debated due to methodological differences .</a:t>
            </a:r>
            <a:endPar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722F6D69-8276-FE56-6355-12C6A29557F9}"/>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DCEB5C4D-903F-434E-C538-F7C52FBC578A}"/>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Literature Survey</a:t>
            </a:r>
          </a:p>
        </p:txBody>
      </p:sp>
      <p:sp>
        <p:nvSpPr>
          <p:cNvPr id="115" name="Google Shape;115;p17">
            <a:extLst>
              <a:ext uri="{FF2B5EF4-FFF2-40B4-BE49-F238E27FC236}">
                <a16:creationId xmlns:a16="http://schemas.microsoft.com/office/drawing/2014/main" id="{349D57CF-DE62-A59E-B664-73F9079FE786}"/>
              </a:ext>
            </a:extLst>
          </p:cNvPr>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DC66AC9C-5EFD-BE48-C314-32CFC38CAEE9}"/>
              </a:ext>
            </a:extLst>
          </p:cNvPr>
          <p:cNvSpPr txBox="1"/>
          <p:nvPr/>
        </p:nvSpPr>
        <p:spPr>
          <a:xfrm>
            <a:off x="1300915" y="2972811"/>
            <a:ext cx="9293726" cy="707688"/>
          </a:xfrm>
          <a:prstGeom prst="rect">
            <a:avLst/>
          </a:prstGeom>
          <a:noFill/>
        </p:spPr>
        <p:txBody>
          <a:bodyPr wrap="square" rtlCol="0">
            <a:spAutoFit/>
          </a:bodyPr>
          <a:lstStyle/>
          <a:p>
            <a:endParaRPr lang="en-IN" dirty="0"/>
          </a:p>
        </p:txBody>
      </p:sp>
      <p:sp>
        <p:nvSpPr>
          <p:cNvPr id="6" name="Rectangle 2">
            <a:extLst>
              <a:ext uri="{FF2B5EF4-FFF2-40B4-BE49-F238E27FC236}">
                <a16:creationId xmlns:a16="http://schemas.microsoft.com/office/drawing/2014/main" id="{4BA15A7A-5475-7384-3AD4-0B779BF886EA}"/>
              </a:ext>
            </a:extLst>
          </p:cNvPr>
          <p:cNvSpPr>
            <a:spLocks noChangeArrowheads="1"/>
          </p:cNvSpPr>
          <p:nvPr/>
        </p:nvSpPr>
        <p:spPr bwMode="auto">
          <a:xfrm>
            <a:off x="812800" y="941386"/>
            <a:ext cx="10891085"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ClrTx/>
              <a:buFont typeface="Arial" panose="020B0604020202020204" pitchFamily="34" charset="0"/>
              <a:buChar char="•"/>
            </a:pPr>
            <a:r>
              <a:rPr lang="en-US" sz="1600" b="1" dirty="0">
                <a:latin typeface="Cambria" panose="02040503050406030204" pitchFamily="18" charset="0"/>
                <a:ea typeface="Cambria" panose="02040503050406030204" pitchFamily="18" charset="0"/>
              </a:rPr>
              <a:t>Hoekstra &amp; Mekonnen (2012, PNAS) </a:t>
            </a:r>
            <a:r>
              <a:rPr lang="en-US" sz="1600" dirty="0">
                <a:latin typeface="Cambria" panose="02040503050406030204" pitchFamily="18" charset="0"/>
                <a:ea typeface="Cambria" panose="02040503050406030204" pitchFamily="18" charset="0"/>
              </a:rPr>
              <a:t>– Mapped humanity’s WF at high resolution (1996–2005). They found the global annual WF was ~9,087 km³/yr (74% green, 11% blue, 15% grey water) , with agriculture accounting for ~92% of total use. The average person’s WF was ~1,385 m³/yr (US ~2,842; China ~1,071; India ~1,089) . International virtual-water trade totaled 2,320 km³/yr (68% green) ; major exporters were the US (314 km³), China (143 km³) and India (125 km³) . Virtual water flows were largest in oil-crop (cotton, soy, etc.) products (43% of total) .</a:t>
            </a:r>
          </a:p>
          <a:p>
            <a:pPr marL="285750" lvl="0" indent="-285750" eaLnBrk="0" fontAlgn="base" hangingPunct="0">
              <a:spcBef>
                <a:spcPct val="0"/>
              </a:spcBef>
              <a:spcAft>
                <a:spcPct val="0"/>
              </a:spcAft>
              <a:buClrTx/>
              <a:buFont typeface="Arial" panose="020B0604020202020204" pitchFamily="34" charset="0"/>
              <a:buChar char="•"/>
            </a:pPr>
            <a:r>
              <a:rPr lang="en-US" sz="1600" b="1" dirty="0">
                <a:latin typeface="Cambria" panose="02040503050406030204" pitchFamily="18" charset="0"/>
                <a:ea typeface="Cambria" panose="02040503050406030204" pitchFamily="18" charset="0"/>
              </a:rPr>
              <a:t>Hoekstra &amp; Mekonnen (2011) </a:t>
            </a:r>
            <a:r>
              <a:rPr lang="en-US" sz="1600" dirty="0">
                <a:latin typeface="Cambria" panose="02040503050406030204" pitchFamily="18" charset="0"/>
                <a:ea typeface="Cambria" panose="02040503050406030204" pitchFamily="18" charset="0"/>
              </a:rPr>
              <a:t>– Assessed monthly blue-water scarcity in major river basins by comparing blue WF to natural runoff. They report that 201 basins experienced ≥1 month/year in which blue-water use exceeded 100% of runoff (i.e. violating ecological flows) . Many basins (especially in South Asia, the Middle East, North Africa, and western US) hit “severe” scarcity (&gt;200% of runoff) during dry months. Globally, the area-weighted average scarcity was 85%, but population weighted scarcity was ~133% (and consumption-weighted ~244%) – meaning the typical person faces water use ~1.33× water availability. These results highlight that large regions operate under chronic seasonal water stress, requiring interventions. </a:t>
            </a:r>
          </a:p>
          <a:p>
            <a:pPr marL="285750" lvl="0" indent="-285750" eaLnBrk="0" fontAlgn="base" hangingPunct="0">
              <a:spcBef>
                <a:spcPct val="0"/>
              </a:spcBef>
              <a:spcAft>
                <a:spcPct val="0"/>
              </a:spcAft>
              <a:buClrTx/>
              <a:buFont typeface="Arial" panose="020B0604020202020204" pitchFamily="34" charset="0"/>
              <a:buChar char="•"/>
            </a:pPr>
            <a:r>
              <a:rPr lang="en-US" sz="1600" b="1" dirty="0">
                <a:latin typeface="Cambria" panose="02040503050406030204" pitchFamily="18" charset="0"/>
                <a:ea typeface="Cambria" panose="02040503050406030204" pitchFamily="18" charset="0"/>
              </a:rPr>
              <a:t>Mekonnen &amp; </a:t>
            </a:r>
            <a:r>
              <a:rPr lang="en-US" sz="1600" b="1" dirty="0" err="1">
                <a:latin typeface="Cambria" panose="02040503050406030204" pitchFamily="18" charset="0"/>
                <a:ea typeface="Cambria" panose="02040503050406030204" pitchFamily="18" charset="0"/>
              </a:rPr>
              <a:t>Gerbens</a:t>
            </a:r>
            <a:r>
              <a:rPr lang="en-US" sz="1600" b="1" dirty="0">
                <a:latin typeface="Cambria" panose="02040503050406030204" pitchFamily="18" charset="0"/>
                <a:ea typeface="Cambria" panose="02040503050406030204" pitchFamily="18" charset="0"/>
              </a:rPr>
              <a:t> - </a:t>
            </a:r>
            <a:r>
              <a:rPr lang="en-US" sz="1600" b="1" dirty="0" err="1">
                <a:latin typeface="Cambria" panose="02040503050406030204" pitchFamily="18" charset="0"/>
                <a:ea typeface="Cambria" panose="02040503050406030204" pitchFamily="18" charset="0"/>
              </a:rPr>
              <a:t>Leenes</a:t>
            </a:r>
            <a:r>
              <a:rPr lang="en-US" sz="1600" b="1" dirty="0">
                <a:latin typeface="Cambria" panose="02040503050406030204" pitchFamily="18" charset="0"/>
                <a:ea typeface="Cambria" panose="02040503050406030204" pitchFamily="18" charset="0"/>
              </a:rPr>
              <a:t> (2020) </a:t>
            </a:r>
            <a:r>
              <a:rPr lang="en-US" sz="1600" dirty="0">
                <a:latin typeface="Cambria" panose="02040503050406030204" pitchFamily="18" charset="0"/>
                <a:ea typeface="Cambria" panose="02040503050406030204" pitchFamily="18" charset="0"/>
              </a:rPr>
              <a:t>– Reviewed the WF of global food/crop production. Current estimates of the global consumptive (green + blue) WF of all crops range ~5,938–8,508 km³/yr (2011 value ~8,362 km³, 80% green ). They project the WF will rise ~22% by 2090 under climate and land-use change, with blue WF increasing ~70%. Critically, ~57% of today’s blue WF violates environmental flow requirements – indicating current irrigation and withdrawals are largely unsustainable. The study calls for measures (e.g. water productivity gains, dietary shifts, reducing waste) to curb the growing blue-WF and protect ecosystems . </a:t>
            </a:r>
            <a:r>
              <a:rPr lang="en-US" altLang="en-US" sz="1600" b="1" dirty="0">
                <a:solidFill>
                  <a:schemeClr val="tx1"/>
                </a:solidFill>
                <a:latin typeface="Cambria" panose="02040503050406030204" pitchFamily="18" charset="0"/>
                <a:ea typeface="Cambria" panose="02040503050406030204" pitchFamily="18" charset="0"/>
              </a:rPr>
              <a:t>	</a:t>
            </a:r>
            <a:endParaRPr lang="en-US" altLang="en-US" sz="1600" dirty="0">
              <a:solidFill>
                <a:schemeClr val="tx1"/>
              </a:solidFill>
              <a:latin typeface="Cambria" panose="02040503050406030204" pitchFamily="18" charset="0"/>
              <a:ea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46875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D9127E60-03D4-29BA-CE02-CDAC0266C41B}"/>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2DA77B5D-1CE0-9BCF-AE75-5A50F3647208}"/>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Literature Survey</a:t>
            </a:r>
          </a:p>
        </p:txBody>
      </p:sp>
      <p:sp>
        <p:nvSpPr>
          <p:cNvPr id="115" name="Google Shape;115;p17">
            <a:extLst>
              <a:ext uri="{FF2B5EF4-FFF2-40B4-BE49-F238E27FC236}">
                <a16:creationId xmlns:a16="http://schemas.microsoft.com/office/drawing/2014/main" id="{A2B40CCF-B030-DB10-FE47-2FF7BF139CB3}"/>
              </a:ext>
            </a:extLst>
          </p:cNvPr>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244ABC5F-437E-52E5-B323-27A7060DE6D6}"/>
              </a:ext>
            </a:extLst>
          </p:cNvPr>
          <p:cNvSpPr txBox="1"/>
          <p:nvPr/>
        </p:nvSpPr>
        <p:spPr>
          <a:xfrm>
            <a:off x="1300915" y="2972811"/>
            <a:ext cx="9293726" cy="707688"/>
          </a:xfrm>
          <a:prstGeom prst="rect">
            <a:avLst/>
          </a:prstGeom>
          <a:noFill/>
        </p:spPr>
        <p:txBody>
          <a:bodyPr wrap="square" rtlCol="0">
            <a:spAutoFit/>
          </a:bodyPr>
          <a:lstStyle/>
          <a:p>
            <a:endParaRPr lang="en-IN" dirty="0"/>
          </a:p>
        </p:txBody>
      </p:sp>
      <p:sp>
        <p:nvSpPr>
          <p:cNvPr id="6" name="Rectangle 2">
            <a:extLst>
              <a:ext uri="{FF2B5EF4-FFF2-40B4-BE49-F238E27FC236}">
                <a16:creationId xmlns:a16="http://schemas.microsoft.com/office/drawing/2014/main" id="{71A5E5FD-553A-206B-A625-4515D200698F}"/>
              </a:ext>
            </a:extLst>
          </p:cNvPr>
          <p:cNvSpPr>
            <a:spLocks noChangeArrowheads="1"/>
          </p:cNvSpPr>
          <p:nvPr/>
        </p:nvSpPr>
        <p:spPr bwMode="auto">
          <a:xfrm>
            <a:off x="812800" y="1166841"/>
            <a:ext cx="1089108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ClrTx/>
              <a:buFont typeface="Arial" panose="020B0604020202020204" pitchFamily="34" charset="0"/>
              <a:buChar char="•"/>
            </a:pPr>
            <a:r>
              <a:rPr lang="en-US" sz="1600" b="1" dirty="0" err="1">
                <a:latin typeface="Cambria" panose="02040503050406030204" pitchFamily="18" charset="0"/>
                <a:ea typeface="Cambria" panose="02040503050406030204" pitchFamily="18" charset="0"/>
              </a:rPr>
              <a:t>Gerbens</a:t>
            </a:r>
            <a:r>
              <a:rPr lang="en-US" sz="1600" b="1" dirty="0">
                <a:latin typeface="Cambria" panose="02040503050406030204" pitchFamily="18" charset="0"/>
                <a:ea typeface="Cambria" panose="02040503050406030204" pitchFamily="18" charset="0"/>
              </a:rPr>
              <a:t> - </a:t>
            </a:r>
            <a:r>
              <a:rPr lang="en-US" sz="1600" b="1" dirty="0" err="1">
                <a:latin typeface="Cambria" panose="02040503050406030204" pitchFamily="18" charset="0"/>
                <a:ea typeface="Cambria" panose="02040503050406030204" pitchFamily="18" charset="0"/>
              </a:rPr>
              <a:t>Leenes</a:t>
            </a:r>
            <a:r>
              <a:rPr lang="en-US" sz="1600" b="1" dirty="0">
                <a:latin typeface="Cambria" panose="02040503050406030204" pitchFamily="18" charset="0"/>
                <a:ea typeface="Cambria" panose="02040503050406030204" pitchFamily="18" charset="0"/>
              </a:rPr>
              <a:t> et al. (2009, PNAS) </a:t>
            </a:r>
            <a:r>
              <a:rPr lang="en-US" sz="1600" dirty="0">
                <a:latin typeface="Cambria" panose="02040503050406030204" pitchFamily="18" charset="0"/>
                <a:ea typeface="Cambria" panose="02040503050406030204" pitchFamily="18" charset="0"/>
              </a:rPr>
              <a:t>– Analyzed water footprints for bioenergy crops. They found bioelectricity has a much lower WF than biofuels: e.g. using sugar-beet biomass yields ~50 m³/GJ, whereas rapeseed (for biodiesel) is ~400 m³/GJ . Among biofuels, ethanol from sugar-beet or potato is most efficient (~60–100 m³/GJ), while biodiesel from jatropha or sorghum is worst (~400– 600 m³/GJ) . Expressed per </a:t>
            </a:r>
            <a:r>
              <a:rPr lang="en-US" sz="1600" dirty="0" err="1">
                <a:latin typeface="Cambria" panose="02040503050406030204" pitchFamily="18" charset="0"/>
                <a:ea typeface="Cambria" panose="02040503050406030204" pitchFamily="18" charset="0"/>
              </a:rPr>
              <a:t>litre</a:t>
            </a:r>
            <a:r>
              <a:rPr lang="en-US" sz="1600" dirty="0">
                <a:latin typeface="Cambria" panose="02040503050406030204" pitchFamily="18" charset="0"/>
                <a:ea typeface="Cambria" panose="02040503050406030204" pitchFamily="18" charset="0"/>
              </a:rPr>
              <a:t> of fuel, WFs span ~1,400–20,000 L water/L biofuel. These results imply that choice of crop and processing method crucially affects sustainability of bioenergy water use .</a:t>
            </a:r>
            <a:endParaRPr lang="en-US" sz="1600" b="1" dirty="0">
              <a:latin typeface="Cambria" panose="02040503050406030204" pitchFamily="18" charset="0"/>
              <a:ea typeface="Cambria" panose="02040503050406030204" pitchFamily="18" charset="0"/>
            </a:endParaRPr>
          </a:p>
          <a:p>
            <a:pPr marL="285750" lvl="0" indent="-285750" eaLnBrk="0" fontAlgn="base" hangingPunct="0">
              <a:spcBef>
                <a:spcPct val="0"/>
              </a:spcBef>
              <a:spcAft>
                <a:spcPct val="0"/>
              </a:spcAft>
              <a:buClrTx/>
              <a:buFont typeface="Arial" panose="020B0604020202020204" pitchFamily="34" charset="0"/>
              <a:buChar char="•"/>
            </a:pPr>
            <a:r>
              <a:rPr lang="en-US" sz="1600" b="1" dirty="0">
                <a:latin typeface="Cambria" panose="02040503050406030204" pitchFamily="18" charset="0"/>
                <a:ea typeface="Cambria" panose="02040503050406030204" pitchFamily="18" charset="0"/>
              </a:rPr>
              <a:t>Chenoweth et al. (2014) </a:t>
            </a:r>
            <a:r>
              <a:rPr lang="en-US" sz="1600" dirty="0">
                <a:latin typeface="Cambria" panose="02040503050406030204" pitchFamily="18" charset="0"/>
                <a:ea typeface="Cambria" panose="02040503050406030204" pitchFamily="18" charset="0"/>
              </a:rPr>
              <a:t>– Provide a critical review of the WF concept. They note that differing methodologies produce “dramatically” varying WF estimates, which can confuse stakeholders . The WF concept has successfully raised awareness of hidden water use in supply chains , but unlike carbon footprints it does not account for local impacts. Thus its policy value is limited: it quantifies volume of use but not context-dependent stress, meaning WF alone cannot indicate true sustainability .</a:t>
            </a:r>
          </a:p>
          <a:p>
            <a:pPr marL="285750" lvl="0" indent="-285750" eaLnBrk="0" fontAlgn="base" hangingPunct="0">
              <a:spcBef>
                <a:spcPct val="0"/>
              </a:spcBef>
              <a:spcAft>
                <a:spcPct val="0"/>
              </a:spcAft>
              <a:buClrTx/>
              <a:buFont typeface="Arial" panose="020B0604020202020204" pitchFamily="34" charset="0"/>
              <a:buChar char="•"/>
            </a:pPr>
            <a:r>
              <a:rPr lang="en-US" sz="1600" b="1" dirty="0">
                <a:latin typeface="Cambria" panose="02040503050406030204" pitchFamily="18" charset="0"/>
                <a:ea typeface="Cambria" panose="02040503050406030204" pitchFamily="18" charset="0"/>
              </a:rPr>
              <a:t>Chapagain &amp; Tickner (2012) </a:t>
            </a:r>
            <a:r>
              <a:rPr lang="en-US" sz="1600" dirty="0">
                <a:latin typeface="Cambria" panose="02040503050406030204" pitchFamily="18" charset="0"/>
                <a:ea typeface="Cambria" panose="02040503050406030204" pitchFamily="18" charset="0"/>
              </a:rPr>
              <a:t>– Reflect on water footprint applications in business and policy. They conclude WF analysis is a powerful communication tool: it vividly reveals nations’ hydrological interdependence and engages non-experts (business leaders, politicians) in water issues . WF has been particularly useful for corporate water-risk assessment and motivating top-level action . However, they caution that WF is not a silver bullet: methods are imperfect and results must be contextualized with local hydrology and socio-economic factors . Overemphasis on volumetric WF without impact context can mislead, so WF should complement (not replace) other water management tools . </a:t>
            </a:r>
            <a:r>
              <a:rPr lang="en-US" altLang="en-US" sz="1600" b="1" dirty="0">
                <a:solidFill>
                  <a:schemeClr val="tx1"/>
                </a:solidFill>
                <a:latin typeface="Cambria" panose="02040503050406030204" pitchFamily="18" charset="0"/>
                <a:ea typeface="Cambria" panose="02040503050406030204" pitchFamily="18" charset="0"/>
              </a:rPr>
              <a:t>	</a:t>
            </a:r>
            <a:endParaRPr lang="en-US" altLang="en-US" sz="1600" dirty="0">
              <a:solidFill>
                <a:schemeClr val="tx1"/>
              </a:solidFill>
              <a:latin typeface="Cambria" panose="02040503050406030204" pitchFamily="18" charset="0"/>
              <a:ea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20807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78E66D6E-BDCD-BA38-6A50-B7756F86C312}"/>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361E56F4-670E-2D7E-6DE5-5A2921DE1B12}"/>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a:lnSpc>
                <a:spcPct val="200000"/>
              </a:lnSpc>
            </a:pPr>
            <a:r>
              <a:rPr lang="en-US" dirty="0">
                <a:latin typeface="Cambria" panose="02040503050406030204" pitchFamily="18" charset="0"/>
                <a:ea typeface="Cambria" panose="02040503050406030204" pitchFamily="18" charset="0"/>
              </a:rPr>
              <a:t>Objectives</a:t>
            </a:r>
          </a:p>
        </p:txBody>
      </p:sp>
      <p:sp>
        <p:nvSpPr>
          <p:cNvPr id="115" name="Google Shape;115;p17">
            <a:extLst>
              <a:ext uri="{FF2B5EF4-FFF2-40B4-BE49-F238E27FC236}">
                <a16:creationId xmlns:a16="http://schemas.microsoft.com/office/drawing/2014/main" id="{0A57B3AB-68B2-8FC1-D67B-DA8D99178159}"/>
              </a:ext>
            </a:extLst>
          </p:cNvPr>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r>
              <a:rPr lang="en-US" sz="2000" dirty="0">
                <a:latin typeface="Cambria" panose="02040503050406030204" pitchFamily="18" charset="0"/>
                <a:ea typeface="Cambria" panose="02040503050406030204" pitchFamily="18" charset="0"/>
              </a:rPr>
              <a:t>To design and develop a </a:t>
            </a:r>
            <a:r>
              <a:rPr lang="en-US" sz="2000" b="1" dirty="0">
                <a:latin typeface="Cambria" panose="02040503050406030204" pitchFamily="18" charset="0"/>
                <a:ea typeface="Cambria" panose="02040503050406030204" pitchFamily="18" charset="0"/>
              </a:rPr>
              <a:t>user-friendly digital platform</a:t>
            </a:r>
            <a:r>
              <a:rPr lang="en-US" sz="2000" dirty="0">
                <a:latin typeface="Cambria" panose="02040503050406030204" pitchFamily="18" charset="0"/>
                <a:ea typeface="Cambria" panose="02040503050406030204" pitchFamily="18" charset="0"/>
              </a:rPr>
              <a:t> that calculates and displays the water footprint of daily-use items.</a:t>
            </a:r>
          </a:p>
          <a:p>
            <a:r>
              <a:rPr lang="en-US" sz="2000" dirty="0">
                <a:latin typeface="Cambria" panose="02040503050406030204" pitchFamily="18" charset="0"/>
                <a:ea typeface="Cambria" panose="02040503050406030204" pitchFamily="18" charset="0"/>
              </a:rPr>
              <a:t>To integrate </a:t>
            </a:r>
            <a:r>
              <a:rPr lang="en-US" sz="2000" b="1" dirty="0">
                <a:latin typeface="Cambria" panose="02040503050406030204" pitchFamily="18" charset="0"/>
                <a:ea typeface="Cambria" panose="02040503050406030204" pitchFamily="18" charset="0"/>
              </a:rPr>
              <a:t>verified datasets</a:t>
            </a:r>
            <a:r>
              <a:rPr lang="en-US" sz="2000" dirty="0">
                <a:latin typeface="Cambria" panose="02040503050406030204" pitchFamily="18" charset="0"/>
                <a:ea typeface="Cambria" panose="02040503050406030204" pitchFamily="18" charset="0"/>
              </a:rPr>
              <a:t> (e.g., WFN, FAO CROPWAT) for accurate assessment of blue, green, and grey water footprints.</a:t>
            </a:r>
          </a:p>
          <a:p>
            <a:r>
              <a:rPr lang="en-US" sz="2000" dirty="0">
                <a:latin typeface="Cambria" panose="02040503050406030204" pitchFamily="18" charset="0"/>
                <a:ea typeface="Cambria" panose="02040503050406030204" pitchFamily="18" charset="0"/>
              </a:rPr>
              <a:t>To provide </a:t>
            </a:r>
            <a:r>
              <a:rPr lang="en-US" sz="2000" b="1" dirty="0">
                <a:latin typeface="Cambria" panose="02040503050406030204" pitchFamily="18" charset="0"/>
                <a:ea typeface="Cambria" panose="02040503050406030204" pitchFamily="18" charset="0"/>
              </a:rPr>
              <a:t>interactive visualizations</a:t>
            </a:r>
            <a:r>
              <a:rPr lang="en-US" sz="2000" dirty="0">
                <a:latin typeface="Cambria" panose="02040503050406030204" pitchFamily="18" charset="0"/>
                <a:ea typeface="Cambria" panose="02040503050406030204" pitchFamily="18" charset="0"/>
              </a:rPr>
              <a:t> and comparisons of water usage across products for awareness and decision-making.</a:t>
            </a:r>
          </a:p>
          <a:p>
            <a:r>
              <a:rPr lang="en-US" sz="2000" dirty="0">
                <a:latin typeface="Cambria" panose="02040503050406030204" pitchFamily="18" charset="0"/>
                <a:ea typeface="Cambria" panose="02040503050406030204" pitchFamily="18" charset="0"/>
              </a:rPr>
              <a:t>To promote </a:t>
            </a:r>
            <a:r>
              <a:rPr lang="en-US" sz="2000" b="1" dirty="0">
                <a:latin typeface="Cambria" panose="02040503050406030204" pitchFamily="18" charset="0"/>
                <a:ea typeface="Cambria" panose="02040503050406030204" pitchFamily="18" charset="0"/>
              </a:rPr>
              <a:t>sustainable consumption habits</a:t>
            </a:r>
            <a:r>
              <a:rPr lang="en-US" sz="2000" dirty="0">
                <a:latin typeface="Cambria" panose="02040503050406030204" pitchFamily="18" charset="0"/>
                <a:ea typeface="Cambria" panose="02040503050406030204" pitchFamily="18" charset="0"/>
              </a:rPr>
              <a:t> by enabling individuals to understand the hidden water costs of food, clothing, and household items.</a:t>
            </a:r>
          </a:p>
          <a:p>
            <a:r>
              <a:rPr lang="en-US" sz="2000" dirty="0">
                <a:latin typeface="Cambria" panose="02040503050406030204" pitchFamily="18" charset="0"/>
                <a:ea typeface="Cambria" panose="02040503050406030204" pitchFamily="18" charset="0"/>
              </a:rPr>
              <a:t>To demonstrate the role of digital technology in bridging the gap between </a:t>
            </a:r>
            <a:r>
              <a:rPr lang="en-US" sz="2000" b="1" dirty="0">
                <a:latin typeface="Cambria" panose="02040503050406030204" pitchFamily="18" charset="0"/>
                <a:ea typeface="Cambria" panose="02040503050406030204" pitchFamily="18" charset="0"/>
              </a:rPr>
              <a:t>scientific research and public awareness</a:t>
            </a:r>
            <a:r>
              <a:rPr lang="en-US" sz="2000" dirty="0">
                <a:latin typeface="Cambria" panose="02040503050406030204" pitchFamily="18" charset="0"/>
                <a:ea typeface="Cambria" panose="02040503050406030204" pitchFamily="18" charset="0"/>
              </a:rPr>
              <a:t>.</a:t>
            </a:r>
          </a:p>
          <a:p>
            <a:pPr marL="76200" indent="0">
              <a:buNone/>
            </a:pPr>
            <a:endParaRPr lang="en-US" sz="19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66884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Existing Methods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2" name="Rectangle 1">
            <a:extLst>
              <a:ext uri="{FF2B5EF4-FFF2-40B4-BE49-F238E27FC236}">
                <a16:creationId xmlns:a16="http://schemas.microsoft.com/office/drawing/2014/main" id="{2D503FD9-75D5-693C-1A5A-58C1992E7963}"/>
              </a:ext>
            </a:extLst>
          </p:cNvPr>
          <p:cNvSpPr>
            <a:spLocks noChangeArrowheads="1"/>
          </p:cNvSpPr>
          <p:nvPr/>
        </p:nvSpPr>
        <p:spPr bwMode="auto">
          <a:xfrm>
            <a:off x="812800" y="1166842"/>
            <a:ext cx="892103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buClrTx/>
            </a:pPr>
            <a:r>
              <a:rPr lang="en-US" altLang="en-US" sz="1800" b="1" dirty="0">
                <a:solidFill>
                  <a:schemeClr val="tx1"/>
                </a:solidFill>
                <a:latin typeface="Arial" panose="020B0604020202020204" pitchFamily="34" charset="0"/>
              </a:rPr>
              <a:t>Water Footprint Network (WFN) Tools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Provides datasets and manuals for calculating blue, green, and grey water footprints.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Widely used in academic and industrial research.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FAO CROPWAT Model</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Calculates crop water requirements and irrigation needs.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Mostly agricultural sector–focused.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Life Cycle Assessment (LCA) Tools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Integrate water use into broader environmental impact studies.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Used in industries for sustainability assessments.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Corporate Water Footprint Studies</a:t>
            </a:r>
            <a:r>
              <a:rPr kumimoji="0" lang="en-US" altLang="en-US" sz="1800" b="0" i="0" u="none" strike="noStrike" cap="none" normalizeH="0" baseline="0" dirty="0">
                <a:ln>
                  <a:noFill/>
                </a:ln>
                <a:solidFill>
                  <a:schemeClr val="tx1"/>
                </a:solidFill>
                <a:effectLst/>
                <a:latin typeface="Arial" panose="020B0604020202020204" pitchFamily="34" charset="0"/>
              </a:rPr>
              <a:t> (e.g., Coca-Cola, Nestlé, PepsiCo)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Focus on operational and supply-chain footprints of specific companies.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Provide detailed insights for businesses but not accessible to general consumers.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National &amp; Global Assessments</a:t>
            </a:r>
            <a:r>
              <a:rPr kumimoji="0" lang="en-US" altLang="en-US" sz="1800" b="0" i="0" u="none" strike="noStrike" cap="none" normalizeH="0" baseline="0" dirty="0">
                <a:ln>
                  <a:noFill/>
                </a:ln>
                <a:solidFill>
                  <a:schemeClr val="tx1"/>
                </a:solidFill>
                <a:effectLst/>
                <a:latin typeface="Arial" panose="020B0604020202020204" pitchFamily="34" charset="0"/>
              </a:rPr>
              <a:t> (Hoekstra &amp; Mekonnen, </a:t>
            </a:r>
            <a:r>
              <a:rPr kumimoji="0" lang="en-US" altLang="en-US" sz="1800" b="0" i="0" u="none" strike="noStrike" cap="none" normalizeH="0" baseline="0" dirty="0" err="1">
                <a:ln>
                  <a:noFill/>
                </a:ln>
                <a:solidFill>
                  <a:schemeClr val="tx1"/>
                </a:solidFill>
                <a:effectLst/>
                <a:latin typeface="Arial" panose="020B0604020202020204" pitchFamily="34" charset="0"/>
              </a:rPr>
              <a:t>Shiklomanov</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Large-scale studies showing water footprints of nations, crops, and livestock.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Useful for policy and academic research.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6357337"/>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560</TotalTime>
  <Words>2663</Words>
  <Application>Microsoft Office PowerPoint</Application>
  <PresentationFormat>Widescreen</PresentationFormat>
  <Paragraphs>209</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Cambria</vt:lpstr>
      <vt:lpstr>Verdana</vt:lpstr>
      <vt:lpstr>Wingdings</vt:lpstr>
      <vt:lpstr>Bioinformatics</vt:lpstr>
      <vt:lpstr>Use of Digital Technology to calculate water footprints for different daily use items</vt:lpstr>
      <vt:lpstr>Problem Statement Number: PSCS_4</vt:lpstr>
      <vt:lpstr>Content</vt:lpstr>
      <vt:lpstr>Abstract</vt:lpstr>
      <vt:lpstr>Literature Survey</vt:lpstr>
      <vt:lpstr>Literature Survey</vt:lpstr>
      <vt:lpstr>Literature Survey</vt:lpstr>
      <vt:lpstr>Objectives</vt:lpstr>
      <vt:lpstr>Existing Methods</vt:lpstr>
      <vt:lpstr> Drawbacks </vt:lpstr>
      <vt:lpstr> Proposed Method and Feasibility Study </vt:lpstr>
      <vt:lpstr> Proposed Method and Feasibility Study </vt:lpstr>
      <vt:lpstr>Architectural Diagram</vt:lpstr>
      <vt:lpstr>Architectural Diagram</vt:lpstr>
      <vt:lpstr>Hardware and Software Details</vt:lpstr>
      <vt:lpstr>Hardware and Software Details</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Rohan Das</cp:lastModifiedBy>
  <cp:revision>49</cp:revision>
  <dcterms:modified xsi:type="dcterms:W3CDTF">2025-09-08T21:36:39Z</dcterms:modified>
</cp:coreProperties>
</file>