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7" r:id="rId4"/>
    <p:sldId id="268" r:id="rId5"/>
    <p:sldId id="269" r:id="rId6"/>
    <p:sldId id="265" r:id="rId7"/>
    <p:sldId id="258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05004-60D2-4BA6-A94F-C70C8FEAFD92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4AC67-8ED0-47F0-BA52-FE34BA609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4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7AFB-4B66-43D6-9B5F-E5FC619226CB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 U. Patel Department of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9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EFC26-6E93-45ED-9B3E-31D7C0D0C71B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 U. Patel Department of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9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635D-235D-4ED5-848D-E9BC742ED849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 U. Patel Department of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7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6F6B-8DF6-43E3-B7E5-5E1E197AEBF9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 U. Patel Department of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6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0061-5526-4424-9839-818E2227E9EA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 U. Patel Department of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6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EFE7-ED90-41C5-95BD-58069A9B1B56}" type="datetime1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 U. Patel Department of Computer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0FC8-191A-40C3-B0AC-DA765CD85516}" type="datetime1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 U. Patel Department of Computer 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2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6B56-B66D-4B32-8785-BCE43F523E54}" type="datetime1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 U. Patel Department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9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ED19-99BB-451A-89A5-4D82163261AA}" type="datetime1">
              <a:rPr lang="en-US" smtClean="0"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 U. Patel Department of Computer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1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BA4D-4FA1-4E78-9FA1-3363BC6AA6B8}" type="datetime1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 U. Patel Department of Computer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4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27AF-14E7-48E8-A643-A98D02A88CB7}" type="datetime1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 U. Patel Department of Computer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C3084-58E6-47CE-9D4D-864952E136A1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 &amp; P U. Patel Department of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63147-878E-44A3-80CF-83EFDE67F5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1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2900" y="2629218"/>
            <a:ext cx="9144000" cy="10549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Semester: VI</a:t>
            </a:r>
            <a:br>
              <a:rPr lang="en-US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A.Y: 2019-20</a:t>
            </a:r>
            <a:endParaRPr lang="en-US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703" y="1164379"/>
            <a:ext cx="10646227" cy="1557112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CE349   THEORY OF COMPUTATION</a:t>
            </a:r>
            <a:endParaRPr lang="en-US" sz="4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1" descr="https://ci6.googleusercontent.com/proxy/bfr2pXhklaZ9bki9T7aWtugdc09WdaxjR_tJLRge_1-Ur2lfHeTaUnG7NWLJ34AS81XAfRo9s0x9iLo6ylJcp3rJDdwDxCpuwMSXojhfeF-Qp236ez2-2QjMYmmEoEwfwi3sDvjmm3PQQtJqPEO16u_8jj23GemlSKjO6wIlY7IFRzrRWdrw00fMWCpgvLNPw0W9uAc9JiQKz7s=s0-d-e1-ft#https://docs.google.com/uc?export=download&amp;id=0B8B0dGR3LhgWa2RSRWZLSE1zUW8&amp;revid=0B8B0dGR3LhgWSHYzdUJRM01mRG1CeVdLWHhxTm5nMlFML1A0P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276226"/>
            <a:ext cx="2209800" cy="44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5540" y="768548"/>
            <a:ext cx="215636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 b="1" dirty="0">
                <a:solidFill>
                  <a:srgbClr val="0B5394"/>
                </a:solidFill>
                <a:latin typeface="Arial" pitchFamily="34" charset="0"/>
                <a:cs typeface="Arial" pitchFamily="34" charset="0"/>
              </a:rPr>
              <a:t>Accredited with 'A' by NAAC - Govt. of India</a:t>
            </a:r>
            <a:endParaRPr lang="en-US" sz="700" dirty="0">
              <a:solidFill>
                <a:srgbClr val="222222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00" b="1" dirty="0">
                <a:solidFill>
                  <a:srgbClr val="0B5394"/>
                </a:solidFill>
                <a:latin typeface="Arial" pitchFamily="34" charset="0"/>
                <a:cs typeface="Arial" pitchFamily="34" charset="0"/>
              </a:rPr>
              <a:t>Accredited with 'A' by KCG -   Govt. of Gujarat</a:t>
            </a:r>
            <a:endParaRPr lang="en-US" sz="7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0" y="54174"/>
            <a:ext cx="137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806283"/>
              </p:ext>
            </p:extLst>
          </p:nvPr>
        </p:nvGraphicFramePr>
        <p:xfrm>
          <a:off x="2032000" y="4186330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978452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02806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Subject Teacher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400" b="1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31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 err="1" smtClean="0">
                          <a:solidFill>
                            <a:schemeClr val="accent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Ms.Nikita</a:t>
                      </a:r>
                      <a:r>
                        <a:rPr lang="en-US" sz="2400" b="1" kern="1200" dirty="0" smtClean="0">
                          <a:solidFill>
                            <a:schemeClr val="accent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Bhatt</a:t>
                      </a:r>
                      <a:endParaRPr lang="en-US" sz="2400" b="1" kern="1200" dirty="0">
                        <a:solidFill>
                          <a:schemeClr val="accent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 err="1" smtClean="0">
                          <a:solidFill>
                            <a:schemeClr val="accent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Ms.Trusha</a:t>
                      </a:r>
                      <a:r>
                        <a:rPr lang="en-US" sz="2400" b="1" kern="1200" dirty="0" smtClean="0">
                          <a:solidFill>
                            <a:schemeClr val="accent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Patel </a:t>
                      </a:r>
                      <a:endParaRPr lang="en-US" sz="2400" b="1" kern="1200" dirty="0">
                        <a:solidFill>
                          <a:schemeClr val="accent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27368"/>
                  </a:ext>
                </a:extLst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32000" y="5995852"/>
            <a:ext cx="8128000" cy="725624"/>
          </a:xfrm>
        </p:spPr>
        <p:txBody>
          <a:bodyPr/>
          <a:lstStyle/>
          <a:p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 &amp; P U. Patel Department of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293401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61" y="195308"/>
            <a:ext cx="10515600" cy="901972"/>
          </a:xfrm>
        </p:spPr>
        <p:txBody>
          <a:bodyPr>
            <a:normAutofit/>
          </a:bodyPr>
          <a:lstStyle/>
          <a:p>
            <a:r>
              <a:rPr lang="en-US" sz="4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Teaching Scheme</a:t>
            </a:r>
            <a:endParaRPr lang="en-US" sz="4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 U. Patel Department of Computer Engineering</a:t>
            </a:r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475804"/>
              </p:ext>
            </p:extLst>
          </p:nvPr>
        </p:nvGraphicFramePr>
        <p:xfrm>
          <a:off x="730623" y="2040676"/>
          <a:ext cx="10970140" cy="256873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608135">
                  <a:extLst>
                    <a:ext uri="{9D8B030D-6E8A-4147-A177-3AD203B41FA5}">
                      <a16:colId xmlns:a16="http://schemas.microsoft.com/office/drawing/2014/main" val="3602052785"/>
                    </a:ext>
                  </a:extLst>
                </a:gridCol>
                <a:gridCol w="1356512">
                  <a:extLst>
                    <a:ext uri="{9D8B030D-6E8A-4147-A177-3AD203B41FA5}">
                      <a16:colId xmlns:a16="http://schemas.microsoft.com/office/drawing/2014/main" val="2648282312"/>
                    </a:ext>
                  </a:extLst>
                </a:gridCol>
                <a:gridCol w="1751899">
                  <a:extLst>
                    <a:ext uri="{9D8B030D-6E8A-4147-A177-3AD203B41FA5}">
                      <a16:colId xmlns:a16="http://schemas.microsoft.com/office/drawing/2014/main" val="3336548977"/>
                    </a:ext>
                  </a:extLst>
                </a:gridCol>
                <a:gridCol w="1751899">
                  <a:extLst>
                    <a:ext uri="{9D8B030D-6E8A-4147-A177-3AD203B41FA5}">
                      <a16:colId xmlns:a16="http://schemas.microsoft.com/office/drawing/2014/main" val="799040559"/>
                    </a:ext>
                  </a:extLst>
                </a:gridCol>
                <a:gridCol w="1751899">
                  <a:extLst>
                    <a:ext uri="{9D8B030D-6E8A-4147-A177-3AD203B41FA5}">
                      <a16:colId xmlns:a16="http://schemas.microsoft.com/office/drawing/2014/main" val="421129248"/>
                    </a:ext>
                  </a:extLst>
                </a:gridCol>
                <a:gridCol w="1749796">
                  <a:extLst>
                    <a:ext uri="{9D8B030D-6E8A-4147-A177-3AD203B41FA5}">
                      <a16:colId xmlns:a16="http://schemas.microsoft.com/office/drawing/2014/main" val="2609681853"/>
                    </a:ext>
                  </a:extLst>
                </a:gridCol>
              </a:tblGrid>
              <a:tr h="7747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6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Teaching Scheme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6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Theory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6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Practical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6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Tutorial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6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Total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6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Credit</a:t>
                      </a:r>
                      <a:endParaRPr lang="en-US" sz="26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227917"/>
                  </a:ext>
                </a:extLst>
              </a:tr>
              <a:tr h="7163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6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Hours/week</a:t>
                      </a:r>
                      <a:endParaRPr lang="en-US" sz="26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6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6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6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6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6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069716"/>
                  </a:ext>
                </a:extLst>
              </a:tr>
              <a:tr h="663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6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Marks</a:t>
                      </a:r>
                      <a:endParaRPr lang="en-US" sz="26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6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100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6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26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6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6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100</a:t>
                      </a:r>
                      <a:endParaRPr lang="en-US" sz="26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08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02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287"/>
          </a:xfrm>
        </p:spPr>
        <p:txBody>
          <a:bodyPr>
            <a:normAutofit fontScale="90000"/>
          </a:bodyPr>
          <a:lstStyle/>
          <a:p>
            <a:r>
              <a:rPr lang="en-IN" sz="4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Course Objective of Theory of Computation</a:t>
            </a:r>
            <a:endParaRPr lang="en-IN" sz="4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To introduce mathematical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foundations of computation including automata theory; the theory of formal languages and grammars; the notions of algorithm, decidability, complexity, and computability.</a:t>
            </a:r>
          </a:p>
          <a:p>
            <a:pPr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To enhance/develop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students' ability to understand and conduct mathematical proofs for computation and algorithms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To provide a formal connection between algorithmic problem solving and the theory of languages and automata.</a:t>
            </a: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To develop automata into a mathematical view towards algorithmic design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 U. Patel Department of Computer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Outcome of Theory of Computation </a:t>
            </a:r>
            <a:endParaRPr lang="en-IN" sz="4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To apply basic concepts of theory of computation in the computer field in order to solve computational problems. </a:t>
            </a:r>
          </a:p>
          <a:p>
            <a:pPr lvl="0"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To discuss key notions of computation like algorithm, computability, decidability and complexity through problem solving. </a:t>
            </a:r>
          </a:p>
          <a:p>
            <a:pPr lvl="0"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To construct algorithms for different problems and argue formally about correctness on different restricted machine models of computation.</a:t>
            </a:r>
          </a:p>
          <a:p>
            <a:pPr lvl="0"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To identify limitations of some computational models and possible solutions. </a:t>
            </a:r>
          </a:p>
          <a:p>
            <a:pPr lvl="0" algn="just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To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apply rigorously formal mathematical methods to prove properties of languages, grammars and automata.</a:t>
            </a:r>
          </a:p>
          <a:p>
            <a:pPr lvl="0"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To design context free grammars for formal languages.</a:t>
            </a:r>
          </a:p>
          <a:p>
            <a:pPr lvl="0"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To analyze and design finite automata, pushdown automata and Turing machine for formal languages.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 U. Patel Department of Computer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9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" y="197175"/>
            <a:ext cx="10515600" cy="773210"/>
          </a:xfrm>
        </p:spPr>
        <p:txBody>
          <a:bodyPr>
            <a:normAutofit/>
          </a:bodyPr>
          <a:lstStyle/>
          <a:p>
            <a:r>
              <a:rPr lang="en-US" sz="4600" b="1" dirty="0">
                <a:latin typeface="Cambria" panose="02040503050406030204" pitchFamily="18" charset="0"/>
                <a:ea typeface="Cambria" panose="02040503050406030204" pitchFamily="18" charset="0"/>
              </a:rPr>
              <a:t>Self Study </a:t>
            </a:r>
            <a:r>
              <a:rPr lang="en-US" sz="4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Topic</a:t>
            </a:r>
            <a:endParaRPr lang="en-US" sz="4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 U. Patel Department of Computer Engineering</a:t>
            </a:r>
            <a:endParaRPr lang="en-US"/>
          </a:p>
        </p:txBody>
      </p:sp>
      <p:graphicFrame>
        <p:nvGraphicFramePr>
          <p:cNvPr id="5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440164"/>
              </p:ext>
            </p:extLst>
          </p:nvPr>
        </p:nvGraphicFramePr>
        <p:xfrm>
          <a:off x="198120" y="1588590"/>
          <a:ext cx="11795760" cy="1863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715">
                  <a:extLst>
                    <a:ext uri="{9D8B030D-6E8A-4147-A177-3AD203B41FA5}">
                      <a16:colId xmlns:a16="http://schemas.microsoft.com/office/drawing/2014/main" val="2951878954"/>
                    </a:ext>
                  </a:extLst>
                </a:gridCol>
                <a:gridCol w="6244045">
                  <a:extLst>
                    <a:ext uri="{9D8B030D-6E8A-4147-A177-3AD203B41FA5}">
                      <a16:colId xmlns:a16="http://schemas.microsoft.com/office/drawing/2014/main" val="2973711840"/>
                    </a:ext>
                  </a:extLst>
                </a:gridCol>
              </a:tblGrid>
              <a:tr h="1863737">
                <a:tc>
                  <a:txBody>
                    <a:bodyPr/>
                    <a:lstStyle/>
                    <a:p>
                      <a:pPr lvl="0"/>
                      <a:r>
                        <a:rPr lang="en-IN" sz="2400" b="1" kern="12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Mathematical Terms and Theory</a:t>
                      </a:r>
                    </a:p>
                    <a:p>
                      <a:pPr lvl="0"/>
                      <a:r>
                        <a:rPr lang="en-IN" sz="2400" b="1" kern="12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[10%]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Basic Mathematical Notations, Set Theory, Logical Statement, Function, Proof, Relation, Clouse of Relation, Mathematical Inductions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422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28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b="1" dirty="0">
                <a:latin typeface="Cambria" panose="02040503050406030204" pitchFamily="18" charset="0"/>
                <a:ea typeface="Cambria" panose="02040503050406030204" pitchFamily="18" charset="0"/>
              </a:rPr>
              <a:t>Text Books and Reference Books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494747"/>
              </p:ext>
            </p:extLst>
          </p:nvPr>
        </p:nvGraphicFramePr>
        <p:xfrm>
          <a:off x="395785" y="1825625"/>
          <a:ext cx="11505063" cy="41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4454">
                  <a:extLst>
                    <a:ext uri="{9D8B030D-6E8A-4147-A177-3AD203B41FA5}">
                      <a16:colId xmlns:a16="http://schemas.microsoft.com/office/drawing/2014/main" val="2951878954"/>
                    </a:ext>
                  </a:extLst>
                </a:gridCol>
                <a:gridCol w="7260609">
                  <a:extLst>
                    <a:ext uri="{9D8B030D-6E8A-4147-A177-3AD203B41FA5}">
                      <a16:colId xmlns:a16="http://schemas.microsoft.com/office/drawing/2014/main" val="2973711840"/>
                    </a:ext>
                  </a:extLst>
                </a:gridCol>
              </a:tblGrid>
              <a:tr h="4143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Text books</a:t>
                      </a:r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81521" marR="8152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Reference books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81521" marR="81521"/>
                </a:tc>
                <a:extLst>
                  <a:ext uri="{0D108BD9-81ED-4DB2-BD59-A6C34878D82A}">
                    <a16:rowId xmlns:a16="http://schemas.microsoft.com/office/drawing/2014/main" val="209611062"/>
                  </a:ext>
                </a:extLst>
              </a:tr>
              <a:tr h="990894">
                <a:tc>
                  <a:txBody>
                    <a:bodyPr/>
                    <a:lstStyle/>
                    <a:p>
                      <a:pPr lvl="0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Introduction to Languages and Theory of Computation, John C. Martin, TMH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81521" marR="81521"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IN" sz="2000" kern="12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An introduction to automata theory and formal languages, </a:t>
                      </a:r>
                      <a:r>
                        <a:rPr lang="en-IN" sz="2000" kern="120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Adesh</a:t>
                      </a:r>
                      <a:r>
                        <a:rPr lang="en-IN" sz="2000" kern="12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K. Pandey, S. K. </a:t>
                      </a:r>
                      <a:r>
                        <a:rPr lang="en-IN" sz="2000" kern="120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Kataria</a:t>
                      </a:r>
                      <a:r>
                        <a:rPr lang="en-IN" sz="2000" kern="12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&amp; Sons </a:t>
                      </a:r>
                    </a:p>
                  </a:txBody>
                  <a:tcPr marL="81521" marR="81521"/>
                </a:tc>
                <a:extLst>
                  <a:ext uri="{0D108BD9-81ED-4DB2-BD59-A6C34878D82A}">
                    <a16:rowId xmlns:a16="http://schemas.microsoft.com/office/drawing/2014/main" val="3646422507"/>
                  </a:ext>
                </a:extLst>
              </a:tr>
              <a:tr h="694535">
                <a:tc>
                  <a:txBody>
                    <a:bodyPr/>
                    <a:lstStyle/>
                    <a:p>
                      <a:pPr lvl="0"/>
                      <a:endParaRPr lang="en-US" sz="2000" kern="120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81521" marR="81521"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IN" sz="2000" kern="12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Introduction to computer theory, </a:t>
                      </a:r>
                      <a:r>
                        <a:rPr lang="en-IN" sz="2000" kern="120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Deniel</a:t>
                      </a:r>
                      <a:r>
                        <a:rPr lang="en-IN" sz="2000" kern="12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I. Cohen, John Wiley &amp; Sons </a:t>
                      </a:r>
                      <a:r>
                        <a:rPr lang="en-IN" sz="2000" kern="120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Inc</a:t>
                      </a:r>
                      <a:endParaRPr lang="en-IN" sz="2000" kern="120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81521" marR="81521"/>
                </a:tc>
                <a:extLst>
                  <a:ext uri="{0D108BD9-81ED-4DB2-BD59-A6C34878D82A}">
                    <a16:rowId xmlns:a16="http://schemas.microsoft.com/office/drawing/2014/main" val="1541674888"/>
                  </a:ext>
                </a:extLst>
              </a:tr>
              <a:tr h="432446">
                <a:tc>
                  <a:txBody>
                    <a:bodyPr/>
                    <a:lstStyle/>
                    <a:p>
                      <a:endParaRPr lang="en-US" sz="20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81521" marR="81521"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IN" sz="2000" kern="12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Computation: Finite and Infinite, Marvin L. Minsky, Prentice-Hall</a:t>
                      </a:r>
                    </a:p>
                  </a:txBody>
                  <a:tcPr marL="81521" marR="81521"/>
                </a:tc>
                <a:extLst>
                  <a:ext uri="{0D108BD9-81ED-4DB2-BD59-A6C34878D82A}">
                    <a16:rowId xmlns:a16="http://schemas.microsoft.com/office/drawing/2014/main" val="116445054"/>
                  </a:ext>
                </a:extLst>
              </a:tr>
              <a:tr h="673130">
                <a:tc>
                  <a:txBody>
                    <a:bodyPr/>
                    <a:lstStyle/>
                    <a:p>
                      <a:endParaRPr lang="en-US" sz="2000" kern="1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81521" marR="81521"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IN" sz="2000" kern="12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“An introduction to Formal Languages and Automata”, Peter Linz,  6th edition, Jones &amp; Bartlett Learning</a:t>
                      </a:r>
                    </a:p>
                  </a:txBody>
                  <a:tcPr marL="81521" marR="81521"/>
                </a:tc>
                <a:extLst>
                  <a:ext uri="{0D108BD9-81ED-4DB2-BD59-A6C34878D82A}">
                    <a16:rowId xmlns:a16="http://schemas.microsoft.com/office/drawing/2014/main" val="322670279"/>
                  </a:ext>
                </a:extLst>
              </a:tr>
              <a:tr h="919467">
                <a:tc>
                  <a:txBody>
                    <a:bodyPr/>
                    <a:lstStyle/>
                    <a:p>
                      <a:endParaRPr lang="en-US" sz="20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81521" marR="81521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kern="12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“Introduction to the Theory of Computation”, Michael </a:t>
                      </a:r>
                      <a:r>
                        <a:rPr lang="en-IN" sz="2000" kern="1200" dirty="0" err="1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Sipser</a:t>
                      </a:r>
                      <a:r>
                        <a:rPr lang="en-IN" sz="2000" kern="12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, 3rd edition, Cengage Learning</a:t>
                      </a:r>
                      <a:r>
                        <a:rPr lang="en-IN" sz="2000" kern="12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.</a:t>
                      </a:r>
                      <a:endParaRPr lang="en-IN" sz="2000" kern="120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81521" marR="81521"/>
                </a:tc>
                <a:extLst>
                  <a:ext uri="{0D108BD9-81ED-4DB2-BD59-A6C34878D82A}">
                    <a16:rowId xmlns:a16="http://schemas.microsoft.com/office/drawing/2014/main" val="1341897901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 &amp; P U. Patel Department of Computer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692" y="247559"/>
            <a:ext cx="10515600" cy="797469"/>
          </a:xfrm>
        </p:spPr>
        <p:txBody>
          <a:bodyPr>
            <a:normAutofit/>
          </a:bodyPr>
          <a:lstStyle/>
          <a:p>
            <a:r>
              <a:rPr lang="en-US" sz="4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Evaluation </a:t>
            </a:r>
            <a:r>
              <a:rPr lang="en-US" sz="4600" b="1" dirty="0">
                <a:latin typeface="Cambria" panose="02040503050406030204" pitchFamily="18" charset="0"/>
                <a:ea typeface="Cambria" panose="02040503050406030204" pitchFamily="18" charset="0"/>
              </a:rPr>
              <a:t>Pedagogy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211180"/>
              </p:ext>
            </p:extLst>
          </p:nvPr>
        </p:nvGraphicFramePr>
        <p:xfrm>
          <a:off x="524692" y="1045028"/>
          <a:ext cx="11062256" cy="5309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5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4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2712933860"/>
                    </a:ext>
                  </a:extLst>
                </a:gridCol>
              </a:tblGrid>
              <a:tr h="55423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Component-1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Component-2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Component-3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Component-4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124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Unit Test 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[21/1/2020]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Unit Test 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[25/2/2020]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Assignments</a:t>
                      </a:r>
                    </a:p>
                    <a:p>
                      <a:pPr marL="457200" indent="-457200" algn="l">
                        <a:buAutoNum type="arabicPeriod"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[30/12/2019]</a:t>
                      </a:r>
                    </a:p>
                    <a:p>
                      <a:pPr marL="457200" indent="-457200" algn="l">
                        <a:buAutoNum type="arabicPeriod"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[3/2/2020]</a:t>
                      </a:r>
                    </a:p>
                    <a:p>
                      <a:pPr marL="457200" indent="-457200" algn="l">
                        <a:buAutoNum type="arabicPeriod"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[9/3/2020]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Online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Quiz</a:t>
                      </a:r>
                    </a:p>
                    <a:p>
                      <a:pPr algn="ctr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[24/3/2020]</a:t>
                      </a:r>
                    </a:p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(Whole Syllabus)</a:t>
                      </a:r>
                      <a:endParaRPr lang="en-US" sz="2400" b="1" kern="120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300">
                <a:tc gridSpan="2">
                  <a:txBody>
                    <a:bodyPr/>
                    <a:lstStyle/>
                    <a:p>
                      <a:pPr algn="ctr"/>
                      <a:endParaRPr lang="en-US" sz="2400" b="1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Submission</a:t>
                      </a:r>
                    </a:p>
                    <a:p>
                      <a:pPr marL="457200" indent="-457200" algn="l">
                        <a:buAutoNum type="arabicPeriod"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[6/1/2020]</a:t>
                      </a:r>
                    </a:p>
                    <a:p>
                      <a:pPr marL="457200" indent="-457200" algn="l">
                        <a:buAutoNum type="arabicPeriod"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[10/2/2020]</a:t>
                      </a:r>
                    </a:p>
                    <a:p>
                      <a:pPr marL="457200" indent="-457200" algn="l">
                        <a:buAutoNum type="arabicPeriod"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[16/3/2020]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237771"/>
                  </a:ext>
                </a:extLst>
              </a:tr>
              <a:tr h="37174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15 Marks</a:t>
                      </a:r>
                    </a:p>
                    <a:p>
                      <a:pPr algn="ctr"/>
                      <a:endParaRPr lang="en-US" sz="2400" b="1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5 Marks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10 Marks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149332"/>
                  </a:ext>
                </a:extLst>
              </a:tr>
              <a:tr h="371747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Note:</a:t>
                      </a:r>
                    </a:p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Attendance must be &gt;=80%. 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0" dirty="0" smtClean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88545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 U. Patel Department of Computer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0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62" y="228649"/>
            <a:ext cx="10515600" cy="740344"/>
          </a:xfrm>
        </p:spPr>
        <p:txBody>
          <a:bodyPr>
            <a:normAutofit/>
          </a:bodyPr>
          <a:lstStyle/>
          <a:p>
            <a:r>
              <a:rPr lang="en-US" sz="4600" b="1" dirty="0">
                <a:latin typeface="Cambria" panose="02040503050406030204" pitchFamily="18" charset="0"/>
                <a:ea typeface="Cambria" panose="02040503050406030204" pitchFamily="18" charset="0"/>
              </a:rPr>
              <a:t>Expert </a:t>
            </a:r>
            <a:r>
              <a:rPr lang="en-US" sz="4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Session</a:t>
            </a:r>
            <a:endParaRPr lang="en-US" sz="4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427" y="1429840"/>
            <a:ext cx="10515600" cy="4351338"/>
          </a:xfrm>
        </p:spPr>
        <p:txBody>
          <a:bodyPr/>
          <a:lstStyle/>
          <a:p>
            <a:pPr marL="514350" indent="-514350" algn="just">
              <a:buAutoNum type="arabicPeriod"/>
            </a:pP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Dr.Hemal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Shah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Head,Institute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Computer Science &amp;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Technology,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Ganpat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University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Dr.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C.K.Bhensdadia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(Head, DDU,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Nadiad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0" indent="0" algn="just"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 algn="just">
              <a:buAutoNum type="arabicPeriod"/>
            </a:pP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 &amp; P U. Patel Department of Computer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553</Words>
  <Application>Microsoft Office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Office Theme</vt:lpstr>
      <vt:lpstr>Semester: VI A.Y: 2019-20</vt:lpstr>
      <vt:lpstr>Teaching Scheme</vt:lpstr>
      <vt:lpstr>Course Objective of Theory of Computation</vt:lpstr>
      <vt:lpstr>Outcome of Theory of Computation </vt:lpstr>
      <vt:lpstr>Self Study Topic</vt:lpstr>
      <vt:lpstr>Text Books and Reference Books</vt:lpstr>
      <vt:lpstr>Evaluation Pedagogy</vt:lpstr>
      <vt:lpstr>Expert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 in Pedagogy</dc:title>
  <dc:creator>Windows User</dc:creator>
  <cp:lastModifiedBy>resources</cp:lastModifiedBy>
  <cp:revision>105</cp:revision>
  <dcterms:created xsi:type="dcterms:W3CDTF">2018-02-13T10:21:47Z</dcterms:created>
  <dcterms:modified xsi:type="dcterms:W3CDTF">2019-11-29T06:48:32Z</dcterms:modified>
</cp:coreProperties>
</file>