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92" r:id="rId2"/>
    <p:sldId id="269" r:id="rId3"/>
    <p:sldId id="270" r:id="rId4"/>
    <p:sldId id="271" r:id="rId5"/>
    <p:sldId id="294" r:id="rId6"/>
    <p:sldId id="295" r:id="rId7"/>
    <p:sldId id="276" r:id="rId8"/>
    <p:sldId id="277" r:id="rId9"/>
    <p:sldId id="278" r:id="rId10"/>
    <p:sldId id="279" r:id="rId11"/>
    <p:sldId id="280" r:id="rId12"/>
    <p:sldId id="293" r:id="rId13"/>
    <p:sldId id="282" r:id="rId14"/>
    <p:sldId id="306" r:id="rId15"/>
    <p:sldId id="304" r:id="rId16"/>
    <p:sldId id="296" r:id="rId17"/>
    <p:sldId id="297" r:id="rId18"/>
    <p:sldId id="298" r:id="rId19"/>
    <p:sldId id="299" r:id="rId20"/>
    <p:sldId id="301" r:id="rId21"/>
    <p:sldId id="305" r:id="rId22"/>
    <p:sldId id="303" r:id="rId23"/>
    <p:sldId id="302" r:id="rId24"/>
    <p:sldId id="291" r:id="rId25"/>
    <p:sldId id="28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1B6286-0E35-64C0-24B8-1828FC21C63F}" name="Ho, Nguyen Thuc Anh" initials="HNTA" userId="S::nxh200006@utdallas.edu::3f2a0542-5a89-4705-a26e-dcb50934545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09AB1-252D-4E19-A1FA-953CE6FEC3EE}" v="22" dt="2022-11-16T02:03:02.752"/>
    <p1510:client id="{18FDA836-A79A-45E9-BAA5-B8F35269CCB6}" v="150" dt="2022-11-16T04:07:06.910"/>
    <p1510:client id="{1C0B0D6C-1A15-4D63-968A-0E46225CB1D0}" v="4" dt="2022-11-16T03:32:56.414"/>
    <p1510:client id="{31028B40-7878-41B6-B1E0-ADA63BA91A2E}" v="24" dt="2022-11-16T04:55:08.323"/>
    <p1510:client id="{4612B780-2589-4E2E-86A2-B08478372CB5}" v="31" dt="2022-11-16T03:09:53.437"/>
    <p1510:client id="{796CC4B6-CA41-4374-B546-01F6BBFA7906}" v="205" dt="2022-11-16T04:46:03.188"/>
    <p1510:client id="{7A8B8D9E-8B9F-49F2-8A52-30FE1CDF0C9B}" v="27" dt="2022-11-16T02:56:25.448"/>
    <p1510:client id="{7C26FFC6-D868-4809-A96E-F99509C549F0}" v="695" dt="2022-11-16T14:39:58.459"/>
    <p1510:client id="{975608B2-BF0D-4382-89F1-98B1F55AD441}" v="3432" dt="2022-11-16T15:57:32.870"/>
    <p1510:client id="{9A36C641-A19C-43F1-A720-EC1CD66FCB6C}" v="154" dt="2022-11-15T23:15:10.897"/>
    <p1510:client id="{9B357739-9BA4-41D1-95BB-D4DCC42BA0EE}" v="635" dt="2022-11-16T07:52:42.204"/>
    <p1510:client id="{9C708604-3F05-4C90-A0FC-AC5646C08C03}" v="73" dt="2022-11-16T03:07:52.372"/>
    <p1510:client id="{A6ADD3C1-1AE5-4B45-87A0-666D2D39FA63}" v="93" dt="2022-11-16T03:17:28.895"/>
    <p1510:client id="{AA8D09ED-379D-4B27-BEB2-7FA4A6D9A034}" v="8" dt="2022-11-16T03:45:17.965"/>
    <p1510:client id="{AD770822-5031-4F14-833A-B9E548590135}" v="67" dt="2022-11-16T05:08:12.465"/>
    <p1510:client id="{B6D3E030-DB28-471E-A07B-2DFB3667786A}" v="310" dt="2022-11-15T18:59:05.608"/>
    <p1510:client id="{C78A5AA1-1775-4A77-9580-3B59EAC39164}" v="19" dt="2022-11-16T04:30:41.029"/>
    <p1510:client id="{CD8677F6-E38C-41CE-B87A-E01361546A67}" v="11" dt="2022-11-15T23:56:41.825"/>
    <p1510:client id="{D601FAEA-B436-3EEE-6E2D-DC67C7F10455}" v="129" dt="2022-11-16T15:51:23.952"/>
    <p1510:client id="{D6DB7787-9F57-8240-176F-48DC16D838C8}" v="1006" dt="2022-11-16T03:00:31.404"/>
    <p1510:client id="{DA7A4C0F-A0FC-4B4D-AB3C-8A819F62335E}" v="105" dt="2022-11-16T01:02:08.333"/>
    <p1510:client id="{DD7CEA89-1E58-4714-8490-127C54C3FEDD}" v="12" dt="2022-11-16T04:56:40.716"/>
    <p1510:client id="{EEF09A7E-63AE-4EA6-9AEE-4B7EE530E104}" v="2" dt="2022-11-15T23:26:57.329"/>
    <p1510:client id="{F6D37602-202B-6422-7718-5C501F3F689D}" v="145" dt="2022-11-16T04:24:04.943"/>
  </p1510:revLst>
</p1510:revInfo>
</file>

<file path=ppt/tableStyles.xml><?xml version="1.0" encoding="utf-8"?>
<a:tblStyleLst xmlns:a="http://schemas.openxmlformats.org/drawingml/2006/main" def="{B457B22E-6227-4D8D-8489-2FF508EA41E5}">
  <a:tblStyle styleId="{B457B22E-6227-4D8D-8489-2FF508EA41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67"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C0414-39BC-4703-9258-59433897C525}"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78DFB866-6D64-4E07-B346-C2EFFBBD67F3}">
      <dgm:prSet/>
      <dgm:spPr/>
      <dgm:t>
        <a:bodyPr/>
        <a:lstStyle/>
        <a:p>
          <a:r>
            <a:rPr lang="en-US" b="0" i="0"/>
            <a:t>Remove duplicates</a:t>
          </a:r>
          <a:endParaRPr lang="en-US"/>
        </a:p>
      </dgm:t>
    </dgm:pt>
    <dgm:pt modelId="{556252C6-AA65-4A19-913B-727875C6BD4F}" type="parTrans" cxnId="{B92EF74F-F225-4390-AD0C-7BFB18FE7E3F}">
      <dgm:prSet/>
      <dgm:spPr/>
      <dgm:t>
        <a:bodyPr/>
        <a:lstStyle/>
        <a:p>
          <a:endParaRPr lang="en-US"/>
        </a:p>
      </dgm:t>
    </dgm:pt>
    <dgm:pt modelId="{3BBDBA6B-6CBF-4A77-84B9-0707433F9EC2}" type="sibTrans" cxnId="{B92EF74F-F225-4390-AD0C-7BFB18FE7E3F}">
      <dgm:prSet/>
      <dgm:spPr/>
      <dgm:t>
        <a:bodyPr/>
        <a:lstStyle/>
        <a:p>
          <a:endParaRPr lang="en-US"/>
        </a:p>
      </dgm:t>
    </dgm:pt>
    <dgm:pt modelId="{46D373CB-CDC0-4C97-9BC0-56DC1D8D0341}">
      <dgm:prSet/>
      <dgm:spPr/>
      <dgm:t>
        <a:bodyPr/>
        <a:lstStyle/>
        <a:p>
          <a:r>
            <a:rPr lang="en-US" b="0" i="0"/>
            <a:t>Remove entries with N.A or invalid data in any column</a:t>
          </a:r>
          <a:endParaRPr lang="en-US"/>
        </a:p>
      </dgm:t>
    </dgm:pt>
    <dgm:pt modelId="{51B32208-F790-4435-ADF5-DD7D3AF6B885}" type="parTrans" cxnId="{E97A2B59-CDA6-482A-90EB-1FBB660C69B4}">
      <dgm:prSet/>
      <dgm:spPr/>
      <dgm:t>
        <a:bodyPr/>
        <a:lstStyle/>
        <a:p>
          <a:endParaRPr lang="en-US"/>
        </a:p>
      </dgm:t>
    </dgm:pt>
    <dgm:pt modelId="{C7B556A7-0936-47E3-9A8C-A9E30494F982}" type="sibTrans" cxnId="{E97A2B59-CDA6-482A-90EB-1FBB660C69B4}">
      <dgm:prSet/>
      <dgm:spPr/>
      <dgm:t>
        <a:bodyPr/>
        <a:lstStyle/>
        <a:p>
          <a:endParaRPr lang="en-US"/>
        </a:p>
      </dgm:t>
    </dgm:pt>
    <dgm:pt modelId="{36ED60CC-2096-4801-BC01-DE42C57917DE}">
      <dgm:prSet/>
      <dgm:spPr/>
      <dgm:t>
        <a:bodyPr/>
        <a:lstStyle/>
        <a:p>
          <a:r>
            <a:rPr lang="en-US" b="0" i="0"/>
            <a:t>For some algorithms, ie. SVM, Logistic regression, KNN, we have done the Scaling</a:t>
          </a:r>
          <a:endParaRPr lang="en-US"/>
        </a:p>
      </dgm:t>
    </dgm:pt>
    <dgm:pt modelId="{A0F70D2C-0451-4F38-85B6-5ADA1E05EC95}" type="parTrans" cxnId="{E7DE2B51-6A59-4BAB-AFAA-E5DB1CF015EE}">
      <dgm:prSet/>
      <dgm:spPr/>
      <dgm:t>
        <a:bodyPr/>
        <a:lstStyle/>
        <a:p>
          <a:endParaRPr lang="en-US"/>
        </a:p>
      </dgm:t>
    </dgm:pt>
    <dgm:pt modelId="{4B5A3F49-0BEA-4E20-B334-3BD724A3AAA6}" type="sibTrans" cxnId="{E7DE2B51-6A59-4BAB-AFAA-E5DB1CF015EE}">
      <dgm:prSet/>
      <dgm:spPr/>
      <dgm:t>
        <a:bodyPr/>
        <a:lstStyle/>
        <a:p>
          <a:endParaRPr lang="en-US"/>
        </a:p>
      </dgm:t>
    </dgm:pt>
    <dgm:pt modelId="{A9D31FF0-5D0D-4FCE-92D4-C20E03DE7D37}">
      <dgm:prSet/>
      <dgm:spPr/>
      <dgm:t>
        <a:bodyPr/>
        <a:lstStyle/>
        <a:p>
          <a:r>
            <a:rPr lang="en-US" b="0" i="0"/>
            <a:t>Categorize Popularity:</a:t>
          </a:r>
          <a:endParaRPr lang="en-US"/>
        </a:p>
      </dgm:t>
    </dgm:pt>
    <dgm:pt modelId="{BE3B0BC1-38F5-4A14-B5C6-1A3F581B1D7D}" type="parTrans" cxnId="{55491826-1482-42FE-BED4-42B1F706FD81}">
      <dgm:prSet/>
      <dgm:spPr/>
      <dgm:t>
        <a:bodyPr/>
        <a:lstStyle/>
        <a:p>
          <a:endParaRPr lang="en-US"/>
        </a:p>
      </dgm:t>
    </dgm:pt>
    <dgm:pt modelId="{6B265687-C8A6-4F8A-B923-05512A93EF88}" type="sibTrans" cxnId="{55491826-1482-42FE-BED4-42B1F706FD81}">
      <dgm:prSet/>
      <dgm:spPr/>
      <dgm:t>
        <a:bodyPr/>
        <a:lstStyle/>
        <a:p>
          <a:endParaRPr lang="en-US"/>
        </a:p>
      </dgm:t>
    </dgm:pt>
    <dgm:pt modelId="{74ACEB4D-583A-4744-ABAE-34E507C9204D}">
      <dgm:prSet/>
      <dgm:spPr/>
      <dgm:t>
        <a:bodyPr/>
        <a:lstStyle/>
        <a:p>
          <a:r>
            <a:rPr lang="en-US" b="0" i="0"/>
            <a:t>Non-popular &lt; 50</a:t>
          </a:r>
          <a:endParaRPr lang="en-US"/>
        </a:p>
      </dgm:t>
    </dgm:pt>
    <dgm:pt modelId="{E7D4C500-420B-4B9A-AEB4-B6BD88A7DD96}" type="parTrans" cxnId="{EFB18D82-8013-419B-BD59-6BDCC6682B65}">
      <dgm:prSet/>
      <dgm:spPr/>
      <dgm:t>
        <a:bodyPr/>
        <a:lstStyle/>
        <a:p>
          <a:endParaRPr lang="en-US"/>
        </a:p>
      </dgm:t>
    </dgm:pt>
    <dgm:pt modelId="{C616E07F-7FAD-4A17-BCCA-0133D1A8C51D}" type="sibTrans" cxnId="{EFB18D82-8013-419B-BD59-6BDCC6682B65}">
      <dgm:prSet/>
      <dgm:spPr/>
      <dgm:t>
        <a:bodyPr/>
        <a:lstStyle/>
        <a:p>
          <a:endParaRPr lang="en-US"/>
        </a:p>
      </dgm:t>
    </dgm:pt>
    <dgm:pt modelId="{173524F3-C6E0-4F55-9B60-8D1146F65B91}">
      <dgm:prSet/>
      <dgm:spPr/>
      <dgm:t>
        <a:bodyPr/>
        <a:lstStyle/>
        <a:p>
          <a:r>
            <a:rPr lang="en-US" b="0" i="0"/>
            <a:t>Popular  &gt;= 50</a:t>
          </a:r>
          <a:endParaRPr lang="en-US"/>
        </a:p>
      </dgm:t>
    </dgm:pt>
    <dgm:pt modelId="{DED9EE78-4987-4802-90C9-F96095B43231}" type="parTrans" cxnId="{D0AA7D23-3C61-4A0B-A29D-DD93EBAEF6E1}">
      <dgm:prSet/>
      <dgm:spPr/>
      <dgm:t>
        <a:bodyPr/>
        <a:lstStyle/>
        <a:p>
          <a:endParaRPr lang="en-US"/>
        </a:p>
      </dgm:t>
    </dgm:pt>
    <dgm:pt modelId="{523E6779-C164-4EA8-BFE5-2ADBA5874EA5}" type="sibTrans" cxnId="{D0AA7D23-3C61-4A0B-A29D-DD93EBAEF6E1}">
      <dgm:prSet/>
      <dgm:spPr/>
      <dgm:t>
        <a:bodyPr/>
        <a:lstStyle/>
        <a:p>
          <a:endParaRPr lang="en-US"/>
        </a:p>
      </dgm:t>
    </dgm:pt>
    <dgm:pt modelId="{9144EF9C-4DBA-4D16-973F-32148E1C1D47}">
      <dgm:prSet/>
      <dgm:spPr/>
      <dgm:t>
        <a:bodyPr/>
        <a:lstStyle/>
        <a:p>
          <a:r>
            <a:rPr lang="en-US" b="0" i="0"/>
            <a:t>Split data into train and validation dataset </a:t>
          </a:r>
          <a:endParaRPr lang="en-US"/>
        </a:p>
      </dgm:t>
    </dgm:pt>
    <dgm:pt modelId="{2A36EA49-B63B-452C-9D7A-9DA049196A11}" type="parTrans" cxnId="{D4E08F65-E3D4-4930-BD73-F05E092768F1}">
      <dgm:prSet/>
      <dgm:spPr/>
      <dgm:t>
        <a:bodyPr/>
        <a:lstStyle/>
        <a:p>
          <a:endParaRPr lang="en-US"/>
        </a:p>
      </dgm:t>
    </dgm:pt>
    <dgm:pt modelId="{B9203835-A47C-4691-AABF-1DA47F830E1D}" type="sibTrans" cxnId="{D4E08F65-E3D4-4930-BD73-F05E092768F1}">
      <dgm:prSet/>
      <dgm:spPr/>
      <dgm:t>
        <a:bodyPr/>
        <a:lstStyle/>
        <a:p>
          <a:endParaRPr lang="en-US"/>
        </a:p>
      </dgm:t>
    </dgm:pt>
    <dgm:pt modelId="{0D7AAB55-04D7-47E1-9409-ABCB9CA54488}" type="pres">
      <dgm:prSet presAssocID="{12CC0414-39BC-4703-9258-59433897C525}" presName="cycle" presStyleCnt="0">
        <dgm:presLayoutVars>
          <dgm:dir/>
          <dgm:resizeHandles val="exact"/>
        </dgm:presLayoutVars>
      </dgm:prSet>
      <dgm:spPr/>
    </dgm:pt>
    <dgm:pt modelId="{B0F72B2F-32B3-4516-A215-2EFEE7DE6E85}" type="pres">
      <dgm:prSet presAssocID="{78DFB866-6D64-4E07-B346-C2EFFBBD67F3}" presName="node" presStyleLbl="node1" presStyleIdx="0" presStyleCnt="6">
        <dgm:presLayoutVars>
          <dgm:bulletEnabled val="1"/>
        </dgm:presLayoutVars>
      </dgm:prSet>
      <dgm:spPr/>
    </dgm:pt>
    <dgm:pt modelId="{9B74C970-FBA8-49F8-BC9B-BBA80D7C671F}" type="pres">
      <dgm:prSet presAssocID="{78DFB866-6D64-4E07-B346-C2EFFBBD67F3}" presName="spNode" presStyleCnt="0"/>
      <dgm:spPr/>
    </dgm:pt>
    <dgm:pt modelId="{812C640B-2BA6-4917-9A22-D63669BC0FFB}" type="pres">
      <dgm:prSet presAssocID="{3BBDBA6B-6CBF-4A77-84B9-0707433F9EC2}" presName="sibTrans" presStyleLbl="sibTrans1D1" presStyleIdx="0" presStyleCnt="6"/>
      <dgm:spPr/>
    </dgm:pt>
    <dgm:pt modelId="{2376F986-4738-4A8B-9623-9F40E243253A}" type="pres">
      <dgm:prSet presAssocID="{46D373CB-CDC0-4C97-9BC0-56DC1D8D0341}" presName="node" presStyleLbl="node1" presStyleIdx="1" presStyleCnt="6">
        <dgm:presLayoutVars>
          <dgm:bulletEnabled val="1"/>
        </dgm:presLayoutVars>
      </dgm:prSet>
      <dgm:spPr/>
    </dgm:pt>
    <dgm:pt modelId="{9D4258E2-7E4C-4967-BDE6-24F94D7D1F15}" type="pres">
      <dgm:prSet presAssocID="{46D373CB-CDC0-4C97-9BC0-56DC1D8D0341}" presName="spNode" presStyleCnt="0"/>
      <dgm:spPr/>
    </dgm:pt>
    <dgm:pt modelId="{02DA1EB1-9492-4A98-B0BE-3291BF89271D}" type="pres">
      <dgm:prSet presAssocID="{C7B556A7-0936-47E3-9A8C-A9E30494F982}" presName="sibTrans" presStyleLbl="sibTrans1D1" presStyleIdx="1" presStyleCnt="6"/>
      <dgm:spPr/>
    </dgm:pt>
    <dgm:pt modelId="{162453AB-7D91-4393-86C2-DA2FDF7739D3}" type="pres">
      <dgm:prSet presAssocID="{36ED60CC-2096-4801-BC01-DE42C57917DE}" presName="node" presStyleLbl="node1" presStyleIdx="2" presStyleCnt="6">
        <dgm:presLayoutVars>
          <dgm:bulletEnabled val="1"/>
        </dgm:presLayoutVars>
      </dgm:prSet>
      <dgm:spPr/>
    </dgm:pt>
    <dgm:pt modelId="{B7EDF0A7-DF29-4080-9177-C01E0238F02C}" type="pres">
      <dgm:prSet presAssocID="{36ED60CC-2096-4801-BC01-DE42C57917DE}" presName="spNode" presStyleCnt="0"/>
      <dgm:spPr/>
    </dgm:pt>
    <dgm:pt modelId="{EB0E86A1-366D-4E40-AC0D-E6A58B906AAB}" type="pres">
      <dgm:prSet presAssocID="{4B5A3F49-0BEA-4E20-B334-3BD724A3AAA6}" presName="sibTrans" presStyleLbl="sibTrans1D1" presStyleIdx="2" presStyleCnt="6"/>
      <dgm:spPr/>
    </dgm:pt>
    <dgm:pt modelId="{04EE74CA-C924-4454-9FFD-7D0A884F0EB2}" type="pres">
      <dgm:prSet presAssocID="{A9D31FF0-5D0D-4FCE-92D4-C20E03DE7D37}" presName="node" presStyleLbl="node1" presStyleIdx="3" presStyleCnt="6">
        <dgm:presLayoutVars>
          <dgm:bulletEnabled val="1"/>
        </dgm:presLayoutVars>
      </dgm:prSet>
      <dgm:spPr/>
    </dgm:pt>
    <dgm:pt modelId="{C65E1C67-0045-434D-811A-3888E0216F27}" type="pres">
      <dgm:prSet presAssocID="{A9D31FF0-5D0D-4FCE-92D4-C20E03DE7D37}" presName="spNode" presStyleCnt="0"/>
      <dgm:spPr/>
    </dgm:pt>
    <dgm:pt modelId="{3CCDE001-E582-4EAC-8D42-76A23DDCAB10}" type="pres">
      <dgm:prSet presAssocID="{6B265687-C8A6-4F8A-B923-05512A93EF88}" presName="sibTrans" presStyleLbl="sibTrans1D1" presStyleIdx="3" presStyleCnt="6"/>
      <dgm:spPr/>
    </dgm:pt>
    <dgm:pt modelId="{D6E9F9B4-AE25-4FFC-80B6-67E0EB9E8E13}" type="pres">
      <dgm:prSet presAssocID="{173524F3-C6E0-4F55-9B60-8D1146F65B91}" presName="node" presStyleLbl="node1" presStyleIdx="4" presStyleCnt="6">
        <dgm:presLayoutVars>
          <dgm:bulletEnabled val="1"/>
        </dgm:presLayoutVars>
      </dgm:prSet>
      <dgm:spPr/>
    </dgm:pt>
    <dgm:pt modelId="{18EDD977-2C30-4EED-A035-F49FF6B54B20}" type="pres">
      <dgm:prSet presAssocID="{173524F3-C6E0-4F55-9B60-8D1146F65B91}" presName="spNode" presStyleCnt="0"/>
      <dgm:spPr/>
    </dgm:pt>
    <dgm:pt modelId="{3DA94AFD-214B-4B07-9529-93F14A2447DF}" type="pres">
      <dgm:prSet presAssocID="{523E6779-C164-4EA8-BFE5-2ADBA5874EA5}" presName="sibTrans" presStyleLbl="sibTrans1D1" presStyleIdx="4" presStyleCnt="6"/>
      <dgm:spPr/>
    </dgm:pt>
    <dgm:pt modelId="{89513AD9-8CD3-48D0-8880-6387850D0C2C}" type="pres">
      <dgm:prSet presAssocID="{9144EF9C-4DBA-4D16-973F-32148E1C1D47}" presName="node" presStyleLbl="node1" presStyleIdx="5" presStyleCnt="6">
        <dgm:presLayoutVars>
          <dgm:bulletEnabled val="1"/>
        </dgm:presLayoutVars>
      </dgm:prSet>
      <dgm:spPr/>
    </dgm:pt>
    <dgm:pt modelId="{321B0BFF-0769-4F7D-82FB-C54983B122A5}" type="pres">
      <dgm:prSet presAssocID="{9144EF9C-4DBA-4D16-973F-32148E1C1D47}" presName="spNode" presStyleCnt="0"/>
      <dgm:spPr/>
    </dgm:pt>
    <dgm:pt modelId="{D2D34CCA-3DEA-4729-86A4-1BA46EAFE135}" type="pres">
      <dgm:prSet presAssocID="{B9203835-A47C-4691-AABF-1DA47F830E1D}" presName="sibTrans" presStyleLbl="sibTrans1D1" presStyleIdx="5" presStyleCnt="6"/>
      <dgm:spPr/>
    </dgm:pt>
  </dgm:ptLst>
  <dgm:cxnLst>
    <dgm:cxn modelId="{3711740B-47EA-4763-84C5-9A3C07416195}" type="presOf" srcId="{78DFB866-6D64-4E07-B346-C2EFFBBD67F3}" destId="{B0F72B2F-32B3-4516-A215-2EFEE7DE6E85}" srcOrd="0" destOrd="0" presId="urn:microsoft.com/office/officeart/2005/8/layout/cycle6"/>
    <dgm:cxn modelId="{672B7518-264E-40E9-A320-F75DC0488C12}" type="presOf" srcId="{6B265687-C8A6-4F8A-B923-05512A93EF88}" destId="{3CCDE001-E582-4EAC-8D42-76A23DDCAB10}" srcOrd="0" destOrd="0" presId="urn:microsoft.com/office/officeart/2005/8/layout/cycle6"/>
    <dgm:cxn modelId="{D0AA7D23-3C61-4A0B-A29D-DD93EBAEF6E1}" srcId="{12CC0414-39BC-4703-9258-59433897C525}" destId="{173524F3-C6E0-4F55-9B60-8D1146F65B91}" srcOrd="4" destOrd="0" parTransId="{DED9EE78-4987-4802-90C9-F96095B43231}" sibTransId="{523E6779-C164-4EA8-BFE5-2ADBA5874EA5}"/>
    <dgm:cxn modelId="{55491826-1482-42FE-BED4-42B1F706FD81}" srcId="{12CC0414-39BC-4703-9258-59433897C525}" destId="{A9D31FF0-5D0D-4FCE-92D4-C20E03DE7D37}" srcOrd="3" destOrd="0" parTransId="{BE3B0BC1-38F5-4A14-B5C6-1A3F581B1D7D}" sibTransId="{6B265687-C8A6-4F8A-B923-05512A93EF88}"/>
    <dgm:cxn modelId="{18F7AB27-C5E3-44D2-88FD-365F7C9274FC}" type="presOf" srcId="{12CC0414-39BC-4703-9258-59433897C525}" destId="{0D7AAB55-04D7-47E1-9409-ABCB9CA54488}" srcOrd="0" destOrd="0" presId="urn:microsoft.com/office/officeart/2005/8/layout/cycle6"/>
    <dgm:cxn modelId="{B5AAFF2A-FDC5-4986-9E25-C1BAA69F8750}" type="presOf" srcId="{B9203835-A47C-4691-AABF-1DA47F830E1D}" destId="{D2D34CCA-3DEA-4729-86A4-1BA46EAFE135}" srcOrd="0" destOrd="0" presId="urn:microsoft.com/office/officeart/2005/8/layout/cycle6"/>
    <dgm:cxn modelId="{8F3E2140-AD2B-42BA-A3B3-0D5784DDB9FD}" type="presOf" srcId="{74ACEB4D-583A-4744-ABAE-34E507C9204D}" destId="{04EE74CA-C924-4454-9FFD-7D0A884F0EB2}" srcOrd="0" destOrd="1" presId="urn:microsoft.com/office/officeart/2005/8/layout/cycle6"/>
    <dgm:cxn modelId="{D4E08F65-E3D4-4930-BD73-F05E092768F1}" srcId="{12CC0414-39BC-4703-9258-59433897C525}" destId="{9144EF9C-4DBA-4D16-973F-32148E1C1D47}" srcOrd="5" destOrd="0" parTransId="{2A36EA49-B63B-452C-9D7A-9DA049196A11}" sibTransId="{B9203835-A47C-4691-AABF-1DA47F830E1D}"/>
    <dgm:cxn modelId="{B92EF74F-F225-4390-AD0C-7BFB18FE7E3F}" srcId="{12CC0414-39BC-4703-9258-59433897C525}" destId="{78DFB866-6D64-4E07-B346-C2EFFBBD67F3}" srcOrd="0" destOrd="0" parTransId="{556252C6-AA65-4A19-913B-727875C6BD4F}" sibTransId="{3BBDBA6B-6CBF-4A77-84B9-0707433F9EC2}"/>
    <dgm:cxn modelId="{E7DE2B51-6A59-4BAB-AFAA-E5DB1CF015EE}" srcId="{12CC0414-39BC-4703-9258-59433897C525}" destId="{36ED60CC-2096-4801-BC01-DE42C57917DE}" srcOrd="2" destOrd="0" parTransId="{A0F70D2C-0451-4F38-85B6-5ADA1E05EC95}" sibTransId="{4B5A3F49-0BEA-4E20-B334-3BD724A3AAA6}"/>
    <dgm:cxn modelId="{F29D4B53-6FCE-4697-A02E-2E67735B316A}" type="presOf" srcId="{A9D31FF0-5D0D-4FCE-92D4-C20E03DE7D37}" destId="{04EE74CA-C924-4454-9FFD-7D0A884F0EB2}" srcOrd="0" destOrd="0" presId="urn:microsoft.com/office/officeart/2005/8/layout/cycle6"/>
    <dgm:cxn modelId="{368C7B77-C1D7-4B50-8F8D-51B7913421D1}" type="presOf" srcId="{523E6779-C164-4EA8-BFE5-2ADBA5874EA5}" destId="{3DA94AFD-214B-4B07-9529-93F14A2447DF}" srcOrd="0" destOrd="0" presId="urn:microsoft.com/office/officeart/2005/8/layout/cycle6"/>
    <dgm:cxn modelId="{E97A2B59-CDA6-482A-90EB-1FBB660C69B4}" srcId="{12CC0414-39BC-4703-9258-59433897C525}" destId="{46D373CB-CDC0-4C97-9BC0-56DC1D8D0341}" srcOrd="1" destOrd="0" parTransId="{51B32208-F790-4435-ADF5-DD7D3AF6B885}" sibTransId="{C7B556A7-0936-47E3-9A8C-A9E30494F982}"/>
    <dgm:cxn modelId="{649B1882-FB59-43C8-ADF2-5B8057C70B10}" type="presOf" srcId="{46D373CB-CDC0-4C97-9BC0-56DC1D8D0341}" destId="{2376F986-4738-4A8B-9623-9F40E243253A}" srcOrd="0" destOrd="0" presId="urn:microsoft.com/office/officeart/2005/8/layout/cycle6"/>
    <dgm:cxn modelId="{EFB18D82-8013-419B-BD59-6BDCC6682B65}" srcId="{A9D31FF0-5D0D-4FCE-92D4-C20E03DE7D37}" destId="{74ACEB4D-583A-4744-ABAE-34E507C9204D}" srcOrd="0" destOrd="0" parTransId="{E7D4C500-420B-4B9A-AEB4-B6BD88A7DD96}" sibTransId="{C616E07F-7FAD-4A17-BCCA-0133D1A8C51D}"/>
    <dgm:cxn modelId="{F5783BA5-0817-48BE-9BBF-D769D435FA16}" type="presOf" srcId="{9144EF9C-4DBA-4D16-973F-32148E1C1D47}" destId="{89513AD9-8CD3-48D0-8880-6387850D0C2C}" srcOrd="0" destOrd="0" presId="urn:microsoft.com/office/officeart/2005/8/layout/cycle6"/>
    <dgm:cxn modelId="{1C3D61A8-C052-4745-A4E9-161C23F74F6F}" type="presOf" srcId="{36ED60CC-2096-4801-BC01-DE42C57917DE}" destId="{162453AB-7D91-4393-86C2-DA2FDF7739D3}" srcOrd="0" destOrd="0" presId="urn:microsoft.com/office/officeart/2005/8/layout/cycle6"/>
    <dgm:cxn modelId="{5DBD83AD-359C-4819-96E5-D7C720E94663}" type="presOf" srcId="{3BBDBA6B-6CBF-4A77-84B9-0707433F9EC2}" destId="{812C640B-2BA6-4917-9A22-D63669BC0FFB}" srcOrd="0" destOrd="0" presId="urn:microsoft.com/office/officeart/2005/8/layout/cycle6"/>
    <dgm:cxn modelId="{C233D0B8-4982-4A03-A1C3-4A07566F88E0}" type="presOf" srcId="{173524F3-C6E0-4F55-9B60-8D1146F65B91}" destId="{D6E9F9B4-AE25-4FFC-80B6-67E0EB9E8E13}" srcOrd="0" destOrd="0" presId="urn:microsoft.com/office/officeart/2005/8/layout/cycle6"/>
    <dgm:cxn modelId="{F4260BC3-F0BF-4AA6-894D-B785AA25AF46}" type="presOf" srcId="{4B5A3F49-0BEA-4E20-B334-3BD724A3AAA6}" destId="{EB0E86A1-366D-4E40-AC0D-E6A58B906AAB}" srcOrd="0" destOrd="0" presId="urn:microsoft.com/office/officeart/2005/8/layout/cycle6"/>
    <dgm:cxn modelId="{B6B180D4-CFED-4A68-9B09-C4D843B08462}" type="presOf" srcId="{C7B556A7-0936-47E3-9A8C-A9E30494F982}" destId="{02DA1EB1-9492-4A98-B0BE-3291BF89271D}" srcOrd="0" destOrd="0" presId="urn:microsoft.com/office/officeart/2005/8/layout/cycle6"/>
    <dgm:cxn modelId="{DE14DA7C-C403-4C38-8CF4-79EB1FE213FC}" type="presParOf" srcId="{0D7AAB55-04D7-47E1-9409-ABCB9CA54488}" destId="{B0F72B2F-32B3-4516-A215-2EFEE7DE6E85}" srcOrd="0" destOrd="0" presId="urn:microsoft.com/office/officeart/2005/8/layout/cycle6"/>
    <dgm:cxn modelId="{AFBB0038-F048-43DF-BBF2-8631D5DD016F}" type="presParOf" srcId="{0D7AAB55-04D7-47E1-9409-ABCB9CA54488}" destId="{9B74C970-FBA8-49F8-BC9B-BBA80D7C671F}" srcOrd="1" destOrd="0" presId="urn:microsoft.com/office/officeart/2005/8/layout/cycle6"/>
    <dgm:cxn modelId="{A3969683-AC72-4EBC-BAE8-1B5AC950E07A}" type="presParOf" srcId="{0D7AAB55-04D7-47E1-9409-ABCB9CA54488}" destId="{812C640B-2BA6-4917-9A22-D63669BC0FFB}" srcOrd="2" destOrd="0" presId="urn:microsoft.com/office/officeart/2005/8/layout/cycle6"/>
    <dgm:cxn modelId="{EA42028D-86D8-462D-A720-C4FF4AA9924E}" type="presParOf" srcId="{0D7AAB55-04D7-47E1-9409-ABCB9CA54488}" destId="{2376F986-4738-4A8B-9623-9F40E243253A}" srcOrd="3" destOrd="0" presId="urn:microsoft.com/office/officeart/2005/8/layout/cycle6"/>
    <dgm:cxn modelId="{3F55AC8C-C554-4419-889B-32A22BF0600C}" type="presParOf" srcId="{0D7AAB55-04D7-47E1-9409-ABCB9CA54488}" destId="{9D4258E2-7E4C-4967-BDE6-24F94D7D1F15}" srcOrd="4" destOrd="0" presId="urn:microsoft.com/office/officeart/2005/8/layout/cycle6"/>
    <dgm:cxn modelId="{AEC23046-87C0-429C-86D2-2B57B000F889}" type="presParOf" srcId="{0D7AAB55-04D7-47E1-9409-ABCB9CA54488}" destId="{02DA1EB1-9492-4A98-B0BE-3291BF89271D}" srcOrd="5" destOrd="0" presId="urn:microsoft.com/office/officeart/2005/8/layout/cycle6"/>
    <dgm:cxn modelId="{88780C00-7DAA-4423-9B93-4C3951E675EF}" type="presParOf" srcId="{0D7AAB55-04D7-47E1-9409-ABCB9CA54488}" destId="{162453AB-7D91-4393-86C2-DA2FDF7739D3}" srcOrd="6" destOrd="0" presId="urn:microsoft.com/office/officeart/2005/8/layout/cycle6"/>
    <dgm:cxn modelId="{30A2A858-6EED-4A28-A67D-61216FBB81F6}" type="presParOf" srcId="{0D7AAB55-04D7-47E1-9409-ABCB9CA54488}" destId="{B7EDF0A7-DF29-4080-9177-C01E0238F02C}" srcOrd="7" destOrd="0" presId="urn:microsoft.com/office/officeart/2005/8/layout/cycle6"/>
    <dgm:cxn modelId="{3E9FE08E-1297-4D33-A7E5-6CF7CA441F8E}" type="presParOf" srcId="{0D7AAB55-04D7-47E1-9409-ABCB9CA54488}" destId="{EB0E86A1-366D-4E40-AC0D-E6A58B906AAB}" srcOrd="8" destOrd="0" presId="urn:microsoft.com/office/officeart/2005/8/layout/cycle6"/>
    <dgm:cxn modelId="{052009C2-D3B7-4E67-89CE-61A5A2BBCFE0}" type="presParOf" srcId="{0D7AAB55-04D7-47E1-9409-ABCB9CA54488}" destId="{04EE74CA-C924-4454-9FFD-7D0A884F0EB2}" srcOrd="9" destOrd="0" presId="urn:microsoft.com/office/officeart/2005/8/layout/cycle6"/>
    <dgm:cxn modelId="{BC35F261-E8F8-4820-B4C6-5468A2285174}" type="presParOf" srcId="{0D7AAB55-04D7-47E1-9409-ABCB9CA54488}" destId="{C65E1C67-0045-434D-811A-3888E0216F27}" srcOrd="10" destOrd="0" presId="urn:microsoft.com/office/officeart/2005/8/layout/cycle6"/>
    <dgm:cxn modelId="{D941AEDC-2559-414E-BB6D-06720B8E937C}" type="presParOf" srcId="{0D7AAB55-04D7-47E1-9409-ABCB9CA54488}" destId="{3CCDE001-E582-4EAC-8D42-76A23DDCAB10}" srcOrd="11" destOrd="0" presId="urn:microsoft.com/office/officeart/2005/8/layout/cycle6"/>
    <dgm:cxn modelId="{8F3682C8-063A-40E9-B88A-F3BE1FE5AD85}" type="presParOf" srcId="{0D7AAB55-04D7-47E1-9409-ABCB9CA54488}" destId="{D6E9F9B4-AE25-4FFC-80B6-67E0EB9E8E13}" srcOrd="12" destOrd="0" presId="urn:microsoft.com/office/officeart/2005/8/layout/cycle6"/>
    <dgm:cxn modelId="{644E8FAD-D222-4A7E-BC7E-475435C2F4E9}" type="presParOf" srcId="{0D7AAB55-04D7-47E1-9409-ABCB9CA54488}" destId="{18EDD977-2C30-4EED-A035-F49FF6B54B20}" srcOrd="13" destOrd="0" presId="urn:microsoft.com/office/officeart/2005/8/layout/cycle6"/>
    <dgm:cxn modelId="{813A228A-39CC-4E79-9D6F-4AB5007ACAE2}" type="presParOf" srcId="{0D7AAB55-04D7-47E1-9409-ABCB9CA54488}" destId="{3DA94AFD-214B-4B07-9529-93F14A2447DF}" srcOrd="14" destOrd="0" presId="urn:microsoft.com/office/officeart/2005/8/layout/cycle6"/>
    <dgm:cxn modelId="{9E93243C-98AA-48C0-BA16-98DD9852B4DC}" type="presParOf" srcId="{0D7AAB55-04D7-47E1-9409-ABCB9CA54488}" destId="{89513AD9-8CD3-48D0-8880-6387850D0C2C}" srcOrd="15" destOrd="0" presId="urn:microsoft.com/office/officeart/2005/8/layout/cycle6"/>
    <dgm:cxn modelId="{000DDE02-FBDB-4617-829B-758AF15DA00C}" type="presParOf" srcId="{0D7AAB55-04D7-47E1-9409-ABCB9CA54488}" destId="{321B0BFF-0769-4F7D-82FB-C54983B122A5}" srcOrd="16" destOrd="0" presId="urn:microsoft.com/office/officeart/2005/8/layout/cycle6"/>
    <dgm:cxn modelId="{51F33F90-32ED-4146-A46B-5521A43E7DC9}" type="presParOf" srcId="{0D7AAB55-04D7-47E1-9409-ABCB9CA54488}" destId="{D2D34CCA-3DEA-4729-86A4-1BA46EAFE135}"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31764-AE49-4473-AF7A-046B69C058DA}"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9E5AE4F3-1B7A-4C81-81ED-BD9E08973581}">
      <dgm:prSet/>
      <dgm:spPr/>
      <dgm:t>
        <a:bodyPr/>
        <a:lstStyle/>
        <a:p>
          <a:r>
            <a:rPr lang="en-US" b="1"/>
            <a:t>Decision tree model without pruning:</a:t>
          </a:r>
        </a:p>
      </dgm:t>
    </dgm:pt>
    <dgm:pt modelId="{CF240D29-0DE9-4496-BD78-68CEB04B9E36}" type="parTrans" cxnId="{6FF17A47-47CF-4E45-A245-F912C3F549E4}">
      <dgm:prSet/>
      <dgm:spPr/>
      <dgm:t>
        <a:bodyPr/>
        <a:lstStyle/>
        <a:p>
          <a:endParaRPr lang="en-US"/>
        </a:p>
      </dgm:t>
    </dgm:pt>
    <dgm:pt modelId="{F8A0DCF3-067E-4F98-ABF8-EED43E861BD2}" type="sibTrans" cxnId="{6FF17A47-47CF-4E45-A245-F912C3F549E4}">
      <dgm:prSet/>
      <dgm:spPr/>
      <dgm:t>
        <a:bodyPr/>
        <a:lstStyle/>
        <a:p>
          <a:endParaRPr lang="en-US"/>
        </a:p>
      </dgm:t>
    </dgm:pt>
    <dgm:pt modelId="{5D9EAC52-3370-4784-966A-97A02BE3EAFB}">
      <dgm:prSet/>
      <dgm:spPr/>
      <dgm:t>
        <a:bodyPr/>
        <a:lstStyle/>
        <a:p>
          <a:r>
            <a:rPr lang="en-US" b="1"/>
            <a:t>Test Accuracy score: 80.6%</a:t>
          </a:r>
        </a:p>
      </dgm:t>
    </dgm:pt>
    <dgm:pt modelId="{2CDFC5ED-126E-4907-B99E-6A46FD086834}" type="parTrans" cxnId="{3E28ED58-2CA0-4BA8-8DDC-1BB41134DC13}">
      <dgm:prSet/>
      <dgm:spPr/>
      <dgm:t>
        <a:bodyPr/>
        <a:lstStyle/>
        <a:p>
          <a:endParaRPr lang="en-US"/>
        </a:p>
      </dgm:t>
    </dgm:pt>
    <dgm:pt modelId="{DE45BB35-E174-4E20-B6A4-2E38F26A2095}" type="sibTrans" cxnId="{3E28ED58-2CA0-4BA8-8DDC-1BB41134DC13}">
      <dgm:prSet/>
      <dgm:spPr/>
      <dgm:t>
        <a:bodyPr/>
        <a:lstStyle/>
        <a:p>
          <a:endParaRPr lang="en-US"/>
        </a:p>
      </dgm:t>
    </dgm:pt>
    <dgm:pt modelId="{FB1454F4-4A24-4E50-94F7-58F1489CA306}">
      <dgm:prSet/>
      <dgm:spPr/>
      <dgm:t>
        <a:bodyPr/>
        <a:lstStyle/>
        <a:p>
          <a:r>
            <a:rPr lang="en-US" b="1"/>
            <a:t>Train Accuracy score: 99.7%</a:t>
          </a:r>
        </a:p>
      </dgm:t>
    </dgm:pt>
    <dgm:pt modelId="{1B751322-F573-45B6-8D1C-B742DE83CB6C}" type="parTrans" cxnId="{D8EC1284-3FCB-4C3B-BD5F-E01EBF80B8BE}">
      <dgm:prSet/>
      <dgm:spPr/>
      <dgm:t>
        <a:bodyPr/>
        <a:lstStyle/>
        <a:p>
          <a:endParaRPr lang="en-US"/>
        </a:p>
      </dgm:t>
    </dgm:pt>
    <dgm:pt modelId="{F4616E49-2248-4321-9BFE-CE48C933417A}" type="sibTrans" cxnId="{D8EC1284-3FCB-4C3B-BD5F-E01EBF80B8BE}">
      <dgm:prSet/>
      <dgm:spPr/>
      <dgm:t>
        <a:bodyPr/>
        <a:lstStyle/>
        <a:p>
          <a:endParaRPr lang="en-US"/>
        </a:p>
      </dgm:t>
    </dgm:pt>
    <dgm:pt modelId="{C6D20D39-5764-4BC1-B747-895142834DE0}">
      <dgm:prSet/>
      <dgm:spPr/>
      <dgm:t>
        <a:bodyPr/>
        <a:lstStyle/>
        <a:p>
          <a:r>
            <a:rPr lang="en-US" b="1"/>
            <a:t>Overfitting issue</a:t>
          </a:r>
        </a:p>
      </dgm:t>
    </dgm:pt>
    <dgm:pt modelId="{B2F8B512-1BB8-45C7-BAF1-6DAB288D464E}" type="parTrans" cxnId="{5B40BF20-8D19-4C6A-B6B6-E1C5E06BD6C5}">
      <dgm:prSet/>
      <dgm:spPr/>
      <dgm:t>
        <a:bodyPr/>
        <a:lstStyle/>
        <a:p>
          <a:endParaRPr lang="en-US"/>
        </a:p>
      </dgm:t>
    </dgm:pt>
    <dgm:pt modelId="{16BE406F-6AC9-41A3-88E2-4E9567199CF3}" type="sibTrans" cxnId="{5B40BF20-8D19-4C6A-B6B6-E1C5E06BD6C5}">
      <dgm:prSet/>
      <dgm:spPr/>
      <dgm:t>
        <a:bodyPr/>
        <a:lstStyle/>
        <a:p>
          <a:endParaRPr lang="en-US"/>
        </a:p>
      </dgm:t>
    </dgm:pt>
    <dgm:pt modelId="{39EC06D5-DB8D-4FC6-B3A4-51BC7AA77D5C}">
      <dgm:prSet/>
      <dgm:spPr/>
      <dgm:t>
        <a:bodyPr/>
        <a:lstStyle/>
        <a:p>
          <a:r>
            <a:rPr lang="en-US" b="1"/>
            <a:t>Large tree (difficult to visualize)</a:t>
          </a:r>
        </a:p>
      </dgm:t>
    </dgm:pt>
    <dgm:pt modelId="{0D79D93E-942B-41BD-98DB-5E456C61F1E3}" type="parTrans" cxnId="{7B84F958-EF46-468D-BDBA-10225357324F}">
      <dgm:prSet/>
      <dgm:spPr/>
      <dgm:t>
        <a:bodyPr/>
        <a:lstStyle/>
        <a:p>
          <a:endParaRPr lang="en-US"/>
        </a:p>
      </dgm:t>
    </dgm:pt>
    <dgm:pt modelId="{6FCF3523-915B-4FF2-BD34-9359B3D46EDA}" type="sibTrans" cxnId="{7B84F958-EF46-468D-BDBA-10225357324F}">
      <dgm:prSet/>
      <dgm:spPr/>
      <dgm:t>
        <a:bodyPr/>
        <a:lstStyle/>
        <a:p>
          <a:endParaRPr lang="en-US"/>
        </a:p>
      </dgm:t>
    </dgm:pt>
    <dgm:pt modelId="{E83692E1-1730-4E6B-B56E-BF4808623BBE}">
      <dgm:prSet/>
      <dgm:spPr/>
      <dgm:t>
        <a:bodyPr/>
        <a:lstStyle/>
        <a:p>
          <a:r>
            <a:rPr lang="en-US" b="1"/>
            <a:t>No scaling required</a:t>
          </a:r>
        </a:p>
      </dgm:t>
    </dgm:pt>
    <dgm:pt modelId="{8F1682E6-C121-4626-A65C-3DEFA818C2B3}" type="parTrans" cxnId="{DC2F853B-F9C5-40FA-AC53-0EE873ED8720}">
      <dgm:prSet/>
      <dgm:spPr/>
      <dgm:t>
        <a:bodyPr/>
        <a:lstStyle/>
        <a:p>
          <a:endParaRPr lang="en-US"/>
        </a:p>
      </dgm:t>
    </dgm:pt>
    <dgm:pt modelId="{A07114BF-5D36-428A-B083-D6A01EEA30C9}" type="sibTrans" cxnId="{DC2F853B-F9C5-40FA-AC53-0EE873ED8720}">
      <dgm:prSet/>
      <dgm:spPr/>
      <dgm:t>
        <a:bodyPr/>
        <a:lstStyle/>
        <a:p>
          <a:endParaRPr lang="en-US"/>
        </a:p>
      </dgm:t>
    </dgm:pt>
    <dgm:pt modelId="{74B565CE-BCFA-4671-A2E8-AA4B01A015F5}">
      <dgm:prSet/>
      <dgm:spPr/>
      <dgm:t>
        <a:bodyPr/>
        <a:lstStyle/>
        <a:p>
          <a:r>
            <a:rPr lang="en-US" b="1"/>
            <a:t>Model with Pre-Post pruning using GridSearchCV:</a:t>
          </a:r>
        </a:p>
      </dgm:t>
    </dgm:pt>
    <dgm:pt modelId="{167E9D6F-B44B-4BBE-9964-F4DC30711EB9}" type="parTrans" cxnId="{B0072EC3-8153-4D23-92D2-0331C7B5CFA8}">
      <dgm:prSet/>
      <dgm:spPr/>
      <dgm:t>
        <a:bodyPr/>
        <a:lstStyle/>
        <a:p>
          <a:endParaRPr lang="en-US"/>
        </a:p>
      </dgm:t>
    </dgm:pt>
    <dgm:pt modelId="{5D03110F-9F0F-40E9-A097-98E098769926}" type="sibTrans" cxnId="{B0072EC3-8153-4D23-92D2-0331C7B5CFA8}">
      <dgm:prSet/>
      <dgm:spPr/>
      <dgm:t>
        <a:bodyPr/>
        <a:lstStyle/>
        <a:p>
          <a:endParaRPr lang="en-US"/>
        </a:p>
      </dgm:t>
    </dgm:pt>
    <dgm:pt modelId="{D60A4966-B895-4EB6-9E15-76CA11F2168F}">
      <dgm:prSet/>
      <dgm:spPr/>
      <dgm:t>
        <a:bodyPr/>
        <a:lstStyle/>
        <a:p>
          <a:r>
            <a:rPr lang="en-US" b="1"/>
            <a:t>Addresses overfitting issue</a:t>
          </a:r>
        </a:p>
      </dgm:t>
    </dgm:pt>
    <dgm:pt modelId="{5503578F-BE17-4602-A7F0-D7E3B3019FCD}" type="parTrans" cxnId="{5495353E-7BC4-4F61-85A7-C1A8BD69C64B}">
      <dgm:prSet/>
      <dgm:spPr/>
      <dgm:t>
        <a:bodyPr/>
        <a:lstStyle/>
        <a:p>
          <a:endParaRPr lang="en-US"/>
        </a:p>
      </dgm:t>
    </dgm:pt>
    <dgm:pt modelId="{3D7B27CF-225B-49CB-B1A1-269F52D1A8ED}" type="sibTrans" cxnId="{5495353E-7BC4-4F61-85A7-C1A8BD69C64B}">
      <dgm:prSet/>
      <dgm:spPr/>
      <dgm:t>
        <a:bodyPr/>
        <a:lstStyle/>
        <a:p>
          <a:endParaRPr lang="en-US"/>
        </a:p>
      </dgm:t>
    </dgm:pt>
    <dgm:pt modelId="{C0ACFD58-95F0-42F2-B4C3-DA4BFDE9016F}">
      <dgm:prSet/>
      <dgm:spPr/>
      <dgm:t>
        <a:bodyPr/>
        <a:lstStyle/>
        <a:p>
          <a:r>
            <a:rPr lang="en-US" b="1"/>
            <a:t>Test Accuracy score: 86.5% </a:t>
          </a:r>
        </a:p>
      </dgm:t>
    </dgm:pt>
    <dgm:pt modelId="{FF0E83D9-2A02-4806-8582-DD26A72F359F}" type="parTrans" cxnId="{EE9CF7CE-BFB2-4D81-8385-533A88597A81}">
      <dgm:prSet/>
      <dgm:spPr/>
      <dgm:t>
        <a:bodyPr/>
        <a:lstStyle/>
        <a:p>
          <a:endParaRPr lang="en-US"/>
        </a:p>
      </dgm:t>
    </dgm:pt>
    <dgm:pt modelId="{5EC4C8A3-DE33-42DC-A945-17B2849B901E}" type="sibTrans" cxnId="{EE9CF7CE-BFB2-4D81-8385-533A88597A81}">
      <dgm:prSet/>
      <dgm:spPr/>
      <dgm:t>
        <a:bodyPr/>
        <a:lstStyle/>
        <a:p>
          <a:endParaRPr lang="en-US"/>
        </a:p>
      </dgm:t>
    </dgm:pt>
    <dgm:pt modelId="{6A0C41E3-962F-4B97-9C4C-738C94130748}">
      <dgm:prSet/>
      <dgm:spPr/>
      <dgm:t>
        <a:bodyPr/>
        <a:lstStyle/>
        <a:p>
          <a:r>
            <a:rPr lang="en-US" b="1"/>
            <a:t>Train Accuracy score: 86.1% </a:t>
          </a:r>
        </a:p>
      </dgm:t>
    </dgm:pt>
    <dgm:pt modelId="{BD743050-0032-4296-80FD-71CBCD95890D}" type="parTrans" cxnId="{1578CBF5-E111-4163-8D06-287777FDFA68}">
      <dgm:prSet/>
      <dgm:spPr/>
      <dgm:t>
        <a:bodyPr/>
        <a:lstStyle/>
        <a:p>
          <a:endParaRPr lang="en-US"/>
        </a:p>
      </dgm:t>
    </dgm:pt>
    <dgm:pt modelId="{5C11F3C2-9066-4328-8634-D87D4F648103}" type="sibTrans" cxnId="{1578CBF5-E111-4163-8D06-287777FDFA68}">
      <dgm:prSet/>
      <dgm:spPr/>
      <dgm:t>
        <a:bodyPr/>
        <a:lstStyle/>
        <a:p>
          <a:endParaRPr lang="en-US"/>
        </a:p>
      </dgm:t>
    </dgm:pt>
    <dgm:pt modelId="{7BAF8A3E-CD72-4136-93C0-DF143F5A8B93}">
      <dgm:prSet/>
      <dgm:spPr/>
      <dgm:t>
        <a:bodyPr/>
        <a:lstStyle/>
        <a:p>
          <a:r>
            <a:rPr lang="en-US" b="1"/>
            <a:t>Precision score: 74.5%</a:t>
          </a:r>
        </a:p>
      </dgm:t>
    </dgm:pt>
    <dgm:pt modelId="{860BE453-A1BA-439F-89A4-8A2FAD69445F}" type="parTrans" cxnId="{C58561EF-858C-41DA-82AA-768BCE1E08D0}">
      <dgm:prSet/>
      <dgm:spPr/>
      <dgm:t>
        <a:bodyPr/>
        <a:lstStyle/>
        <a:p>
          <a:endParaRPr lang="en-US"/>
        </a:p>
      </dgm:t>
    </dgm:pt>
    <dgm:pt modelId="{780FAF48-7D0B-464C-9107-6B6FC5E318E2}" type="sibTrans" cxnId="{C58561EF-858C-41DA-82AA-768BCE1E08D0}">
      <dgm:prSet/>
      <dgm:spPr/>
      <dgm:t>
        <a:bodyPr/>
        <a:lstStyle/>
        <a:p>
          <a:endParaRPr lang="en-US"/>
        </a:p>
      </dgm:t>
    </dgm:pt>
    <dgm:pt modelId="{1B1EE87D-8EDD-4BB3-AD4D-EC9786D37B3B}">
      <dgm:prSet/>
      <dgm:spPr/>
      <dgm:t>
        <a:bodyPr/>
        <a:lstStyle/>
        <a:p>
          <a:r>
            <a:rPr lang="en-US" b="1"/>
            <a:t>Recall score: 62.2%</a:t>
          </a:r>
        </a:p>
      </dgm:t>
    </dgm:pt>
    <dgm:pt modelId="{9A10D32F-B6C6-4F79-94EC-80F8A739306E}" type="parTrans" cxnId="{6BBB9DA3-23B2-4509-8F0A-BFB3A74CBCDF}">
      <dgm:prSet/>
      <dgm:spPr/>
      <dgm:t>
        <a:bodyPr/>
        <a:lstStyle/>
        <a:p>
          <a:endParaRPr lang="en-US"/>
        </a:p>
      </dgm:t>
    </dgm:pt>
    <dgm:pt modelId="{B679D772-3337-4164-B50F-E111CFA2D9DB}" type="sibTrans" cxnId="{6BBB9DA3-23B2-4509-8F0A-BFB3A74CBCDF}">
      <dgm:prSet/>
      <dgm:spPr/>
      <dgm:t>
        <a:bodyPr/>
        <a:lstStyle/>
        <a:p>
          <a:endParaRPr lang="en-US"/>
        </a:p>
      </dgm:t>
    </dgm:pt>
    <dgm:pt modelId="{4AC0BBD0-F2C0-4C51-A030-EF2C86D9637D}">
      <dgm:prSet/>
      <dgm:spPr/>
      <dgm:t>
        <a:bodyPr/>
        <a:lstStyle/>
        <a:p>
          <a:r>
            <a:rPr lang="en-US" b="1"/>
            <a:t>F1 score: 67.8%</a:t>
          </a:r>
        </a:p>
      </dgm:t>
    </dgm:pt>
    <dgm:pt modelId="{00CF786E-148C-4F6E-9572-CDD52D69F6B2}" type="parTrans" cxnId="{98FD2B8D-95FE-46AF-8D0A-D9BF68B767CA}">
      <dgm:prSet/>
      <dgm:spPr/>
      <dgm:t>
        <a:bodyPr/>
        <a:lstStyle/>
        <a:p>
          <a:endParaRPr lang="en-US"/>
        </a:p>
      </dgm:t>
    </dgm:pt>
    <dgm:pt modelId="{C3A34913-EE0D-4BF7-A03D-4BC54F972DDA}" type="sibTrans" cxnId="{98FD2B8D-95FE-46AF-8D0A-D9BF68B767CA}">
      <dgm:prSet/>
      <dgm:spPr/>
      <dgm:t>
        <a:bodyPr/>
        <a:lstStyle/>
        <a:p>
          <a:endParaRPr lang="en-US"/>
        </a:p>
      </dgm:t>
    </dgm:pt>
    <dgm:pt modelId="{626F339B-2DED-4915-8A94-E0B306B53E50}">
      <dgm:prSet/>
      <dgm:spPr/>
      <dgm:t>
        <a:bodyPr/>
        <a:lstStyle/>
        <a:p>
          <a:r>
            <a:rPr lang="en-US" b="1"/>
            <a:t>Small tree (easy to </a:t>
          </a:r>
          <a:r>
            <a:rPr lang="en-US" b="1">
              <a:latin typeface="Calibri Light" panose="020F0302020204030204"/>
            </a:rPr>
            <a:t>understand</a:t>
          </a:r>
          <a:r>
            <a:rPr lang="en-US" b="1"/>
            <a:t>)</a:t>
          </a:r>
        </a:p>
      </dgm:t>
    </dgm:pt>
    <dgm:pt modelId="{BB77B156-2452-4A09-B047-E324F249C95C}" type="parTrans" cxnId="{851808AE-67C9-4BDB-8D0F-3001869FCDE6}">
      <dgm:prSet/>
      <dgm:spPr/>
      <dgm:t>
        <a:bodyPr/>
        <a:lstStyle/>
        <a:p>
          <a:endParaRPr lang="en-US"/>
        </a:p>
      </dgm:t>
    </dgm:pt>
    <dgm:pt modelId="{95F1B8BA-C28F-4655-A0D5-9252B8465D54}" type="sibTrans" cxnId="{851808AE-67C9-4BDB-8D0F-3001869FCDE6}">
      <dgm:prSet/>
      <dgm:spPr/>
      <dgm:t>
        <a:bodyPr/>
        <a:lstStyle/>
        <a:p>
          <a:endParaRPr lang="en-US"/>
        </a:p>
      </dgm:t>
    </dgm:pt>
    <dgm:pt modelId="{9A87B4E6-AA97-4B08-8C70-E755CB651553}" type="pres">
      <dgm:prSet presAssocID="{5BB31764-AE49-4473-AF7A-046B69C058DA}" presName="Name0" presStyleCnt="0">
        <dgm:presLayoutVars>
          <dgm:dir/>
          <dgm:animLvl val="lvl"/>
          <dgm:resizeHandles val="exact"/>
        </dgm:presLayoutVars>
      </dgm:prSet>
      <dgm:spPr/>
    </dgm:pt>
    <dgm:pt modelId="{E0F54012-9CC5-4904-8C39-03650C9D3025}" type="pres">
      <dgm:prSet presAssocID="{9E5AE4F3-1B7A-4C81-81ED-BD9E08973581}" presName="composite" presStyleCnt="0"/>
      <dgm:spPr/>
    </dgm:pt>
    <dgm:pt modelId="{9D204189-6BB3-4D37-8B9A-AC53FB238C53}" type="pres">
      <dgm:prSet presAssocID="{9E5AE4F3-1B7A-4C81-81ED-BD9E08973581}" presName="parTx" presStyleLbl="node1" presStyleIdx="0" presStyleCnt="2">
        <dgm:presLayoutVars>
          <dgm:chMax val="0"/>
          <dgm:chPref val="0"/>
          <dgm:bulletEnabled val="1"/>
        </dgm:presLayoutVars>
      </dgm:prSet>
      <dgm:spPr/>
    </dgm:pt>
    <dgm:pt modelId="{5D488A05-631F-4B81-8B7E-06713F90E609}" type="pres">
      <dgm:prSet presAssocID="{9E5AE4F3-1B7A-4C81-81ED-BD9E08973581}" presName="desTx" presStyleLbl="revTx" presStyleIdx="0" presStyleCnt="2">
        <dgm:presLayoutVars>
          <dgm:bulletEnabled val="1"/>
        </dgm:presLayoutVars>
      </dgm:prSet>
      <dgm:spPr/>
    </dgm:pt>
    <dgm:pt modelId="{AAA6BFB4-B7DF-41AB-BFDA-7C9CA5DE2EF6}" type="pres">
      <dgm:prSet presAssocID="{F8A0DCF3-067E-4F98-ABF8-EED43E861BD2}" presName="space" presStyleCnt="0"/>
      <dgm:spPr/>
    </dgm:pt>
    <dgm:pt modelId="{2DBF44EE-28AF-468B-B932-51FBB3019DBE}" type="pres">
      <dgm:prSet presAssocID="{74B565CE-BCFA-4671-A2E8-AA4B01A015F5}" presName="composite" presStyleCnt="0"/>
      <dgm:spPr/>
    </dgm:pt>
    <dgm:pt modelId="{A860B39F-8751-4C28-8F50-2D69E706982E}" type="pres">
      <dgm:prSet presAssocID="{74B565CE-BCFA-4671-A2E8-AA4B01A015F5}" presName="parTx" presStyleLbl="node1" presStyleIdx="1" presStyleCnt="2">
        <dgm:presLayoutVars>
          <dgm:chMax val="0"/>
          <dgm:chPref val="0"/>
          <dgm:bulletEnabled val="1"/>
        </dgm:presLayoutVars>
      </dgm:prSet>
      <dgm:spPr/>
    </dgm:pt>
    <dgm:pt modelId="{374AD7C0-0835-412B-AE8A-9C4F78367079}" type="pres">
      <dgm:prSet presAssocID="{74B565CE-BCFA-4671-A2E8-AA4B01A015F5}" presName="desTx" presStyleLbl="revTx" presStyleIdx="1" presStyleCnt="2">
        <dgm:presLayoutVars>
          <dgm:bulletEnabled val="1"/>
        </dgm:presLayoutVars>
      </dgm:prSet>
      <dgm:spPr/>
    </dgm:pt>
  </dgm:ptLst>
  <dgm:cxnLst>
    <dgm:cxn modelId="{382A9916-1836-4C48-9F28-61536465400A}" type="presOf" srcId="{5BB31764-AE49-4473-AF7A-046B69C058DA}" destId="{9A87B4E6-AA97-4B08-8C70-E755CB651553}" srcOrd="0" destOrd="0" presId="urn:microsoft.com/office/officeart/2005/8/layout/chevron1"/>
    <dgm:cxn modelId="{5B40BF20-8D19-4C6A-B6B6-E1C5E06BD6C5}" srcId="{9E5AE4F3-1B7A-4C81-81ED-BD9E08973581}" destId="{C6D20D39-5764-4BC1-B747-895142834DE0}" srcOrd="2" destOrd="0" parTransId="{B2F8B512-1BB8-45C7-BAF1-6DAB288D464E}" sibTransId="{16BE406F-6AC9-41A3-88E2-4E9567199CF3}"/>
    <dgm:cxn modelId="{DC2F853B-F9C5-40FA-AC53-0EE873ED8720}" srcId="{9E5AE4F3-1B7A-4C81-81ED-BD9E08973581}" destId="{E83692E1-1730-4E6B-B56E-BF4808623BBE}" srcOrd="4" destOrd="0" parTransId="{8F1682E6-C121-4626-A65C-3DEFA818C2B3}" sibTransId="{A07114BF-5D36-428A-B083-D6A01EEA30C9}"/>
    <dgm:cxn modelId="{5495353E-7BC4-4F61-85A7-C1A8BD69C64B}" srcId="{74B565CE-BCFA-4671-A2E8-AA4B01A015F5}" destId="{D60A4966-B895-4EB6-9E15-76CA11F2168F}" srcOrd="0" destOrd="0" parTransId="{5503578F-BE17-4602-A7F0-D7E3B3019FCD}" sibTransId="{3D7B27CF-225B-49CB-B1A1-269F52D1A8ED}"/>
    <dgm:cxn modelId="{8D8C3041-FCA7-4C4F-AEB3-E6B5D5D812BB}" type="presOf" srcId="{6A0C41E3-962F-4B97-9C4C-738C94130748}" destId="{374AD7C0-0835-412B-AE8A-9C4F78367079}" srcOrd="0" destOrd="2" presId="urn:microsoft.com/office/officeart/2005/8/layout/chevron1"/>
    <dgm:cxn modelId="{D002AE44-A4E0-44C6-8C43-48FC47F20D80}" type="presOf" srcId="{FB1454F4-4A24-4E50-94F7-58F1489CA306}" destId="{5D488A05-631F-4B81-8B7E-06713F90E609}" srcOrd="0" destOrd="1" presId="urn:microsoft.com/office/officeart/2005/8/layout/chevron1"/>
    <dgm:cxn modelId="{7EDE3365-5BA3-4893-91D5-787117C48112}" type="presOf" srcId="{4AC0BBD0-F2C0-4C51-A030-EF2C86D9637D}" destId="{374AD7C0-0835-412B-AE8A-9C4F78367079}" srcOrd="0" destOrd="5" presId="urn:microsoft.com/office/officeart/2005/8/layout/chevron1"/>
    <dgm:cxn modelId="{6FF17A47-47CF-4E45-A245-F912C3F549E4}" srcId="{5BB31764-AE49-4473-AF7A-046B69C058DA}" destId="{9E5AE4F3-1B7A-4C81-81ED-BD9E08973581}" srcOrd="0" destOrd="0" parTransId="{CF240D29-0DE9-4496-BD78-68CEB04B9E36}" sibTransId="{F8A0DCF3-067E-4F98-ABF8-EED43E861BD2}"/>
    <dgm:cxn modelId="{6124FE4F-9F1D-44D9-9379-DE29CEE1E580}" type="presOf" srcId="{C6D20D39-5764-4BC1-B747-895142834DE0}" destId="{5D488A05-631F-4B81-8B7E-06713F90E609}" srcOrd="0" destOrd="2" presId="urn:microsoft.com/office/officeart/2005/8/layout/chevron1"/>
    <dgm:cxn modelId="{62FAC676-712F-4213-8122-D38971EF1533}" type="presOf" srcId="{626F339B-2DED-4915-8A94-E0B306B53E50}" destId="{374AD7C0-0835-412B-AE8A-9C4F78367079}" srcOrd="0" destOrd="6" presId="urn:microsoft.com/office/officeart/2005/8/layout/chevron1"/>
    <dgm:cxn modelId="{3E28ED58-2CA0-4BA8-8DDC-1BB41134DC13}" srcId="{9E5AE4F3-1B7A-4C81-81ED-BD9E08973581}" destId="{5D9EAC52-3370-4784-966A-97A02BE3EAFB}" srcOrd="0" destOrd="0" parTransId="{2CDFC5ED-126E-4907-B99E-6A46FD086834}" sibTransId="{DE45BB35-E174-4E20-B6A4-2E38F26A2095}"/>
    <dgm:cxn modelId="{7B84F958-EF46-468D-BDBA-10225357324F}" srcId="{9E5AE4F3-1B7A-4C81-81ED-BD9E08973581}" destId="{39EC06D5-DB8D-4FC6-B3A4-51BC7AA77D5C}" srcOrd="3" destOrd="0" parTransId="{0D79D93E-942B-41BD-98DB-5E456C61F1E3}" sibTransId="{6FCF3523-915B-4FF2-BD34-9359B3D46EDA}"/>
    <dgm:cxn modelId="{D8EC1284-3FCB-4C3B-BD5F-E01EBF80B8BE}" srcId="{9E5AE4F3-1B7A-4C81-81ED-BD9E08973581}" destId="{FB1454F4-4A24-4E50-94F7-58F1489CA306}" srcOrd="1" destOrd="0" parTransId="{1B751322-F573-45B6-8D1C-B742DE83CB6C}" sibTransId="{F4616E49-2248-4321-9BFE-CE48C933417A}"/>
    <dgm:cxn modelId="{98FD2B8D-95FE-46AF-8D0A-D9BF68B767CA}" srcId="{74B565CE-BCFA-4671-A2E8-AA4B01A015F5}" destId="{4AC0BBD0-F2C0-4C51-A030-EF2C86D9637D}" srcOrd="5" destOrd="0" parTransId="{00CF786E-148C-4F6E-9572-CDD52D69F6B2}" sibTransId="{C3A34913-EE0D-4BF7-A03D-4BC54F972DDA}"/>
    <dgm:cxn modelId="{97C1969B-503D-499A-8E52-80387DA140D9}" type="presOf" srcId="{E83692E1-1730-4E6B-B56E-BF4808623BBE}" destId="{5D488A05-631F-4B81-8B7E-06713F90E609}" srcOrd="0" destOrd="4" presId="urn:microsoft.com/office/officeart/2005/8/layout/chevron1"/>
    <dgm:cxn modelId="{6BBB9DA3-23B2-4509-8F0A-BFB3A74CBCDF}" srcId="{74B565CE-BCFA-4671-A2E8-AA4B01A015F5}" destId="{1B1EE87D-8EDD-4BB3-AD4D-EC9786D37B3B}" srcOrd="4" destOrd="0" parTransId="{9A10D32F-B6C6-4F79-94EC-80F8A739306E}" sibTransId="{B679D772-3337-4164-B50F-E111CFA2D9DB}"/>
    <dgm:cxn modelId="{851808AE-67C9-4BDB-8D0F-3001869FCDE6}" srcId="{74B565CE-BCFA-4671-A2E8-AA4B01A015F5}" destId="{626F339B-2DED-4915-8A94-E0B306B53E50}" srcOrd="6" destOrd="0" parTransId="{BB77B156-2452-4A09-B047-E324F249C95C}" sibTransId="{95F1B8BA-C28F-4655-A0D5-9252B8465D54}"/>
    <dgm:cxn modelId="{5FB821B6-B30A-4531-9120-C0B40A494444}" type="presOf" srcId="{74B565CE-BCFA-4671-A2E8-AA4B01A015F5}" destId="{A860B39F-8751-4C28-8F50-2D69E706982E}" srcOrd="0" destOrd="0" presId="urn:microsoft.com/office/officeart/2005/8/layout/chevron1"/>
    <dgm:cxn modelId="{27F791B7-73D5-4732-8CA3-07D115A775FE}" type="presOf" srcId="{D60A4966-B895-4EB6-9E15-76CA11F2168F}" destId="{374AD7C0-0835-412B-AE8A-9C4F78367079}" srcOrd="0" destOrd="0" presId="urn:microsoft.com/office/officeart/2005/8/layout/chevron1"/>
    <dgm:cxn modelId="{C5D7D6B7-BC2C-4A2C-AFDD-24F4C1677F83}" type="presOf" srcId="{5D9EAC52-3370-4784-966A-97A02BE3EAFB}" destId="{5D488A05-631F-4B81-8B7E-06713F90E609}" srcOrd="0" destOrd="0" presId="urn:microsoft.com/office/officeart/2005/8/layout/chevron1"/>
    <dgm:cxn modelId="{6B50C3BB-98D9-406D-AA1C-3D11D9DDBC14}" type="presOf" srcId="{7BAF8A3E-CD72-4136-93C0-DF143F5A8B93}" destId="{374AD7C0-0835-412B-AE8A-9C4F78367079}" srcOrd="0" destOrd="3" presId="urn:microsoft.com/office/officeart/2005/8/layout/chevron1"/>
    <dgm:cxn modelId="{4E00C5BE-7CC8-4B2B-90ED-AD9159C16036}" type="presOf" srcId="{39EC06D5-DB8D-4FC6-B3A4-51BC7AA77D5C}" destId="{5D488A05-631F-4B81-8B7E-06713F90E609}" srcOrd="0" destOrd="3" presId="urn:microsoft.com/office/officeart/2005/8/layout/chevron1"/>
    <dgm:cxn modelId="{B0072EC3-8153-4D23-92D2-0331C7B5CFA8}" srcId="{5BB31764-AE49-4473-AF7A-046B69C058DA}" destId="{74B565CE-BCFA-4671-A2E8-AA4B01A015F5}" srcOrd="1" destOrd="0" parTransId="{167E9D6F-B44B-4BBE-9964-F4DC30711EB9}" sibTransId="{5D03110F-9F0F-40E9-A097-98E098769926}"/>
    <dgm:cxn modelId="{EE9CF7CE-BFB2-4D81-8385-533A88597A81}" srcId="{74B565CE-BCFA-4671-A2E8-AA4B01A015F5}" destId="{C0ACFD58-95F0-42F2-B4C3-DA4BFDE9016F}" srcOrd="1" destOrd="0" parTransId="{FF0E83D9-2A02-4806-8582-DD26A72F359F}" sibTransId="{5EC4C8A3-DE33-42DC-A945-17B2849B901E}"/>
    <dgm:cxn modelId="{69CD0DE8-9473-4E0D-87C1-35D3FE077754}" type="presOf" srcId="{1B1EE87D-8EDD-4BB3-AD4D-EC9786D37B3B}" destId="{374AD7C0-0835-412B-AE8A-9C4F78367079}" srcOrd="0" destOrd="4" presId="urn:microsoft.com/office/officeart/2005/8/layout/chevron1"/>
    <dgm:cxn modelId="{C58561EF-858C-41DA-82AA-768BCE1E08D0}" srcId="{74B565CE-BCFA-4671-A2E8-AA4B01A015F5}" destId="{7BAF8A3E-CD72-4136-93C0-DF143F5A8B93}" srcOrd="3" destOrd="0" parTransId="{860BE453-A1BA-439F-89A4-8A2FAD69445F}" sibTransId="{780FAF48-7D0B-464C-9107-6B6FC5E318E2}"/>
    <dgm:cxn modelId="{2CAE0EF2-FF3E-4A9B-99E6-1EA9E481A4B3}" type="presOf" srcId="{9E5AE4F3-1B7A-4C81-81ED-BD9E08973581}" destId="{9D204189-6BB3-4D37-8B9A-AC53FB238C53}" srcOrd="0" destOrd="0" presId="urn:microsoft.com/office/officeart/2005/8/layout/chevron1"/>
    <dgm:cxn modelId="{787FD5F2-9C76-4EB2-A4A3-DB19F88A8C91}" type="presOf" srcId="{C0ACFD58-95F0-42F2-B4C3-DA4BFDE9016F}" destId="{374AD7C0-0835-412B-AE8A-9C4F78367079}" srcOrd="0" destOrd="1" presId="urn:microsoft.com/office/officeart/2005/8/layout/chevron1"/>
    <dgm:cxn modelId="{1578CBF5-E111-4163-8D06-287777FDFA68}" srcId="{74B565CE-BCFA-4671-A2E8-AA4B01A015F5}" destId="{6A0C41E3-962F-4B97-9C4C-738C94130748}" srcOrd="2" destOrd="0" parTransId="{BD743050-0032-4296-80FD-71CBCD95890D}" sibTransId="{5C11F3C2-9066-4328-8634-D87D4F648103}"/>
    <dgm:cxn modelId="{E0B68821-7580-4E2C-BA79-A62B4288F496}" type="presParOf" srcId="{9A87B4E6-AA97-4B08-8C70-E755CB651553}" destId="{E0F54012-9CC5-4904-8C39-03650C9D3025}" srcOrd="0" destOrd="0" presId="urn:microsoft.com/office/officeart/2005/8/layout/chevron1"/>
    <dgm:cxn modelId="{E9E865CB-441A-4815-91A4-216EE3A266E9}" type="presParOf" srcId="{E0F54012-9CC5-4904-8C39-03650C9D3025}" destId="{9D204189-6BB3-4D37-8B9A-AC53FB238C53}" srcOrd="0" destOrd="0" presId="urn:microsoft.com/office/officeart/2005/8/layout/chevron1"/>
    <dgm:cxn modelId="{E8B29963-0722-4EC2-8029-FA20E0A68270}" type="presParOf" srcId="{E0F54012-9CC5-4904-8C39-03650C9D3025}" destId="{5D488A05-631F-4B81-8B7E-06713F90E609}" srcOrd="1" destOrd="0" presId="urn:microsoft.com/office/officeart/2005/8/layout/chevron1"/>
    <dgm:cxn modelId="{F07A43A6-379D-4661-A5EF-693E1D418857}" type="presParOf" srcId="{9A87B4E6-AA97-4B08-8C70-E755CB651553}" destId="{AAA6BFB4-B7DF-41AB-BFDA-7C9CA5DE2EF6}" srcOrd="1" destOrd="0" presId="urn:microsoft.com/office/officeart/2005/8/layout/chevron1"/>
    <dgm:cxn modelId="{0DEF8DC2-FBF7-4609-A639-D5A14FDB2C1A}" type="presParOf" srcId="{9A87B4E6-AA97-4B08-8C70-E755CB651553}" destId="{2DBF44EE-28AF-468B-B932-51FBB3019DBE}" srcOrd="2" destOrd="0" presId="urn:microsoft.com/office/officeart/2005/8/layout/chevron1"/>
    <dgm:cxn modelId="{5B274642-D4AD-4A81-B0FE-004FBADA9425}" type="presParOf" srcId="{2DBF44EE-28AF-468B-B932-51FBB3019DBE}" destId="{A860B39F-8751-4C28-8F50-2D69E706982E}" srcOrd="0" destOrd="0" presId="urn:microsoft.com/office/officeart/2005/8/layout/chevron1"/>
    <dgm:cxn modelId="{1AAEEFA5-3200-4989-AE2F-7D40351D66C1}" type="presParOf" srcId="{2DBF44EE-28AF-468B-B932-51FBB3019DBE}" destId="{374AD7C0-0835-412B-AE8A-9C4F78367079}" srcOrd="1"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72B2F-32B3-4516-A215-2EFEE7DE6E85}">
      <dsp:nvSpPr>
        <dsp:cNvPr id="0" name=""/>
        <dsp:cNvSpPr/>
      </dsp:nvSpPr>
      <dsp:spPr>
        <a:xfrm>
          <a:off x="2243589" y="2802"/>
          <a:ext cx="1145516" cy="7445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Remove duplicates</a:t>
          </a:r>
          <a:endParaRPr lang="en-US" sz="800" kern="1200"/>
        </a:p>
      </dsp:txBody>
      <dsp:txXfrm>
        <a:off x="2279937" y="39150"/>
        <a:ext cx="1072820" cy="671889"/>
      </dsp:txXfrm>
    </dsp:sp>
    <dsp:sp modelId="{812C640B-2BA6-4917-9A22-D63669BC0FFB}">
      <dsp:nvSpPr>
        <dsp:cNvPr id="0" name=""/>
        <dsp:cNvSpPr/>
      </dsp:nvSpPr>
      <dsp:spPr>
        <a:xfrm>
          <a:off x="1063086" y="375094"/>
          <a:ext cx="3506522" cy="3506522"/>
        </a:xfrm>
        <a:custGeom>
          <a:avLst/>
          <a:gdLst/>
          <a:ahLst/>
          <a:cxnLst/>
          <a:rect l="0" t="0" r="0" b="0"/>
          <a:pathLst>
            <a:path>
              <a:moveTo>
                <a:pt x="2333329" y="98738"/>
              </a:moveTo>
              <a:arcTo wR="1753261" hR="1753261" stAng="17359227" swAng="1500043"/>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76F986-4738-4A8B-9623-9F40E243253A}">
      <dsp:nvSpPr>
        <dsp:cNvPr id="0" name=""/>
        <dsp:cNvSpPr/>
      </dsp:nvSpPr>
      <dsp:spPr>
        <a:xfrm>
          <a:off x="3761958" y="879432"/>
          <a:ext cx="1145516" cy="74458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Remove entries with N.A or invalid data in any column</a:t>
          </a:r>
          <a:endParaRPr lang="en-US" sz="800" kern="1200"/>
        </a:p>
      </dsp:txBody>
      <dsp:txXfrm>
        <a:off x="3798306" y="915780"/>
        <a:ext cx="1072820" cy="671889"/>
      </dsp:txXfrm>
    </dsp:sp>
    <dsp:sp modelId="{02DA1EB1-9492-4A98-B0BE-3291BF89271D}">
      <dsp:nvSpPr>
        <dsp:cNvPr id="0" name=""/>
        <dsp:cNvSpPr/>
      </dsp:nvSpPr>
      <dsp:spPr>
        <a:xfrm>
          <a:off x="1063086" y="375094"/>
          <a:ext cx="3506522" cy="3506522"/>
        </a:xfrm>
        <a:custGeom>
          <a:avLst/>
          <a:gdLst/>
          <a:ahLst/>
          <a:cxnLst/>
          <a:rect l="0" t="0" r="0" b="0"/>
          <a:pathLst>
            <a:path>
              <a:moveTo>
                <a:pt x="3435291" y="1258592"/>
              </a:moveTo>
              <a:arcTo wR="1753261" hR="1753261" stAng="20616714" swAng="1966572"/>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2453AB-7D91-4393-86C2-DA2FDF7739D3}">
      <dsp:nvSpPr>
        <dsp:cNvPr id="0" name=""/>
        <dsp:cNvSpPr/>
      </dsp:nvSpPr>
      <dsp:spPr>
        <a:xfrm>
          <a:off x="3761958" y="2632693"/>
          <a:ext cx="1145516" cy="74458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For some algorithms, ie. SVM, Logistic regression, KNN, we have done the Scaling</a:t>
          </a:r>
          <a:endParaRPr lang="en-US" sz="800" kern="1200"/>
        </a:p>
      </dsp:txBody>
      <dsp:txXfrm>
        <a:off x="3798306" y="2669041"/>
        <a:ext cx="1072820" cy="671889"/>
      </dsp:txXfrm>
    </dsp:sp>
    <dsp:sp modelId="{EB0E86A1-366D-4E40-AC0D-E6A58B906AAB}">
      <dsp:nvSpPr>
        <dsp:cNvPr id="0" name=""/>
        <dsp:cNvSpPr/>
      </dsp:nvSpPr>
      <dsp:spPr>
        <a:xfrm>
          <a:off x="1063086" y="375094"/>
          <a:ext cx="3506522" cy="3506522"/>
        </a:xfrm>
        <a:custGeom>
          <a:avLst/>
          <a:gdLst/>
          <a:ahLst/>
          <a:cxnLst/>
          <a:rect l="0" t="0" r="0" b="0"/>
          <a:pathLst>
            <a:path>
              <a:moveTo>
                <a:pt x="2978228" y="3007605"/>
              </a:moveTo>
              <a:arcTo wR="1753261" hR="1753261" stAng="2740730" swAng="1500043"/>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EE74CA-C924-4454-9FFD-7D0A884F0EB2}">
      <dsp:nvSpPr>
        <dsp:cNvPr id="0" name=""/>
        <dsp:cNvSpPr/>
      </dsp:nvSpPr>
      <dsp:spPr>
        <a:xfrm>
          <a:off x="2243589" y="3509324"/>
          <a:ext cx="1145516" cy="74458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0" i="0" kern="1200"/>
            <a:t>Categorize Popularity:</a:t>
          </a:r>
          <a:endParaRPr lang="en-US" sz="800" kern="1200"/>
        </a:p>
        <a:p>
          <a:pPr marL="57150" lvl="1" indent="-57150" algn="l" defTabSz="266700">
            <a:lnSpc>
              <a:spcPct val="90000"/>
            </a:lnSpc>
            <a:spcBef>
              <a:spcPct val="0"/>
            </a:spcBef>
            <a:spcAft>
              <a:spcPct val="15000"/>
            </a:spcAft>
            <a:buChar char="•"/>
          </a:pPr>
          <a:r>
            <a:rPr lang="en-US" sz="600" b="0" i="0" kern="1200"/>
            <a:t>Non-popular &lt; 50</a:t>
          </a:r>
          <a:endParaRPr lang="en-US" sz="600" kern="1200"/>
        </a:p>
      </dsp:txBody>
      <dsp:txXfrm>
        <a:off x="2279937" y="3545672"/>
        <a:ext cx="1072820" cy="671889"/>
      </dsp:txXfrm>
    </dsp:sp>
    <dsp:sp modelId="{3CCDE001-E582-4EAC-8D42-76A23DDCAB10}">
      <dsp:nvSpPr>
        <dsp:cNvPr id="0" name=""/>
        <dsp:cNvSpPr/>
      </dsp:nvSpPr>
      <dsp:spPr>
        <a:xfrm>
          <a:off x="1063086" y="375094"/>
          <a:ext cx="3506522" cy="3506522"/>
        </a:xfrm>
        <a:custGeom>
          <a:avLst/>
          <a:gdLst/>
          <a:ahLst/>
          <a:cxnLst/>
          <a:rect l="0" t="0" r="0" b="0"/>
          <a:pathLst>
            <a:path>
              <a:moveTo>
                <a:pt x="1173192" y="3407783"/>
              </a:moveTo>
              <a:arcTo wR="1753261" hR="1753261" stAng="6559227" swAng="1500043"/>
            </a:path>
          </a:pathLst>
        </a:cu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E9F9B4-AE25-4FFC-80B6-67E0EB9E8E13}">
      <dsp:nvSpPr>
        <dsp:cNvPr id="0" name=""/>
        <dsp:cNvSpPr/>
      </dsp:nvSpPr>
      <dsp:spPr>
        <a:xfrm>
          <a:off x="725220" y="2632693"/>
          <a:ext cx="1145516" cy="74458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Popular  &gt;= 50</a:t>
          </a:r>
          <a:endParaRPr lang="en-US" sz="800" kern="1200"/>
        </a:p>
      </dsp:txBody>
      <dsp:txXfrm>
        <a:off x="761568" y="2669041"/>
        <a:ext cx="1072820" cy="671889"/>
      </dsp:txXfrm>
    </dsp:sp>
    <dsp:sp modelId="{3DA94AFD-214B-4B07-9529-93F14A2447DF}">
      <dsp:nvSpPr>
        <dsp:cNvPr id="0" name=""/>
        <dsp:cNvSpPr/>
      </dsp:nvSpPr>
      <dsp:spPr>
        <a:xfrm>
          <a:off x="1063086" y="375094"/>
          <a:ext cx="3506522" cy="3506522"/>
        </a:xfrm>
        <a:custGeom>
          <a:avLst/>
          <a:gdLst/>
          <a:ahLst/>
          <a:cxnLst/>
          <a:rect l="0" t="0" r="0" b="0"/>
          <a:pathLst>
            <a:path>
              <a:moveTo>
                <a:pt x="71230" y="2247930"/>
              </a:moveTo>
              <a:arcTo wR="1753261" hR="1753261" stAng="9816714" swAng="1966572"/>
            </a:path>
          </a:pathLst>
        </a:custGeom>
        <a:noFill/>
        <a:ln w="127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513AD9-8CD3-48D0-8880-6387850D0C2C}">
      <dsp:nvSpPr>
        <dsp:cNvPr id="0" name=""/>
        <dsp:cNvSpPr/>
      </dsp:nvSpPr>
      <dsp:spPr>
        <a:xfrm>
          <a:off x="725220" y="879432"/>
          <a:ext cx="1145516" cy="7445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Split data into train and validation dataset </a:t>
          </a:r>
          <a:endParaRPr lang="en-US" sz="800" kern="1200"/>
        </a:p>
      </dsp:txBody>
      <dsp:txXfrm>
        <a:off x="761568" y="915780"/>
        <a:ext cx="1072820" cy="671889"/>
      </dsp:txXfrm>
    </dsp:sp>
    <dsp:sp modelId="{D2D34CCA-3DEA-4729-86A4-1BA46EAFE135}">
      <dsp:nvSpPr>
        <dsp:cNvPr id="0" name=""/>
        <dsp:cNvSpPr/>
      </dsp:nvSpPr>
      <dsp:spPr>
        <a:xfrm>
          <a:off x="1063086" y="375094"/>
          <a:ext cx="3506522" cy="3506522"/>
        </a:xfrm>
        <a:custGeom>
          <a:avLst/>
          <a:gdLst/>
          <a:ahLst/>
          <a:cxnLst/>
          <a:rect l="0" t="0" r="0" b="0"/>
          <a:pathLst>
            <a:path>
              <a:moveTo>
                <a:pt x="528293" y="498917"/>
              </a:moveTo>
              <a:arcTo wR="1753261" hR="1753261" stAng="13540730" swAng="1500043"/>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04189-6BB3-4D37-8B9A-AC53FB238C53}">
      <dsp:nvSpPr>
        <dsp:cNvPr id="0" name=""/>
        <dsp:cNvSpPr/>
      </dsp:nvSpPr>
      <dsp:spPr>
        <a:xfrm>
          <a:off x="858" y="321005"/>
          <a:ext cx="1998748" cy="7629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a:t>Decision tree model without pruning:</a:t>
          </a:r>
        </a:p>
      </dsp:txBody>
      <dsp:txXfrm>
        <a:off x="382327" y="321005"/>
        <a:ext cx="1235811" cy="762937"/>
      </dsp:txXfrm>
    </dsp:sp>
    <dsp:sp modelId="{5D488A05-631F-4B81-8B7E-06713F90E609}">
      <dsp:nvSpPr>
        <dsp:cNvPr id="0" name=""/>
        <dsp:cNvSpPr/>
      </dsp:nvSpPr>
      <dsp:spPr>
        <a:xfrm>
          <a:off x="858" y="1179310"/>
          <a:ext cx="1598999" cy="236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b="1" kern="1200"/>
            <a:t>Test Accuracy score: 80.6%</a:t>
          </a:r>
        </a:p>
        <a:p>
          <a:pPr marL="114300" lvl="1" indent="-114300" algn="l" defTabSz="577850">
            <a:lnSpc>
              <a:spcPct val="90000"/>
            </a:lnSpc>
            <a:spcBef>
              <a:spcPct val="0"/>
            </a:spcBef>
            <a:spcAft>
              <a:spcPct val="15000"/>
            </a:spcAft>
            <a:buChar char="•"/>
          </a:pPr>
          <a:r>
            <a:rPr lang="en-US" sz="1300" b="1" kern="1200"/>
            <a:t>Train Accuracy score: 99.7%</a:t>
          </a:r>
        </a:p>
        <a:p>
          <a:pPr marL="114300" lvl="1" indent="-114300" algn="l" defTabSz="577850">
            <a:lnSpc>
              <a:spcPct val="90000"/>
            </a:lnSpc>
            <a:spcBef>
              <a:spcPct val="0"/>
            </a:spcBef>
            <a:spcAft>
              <a:spcPct val="15000"/>
            </a:spcAft>
            <a:buChar char="•"/>
          </a:pPr>
          <a:r>
            <a:rPr lang="en-US" sz="1300" b="1" kern="1200"/>
            <a:t>Overfitting issue</a:t>
          </a:r>
        </a:p>
        <a:p>
          <a:pPr marL="114300" lvl="1" indent="-114300" algn="l" defTabSz="577850">
            <a:lnSpc>
              <a:spcPct val="90000"/>
            </a:lnSpc>
            <a:spcBef>
              <a:spcPct val="0"/>
            </a:spcBef>
            <a:spcAft>
              <a:spcPct val="15000"/>
            </a:spcAft>
            <a:buChar char="•"/>
          </a:pPr>
          <a:r>
            <a:rPr lang="en-US" sz="1300" b="1" kern="1200"/>
            <a:t>Large tree (difficult to visualize)</a:t>
          </a:r>
        </a:p>
        <a:p>
          <a:pPr marL="114300" lvl="1" indent="-114300" algn="l" defTabSz="577850">
            <a:lnSpc>
              <a:spcPct val="90000"/>
            </a:lnSpc>
            <a:spcBef>
              <a:spcPct val="0"/>
            </a:spcBef>
            <a:spcAft>
              <a:spcPct val="15000"/>
            </a:spcAft>
            <a:buChar char="•"/>
          </a:pPr>
          <a:r>
            <a:rPr lang="en-US" sz="1300" b="1" kern="1200"/>
            <a:t>No scaling required</a:t>
          </a:r>
        </a:p>
      </dsp:txBody>
      <dsp:txXfrm>
        <a:off x="858" y="1179310"/>
        <a:ext cx="1598999" cy="2369250"/>
      </dsp:txXfrm>
    </dsp:sp>
    <dsp:sp modelId="{A860B39F-8751-4C28-8F50-2D69E706982E}">
      <dsp:nvSpPr>
        <dsp:cNvPr id="0" name=""/>
        <dsp:cNvSpPr/>
      </dsp:nvSpPr>
      <dsp:spPr>
        <a:xfrm>
          <a:off x="1783607" y="321005"/>
          <a:ext cx="1998748" cy="7629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a:t>Model with Pre-Post pruning using GridSearchCV:</a:t>
          </a:r>
        </a:p>
      </dsp:txBody>
      <dsp:txXfrm>
        <a:off x="2165076" y="321005"/>
        <a:ext cx="1235811" cy="762937"/>
      </dsp:txXfrm>
    </dsp:sp>
    <dsp:sp modelId="{374AD7C0-0835-412B-AE8A-9C4F78367079}">
      <dsp:nvSpPr>
        <dsp:cNvPr id="0" name=""/>
        <dsp:cNvSpPr/>
      </dsp:nvSpPr>
      <dsp:spPr>
        <a:xfrm>
          <a:off x="1783607" y="1179310"/>
          <a:ext cx="1598999" cy="236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b="1" kern="1200"/>
            <a:t>Addresses overfitting issue</a:t>
          </a:r>
        </a:p>
        <a:p>
          <a:pPr marL="114300" lvl="1" indent="-114300" algn="l" defTabSz="577850">
            <a:lnSpc>
              <a:spcPct val="90000"/>
            </a:lnSpc>
            <a:spcBef>
              <a:spcPct val="0"/>
            </a:spcBef>
            <a:spcAft>
              <a:spcPct val="15000"/>
            </a:spcAft>
            <a:buChar char="•"/>
          </a:pPr>
          <a:r>
            <a:rPr lang="en-US" sz="1300" b="1" kern="1200"/>
            <a:t>Test Accuracy score: 86.5% </a:t>
          </a:r>
        </a:p>
        <a:p>
          <a:pPr marL="114300" lvl="1" indent="-114300" algn="l" defTabSz="577850">
            <a:lnSpc>
              <a:spcPct val="90000"/>
            </a:lnSpc>
            <a:spcBef>
              <a:spcPct val="0"/>
            </a:spcBef>
            <a:spcAft>
              <a:spcPct val="15000"/>
            </a:spcAft>
            <a:buChar char="•"/>
          </a:pPr>
          <a:r>
            <a:rPr lang="en-US" sz="1300" b="1" kern="1200"/>
            <a:t>Train Accuracy score: 86.1% </a:t>
          </a:r>
        </a:p>
        <a:p>
          <a:pPr marL="114300" lvl="1" indent="-114300" algn="l" defTabSz="577850">
            <a:lnSpc>
              <a:spcPct val="90000"/>
            </a:lnSpc>
            <a:spcBef>
              <a:spcPct val="0"/>
            </a:spcBef>
            <a:spcAft>
              <a:spcPct val="15000"/>
            </a:spcAft>
            <a:buChar char="•"/>
          </a:pPr>
          <a:r>
            <a:rPr lang="en-US" sz="1300" b="1" kern="1200"/>
            <a:t>Precision score: 74.5%</a:t>
          </a:r>
        </a:p>
        <a:p>
          <a:pPr marL="114300" lvl="1" indent="-114300" algn="l" defTabSz="577850">
            <a:lnSpc>
              <a:spcPct val="90000"/>
            </a:lnSpc>
            <a:spcBef>
              <a:spcPct val="0"/>
            </a:spcBef>
            <a:spcAft>
              <a:spcPct val="15000"/>
            </a:spcAft>
            <a:buChar char="•"/>
          </a:pPr>
          <a:r>
            <a:rPr lang="en-US" sz="1300" b="1" kern="1200"/>
            <a:t>Recall score: 62.2%</a:t>
          </a:r>
        </a:p>
        <a:p>
          <a:pPr marL="114300" lvl="1" indent="-114300" algn="l" defTabSz="577850">
            <a:lnSpc>
              <a:spcPct val="90000"/>
            </a:lnSpc>
            <a:spcBef>
              <a:spcPct val="0"/>
            </a:spcBef>
            <a:spcAft>
              <a:spcPct val="15000"/>
            </a:spcAft>
            <a:buChar char="•"/>
          </a:pPr>
          <a:r>
            <a:rPr lang="en-US" sz="1300" b="1" kern="1200"/>
            <a:t>F1 score: 67.8%</a:t>
          </a:r>
        </a:p>
        <a:p>
          <a:pPr marL="114300" lvl="1" indent="-114300" algn="l" defTabSz="577850">
            <a:lnSpc>
              <a:spcPct val="90000"/>
            </a:lnSpc>
            <a:spcBef>
              <a:spcPct val="0"/>
            </a:spcBef>
            <a:spcAft>
              <a:spcPct val="15000"/>
            </a:spcAft>
            <a:buChar char="•"/>
          </a:pPr>
          <a:r>
            <a:rPr lang="en-US" sz="1300" b="1" kern="1200"/>
            <a:t>Small tree (easy to </a:t>
          </a:r>
          <a:r>
            <a:rPr lang="en-US" sz="1300" b="1" kern="1200">
              <a:latin typeface="Calibri Light" panose="020F0302020204030204"/>
            </a:rPr>
            <a:t>understand</a:t>
          </a:r>
          <a:r>
            <a:rPr lang="en-US" sz="1300" b="1" kern="1200"/>
            <a:t>)</a:t>
          </a:r>
        </a:p>
      </dsp:txBody>
      <dsp:txXfrm>
        <a:off x="1783607" y="1179310"/>
        <a:ext cx="1598999" cy="236925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5e5255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5e5255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75084b1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75084b1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5420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No Overfitting</a:t>
            </a:r>
          </a:p>
          <a:p>
            <a:pPr marL="158750" indent="0">
              <a:buNone/>
            </a:pPr>
            <a:endParaRPr lang="en-US"/>
          </a:p>
        </p:txBody>
      </p:sp>
    </p:spTree>
    <p:extLst>
      <p:ext uri="{BB962C8B-B14F-4D97-AF65-F5344CB8AC3E}">
        <p14:creationId xmlns:p14="http://schemas.microsoft.com/office/powerpoint/2010/main" val="4268874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792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531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687eb59d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2687eb59d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75084b18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75084b18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687eb59d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687eb59d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687eb59d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687eb59d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 duplicates based on id, some outliers </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bdb712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bdb7129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75e52555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75e52555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 selection on numerical variables - based on the corr matrix, found that these variables had strong correlation with each other, </a:t>
            </a:r>
            <a:endParaRPr/>
          </a:p>
          <a:p>
            <a:pPr marL="0" lvl="0" indent="0" algn="l" rtl="0">
              <a:spcBef>
                <a:spcPts val="0"/>
              </a:spcBef>
              <a:spcAft>
                <a:spcPts val="0"/>
              </a:spcAft>
              <a:buNone/>
            </a:pPr>
            <a:r>
              <a:rPr lang="en-GB"/>
              <a:t>Selected those considered more important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75e52555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75e52555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687eb59d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687eb59d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76edfbcf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76edfbcf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76edfbcf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76edfbcf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0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14222" spc="-89"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4267" cap="all" spc="356" baseline="0">
                <a:solidFill>
                  <a:schemeClr val="tx2"/>
                </a:solidFill>
                <a:latin typeface="+mj-lt"/>
              </a:defRPr>
            </a:lvl1pPr>
            <a:lvl2pPr marL="812810" indent="0" algn="ctr">
              <a:buNone/>
              <a:defRPr sz="4267"/>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10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8539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0918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7194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14222"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4267" cap="all" spc="356" baseline="0">
                <a:solidFill>
                  <a:schemeClr val="tx2"/>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6361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6004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577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5746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6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1/28/2023</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062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64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5689">
                <a:solidFill>
                  <a:schemeClr val="bg1"/>
                </a:solidFill>
              </a:defRPr>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1067"/>
              </a:spcAft>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5854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600">
                <a:solidFill>
                  <a:srgbClr val="FFFFFF"/>
                </a:solidFill>
              </a:defRPr>
            </a:lvl1pPr>
          </a:lstStyle>
          <a:p>
            <a:fld id="{98624D31-43A5-475A-80CF-332C9F6DCF35}" type="datetimeFigureOut">
              <a:rPr lang="en-US" dirty="0"/>
              <a:t>1/28/2023</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867">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267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pn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ktanegi/spotifydata-19212020?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BEDE-1B3B-67FB-727A-2444A191E0F3}"/>
              </a:ext>
            </a:extLst>
          </p:cNvPr>
          <p:cNvSpPr>
            <a:spLocks noGrp="1"/>
          </p:cNvSpPr>
          <p:nvPr>
            <p:ph type="title"/>
          </p:nvPr>
        </p:nvSpPr>
        <p:spPr>
          <a:xfrm>
            <a:off x="800694" y="1855232"/>
            <a:ext cx="7543800" cy="1088068"/>
          </a:xfrm>
        </p:spPr>
        <p:txBody>
          <a:bodyPr>
            <a:normAutofit fontScale="90000"/>
          </a:bodyPr>
          <a:lstStyle/>
          <a:p>
            <a:pPr algn="ctr"/>
            <a:r>
              <a:rPr lang="en-US" b="1" dirty="0">
                <a:cs typeface="Calibri Light"/>
              </a:rPr>
              <a:t>Popularity Analysis on Spotify </a:t>
            </a:r>
            <a:br>
              <a:rPr lang="en-US" b="1" dirty="0">
                <a:cs typeface="Calibri Light"/>
              </a:rPr>
            </a:br>
            <a:endParaRPr lang="en-US" b="1" dirty="0">
              <a:cs typeface="Calibri Light"/>
            </a:endParaRPr>
          </a:p>
        </p:txBody>
      </p:sp>
    </p:spTree>
    <p:extLst>
      <p:ext uri="{BB962C8B-B14F-4D97-AF65-F5344CB8AC3E}">
        <p14:creationId xmlns:p14="http://schemas.microsoft.com/office/powerpoint/2010/main" val="20123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2"/>
        <p:cNvGrpSpPr/>
        <p:nvPr/>
      </p:nvGrpSpPr>
      <p:grpSpPr>
        <a:xfrm>
          <a:off x="0" y="0"/>
          <a:ext cx="0" cy="0"/>
          <a:chOff x="0" y="0"/>
          <a:chExt cx="0" cy="0"/>
        </a:xfrm>
      </p:grpSpPr>
      <p:sp>
        <p:nvSpPr>
          <p:cNvPr id="376" name="Rectangle 37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8" name="Rectangle 37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0" name="Straight Connector 37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2" name="Rectangle 381">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Google Shape;303;p36"/>
          <p:cNvSpPr txBox="1">
            <a:spLocks noGrp="1"/>
          </p:cNvSpPr>
          <p:nvPr>
            <p:ph type="title"/>
          </p:nvPr>
        </p:nvSpPr>
        <p:spPr>
          <a:xfrm>
            <a:off x="3731078" y="476209"/>
            <a:ext cx="4931229" cy="1088068"/>
          </a:xfrm>
          <a:prstGeom prst="rect">
            <a:avLst/>
          </a:prstGeom>
        </p:spPr>
        <p:txBody>
          <a:bodyPr spcFirstLastPara="1" vert="horz" lIns="91440" tIns="45720" rIns="91440" bIns="45720" rtlCol="0" anchor="b" anchorCtr="0">
            <a:normAutofit/>
          </a:bodyPr>
          <a:lstStyle/>
          <a:p>
            <a:pPr lvl="0" indent="0">
              <a:spcAft>
                <a:spcPts val="0"/>
              </a:spcAft>
            </a:pPr>
            <a:r>
              <a:rPr lang="en-US" b="1" kern="1200" spc="-50" baseline="0">
                <a:solidFill>
                  <a:schemeClr val="tx1">
                    <a:lumMod val="75000"/>
                    <a:lumOff val="25000"/>
                  </a:schemeClr>
                </a:solidFill>
                <a:latin typeface="+mj-lt"/>
                <a:ea typeface="+mj-ea"/>
                <a:cs typeface="+mj-cs"/>
                <a:sym typeface="Calibri"/>
              </a:rPr>
              <a:t>Data Modeling</a:t>
            </a:r>
          </a:p>
          <a:p>
            <a:pPr lvl="0" indent="0">
              <a:spcAft>
                <a:spcPts val="0"/>
              </a:spcAft>
            </a:pPr>
            <a:endParaRPr lang="en-US" kern="1200" spc="-50" baseline="0">
              <a:solidFill>
                <a:schemeClr val="tx1">
                  <a:lumMod val="75000"/>
                  <a:lumOff val="25000"/>
                </a:schemeClr>
              </a:solidFill>
              <a:latin typeface="+mj-lt"/>
              <a:ea typeface="+mj-ea"/>
              <a:cs typeface="+mj-cs"/>
            </a:endParaRPr>
          </a:p>
        </p:txBody>
      </p:sp>
      <p:pic>
        <p:nvPicPr>
          <p:cNvPr id="306" name="Picture 305" descr="Microphone and piano">
            <a:extLst>
              <a:ext uri="{FF2B5EF4-FFF2-40B4-BE49-F238E27FC236}">
                <a16:creationId xmlns:a16="http://schemas.microsoft.com/office/drawing/2014/main" id="{EFAA972E-5980-3A7D-E3A7-248B2BBF18AA}"/>
              </a:ext>
            </a:extLst>
          </p:cNvPr>
          <p:cNvPicPr>
            <a:picLocks noChangeAspect="1"/>
          </p:cNvPicPr>
          <p:nvPr/>
        </p:nvPicPr>
        <p:blipFill rotWithShape="1">
          <a:blip r:embed="rId3"/>
          <a:srcRect l="18865" r="31255" b="2"/>
          <a:stretch/>
        </p:blipFill>
        <p:spPr>
          <a:xfrm>
            <a:off x="475499" y="480060"/>
            <a:ext cx="3000986" cy="3985805"/>
          </a:xfrm>
          <a:prstGeom prst="rect">
            <a:avLst/>
          </a:prstGeom>
        </p:spPr>
      </p:pic>
      <p:cxnSp>
        <p:nvCxnSpPr>
          <p:cNvPr id="384" name="Straight Connector 383">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1564641"/>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4" name="Google Shape;304;p36"/>
          <p:cNvSpPr txBox="1">
            <a:spLocks noGrp="1"/>
          </p:cNvSpPr>
          <p:nvPr>
            <p:ph type="body" idx="4294967295"/>
          </p:nvPr>
        </p:nvSpPr>
        <p:spPr>
          <a:xfrm>
            <a:off x="3731076" y="1649185"/>
            <a:ext cx="4931230" cy="2752635"/>
          </a:xfrm>
          <a:prstGeom prst="rect">
            <a:avLst/>
          </a:prstGeom>
        </p:spPr>
        <p:txBody>
          <a:bodyPr spcFirstLastPara="1" vert="horz" lIns="0" tIns="45720" rIns="0" bIns="45720" rtlCol="0" anchorCtr="0">
            <a:normAutofit/>
          </a:bodyPr>
          <a:lstStyle/>
          <a:p>
            <a:pPr marL="0" lvl="0" indent="0">
              <a:spcBef>
                <a:spcPts val="0"/>
              </a:spcBef>
              <a:spcAft>
                <a:spcPts val="0"/>
              </a:spcAft>
              <a:buFont typeface="Calibri" panose="020F0502020204030204" pitchFamily="34" charset="0"/>
              <a:buNone/>
            </a:pPr>
            <a:endParaRPr lang="en-US" sz="1400" b="1">
              <a:sym typeface="Calibri"/>
            </a:endParaRPr>
          </a:p>
          <a:p>
            <a:pPr marL="127000" indent="0">
              <a:spcBef>
                <a:spcPts val="0"/>
              </a:spcBef>
              <a:spcAft>
                <a:spcPts val="0"/>
              </a:spcAft>
              <a:buSzPts val="1600"/>
              <a:buFont typeface="Calibri" panose="020F0502020204030204" pitchFamily="34" charset="0"/>
              <a:buNone/>
            </a:pPr>
            <a:r>
              <a:rPr lang="en-US" sz="1400" b="1"/>
              <a:t>Popularity is our target variable</a:t>
            </a:r>
            <a:r>
              <a:rPr lang="en-US" sz="1400">
                <a:sym typeface="Calibri"/>
              </a:rPr>
              <a:t>. The popularity level of songs with wide appeal is distributed to large audiences in the music industry.</a:t>
            </a:r>
            <a:endParaRPr lang="en-US" sz="1400"/>
          </a:p>
          <a:p>
            <a:pPr marL="457200" indent="0">
              <a:spcBef>
                <a:spcPts val="0"/>
              </a:spcBef>
              <a:spcAft>
                <a:spcPts val="0"/>
              </a:spcAft>
              <a:buFont typeface="Calibri" panose="020F0502020204030204" pitchFamily="34" charset="0"/>
              <a:buNone/>
            </a:pPr>
            <a:endParaRPr lang="en-US" sz="1400"/>
          </a:p>
          <a:p>
            <a:pPr marL="127000" indent="0">
              <a:spcBef>
                <a:spcPts val="0"/>
              </a:spcBef>
              <a:spcAft>
                <a:spcPts val="0"/>
              </a:spcAft>
              <a:buSzPts val="1600"/>
              <a:buFont typeface="Calibri" panose="020F0502020204030204" pitchFamily="34" charset="0"/>
              <a:buNone/>
            </a:pPr>
            <a:r>
              <a:rPr lang="en-US" sz="1400" b="1"/>
              <a:t>Our goal is to predict popularity based on a ​​songs’ attributes.</a:t>
            </a:r>
            <a:r>
              <a:rPr lang="en-US" sz="1400"/>
              <a:t> </a:t>
            </a:r>
            <a:r>
              <a:rPr lang="en-US" sz="1400">
                <a:sym typeface="Calibri"/>
              </a:rPr>
              <a:t> </a:t>
            </a:r>
            <a:endParaRPr lang="en-US" sz="1400"/>
          </a:p>
          <a:p>
            <a:pPr marL="457200" indent="0">
              <a:spcBef>
                <a:spcPts val="0"/>
              </a:spcBef>
              <a:spcAft>
                <a:spcPts val="0"/>
              </a:spcAft>
              <a:buFont typeface="Calibri" panose="020F0502020204030204" pitchFamily="34" charset="0"/>
              <a:buNone/>
            </a:pPr>
            <a:endParaRPr lang="en-US" sz="1400"/>
          </a:p>
          <a:p>
            <a:pPr marL="127000" indent="0">
              <a:spcBef>
                <a:spcPts val="0"/>
              </a:spcBef>
              <a:spcAft>
                <a:spcPts val="0"/>
              </a:spcAft>
              <a:buSzPts val="1600"/>
              <a:buFont typeface="Calibri" panose="020F0502020204030204" pitchFamily="34" charset="0"/>
              <a:buNone/>
            </a:pPr>
            <a:r>
              <a:rPr lang="en-US" sz="1400" b="1"/>
              <a:t>Our mission is to create a model which can predict popularity to the highest accuracy.</a:t>
            </a:r>
            <a:r>
              <a:rPr lang="en-US" sz="1400">
                <a:sym typeface="Calibri"/>
              </a:rPr>
              <a:t> </a:t>
            </a:r>
            <a:r>
              <a:rPr lang="en-US" sz="1400"/>
              <a:t>We want to help</a:t>
            </a:r>
            <a:r>
              <a:rPr lang="en-US" sz="1400">
                <a:sym typeface="Calibri"/>
              </a:rPr>
              <a:t> music investors productionalize and enable a fulfilling end-user prediction experience with songs containing features as the popular ones.</a:t>
            </a:r>
            <a:endParaRPr lang="en-US" sz="1400"/>
          </a:p>
          <a:p>
            <a:pPr marL="0" lvl="0" indent="0">
              <a:spcBef>
                <a:spcPts val="0"/>
              </a:spcBef>
              <a:spcAft>
                <a:spcPts val="1200"/>
              </a:spcAft>
              <a:buFont typeface="Calibri" panose="020F0502020204030204" pitchFamily="34" charset="0"/>
              <a:buNone/>
            </a:pPr>
            <a:endParaRPr lang="en-US" sz="1400"/>
          </a:p>
        </p:txBody>
      </p:sp>
      <p:sp>
        <p:nvSpPr>
          <p:cNvPr id="386" name="Rectangle 385">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8" name="Rectangle 387">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8"/>
        <p:cNvGrpSpPr/>
        <p:nvPr/>
      </p:nvGrpSpPr>
      <p:grpSpPr>
        <a:xfrm>
          <a:off x="0" y="0"/>
          <a:ext cx="0" cy="0"/>
          <a:chOff x="0" y="0"/>
          <a:chExt cx="0" cy="0"/>
        </a:xfrm>
      </p:grpSpPr>
      <p:sp>
        <p:nvSpPr>
          <p:cNvPr id="314" name="Rectangle 313">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Rectangle 315">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8" name="Straight Connector 317">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0" name="Rectangle 3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 name="Google Shape;309;p37"/>
          <p:cNvSpPr txBox="1">
            <a:spLocks noGrp="1"/>
          </p:cNvSpPr>
          <p:nvPr>
            <p:ph type="title"/>
          </p:nvPr>
        </p:nvSpPr>
        <p:spPr>
          <a:xfrm>
            <a:off x="-1590" y="259869"/>
            <a:ext cx="3079686" cy="4234656"/>
          </a:xfrm>
          <a:prstGeom prst="rect">
            <a:avLst/>
          </a:prstGeom>
        </p:spPr>
        <p:txBody>
          <a:bodyPr spcFirstLastPara="1" vert="horz" lIns="91440" tIns="45720" rIns="91440" bIns="45720" rtlCol="0" anchor="ctr" anchorCtr="0">
            <a:normAutofit/>
          </a:bodyPr>
          <a:lstStyle/>
          <a:p>
            <a:pPr lvl="0" indent="0">
              <a:spcAft>
                <a:spcPts val="0"/>
              </a:spcAft>
            </a:pPr>
            <a:r>
              <a:rPr lang="en-US" sz="2700" b="1">
                <a:solidFill>
                  <a:srgbClr val="FFFFFF"/>
                </a:solidFill>
                <a:sym typeface="Calibri"/>
              </a:rPr>
              <a:t>Model: Linear Regression</a:t>
            </a:r>
          </a:p>
        </p:txBody>
      </p:sp>
      <p:sp>
        <p:nvSpPr>
          <p:cNvPr id="324" name="Rectangle 3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351D91F-1CE2-F42B-1BF8-B3133647FFCC}"/>
              </a:ext>
            </a:extLst>
          </p:cNvPr>
          <p:cNvSpPr txBox="1"/>
          <p:nvPr/>
        </p:nvSpPr>
        <p:spPr>
          <a:xfrm>
            <a:off x="3706907" y="1098971"/>
            <a:ext cx="4810247" cy="4234656"/>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lnSpcReduction="10000"/>
          </a:bodyPr>
          <a:lstStyle/>
          <a:p>
            <a:pPr>
              <a:lnSpc>
                <a:spcPct val="90000"/>
              </a:lnSpc>
              <a:spcAft>
                <a:spcPts val="600"/>
              </a:spcAft>
              <a:buClr>
                <a:schemeClr val="accent1"/>
              </a:buClr>
              <a:buFont typeface="Calibri" panose="020F0502020204030204" pitchFamily="34" charset="0"/>
            </a:pPr>
            <a:r>
              <a:rPr lang="en-US" b="1" kern="1200">
                <a:solidFill>
                  <a:schemeClr val="tx1">
                    <a:lumMod val="75000"/>
                    <a:lumOff val="25000"/>
                  </a:schemeClr>
                </a:solidFill>
                <a:latin typeface="+mn-lt"/>
                <a:ea typeface="+mn-ea"/>
                <a:cs typeface="+mn-cs"/>
              </a:rPr>
              <a:t>1. Polynomial Regression</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Best hyperparameter chosen: 5</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Overall accuracy: 79%</a:t>
            </a:r>
            <a:br>
              <a:rPr lang="en-US" kern="1200">
                <a:latin typeface="+mn-lt"/>
                <a:ea typeface="+mn-ea"/>
                <a:cs typeface="+mn-cs"/>
              </a:rPr>
            </a:br>
            <a:br>
              <a:rPr lang="en-US" kern="1200">
                <a:latin typeface="+mn-lt"/>
                <a:ea typeface="+mn-ea"/>
                <a:cs typeface="+mn-cs"/>
              </a:rPr>
            </a:br>
            <a:r>
              <a:rPr lang="en-US" b="1" kern="1200">
                <a:solidFill>
                  <a:schemeClr val="tx1">
                    <a:lumMod val="75000"/>
                    <a:lumOff val="25000"/>
                  </a:schemeClr>
                </a:solidFill>
                <a:latin typeface="+mn-lt"/>
                <a:ea typeface="+mn-ea"/>
                <a:cs typeface="+mn-cs"/>
              </a:rPr>
              <a:t>2. Ridge </a:t>
            </a:r>
            <a:endParaRPr lang="en-US" b="1"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Best hyperparameter chosen: 10</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Overall accuracy: 77%</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b="1" kern="1200">
                <a:solidFill>
                  <a:schemeClr val="tx1">
                    <a:lumMod val="75000"/>
                    <a:lumOff val="25000"/>
                  </a:schemeClr>
                </a:solidFill>
                <a:latin typeface="+mn-lt"/>
                <a:ea typeface="+mn-ea"/>
                <a:cs typeface="+mn-cs"/>
              </a:rPr>
              <a:t>3. Lasso</a:t>
            </a:r>
            <a:endParaRPr lang="en-US" b="1"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Best hyperparameter chosen: 0.0001</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kern="1200">
                <a:solidFill>
                  <a:schemeClr val="tx1">
                    <a:lumMod val="75000"/>
                    <a:lumOff val="25000"/>
                  </a:schemeClr>
                </a:solidFill>
                <a:latin typeface="+mn-lt"/>
                <a:ea typeface="+mn-ea"/>
                <a:cs typeface="+mn-cs"/>
              </a:rPr>
              <a:t>Overall accuracy:  77%
</a:t>
            </a: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br>
              <a:rPr lang="en-US" sz="1200" kern="1200">
                <a:latin typeface="+mn-lt"/>
                <a:ea typeface="+mn-ea"/>
                <a:cs typeface="+mn-cs"/>
              </a:rPr>
            </a:br>
            <a:endParaRPr lang="en-US"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1200" kern="1200">
                <a:solidFill>
                  <a:schemeClr val="tx1">
                    <a:lumMod val="75000"/>
                    <a:lumOff val="25000"/>
                  </a:schemeClr>
                </a:solidFill>
                <a:latin typeface="+mn-lt"/>
                <a:ea typeface="+mn-ea"/>
                <a:cs typeface="+mn-cs"/>
              </a:rPr>
              <a:t>
</a:t>
            </a:r>
            <a:endParaRPr lang="en-US" sz="1200" kern="1200">
              <a:solidFill>
                <a:schemeClr val="tx1">
                  <a:lumMod val="75000"/>
                  <a:lumOff val="25000"/>
                </a:schemeClr>
              </a:solidFill>
              <a:latin typeface="+mn-lt"/>
              <a:ea typeface="+mn-ea"/>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8"/>
        <p:cNvGrpSpPr/>
        <p:nvPr/>
      </p:nvGrpSpPr>
      <p:grpSpPr>
        <a:xfrm>
          <a:off x="0" y="0"/>
          <a:ext cx="0" cy="0"/>
          <a:chOff x="0" y="0"/>
          <a:chExt cx="0" cy="0"/>
        </a:xfrm>
      </p:grpSpPr>
      <p:sp>
        <p:nvSpPr>
          <p:cNvPr id="314" name="Rectangle 313">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Rectangle 315">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8" name="Straight Connector 317">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0" name="Rectangle 319">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Google Shape;309;p37"/>
          <p:cNvSpPr txBox="1">
            <a:spLocks noGrp="1"/>
          </p:cNvSpPr>
          <p:nvPr>
            <p:ph type="title"/>
          </p:nvPr>
        </p:nvSpPr>
        <p:spPr>
          <a:xfrm>
            <a:off x="4702585" y="110965"/>
            <a:ext cx="6486352" cy="1083771"/>
          </a:xfrm>
          <a:prstGeom prst="rect">
            <a:avLst/>
          </a:prstGeom>
        </p:spPr>
        <p:txBody>
          <a:bodyPr spcFirstLastPara="1" vert="horz" lIns="91440" tIns="45720" rIns="91440" bIns="45720" rtlCol="0" anchor="b" anchorCtr="0">
            <a:normAutofit/>
          </a:bodyPr>
          <a:lstStyle/>
          <a:p>
            <a:pPr lvl="0" indent="0">
              <a:spcAft>
                <a:spcPts val="0"/>
              </a:spcAft>
            </a:pPr>
            <a:r>
              <a:rPr lang="en-US" sz="3200" b="1">
                <a:sym typeface="Calibri"/>
              </a:rPr>
              <a:t>Model: Logistic Regression</a:t>
            </a:r>
          </a:p>
        </p:txBody>
      </p:sp>
      <p:sp>
        <p:nvSpPr>
          <p:cNvPr id="322" name="Rectangle 321">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2293430" cy="25561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Chart, line chart&#10;&#10;Description automatically generated">
            <a:extLst>
              <a:ext uri="{FF2B5EF4-FFF2-40B4-BE49-F238E27FC236}">
                <a16:creationId xmlns:a16="http://schemas.microsoft.com/office/drawing/2014/main" id="{3D7AB92E-AD3E-7B67-B852-4822FA6BF801}"/>
              </a:ext>
            </a:extLst>
          </p:cNvPr>
          <p:cNvPicPr>
            <a:picLocks noChangeAspect="1"/>
          </p:cNvPicPr>
          <p:nvPr/>
        </p:nvPicPr>
        <p:blipFill>
          <a:blip r:embed="rId3"/>
          <a:stretch>
            <a:fillRect/>
          </a:stretch>
        </p:blipFill>
        <p:spPr>
          <a:xfrm>
            <a:off x="343752" y="874557"/>
            <a:ext cx="2088525" cy="1289663"/>
          </a:xfrm>
          <a:prstGeom prst="rect">
            <a:avLst/>
          </a:prstGeom>
        </p:spPr>
      </p:pic>
      <p:sp>
        <p:nvSpPr>
          <p:cNvPr id="324" name="Rectangle 323">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045" y="241299"/>
            <a:ext cx="1937955" cy="1466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Connector 325">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0072" y="1564277"/>
            <a:ext cx="30861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8" name="Rectangle 327">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909375"/>
            <a:ext cx="2293430" cy="160167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6441" y="1838260"/>
            <a:ext cx="1925558" cy="264957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Chart&#10;&#10;Description automatically generated">
            <a:extLst>
              <a:ext uri="{FF2B5EF4-FFF2-40B4-BE49-F238E27FC236}">
                <a16:creationId xmlns:a16="http://schemas.microsoft.com/office/drawing/2014/main" id="{0366A5B8-9AE0-29CE-6190-DA7BF329C540}"/>
              </a:ext>
            </a:extLst>
          </p:cNvPr>
          <p:cNvPicPr>
            <a:picLocks noChangeAspect="1"/>
          </p:cNvPicPr>
          <p:nvPr/>
        </p:nvPicPr>
        <p:blipFill>
          <a:blip r:embed="rId4"/>
          <a:stretch>
            <a:fillRect/>
          </a:stretch>
        </p:blipFill>
        <p:spPr>
          <a:xfrm>
            <a:off x="2683727" y="2453268"/>
            <a:ext cx="1873405" cy="1241233"/>
          </a:xfrm>
          <a:prstGeom prst="rect">
            <a:avLst/>
          </a:prstGeom>
        </p:spPr>
      </p:pic>
      <p:sp>
        <p:nvSpPr>
          <p:cNvPr id="4" name="TextBox 3">
            <a:extLst>
              <a:ext uri="{FF2B5EF4-FFF2-40B4-BE49-F238E27FC236}">
                <a16:creationId xmlns:a16="http://schemas.microsoft.com/office/drawing/2014/main" id="{4351D91F-1CE2-F42B-1BF8-B3133647FFCC}"/>
              </a:ext>
            </a:extLst>
          </p:cNvPr>
          <p:cNvSpPr txBox="1"/>
          <p:nvPr/>
        </p:nvSpPr>
        <p:spPr>
          <a:xfrm>
            <a:off x="4805712" y="1631997"/>
            <a:ext cx="4165977" cy="303193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fontScale="62500" lnSpcReduction="20000"/>
          </a:bodyPr>
          <a:lstStyle/>
          <a:p>
            <a:pPr>
              <a:lnSpc>
                <a:spcPct val="90000"/>
              </a:lnSpc>
              <a:spcAft>
                <a:spcPts val="600"/>
              </a:spcAft>
              <a:buClr>
                <a:schemeClr val="accent1"/>
              </a:buClr>
              <a:buFont typeface="Calibri" panose="020F0502020204030204" pitchFamily="34" charset="0"/>
            </a:pPr>
            <a:endParaRPr lang="en-US" sz="2000" u="sng"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2000" kern="1200">
                <a:solidFill>
                  <a:schemeClr val="tx1">
                    <a:lumMod val="75000"/>
                    <a:lumOff val="25000"/>
                  </a:schemeClr>
                </a:solidFill>
                <a:latin typeface="+mn-lt"/>
                <a:ea typeface="+mn-ea"/>
                <a:cs typeface="Calibri"/>
              </a:rPr>
              <a:t>Fast to train and predict.</a:t>
            </a:r>
          </a:p>
          <a:p>
            <a:pPr>
              <a:lnSpc>
                <a:spcPct val="90000"/>
              </a:lnSpc>
              <a:spcAft>
                <a:spcPts val="600"/>
              </a:spcAft>
              <a:buFont typeface="Calibri" panose="020F0502020204030204" pitchFamily="34" charset="0"/>
            </a:pPr>
            <a:endParaRPr lang="en-US" sz="2000" kern="1200">
              <a:solidFill>
                <a:schemeClr val="tx1">
                  <a:lumMod val="75000"/>
                  <a:lumOff val="25000"/>
                </a:schemeClr>
              </a:solidFill>
              <a:latin typeface="+mn-lt"/>
              <a:ea typeface="+mn-ea"/>
              <a:cs typeface="+mn-cs"/>
            </a:endParaRPr>
          </a:p>
          <a:p>
            <a:pPr>
              <a:lnSpc>
                <a:spcPct val="90000"/>
              </a:lnSpc>
              <a:spcAft>
                <a:spcPts val="600"/>
              </a:spcAft>
              <a:buClr>
                <a:schemeClr val="accent1"/>
              </a:buClr>
              <a:buFont typeface="Calibri" panose="020F0502020204030204" pitchFamily="34" charset="0"/>
            </a:pPr>
            <a:r>
              <a:rPr lang="en-US" sz="2000" kern="1200">
                <a:solidFill>
                  <a:schemeClr val="tx1">
                    <a:lumMod val="75000"/>
                    <a:lumOff val="25000"/>
                  </a:schemeClr>
                </a:solidFill>
                <a:latin typeface="+mn-lt"/>
                <a:ea typeface="+mn-ea"/>
                <a:cs typeface="+mn-cs"/>
              </a:rPr>
              <a:t>Best hyperparameter chosen: C = 0.01, Penalty = l2 (Ridge)</a:t>
            </a:r>
            <a:endParaRPr lang="en-US" sz="2000" kern="1200">
              <a:solidFill>
                <a:schemeClr val="tx1">
                  <a:lumMod val="75000"/>
                  <a:lumOff val="25000"/>
                </a:schemeClr>
              </a:solidFill>
              <a:latin typeface="+mn-lt"/>
              <a:ea typeface="+mn-ea"/>
              <a:cs typeface="Calibri"/>
            </a:endParaRPr>
          </a:p>
          <a:p>
            <a:pPr>
              <a:lnSpc>
                <a:spcPct val="90000"/>
              </a:lnSpc>
              <a:spcAft>
                <a:spcPts val="600"/>
              </a:spcAft>
            </a:pPr>
            <a:r>
              <a:rPr lang="en-US" sz="2000" kern="1200">
                <a:solidFill>
                  <a:schemeClr val="tx1">
                    <a:lumMod val="75000"/>
                    <a:lumOff val="25000"/>
                  </a:schemeClr>
                </a:solidFill>
                <a:latin typeface="Calibri"/>
                <a:ea typeface="+mn-ea"/>
              </a:rPr>
              <a:t>Accuracy score: 85.9%</a:t>
            </a:r>
            <a:endParaRPr lang="en-US" sz="2000">
              <a:solidFill>
                <a:schemeClr val="tx1">
                  <a:lumMod val="75000"/>
                  <a:lumOff val="25000"/>
                </a:schemeClr>
              </a:solidFill>
              <a:latin typeface="Calibri"/>
              <a:ea typeface="+mn-ea"/>
              <a:cs typeface="Calibri"/>
            </a:endParaRPr>
          </a:p>
          <a:p>
            <a:pPr>
              <a:lnSpc>
                <a:spcPct val="90000"/>
              </a:lnSpc>
              <a:spcAft>
                <a:spcPts val="600"/>
              </a:spcAft>
              <a:buClr>
                <a:schemeClr val="accent1"/>
              </a:buClr>
              <a:buFont typeface="Calibri" panose="020F0502020204030204" pitchFamily="34" charset="0"/>
            </a:pPr>
            <a:r>
              <a:rPr lang="en-US" sz="2000" kern="1200">
                <a:solidFill>
                  <a:schemeClr val="tx1">
                    <a:lumMod val="75000"/>
                    <a:lumOff val="25000"/>
                  </a:schemeClr>
                </a:solidFill>
                <a:latin typeface="+mn-lt"/>
                <a:ea typeface="+mn-ea"/>
                <a:cs typeface="+mn-cs"/>
              </a:rPr>
              <a:t>Precision score: 70.7%</a:t>
            </a:r>
            <a:endParaRPr lang="en-US" sz="2000" kern="1200">
              <a:solidFill>
                <a:schemeClr val="tx1">
                  <a:lumMod val="75000"/>
                  <a:lumOff val="25000"/>
                </a:schemeClr>
              </a:solidFill>
              <a:latin typeface="+mn-lt"/>
              <a:ea typeface="+mn-ea"/>
              <a:cs typeface="Calibri"/>
            </a:endParaRPr>
          </a:p>
          <a:p>
            <a:pPr>
              <a:lnSpc>
                <a:spcPct val="90000"/>
              </a:lnSpc>
              <a:spcAft>
                <a:spcPts val="600"/>
              </a:spcAft>
              <a:buFont typeface="Calibri" panose="020F0502020204030204" pitchFamily="34" charset="0"/>
            </a:pPr>
            <a:r>
              <a:rPr lang="en-US" sz="2000" kern="1200">
                <a:solidFill>
                  <a:schemeClr val="tx1">
                    <a:lumMod val="75000"/>
                    <a:lumOff val="25000"/>
                  </a:schemeClr>
                </a:solidFill>
                <a:latin typeface="+mn-lt"/>
                <a:ea typeface="+mn-ea"/>
                <a:cs typeface="+mn-cs"/>
              </a:rPr>
              <a:t>
Recall score: 66.1%</a:t>
            </a:r>
            <a:endParaRPr lang="en-US" sz="2000"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2000" kern="1200">
                <a:solidFill>
                  <a:schemeClr val="tx1">
                    <a:lumMod val="75000"/>
                    <a:lumOff val="25000"/>
                  </a:schemeClr>
                </a:solidFill>
                <a:latin typeface="+mn-lt"/>
                <a:ea typeface="+mn-ea"/>
                <a:cs typeface="+mn-cs"/>
              </a:rPr>
              <a:t>F1 score: 68%</a:t>
            </a:r>
            <a:endParaRPr lang="en-US" sz="2000"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2000" kern="1200">
                <a:solidFill>
                  <a:schemeClr val="tx1">
                    <a:lumMod val="75000"/>
                    <a:lumOff val="25000"/>
                  </a:schemeClr>
                </a:solidFill>
                <a:latin typeface="+mn-lt"/>
                <a:ea typeface="+mn-ea"/>
                <a:cs typeface="+mn-cs"/>
              </a:rPr>
              <a:t>AUC for logistic regression: 0.90
</a:t>
            </a:r>
            <a:endParaRPr lang="en-US" sz="2000" kern="1200">
              <a:solidFill>
                <a:schemeClr val="tx1">
                  <a:lumMod val="75000"/>
                  <a:lumOff val="25000"/>
                </a:schemeClr>
              </a:solidFill>
              <a:latin typeface="+mn-lt"/>
              <a:ea typeface="+mn-ea"/>
              <a:cs typeface="Calibri"/>
            </a:endParaRPr>
          </a:p>
          <a:p>
            <a:pPr>
              <a:lnSpc>
                <a:spcPct val="90000"/>
              </a:lnSpc>
              <a:spcAft>
                <a:spcPts val="600"/>
              </a:spcAft>
              <a:buClr>
                <a:schemeClr val="accent1"/>
              </a:buClr>
              <a:buFont typeface="Calibri" panose="020F0502020204030204" pitchFamily="34" charset="0"/>
            </a:pPr>
            <a:endParaRPr lang="en-US" sz="1000" kern="1200">
              <a:solidFill>
                <a:schemeClr val="tx1">
                  <a:lumMod val="75000"/>
                  <a:lumOff val="25000"/>
                </a:schemeClr>
              </a:solidFill>
              <a:latin typeface="+mn-lt"/>
              <a:ea typeface="+mn-ea"/>
              <a:cs typeface="+mn-cs"/>
            </a:endParaRPr>
          </a:p>
          <a:p>
            <a:pPr>
              <a:lnSpc>
                <a:spcPct val="90000"/>
              </a:lnSpc>
              <a:spcAft>
                <a:spcPts val="600"/>
              </a:spcAft>
              <a:buClr>
                <a:schemeClr val="accent1"/>
              </a:buClr>
              <a:buFont typeface="Calibri" panose="020F0502020204030204" pitchFamily="34" charset="0"/>
            </a:pPr>
            <a:br>
              <a:rPr lang="en-US" sz="1000" kern="1200">
                <a:latin typeface="+mn-lt"/>
                <a:ea typeface="+mn-ea"/>
                <a:cs typeface="+mn-cs"/>
              </a:rPr>
            </a:br>
            <a:endParaRPr lang="en-US" sz="1000" kern="1200">
              <a:solidFill>
                <a:schemeClr val="tx1">
                  <a:lumMod val="75000"/>
                  <a:lumOff val="25000"/>
                </a:schemeClr>
              </a:solidFill>
              <a:latin typeface="+mn-lt"/>
              <a:ea typeface="+mn-ea"/>
              <a:cs typeface="+mn-cs"/>
            </a:endParaRPr>
          </a:p>
          <a:p>
            <a:pPr>
              <a:lnSpc>
                <a:spcPct val="90000"/>
              </a:lnSpc>
              <a:spcAft>
                <a:spcPts val="600"/>
              </a:spcAft>
              <a:buClr>
                <a:schemeClr val="accent1"/>
              </a:buClr>
              <a:buFont typeface="Calibri" panose="020F0502020204030204" pitchFamily="34" charset="0"/>
            </a:pPr>
            <a:r>
              <a:rPr lang="en-US" sz="1000" kern="1200">
                <a:solidFill>
                  <a:schemeClr val="tx1">
                    <a:lumMod val="75000"/>
                    <a:lumOff val="25000"/>
                  </a:schemeClr>
                </a:solidFill>
                <a:latin typeface="+mn-lt"/>
                <a:ea typeface="+mn-ea"/>
                <a:cs typeface="+mn-cs"/>
              </a:rPr>
              <a:t>
</a:t>
            </a:r>
            <a:endParaRPr lang="en-US" sz="1000" kern="1200">
              <a:solidFill>
                <a:schemeClr val="tx1">
                  <a:lumMod val="75000"/>
                  <a:lumOff val="25000"/>
                </a:schemeClr>
              </a:solidFill>
              <a:latin typeface="+mn-lt"/>
              <a:ea typeface="+mn-ea"/>
              <a:cs typeface="Calibri"/>
            </a:endParaRPr>
          </a:p>
        </p:txBody>
      </p:sp>
      <p:sp>
        <p:nvSpPr>
          <p:cNvPr id="332" name="Rectangle 331">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Rectangle 333">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D16A63A-7628-8AF3-38A4-4C4E08FAA9A7}"/>
              </a:ext>
            </a:extLst>
          </p:cNvPr>
          <p:cNvSpPr txBox="1"/>
          <p:nvPr/>
        </p:nvSpPr>
        <p:spPr>
          <a:xfrm>
            <a:off x="2870531" y="409067"/>
            <a:ext cx="1687439" cy="246221"/>
          </a:xfrm>
          <a:prstGeom prst="rect">
            <a:avLst/>
          </a:prstGeom>
          <a:noFill/>
        </p:spPr>
        <p:txBody>
          <a:bodyPr wrap="square" rtlCol="0">
            <a:spAutoFit/>
          </a:bodyPr>
          <a:lstStyle/>
          <a:p>
            <a:r>
              <a:rPr lang="en-US" sz="1000" b="1"/>
              <a:t>Precision  vs Recall</a:t>
            </a:r>
          </a:p>
        </p:txBody>
      </p:sp>
      <p:sp>
        <p:nvSpPr>
          <p:cNvPr id="7" name="TextBox 6">
            <a:extLst>
              <a:ext uri="{FF2B5EF4-FFF2-40B4-BE49-F238E27FC236}">
                <a16:creationId xmlns:a16="http://schemas.microsoft.com/office/drawing/2014/main" id="{F5CE3350-BEFB-62C0-5296-6C94D3FD7636}"/>
              </a:ext>
            </a:extLst>
          </p:cNvPr>
          <p:cNvSpPr txBox="1"/>
          <p:nvPr/>
        </p:nvSpPr>
        <p:spPr>
          <a:xfrm>
            <a:off x="858645" y="3490332"/>
            <a:ext cx="1137424" cy="246221"/>
          </a:xfrm>
          <a:prstGeom prst="rect">
            <a:avLst/>
          </a:prstGeom>
          <a:noFill/>
        </p:spPr>
        <p:txBody>
          <a:bodyPr wrap="square" rtlCol="0">
            <a:spAutoFit/>
          </a:bodyPr>
          <a:lstStyle/>
          <a:p>
            <a:r>
              <a:rPr lang="en-US" sz="1000" b="1"/>
              <a:t>ROC Curve</a:t>
            </a:r>
          </a:p>
        </p:txBody>
      </p:sp>
    </p:spTree>
    <p:extLst>
      <p:ext uri="{BB962C8B-B14F-4D97-AF65-F5344CB8AC3E}">
        <p14:creationId xmlns:p14="http://schemas.microsoft.com/office/powerpoint/2010/main" val="53141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idx="4294967295"/>
          </p:nvPr>
        </p:nvSpPr>
        <p:spPr>
          <a:xfrm>
            <a:off x="0" y="-602"/>
            <a:ext cx="4444947" cy="573471"/>
          </a:xfrm>
          <a:prstGeom prst="rect">
            <a:avLst/>
          </a:prstGeom>
        </p:spPr>
        <p:txBody>
          <a:bodyPr spcFirstLastPara="1" vert="horz" wrap="square" lIns="91425" tIns="91425" rIns="91425" bIns="91425" rtlCol="0" anchor="t" anchorCtr="0">
            <a:noAutofit/>
          </a:bodyPr>
          <a:lstStyle/>
          <a:p>
            <a:pPr>
              <a:spcBef>
                <a:spcPts val="0"/>
              </a:spcBef>
            </a:pPr>
            <a:r>
              <a:rPr lang="en-GB" sz="3700" b="1">
                <a:sym typeface="Calibri"/>
              </a:rPr>
              <a:t>Model: Decision Tree</a:t>
            </a:r>
            <a:r>
              <a:rPr lang="en-GB" sz="3300" b="1">
                <a:latin typeface="Calibri"/>
                <a:ea typeface="Calibri"/>
                <a:cs typeface="Calibri"/>
                <a:sym typeface="Calibri"/>
              </a:rPr>
              <a:t>  </a:t>
            </a:r>
            <a:endParaRPr sz="3333" b="1">
              <a:latin typeface="Calibri"/>
              <a:ea typeface="Calibri"/>
              <a:cs typeface="Calibri"/>
              <a:sym typeface="Calibri"/>
            </a:endParaRPr>
          </a:p>
        </p:txBody>
      </p:sp>
      <p:pic>
        <p:nvPicPr>
          <p:cNvPr id="5" name="Picture 5" descr="Text&#10;&#10;Description automatically generated">
            <a:extLst>
              <a:ext uri="{FF2B5EF4-FFF2-40B4-BE49-F238E27FC236}">
                <a16:creationId xmlns:a16="http://schemas.microsoft.com/office/drawing/2014/main" id="{AE003F1E-7EBF-737F-AE6D-3B078BD05E1F}"/>
              </a:ext>
            </a:extLst>
          </p:cNvPr>
          <p:cNvPicPr>
            <a:picLocks noChangeAspect="1"/>
          </p:cNvPicPr>
          <p:nvPr/>
        </p:nvPicPr>
        <p:blipFill>
          <a:blip r:embed="rId3"/>
          <a:stretch>
            <a:fillRect/>
          </a:stretch>
        </p:blipFill>
        <p:spPr>
          <a:xfrm>
            <a:off x="5467632" y="285958"/>
            <a:ext cx="3117632" cy="1888933"/>
          </a:xfrm>
          <a:prstGeom prst="rect">
            <a:avLst/>
          </a:prstGeom>
        </p:spPr>
      </p:pic>
      <p:pic>
        <p:nvPicPr>
          <p:cNvPr id="6" name="Picture 6" descr="Diagram, timeline&#10;&#10;Description automatically generated">
            <a:extLst>
              <a:ext uri="{FF2B5EF4-FFF2-40B4-BE49-F238E27FC236}">
                <a16:creationId xmlns:a16="http://schemas.microsoft.com/office/drawing/2014/main" id="{1B40A7B0-B804-FA8D-088B-DA3309A7D581}"/>
              </a:ext>
            </a:extLst>
          </p:cNvPr>
          <p:cNvPicPr>
            <a:picLocks noChangeAspect="1"/>
          </p:cNvPicPr>
          <p:nvPr/>
        </p:nvPicPr>
        <p:blipFill>
          <a:blip r:embed="rId4"/>
          <a:stretch>
            <a:fillRect/>
          </a:stretch>
        </p:blipFill>
        <p:spPr>
          <a:xfrm>
            <a:off x="4468209" y="2571109"/>
            <a:ext cx="4575941" cy="2136195"/>
          </a:xfrm>
          <a:prstGeom prst="rect">
            <a:avLst/>
          </a:prstGeom>
        </p:spPr>
      </p:pic>
      <p:sp>
        <p:nvSpPr>
          <p:cNvPr id="2" name="TextBox 1">
            <a:extLst>
              <a:ext uri="{FF2B5EF4-FFF2-40B4-BE49-F238E27FC236}">
                <a16:creationId xmlns:a16="http://schemas.microsoft.com/office/drawing/2014/main" id="{132D0A56-6EE2-0D74-43C1-A44E583B41BA}"/>
              </a:ext>
            </a:extLst>
          </p:cNvPr>
          <p:cNvSpPr txBox="1"/>
          <p:nvPr/>
        </p:nvSpPr>
        <p:spPr>
          <a:xfrm>
            <a:off x="5835431" y="2156810"/>
            <a:ext cx="1488965" cy="1259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D120A05D-FB28-F058-F2B9-FB63C3E007F2}"/>
              </a:ext>
            </a:extLst>
          </p:cNvPr>
          <p:cNvSpPr txBox="1"/>
          <p:nvPr/>
        </p:nvSpPr>
        <p:spPr>
          <a:xfrm>
            <a:off x="5208465" y="-24169"/>
            <a:ext cx="443523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Tree without pruning (very large in size)</a:t>
            </a:r>
          </a:p>
        </p:txBody>
      </p:sp>
      <p:sp>
        <p:nvSpPr>
          <p:cNvPr id="8" name="TextBox 7">
            <a:extLst>
              <a:ext uri="{FF2B5EF4-FFF2-40B4-BE49-F238E27FC236}">
                <a16:creationId xmlns:a16="http://schemas.microsoft.com/office/drawing/2014/main" id="{7B597900-EC2E-936D-11AA-B1F934D65D81}"/>
              </a:ext>
            </a:extLst>
          </p:cNvPr>
          <p:cNvSpPr txBox="1"/>
          <p:nvPr/>
        </p:nvSpPr>
        <p:spPr>
          <a:xfrm>
            <a:off x="6305992" y="2275767"/>
            <a:ext cx="24550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rPr>
              <a:t>Tree with pruning</a:t>
            </a:r>
          </a:p>
        </p:txBody>
      </p:sp>
      <p:graphicFrame>
        <p:nvGraphicFramePr>
          <p:cNvPr id="328" name="TextBox 3">
            <a:extLst>
              <a:ext uri="{FF2B5EF4-FFF2-40B4-BE49-F238E27FC236}">
                <a16:creationId xmlns:a16="http://schemas.microsoft.com/office/drawing/2014/main" id="{4E8C10A8-2229-4ED6-15A8-98756E3C7EE8}"/>
              </a:ext>
            </a:extLst>
          </p:cNvPr>
          <p:cNvGraphicFramePr/>
          <p:nvPr>
            <p:extLst>
              <p:ext uri="{D42A27DB-BD31-4B8C-83A1-F6EECF244321}">
                <p14:modId xmlns:p14="http://schemas.microsoft.com/office/powerpoint/2010/main" val="3933858058"/>
              </p:ext>
            </p:extLst>
          </p:nvPr>
        </p:nvGraphicFramePr>
        <p:xfrm>
          <a:off x="219049" y="809859"/>
          <a:ext cx="3783214" cy="38695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BCF2-43C4-EF84-1CAD-CD2E2E1A284D}"/>
              </a:ext>
            </a:extLst>
          </p:cNvPr>
          <p:cNvSpPr>
            <a:spLocks noGrp="1"/>
          </p:cNvSpPr>
          <p:nvPr>
            <p:ph type="title"/>
          </p:nvPr>
        </p:nvSpPr>
        <p:spPr/>
        <p:txBody>
          <a:bodyPr/>
          <a:lstStyle/>
          <a:p>
            <a:pPr algn="ctr"/>
            <a:r>
              <a:rPr lang="en-GB" sz="3700" b="1">
                <a:sym typeface="Calibri"/>
              </a:rPr>
              <a:t>Model : Decision Tree</a:t>
            </a:r>
            <a:r>
              <a:rPr lang="en-GB" sz="4800" b="1">
                <a:latin typeface="Calibri"/>
                <a:ea typeface="Calibri"/>
                <a:cs typeface="Calibri"/>
                <a:sym typeface="Calibri"/>
              </a:rPr>
              <a:t>  </a:t>
            </a:r>
            <a:endParaRPr lang="en-US">
              <a:cs typeface="Calibri Light" panose="020F0302020204030204"/>
            </a:endParaRPr>
          </a:p>
        </p:txBody>
      </p:sp>
      <p:sp>
        <p:nvSpPr>
          <p:cNvPr id="3" name="Text Placeholder 2">
            <a:extLst>
              <a:ext uri="{FF2B5EF4-FFF2-40B4-BE49-F238E27FC236}">
                <a16:creationId xmlns:a16="http://schemas.microsoft.com/office/drawing/2014/main" id="{81210107-F073-6B2D-94A0-1C6A3AA6DB01}"/>
              </a:ext>
            </a:extLst>
          </p:cNvPr>
          <p:cNvSpPr>
            <a:spLocks noGrp="1"/>
          </p:cNvSpPr>
          <p:nvPr>
            <p:ph type="body" idx="1"/>
          </p:nvPr>
        </p:nvSpPr>
        <p:spPr>
          <a:xfrm>
            <a:off x="4876011" y="1417384"/>
            <a:ext cx="3703320" cy="552212"/>
          </a:xfrm>
        </p:spPr>
        <p:txBody>
          <a:bodyPr>
            <a:normAutofit/>
          </a:bodyPr>
          <a:lstStyle/>
          <a:p>
            <a:pPr algn="ctr"/>
            <a:r>
              <a:rPr lang="en-US" sz="2800">
                <a:solidFill>
                  <a:schemeClr val="tx1"/>
                </a:solidFill>
              </a:rPr>
              <a:t>ROC CURVE</a:t>
            </a:r>
            <a:endParaRPr lang="en-US" sz="2800">
              <a:solidFill>
                <a:schemeClr val="tx1"/>
              </a:solidFill>
              <a:cs typeface="Calibri"/>
            </a:endParaRPr>
          </a:p>
        </p:txBody>
      </p:sp>
      <p:sp>
        <p:nvSpPr>
          <p:cNvPr id="5" name="Text Placeholder 4">
            <a:extLst>
              <a:ext uri="{FF2B5EF4-FFF2-40B4-BE49-F238E27FC236}">
                <a16:creationId xmlns:a16="http://schemas.microsoft.com/office/drawing/2014/main" id="{F75DACAB-534F-C547-C5A9-BE289E85F55F}"/>
              </a:ext>
            </a:extLst>
          </p:cNvPr>
          <p:cNvSpPr>
            <a:spLocks noGrp="1"/>
          </p:cNvSpPr>
          <p:nvPr>
            <p:ph type="body" sz="quarter" idx="3"/>
          </p:nvPr>
        </p:nvSpPr>
        <p:spPr>
          <a:xfrm>
            <a:off x="1096492" y="1417384"/>
            <a:ext cx="3703320" cy="552212"/>
          </a:xfrm>
        </p:spPr>
        <p:txBody>
          <a:bodyPr>
            <a:normAutofit/>
          </a:bodyPr>
          <a:lstStyle/>
          <a:p>
            <a:pPr algn="ctr"/>
            <a:r>
              <a:rPr lang="en-US" sz="2800">
                <a:solidFill>
                  <a:schemeClr val="tx1"/>
                </a:solidFill>
              </a:rPr>
              <a:t>Precision  vs Recall</a:t>
            </a:r>
          </a:p>
        </p:txBody>
      </p:sp>
      <p:pic>
        <p:nvPicPr>
          <p:cNvPr id="4098" name="Picture 2" descr="image">
            <a:extLst>
              <a:ext uri="{FF2B5EF4-FFF2-40B4-BE49-F238E27FC236}">
                <a16:creationId xmlns:a16="http://schemas.microsoft.com/office/drawing/2014/main" id="{360C2E3F-99FD-D1E1-D966-BD799697DEE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26333" y="1944178"/>
            <a:ext cx="3702050" cy="25056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ADD7F3F-BD83-0EE7-6187-AD2AAE0A9B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67342" y="1942507"/>
            <a:ext cx="3703638" cy="2417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69B2F9-A7EA-E215-3139-A507557410D5}"/>
              </a:ext>
            </a:extLst>
          </p:cNvPr>
          <p:cNvSpPr txBox="1"/>
          <p:nvPr/>
        </p:nvSpPr>
        <p:spPr>
          <a:xfrm>
            <a:off x="5650624" y="433354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AUC for decision tree: 0.9</a:t>
            </a:r>
          </a:p>
        </p:txBody>
      </p:sp>
    </p:spTree>
    <p:extLst>
      <p:ext uri="{BB962C8B-B14F-4D97-AF65-F5344CB8AC3E}">
        <p14:creationId xmlns:p14="http://schemas.microsoft.com/office/powerpoint/2010/main" val="137446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FB0F1A-821A-3111-558E-7334662E5F62}"/>
              </a:ext>
            </a:extLst>
          </p:cNvPr>
          <p:cNvSpPr txBox="1"/>
          <p:nvPr/>
        </p:nvSpPr>
        <p:spPr>
          <a:xfrm>
            <a:off x="89775" y="8672"/>
            <a:ext cx="9009821" cy="610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300" b="1" kern="1200" spc="-50">
                <a:solidFill>
                  <a:schemeClr val="tx1"/>
                </a:solidFill>
                <a:latin typeface="Calibri"/>
                <a:ea typeface="+mj-ea"/>
                <a:cs typeface="Calibri"/>
              </a:rPr>
              <a:t>Decision Tree Ensemble Methods</a:t>
            </a:r>
            <a:endParaRPr lang="en-GB" sz="3300" b="1" kern="1200" spc="-50">
              <a:solidFill>
                <a:schemeClr val="tx1"/>
              </a:solidFill>
              <a:latin typeface="Calibri"/>
              <a:cs typeface="Calibri"/>
            </a:endParaRPr>
          </a:p>
        </p:txBody>
      </p:sp>
      <p:sp>
        <p:nvSpPr>
          <p:cNvPr id="3" name="TextBox 2">
            <a:extLst>
              <a:ext uri="{FF2B5EF4-FFF2-40B4-BE49-F238E27FC236}">
                <a16:creationId xmlns:a16="http://schemas.microsoft.com/office/drawing/2014/main" id="{C29E4D2B-AE1B-E684-C9D2-77796ACB57F3}"/>
              </a:ext>
            </a:extLst>
          </p:cNvPr>
          <p:cNvSpPr txBox="1"/>
          <p:nvPr/>
        </p:nvSpPr>
        <p:spPr>
          <a:xfrm>
            <a:off x="91965" y="1000673"/>
            <a:ext cx="5237654" cy="38731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latin typeface="Calibri"/>
              </a:rPr>
              <a:t>RandomForestClassifier</a:t>
            </a:r>
            <a:r>
              <a:rPr lang="en-US">
                <a:latin typeface="Calibri"/>
              </a:rPr>
              <a:t> </a:t>
            </a:r>
          </a:p>
          <a:p>
            <a:pPr marL="285750" indent="-285750">
              <a:buChar char="•"/>
            </a:pPr>
            <a:r>
              <a:rPr lang="en-US">
                <a:latin typeface="Calibri"/>
              </a:rPr>
              <a:t>Computationally heavy to implement</a:t>
            </a:r>
          </a:p>
          <a:p>
            <a:pPr marL="285750" indent="-285750">
              <a:buChar char="•"/>
            </a:pPr>
            <a:r>
              <a:rPr lang="en-US">
                <a:latin typeface="Calibri"/>
              </a:rPr>
              <a:t>Averages results of multiple random decision trees</a:t>
            </a:r>
          </a:p>
          <a:p>
            <a:pPr marL="285750" indent="-285750">
              <a:buChar char="•"/>
            </a:pPr>
            <a:r>
              <a:rPr lang="en-US">
                <a:latin typeface="Calibri"/>
              </a:rPr>
              <a:t>Difficult to visualize</a:t>
            </a:r>
          </a:p>
          <a:p>
            <a:pPr marL="285750" indent="-285750">
              <a:buChar char="•"/>
            </a:pPr>
            <a:r>
              <a:rPr lang="en-US">
                <a:latin typeface="Calibri"/>
              </a:rPr>
              <a:t>Accuracy score: 86.8%</a:t>
            </a:r>
          </a:p>
          <a:p>
            <a:pPr marL="285750" indent="-285750">
              <a:buChar char="•"/>
            </a:pPr>
            <a:r>
              <a:rPr lang="en-US">
                <a:latin typeface="Calibri"/>
              </a:rPr>
              <a:t>Precision score: 78.8%</a:t>
            </a:r>
          </a:p>
          <a:p>
            <a:pPr marL="285750" indent="-285750">
              <a:buChar char="•"/>
            </a:pPr>
            <a:r>
              <a:rPr lang="en-US">
                <a:latin typeface="Calibri"/>
              </a:rPr>
              <a:t>Recall score: 57.9%</a:t>
            </a:r>
          </a:p>
          <a:p>
            <a:pPr marL="285750" indent="-285750">
              <a:buChar char="•"/>
            </a:pPr>
            <a:r>
              <a:rPr lang="en-US">
                <a:latin typeface="Calibri"/>
              </a:rPr>
              <a:t>F1 score: 66.7%</a:t>
            </a:r>
          </a:p>
          <a:p>
            <a:pPr marL="285750" indent="-285750">
              <a:buChar char="•"/>
            </a:pPr>
            <a:endParaRPr lang="en-US">
              <a:latin typeface="Calibri"/>
            </a:endParaRPr>
          </a:p>
          <a:p>
            <a:endParaRPr lang="en-US">
              <a:latin typeface="Calibri"/>
            </a:endParaRPr>
          </a:p>
          <a:p>
            <a:r>
              <a:rPr lang="en-GB" b="1" err="1">
                <a:latin typeface="Calibri"/>
              </a:rPr>
              <a:t>GradientBoostingClassifier</a:t>
            </a:r>
            <a:r>
              <a:rPr lang="en-GB">
                <a:latin typeface="Calibri"/>
              </a:rPr>
              <a:t> </a:t>
            </a:r>
            <a:endParaRPr lang="en-US">
              <a:latin typeface="Calibri"/>
            </a:endParaRPr>
          </a:p>
          <a:p>
            <a:pPr marL="285750" indent="-285750">
              <a:buChar char="•"/>
            </a:pPr>
            <a:r>
              <a:rPr lang="en-GB">
                <a:latin typeface="Calibri"/>
              </a:rPr>
              <a:t>Faster than </a:t>
            </a:r>
            <a:r>
              <a:rPr lang="en-US" err="1">
                <a:latin typeface="Calibri"/>
              </a:rPr>
              <a:t>RandomForest</a:t>
            </a:r>
            <a:r>
              <a:rPr lang="en-US">
                <a:latin typeface="Calibri"/>
              </a:rPr>
              <a:t> as 1-5 trees are generally used</a:t>
            </a:r>
          </a:p>
          <a:p>
            <a:pPr marL="285750" indent="-285750">
              <a:buChar char="•"/>
            </a:pPr>
            <a:r>
              <a:rPr lang="en-GB">
                <a:latin typeface="Calibri"/>
              </a:rPr>
              <a:t>each new tree tries to correct mistakes of previous tree</a:t>
            </a:r>
            <a:endParaRPr lang="en-US">
              <a:latin typeface="Calibri"/>
            </a:endParaRPr>
          </a:p>
          <a:p>
            <a:pPr marL="285750" indent="-285750">
              <a:buChar char="•"/>
            </a:pPr>
            <a:r>
              <a:rPr lang="en-US">
                <a:latin typeface="Calibri"/>
              </a:rPr>
              <a:t>Accuracy score: 86.7%</a:t>
            </a:r>
            <a:endParaRPr lang="en-GB">
              <a:latin typeface="Calibri"/>
            </a:endParaRPr>
          </a:p>
          <a:p>
            <a:pPr marL="285750" indent="-285750">
              <a:buChar char="•"/>
            </a:pPr>
            <a:r>
              <a:rPr lang="en-US">
                <a:latin typeface="Calibri"/>
              </a:rPr>
              <a:t>Precision score: 77.8%
Recall score: 59.1%</a:t>
            </a:r>
          </a:p>
          <a:p>
            <a:pPr marL="285750" indent="-285750">
              <a:buChar char="•"/>
            </a:pPr>
            <a:r>
              <a:rPr lang="en-US">
                <a:latin typeface="Calibri"/>
              </a:rPr>
              <a:t>F1 score: 67.1%</a:t>
            </a:r>
          </a:p>
        </p:txBody>
      </p:sp>
      <p:sp>
        <p:nvSpPr>
          <p:cNvPr id="4" name="TextBox 3">
            <a:extLst>
              <a:ext uri="{FF2B5EF4-FFF2-40B4-BE49-F238E27FC236}">
                <a16:creationId xmlns:a16="http://schemas.microsoft.com/office/drawing/2014/main" id="{0350C548-4338-C80A-C727-0E42D16E8D12}"/>
              </a:ext>
            </a:extLst>
          </p:cNvPr>
          <p:cNvSpPr txBox="1"/>
          <p:nvPr/>
        </p:nvSpPr>
        <p:spPr>
          <a:xfrm>
            <a:off x="89774" y="581353"/>
            <a:ext cx="6014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Used </a:t>
            </a:r>
            <a:r>
              <a:rPr lang="en-US" err="1">
                <a:latin typeface="Calibri"/>
              </a:rPr>
              <a:t>GridSearchCV</a:t>
            </a:r>
            <a:r>
              <a:rPr lang="en-US">
                <a:latin typeface="Calibri"/>
              </a:rPr>
              <a:t> to arrive at best parameters for below models:</a:t>
            </a:r>
          </a:p>
        </p:txBody>
      </p:sp>
      <p:pic>
        <p:nvPicPr>
          <p:cNvPr id="5" name="Picture 5" descr="Chart, line chart&#10;&#10;Description automatically generated">
            <a:extLst>
              <a:ext uri="{FF2B5EF4-FFF2-40B4-BE49-F238E27FC236}">
                <a16:creationId xmlns:a16="http://schemas.microsoft.com/office/drawing/2014/main" id="{6F0F669F-7D6F-079A-2A74-FC06C2CE4A7A}"/>
              </a:ext>
            </a:extLst>
          </p:cNvPr>
          <p:cNvPicPr>
            <a:picLocks noChangeAspect="1"/>
          </p:cNvPicPr>
          <p:nvPr/>
        </p:nvPicPr>
        <p:blipFill>
          <a:blip r:embed="rId2"/>
          <a:stretch>
            <a:fillRect/>
          </a:stretch>
        </p:blipFill>
        <p:spPr>
          <a:xfrm>
            <a:off x="4901762" y="1125674"/>
            <a:ext cx="2099442" cy="1368153"/>
          </a:xfrm>
          <a:prstGeom prst="rect">
            <a:avLst/>
          </a:prstGeom>
        </p:spPr>
      </p:pic>
      <p:pic>
        <p:nvPicPr>
          <p:cNvPr id="6" name="Picture 6" descr="Chart&#10;&#10;Description automatically generated">
            <a:extLst>
              <a:ext uri="{FF2B5EF4-FFF2-40B4-BE49-F238E27FC236}">
                <a16:creationId xmlns:a16="http://schemas.microsoft.com/office/drawing/2014/main" id="{CB62DCA3-77F1-D2C6-5547-C4A2A10673DC}"/>
              </a:ext>
            </a:extLst>
          </p:cNvPr>
          <p:cNvPicPr>
            <a:picLocks noChangeAspect="1"/>
          </p:cNvPicPr>
          <p:nvPr/>
        </p:nvPicPr>
        <p:blipFill>
          <a:blip r:embed="rId3"/>
          <a:stretch>
            <a:fillRect/>
          </a:stretch>
        </p:blipFill>
        <p:spPr>
          <a:xfrm>
            <a:off x="7003832" y="1099981"/>
            <a:ext cx="2020614" cy="1366985"/>
          </a:xfrm>
          <a:prstGeom prst="rect">
            <a:avLst/>
          </a:prstGeom>
        </p:spPr>
      </p:pic>
      <p:pic>
        <p:nvPicPr>
          <p:cNvPr id="7" name="Picture 7" descr="Chart, line chart&#10;&#10;Description automatically generated">
            <a:extLst>
              <a:ext uri="{FF2B5EF4-FFF2-40B4-BE49-F238E27FC236}">
                <a16:creationId xmlns:a16="http://schemas.microsoft.com/office/drawing/2014/main" id="{F0A92F1E-68A6-ECDC-544F-28179343226E}"/>
              </a:ext>
            </a:extLst>
          </p:cNvPr>
          <p:cNvPicPr>
            <a:picLocks noChangeAspect="1"/>
          </p:cNvPicPr>
          <p:nvPr/>
        </p:nvPicPr>
        <p:blipFill>
          <a:blip r:embed="rId4"/>
          <a:stretch>
            <a:fillRect/>
          </a:stretch>
        </p:blipFill>
        <p:spPr>
          <a:xfrm>
            <a:off x="5092262" y="3325867"/>
            <a:ext cx="1974631" cy="1316420"/>
          </a:xfrm>
          <a:prstGeom prst="rect">
            <a:avLst/>
          </a:prstGeom>
        </p:spPr>
      </p:pic>
      <p:pic>
        <p:nvPicPr>
          <p:cNvPr id="8" name="Picture 8" descr="Chart&#10;&#10;Description automatically generated">
            <a:extLst>
              <a:ext uri="{FF2B5EF4-FFF2-40B4-BE49-F238E27FC236}">
                <a16:creationId xmlns:a16="http://schemas.microsoft.com/office/drawing/2014/main" id="{CC1D3129-9552-5161-9334-6243C9D38993}"/>
              </a:ext>
            </a:extLst>
          </p:cNvPr>
          <p:cNvPicPr>
            <a:picLocks noChangeAspect="1"/>
          </p:cNvPicPr>
          <p:nvPr/>
        </p:nvPicPr>
        <p:blipFill>
          <a:blip r:embed="rId5"/>
          <a:stretch>
            <a:fillRect/>
          </a:stretch>
        </p:blipFill>
        <p:spPr>
          <a:xfrm>
            <a:off x="7069519" y="3308928"/>
            <a:ext cx="2020614" cy="1356866"/>
          </a:xfrm>
          <a:prstGeom prst="rect">
            <a:avLst/>
          </a:prstGeom>
        </p:spPr>
      </p:pic>
    </p:spTree>
    <p:extLst>
      <p:ext uri="{BB962C8B-B14F-4D97-AF65-F5344CB8AC3E}">
        <p14:creationId xmlns:p14="http://schemas.microsoft.com/office/powerpoint/2010/main" val="36419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2C24-6611-DDD9-92CF-0C93F280AC82}"/>
              </a:ext>
            </a:extLst>
          </p:cNvPr>
          <p:cNvSpPr>
            <a:spLocks noGrp="1"/>
          </p:cNvSpPr>
          <p:nvPr>
            <p:ph type="title"/>
          </p:nvPr>
        </p:nvSpPr>
        <p:spPr>
          <a:xfrm>
            <a:off x="3731078" y="476209"/>
            <a:ext cx="4931229" cy="1088068"/>
          </a:xfrm>
        </p:spPr>
        <p:txBody>
          <a:bodyPr>
            <a:normAutofit/>
          </a:bodyPr>
          <a:lstStyle/>
          <a:p>
            <a:r>
              <a:rPr lang="en-US" sz="3700" b="1"/>
              <a:t>Linear SVM (Binary class)</a:t>
            </a:r>
            <a:endParaRPr lang="en-US" sz="3700"/>
          </a:p>
        </p:txBody>
      </p:sp>
      <p:cxnSp>
        <p:nvCxnSpPr>
          <p:cNvPr id="9" name="Straight Connector 1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1564641"/>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5B880C-1EB9-AEB6-933D-45EB329CE0F2}"/>
              </a:ext>
            </a:extLst>
          </p:cNvPr>
          <p:cNvSpPr>
            <a:spLocks noGrp="1"/>
          </p:cNvSpPr>
          <p:nvPr>
            <p:ph idx="1"/>
          </p:nvPr>
        </p:nvSpPr>
        <p:spPr>
          <a:xfrm>
            <a:off x="3731076" y="1649185"/>
            <a:ext cx="4931230" cy="2752635"/>
          </a:xfrm>
        </p:spPr>
        <p:txBody>
          <a:bodyPr vert="horz" lIns="0" tIns="45720" rIns="0" bIns="45720" rtlCol="0">
            <a:normAutofit/>
          </a:bodyPr>
          <a:lstStyle/>
          <a:p>
            <a:pPr>
              <a:buFont typeface="Arial" panose="020B0604020202020204" pitchFamily="34" charset="0"/>
              <a:buChar char="•"/>
            </a:pPr>
            <a:r>
              <a:rPr lang="en-US" sz="1500" b="1"/>
              <a:t> Model with default hyperparameter:</a:t>
            </a:r>
            <a:endParaRPr lang="en-US" sz="1500" b="1">
              <a:cs typeface="Calibri"/>
            </a:endParaRPr>
          </a:p>
          <a:p>
            <a:pPr marL="383540" lvl="1">
              <a:buFont typeface="Arial" panose="020B0604020202020204" pitchFamily="34" charset="0"/>
              <a:buChar char="•"/>
            </a:pPr>
            <a:r>
              <a:rPr lang="en-US" sz="1500"/>
              <a:t>Accuracy score: 85.7%</a:t>
            </a:r>
            <a:endParaRPr lang="en-US" sz="1500">
              <a:cs typeface="Calibri"/>
            </a:endParaRPr>
          </a:p>
          <a:p>
            <a:pPr marL="383540" lvl="1">
              <a:buFont typeface="Arial" panose="020B0604020202020204" pitchFamily="34" charset="0"/>
              <a:buChar char="•"/>
            </a:pPr>
            <a:r>
              <a:rPr lang="en-US" sz="1500"/>
              <a:t>Precision score: 70.1%</a:t>
            </a:r>
            <a:endParaRPr lang="en-US" sz="1500">
              <a:cs typeface="Calibri"/>
            </a:endParaRPr>
          </a:p>
          <a:p>
            <a:pPr marL="383540" lvl="1">
              <a:buFont typeface="Arial" panose="020B0604020202020204" pitchFamily="34" charset="0"/>
              <a:buChar char="•"/>
            </a:pPr>
            <a:r>
              <a:rPr lang="en-US" sz="1500"/>
              <a:t>Recall score: 65.8%</a:t>
            </a:r>
            <a:endParaRPr lang="en-US" sz="1500">
              <a:cs typeface="Calibri"/>
            </a:endParaRPr>
          </a:p>
          <a:p>
            <a:pPr marL="383540" lvl="1">
              <a:buFont typeface="Arial" panose="020B0604020202020204" pitchFamily="34" charset="0"/>
              <a:buChar char="•"/>
            </a:pPr>
            <a:r>
              <a:rPr lang="en-US" sz="1500"/>
              <a:t>F1 score: 67.9%</a:t>
            </a:r>
            <a:endParaRPr lang="en-US" sz="1500">
              <a:cs typeface="Calibri"/>
            </a:endParaRPr>
          </a:p>
          <a:p>
            <a:pPr>
              <a:buFont typeface="Arial" panose="020B0604020202020204" pitchFamily="34" charset="0"/>
              <a:buChar char="•"/>
            </a:pPr>
            <a:r>
              <a:rPr lang="en-US" sz="1500" b="1"/>
              <a:t>Model with </a:t>
            </a:r>
            <a:r>
              <a:rPr lang="en-US" sz="1500" b="1" err="1"/>
              <a:t>GridSearchCV</a:t>
            </a:r>
            <a:r>
              <a:rPr lang="en-US" sz="1500" b="1"/>
              <a:t>:</a:t>
            </a:r>
            <a:endParaRPr lang="en-US" sz="1500" b="1">
              <a:cs typeface="Calibri"/>
            </a:endParaRPr>
          </a:p>
          <a:p>
            <a:pPr marL="383540" lvl="1">
              <a:buFont typeface="Arial" panose="020B0604020202020204" pitchFamily="34" charset="0"/>
              <a:buChar char="•"/>
            </a:pPr>
            <a:r>
              <a:rPr lang="en-US" sz="1500"/>
              <a:t>Best Para: C = 0.01</a:t>
            </a:r>
            <a:endParaRPr lang="en-US" sz="1500">
              <a:cs typeface="Calibri"/>
            </a:endParaRPr>
          </a:p>
          <a:p>
            <a:pPr marL="383540" lvl="1">
              <a:buFont typeface="Arial" panose="020B0604020202020204" pitchFamily="34" charset="0"/>
              <a:buChar char="•"/>
            </a:pPr>
            <a:r>
              <a:rPr lang="en-US" sz="1500"/>
              <a:t>Matrices values are the same as the model with default hyperparameter</a:t>
            </a:r>
            <a:endParaRPr lang="en-US" sz="1500">
              <a:cs typeface="Calibri"/>
            </a:endParaRPr>
          </a:p>
          <a:p>
            <a:pPr marL="383540" lvl="1">
              <a:buFont typeface="Arial" panose="020B0604020202020204" pitchFamily="34" charset="0"/>
              <a:buChar char="•"/>
            </a:pPr>
            <a:endParaRPr lang="en-US" sz="1500">
              <a:cs typeface="Calibri"/>
            </a:endParaRPr>
          </a:p>
        </p:txBody>
      </p:sp>
      <p:sp>
        <p:nvSpPr>
          <p:cNvPr id="10" name="Rectangle 1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6">
            <a:extLst>
              <a:ext uri="{FF2B5EF4-FFF2-40B4-BE49-F238E27FC236}">
                <a16:creationId xmlns:a16="http://schemas.microsoft.com/office/drawing/2014/main" id="{4E7E9CE0-4D81-0D22-39F2-696F898A1759}"/>
              </a:ext>
            </a:extLst>
          </p:cNvPr>
          <p:cNvGraphicFramePr>
            <a:graphicFrameLocks noGrp="1"/>
          </p:cNvGraphicFramePr>
          <p:nvPr>
            <p:extLst>
              <p:ext uri="{D42A27DB-BD31-4B8C-83A1-F6EECF244321}">
                <p14:modId xmlns:p14="http://schemas.microsoft.com/office/powerpoint/2010/main" val="1228682407"/>
              </p:ext>
            </p:extLst>
          </p:nvPr>
        </p:nvGraphicFramePr>
        <p:xfrm>
          <a:off x="475499" y="1651909"/>
          <a:ext cx="3000988" cy="1642108"/>
        </p:xfrm>
        <a:graphic>
          <a:graphicData uri="http://schemas.openxmlformats.org/drawingml/2006/table">
            <a:tbl>
              <a:tblPr firstRow="1" bandRow="1">
                <a:tableStyleId>{B457B22E-6227-4D8D-8489-2FF508EA41E5}</a:tableStyleId>
              </a:tblPr>
              <a:tblGrid>
                <a:gridCol w="794756">
                  <a:extLst>
                    <a:ext uri="{9D8B030D-6E8A-4147-A177-3AD203B41FA5}">
                      <a16:colId xmlns:a16="http://schemas.microsoft.com/office/drawing/2014/main" val="870444864"/>
                    </a:ext>
                  </a:extLst>
                </a:gridCol>
                <a:gridCol w="1186024">
                  <a:extLst>
                    <a:ext uri="{9D8B030D-6E8A-4147-A177-3AD203B41FA5}">
                      <a16:colId xmlns:a16="http://schemas.microsoft.com/office/drawing/2014/main" val="324035721"/>
                    </a:ext>
                  </a:extLst>
                </a:gridCol>
                <a:gridCol w="1020208">
                  <a:extLst>
                    <a:ext uri="{9D8B030D-6E8A-4147-A177-3AD203B41FA5}">
                      <a16:colId xmlns:a16="http://schemas.microsoft.com/office/drawing/2014/main" val="681624325"/>
                    </a:ext>
                  </a:extLst>
                </a:gridCol>
              </a:tblGrid>
              <a:tr h="312783">
                <a:tc gridSpan="3">
                  <a:txBody>
                    <a:bodyPr/>
                    <a:lstStyle/>
                    <a:p>
                      <a:pPr algn="ctr"/>
                      <a:r>
                        <a:rPr lang="en-US" sz="1300" b="1">
                          <a:solidFill>
                            <a:schemeClr val="tx1"/>
                          </a:solidFill>
                          <a:latin typeface="Calibri"/>
                        </a:rPr>
                        <a:t>Confusion matrix </a:t>
                      </a:r>
                    </a:p>
                  </a:txBody>
                  <a:tcPr marL="83781" marR="83781" marT="41890" marB="4189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0929634"/>
                  </a:ext>
                </a:extLst>
              </a:tr>
              <a:tr h="312783">
                <a:tc>
                  <a:txBody>
                    <a:bodyPr/>
                    <a:lstStyle/>
                    <a:p>
                      <a:pPr algn="ctr"/>
                      <a:endParaRPr lang="en-US" sz="1300">
                        <a:solidFill>
                          <a:schemeClr val="tx1"/>
                        </a:solidFill>
                        <a:latin typeface="Calibri"/>
                      </a:endParaRPr>
                    </a:p>
                  </a:txBody>
                  <a:tcPr marL="83781" marR="83781" marT="41890" marB="41890" anchor="ctr"/>
                </a:tc>
                <a:tc>
                  <a:txBody>
                    <a:bodyPr/>
                    <a:lstStyle/>
                    <a:p>
                      <a:pPr marL="0" algn="ctr" defTabSz="914400" rtl="0" eaLnBrk="1" latinLnBrk="0" hangingPunct="1"/>
                      <a:r>
                        <a:rPr lang="en-US" sz="1300" b="1" kern="1200">
                          <a:solidFill>
                            <a:schemeClr val="tx1"/>
                          </a:solidFill>
                          <a:latin typeface="Calibri"/>
                          <a:cs typeface="Arial"/>
                        </a:rPr>
                        <a:t>P. Not Popular</a:t>
                      </a:r>
                    </a:p>
                  </a:txBody>
                  <a:tcPr marL="83781" marR="83781" marT="41890" marB="41890" anchor="ctr"/>
                </a:tc>
                <a:tc>
                  <a:txBody>
                    <a:bodyPr/>
                    <a:lstStyle/>
                    <a:p>
                      <a:pPr marL="0" algn="ctr" defTabSz="914400" rtl="0" eaLnBrk="1" latinLnBrk="0" hangingPunct="1"/>
                      <a:r>
                        <a:rPr lang="en-US" sz="1300" b="1" kern="1200">
                          <a:solidFill>
                            <a:schemeClr val="tx1"/>
                          </a:solidFill>
                          <a:latin typeface="Calibri"/>
                          <a:cs typeface="Arial"/>
                        </a:rPr>
                        <a:t>P. Popular</a:t>
                      </a:r>
                    </a:p>
                  </a:txBody>
                  <a:tcPr marL="83781" marR="83781" marT="41890" marB="41890" anchor="ctr"/>
                </a:tc>
                <a:extLst>
                  <a:ext uri="{0D108BD9-81ED-4DB2-BD59-A6C34878D82A}">
                    <a16:rowId xmlns:a16="http://schemas.microsoft.com/office/drawing/2014/main" val="2830687842"/>
                  </a:ext>
                </a:extLst>
              </a:tr>
              <a:tr h="508271">
                <a:tc>
                  <a:txBody>
                    <a:bodyPr/>
                    <a:lstStyle/>
                    <a:p>
                      <a:pPr algn="ctr"/>
                      <a:r>
                        <a:rPr lang="en-US" sz="1300" b="1">
                          <a:solidFill>
                            <a:schemeClr val="tx1"/>
                          </a:solidFill>
                          <a:latin typeface="Calibri"/>
                        </a:rPr>
                        <a:t>A. Not Popular</a:t>
                      </a:r>
                    </a:p>
                  </a:txBody>
                  <a:tcPr marL="83781" marR="83781" marT="41890" marB="41890" anchor="ctr"/>
                </a:tc>
                <a:tc>
                  <a:txBody>
                    <a:bodyPr/>
                    <a:lstStyle/>
                    <a:p>
                      <a:pPr algn="ctr"/>
                      <a:r>
                        <a:rPr lang="en-US" sz="1300">
                          <a:solidFill>
                            <a:schemeClr val="tx1"/>
                          </a:solidFill>
                          <a:latin typeface="Calibri"/>
                        </a:rPr>
                        <a:t>35137(70.6%)</a:t>
                      </a:r>
                    </a:p>
                  </a:txBody>
                  <a:tcPr marL="83781" marR="83781" marT="41890" marB="41890" anchor="ctr"/>
                </a:tc>
                <a:tc>
                  <a:txBody>
                    <a:bodyPr/>
                    <a:lstStyle/>
                    <a:p>
                      <a:pPr algn="ctr"/>
                      <a:r>
                        <a:rPr lang="en-US" sz="1300">
                          <a:solidFill>
                            <a:schemeClr val="tx1"/>
                          </a:solidFill>
                          <a:latin typeface="Calibri"/>
                        </a:rPr>
                        <a:t>3194(6.4%)</a:t>
                      </a:r>
                    </a:p>
                  </a:txBody>
                  <a:tcPr marL="83781" marR="83781" marT="41890" marB="41890" anchor="ctr"/>
                </a:tc>
                <a:extLst>
                  <a:ext uri="{0D108BD9-81ED-4DB2-BD59-A6C34878D82A}">
                    <a16:rowId xmlns:a16="http://schemas.microsoft.com/office/drawing/2014/main" val="105625092"/>
                  </a:ext>
                </a:extLst>
              </a:tr>
              <a:tr h="508271">
                <a:tc>
                  <a:txBody>
                    <a:bodyPr/>
                    <a:lstStyle/>
                    <a:p>
                      <a:pPr algn="ctr"/>
                      <a:r>
                        <a:rPr lang="en-US" sz="1300" b="1">
                          <a:solidFill>
                            <a:schemeClr val="tx1"/>
                          </a:solidFill>
                          <a:latin typeface="Calibri"/>
                        </a:rPr>
                        <a:t>A. Popular</a:t>
                      </a:r>
                    </a:p>
                  </a:txBody>
                  <a:tcPr marL="83781" marR="83781" marT="41890" marB="41890" anchor="ctr"/>
                </a:tc>
                <a:tc>
                  <a:txBody>
                    <a:bodyPr/>
                    <a:lstStyle/>
                    <a:p>
                      <a:pPr algn="ctr"/>
                      <a:r>
                        <a:rPr lang="en-US" sz="1300">
                          <a:solidFill>
                            <a:schemeClr val="tx1"/>
                          </a:solidFill>
                          <a:latin typeface="Calibri"/>
                        </a:rPr>
                        <a:t>3884(8.8%)</a:t>
                      </a:r>
                    </a:p>
                  </a:txBody>
                  <a:tcPr marL="83781" marR="83781" marT="41890" marB="41890" anchor="ctr"/>
                </a:tc>
                <a:tc>
                  <a:txBody>
                    <a:bodyPr/>
                    <a:lstStyle/>
                    <a:p>
                      <a:pPr algn="ctr"/>
                      <a:r>
                        <a:rPr lang="en-US" sz="1300">
                          <a:solidFill>
                            <a:schemeClr val="tx1"/>
                          </a:solidFill>
                          <a:latin typeface="Calibri"/>
                        </a:rPr>
                        <a:t>7499(15%)</a:t>
                      </a:r>
                    </a:p>
                  </a:txBody>
                  <a:tcPr marL="83781" marR="83781" marT="41890" marB="41890" anchor="ctr"/>
                </a:tc>
                <a:extLst>
                  <a:ext uri="{0D108BD9-81ED-4DB2-BD59-A6C34878D82A}">
                    <a16:rowId xmlns:a16="http://schemas.microsoft.com/office/drawing/2014/main" val="3699268414"/>
                  </a:ext>
                </a:extLst>
              </a:tr>
            </a:tbl>
          </a:graphicData>
        </a:graphic>
      </p:graphicFrame>
    </p:spTree>
    <p:extLst>
      <p:ext uri="{BB962C8B-B14F-4D97-AF65-F5344CB8AC3E}">
        <p14:creationId xmlns:p14="http://schemas.microsoft.com/office/powerpoint/2010/main" val="132395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30B2B-CAA7-EED8-AF9E-CC5F8EFC3E22}"/>
              </a:ext>
            </a:extLst>
          </p:cNvPr>
          <p:cNvSpPr>
            <a:spLocks noGrp="1"/>
          </p:cNvSpPr>
          <p:nvPr>
            <p:ph type="title"/>
          </p:nvPr>
        </p:nvSpPr>
        <p:spPr>
          <a:xfrm>
            <a:off x="3731078" y="476209"/>
            <a:ext cx="4931229" cy="1088068"/>
          </a:xfrm>
        </p:spPr>
        <p:txBody>
          <a:bodyPr>
            <a:normAutofit/>
          </a:bodyPr>
          <a:lstStyle/>
          <a:p>
            <a:r>
              <a:rPr lang="en-US" sz="3700" b="1"/>
              <a:t>Kernel SVM (Binary class)</a:t>
            </a:r>
            <a:endParaRPr lang="en-US" sz="3700"/>
          </a:p>
        </p:txBody>
      </p:sp>
      <p:cxnSp>
        <p:nvCxnSpPr>
          <p:cNvPr id="7" name="Straight Connector 10">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1564641"/>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BE5204-F473-3C32-D3C9-68BC72DDC8D9}"/>
              </a:ext>
            </a:extLst>
          </p:cNvPr>
          <p:cNvSpPr>
            <a:spLocks noGrp="1"/>
          </p:cNvSpPr>
          <p:nvPr>
            <p:ph idx="1"/>
          </p:nvPr>
        </p:nvSpPr>
        <p:spPr>
          <a:xfrm>
            <a:off x="3731076" y="1649185"/>
            <a:ext cx="4931230" cy="2752635"/>
          </a:xfrm>
        </p:spPr>
        <p:txBody>
          <a:bodyPr vert="horz" lIns="0" tIns="45720" rIns="0" bIns="45720" rtlCol="0">
            <a:normAutofit/>
          </a:bodyPr>
          <a:lstStyle/>
          <a:p>
            <a:pPr>
              <a:buFont typeface="Arial" panose="020B0604020202020204" pitchFamily="34" charset="0"/>
              <a:buChar char="•"/>
            </a:pPr>
            <a:r>
              <a:rPr lang="en-US" sz="1300"/>
              <a:t> Kernel SVM with default hyperparameter:</a:t>
            </a:r>
            <a:endParaRPr lang="en-US" sz="1300">
              <a:cs typeface="Calibri"/>
            </a:endParaRPr>
          </a:p>
          <a:p>
            <a:pPr marL="383540" lvl="1">
              <a:buFont typeface="Arial" panose="020B0604020202020204" pitchFamily="34" charset="0"/>
              <a:buChar char="•"/>
            </a:pPr>
            <a:r>
              <a:rPr lang="en-US" sz="1300"/>
              <a:t>Accuracy score: 86.7%</a:t>
            </a:r>
            <a:endParaRPr lang="en-US" sz="1300">
              <a:cs typeface="Calibri"/>
            </a:endParaRPr>
          </a:p>
          <a:p>
            <a:pPr marL="383540" lvl="1">
              <a:buFont typeface="Arial" panose="020B0604020202020204" pitchFamily="34" charset="0"/>
              <a:buChar char="•"/>
            </a:pPr>
            <a:r>
              <a:rPr lang="en-US" sz="1300"/>
              <a:t>Precision score: 78.8%</a:t>
            </a:r>
            <a:endParaRPr lang="en-US" sz="1300">
              <a:cs typeface="Calibri"/>
            </a:endParaRPr>
          </a:p>
          <a:p>
            <a:pPr marL="383540" lvl="1">
              <a:buFont typeface="Arial" panose="020B0604020202020204" pitchFamily="34" charset="0"/>
              <a:buChar char="•"/>
            </a:pPr>
            <a:r>
              <a:rPr lang="en-US" sz="1300"/>
              <a:t>Recall score: 58.1%</a:t>
            </a:r>
            <a:endParaRPr lang="en-US" sz="1300">
              <a:cs typeface="Calibri"/>
            </a:endParaRPr>
          </a:p>
          <a:p>
            <a:pPr marL="383540" lvl="1">
              <a:buFont typeface="Arial" panose="020B0604020202020204" pitchFamily="34" charset="0"/>
              <a:buChar char="•"/>
            </a:pPr>
            <a:r>
              <a:rPr lang="en-US" sz="1300"/>
              <a:t>F1 score: 66.9%</a:t>
            </a:r>
            <a:endParaRPr lang="en-US" sz="1300">
              <a:cs typeface="Calibri"/>
            </a:endParaRPr>
          </a:p>
          <a:p>
            <a:pPr marL="383540" lvl="1">
              <a:buFont typeface="Arial" panose="020B0604020202020204" pitchFamily="34" charset="0"/>
              <a:buChar char="•"/>
            </a:pPr>
            <a:endParaRPr lang="en-US" sz="1300">
              <a:cs typeface="Calibri"/>
            </a:endParaRPr>
          </a:p>
          <a:p>
            <a:pPr>
              <a:buFont typeface="Arial" panose="020B0604020202020204" pitchFamily="34" charset="0"/>
              <a:buChar char="•"/>
            </a:pPr>
            <a:r>
              <a:rPr lang="en-US" sz="1300"/>
              <a:t>Hyperparameter tuning with the below parameter:</a:t>
            </a:r>
            <a:endParaRPr lang="en-US" sz="1300">
              <a:cs typeface="Calibri"/>
            </a:endParaRPr>
          </a:p>
          <a:p>
            <a:pPr>
              <a:buFont typeface="Arial" panose="020B0604020202020204" pitchFamily="34" charset="0"/>
              <a:buChar char="•"/>
            </a:pPr>
            <a:r>
              <a:rPr lang="en-US" sz="1300"/>
              <a:t>RBF: {'C':  [</a:t>
            </a:r>
            <a:r>
              <a:rPr lang="en-US" sz="1300" b="1"/>
              <a:t>1100, </a:t>
            </a:r>
            <a:r>
              <a:rPr lang="en-US" sz="1300"/>
              <a:t>1200, 1400 ] , 'gamma':  [0.005, 0.01, </a:t>
            </a:r>
            <a:r>
              <a:rPr lang="en-US" sz="1300" b="1"/>
              <a:t>0.05</a:t>
            </a:r>
            <a:r>
              <a:rPr lang="en-US" sz="1300"/>
              <a:t>]} </a:t>
            </a:r>
            <a:endParaRPr lang="en-US" sz="1300">
              <a:cs typeface="Calibri"/>
            </a:endParaRPr>
          </a:p>
          <a:p>
            <a:pPr marL="383540" lvl="1">
              <a:buFont typeface="Arial" panose="020B0604020202020204" pitchFamily="34" charset="0"/>
              <a:buChar char="•"/>
            </a:pPr>
            <a:r>
              <a:rPr lang="en-US" sz="1300"/>
              <a:t>Poly: {'C':  [10, </a:t>
            </a:r>
            <a:r>
              <a:rPr lang="en-US" sz="1300" b="1"/>
              <a:t>15, </a:t>
            </a:r>
            <a:r>
              <a:rPr lang="en-US" sz="1300"/>
              <a:t>20], 'degree': [2,</a:t>
            </a:r>
            <a:r>
              <a:rPr lang="en-US" sz="1300" b="1"/>
              <a:t>3,</a:t>
            </a:r>
            <a:r>
              <a:rPr lang="en-US" sz="1300"/>
              <a:t>4]} </a:t>
            </a:r>
            <a:endParaRPr lang="en-US" sz="1300">
              <a:cs typeface="Calibri"/>
            </a:endParaRPr>
          </a:p>
          <a:p>
            <a:pPr marL="383540" lvl="1">
              <a:buFont typeface="Arial" panose="020B0604020202020204" pitchFamily="34" charset="0"/>
              <a:buChar char="•"/>
            </a:pPr>
            <a:endParaRPr lang="en-US" sz="1300">
              <a:cs typeface="Calibri"/>
            </a:endParaRPr>
          </a:p>
        </p:txBody>
      </p:sp>
      <p:sp>
        <p:nvSpPr>
          <p:cNvPr id="8" name="Rectangle 12">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21EC0607-73FC-F977-43ED-310FD23CE700}"/>
              </a:ext>
            </a:extLst>
          </p:cNvPr>
          <p:cNvGraphicFramePr>
            <a:graphicFrameLocks noGrp="1"/>
          </p:cNvGraphicFramePr>
          <p:nvPr>
            <p:extLst>
              <p:ext uri="{D42A27DB-BD31-4B8C-83A1-F6EECF244321}">
                <p14:modId xmlns:p14="http://schemas.microsoft.com/office/powerpoint/2010/main" val="2353041024"/>
              </p:ext>
            </p:extLst>
          </p:nvPr>
        </p:nvGraphicFramePr>
        <p:xfrm>
          <a:off x="475499" y="1367793"/>
          <a:ext cx="3000987" cy="2210340"/>
        </p:xfrm>
        <a:graphic>
          <a:graphicData uri="http://schemas.openxmlformats.org/drawingml/2006/table">
            <a:tbl>
              <a:tblPr firstRow="1" bandRow="1">
                <a:tableStyleId>{B457B22E-6227-4D8D-8489-2FF508EA41E5}</a:tableStyleId>
              </a:tblPr>
              <a:tblGrid>
                <a:gridCol w="874784">
                  <a:extLst>
                    <a:ext uri="{9D8B030D-6E8A-4147-A177-3AD203B41FA5}">
                      <a16:colId xmlns:a16="http://schemas.microsoft.com/office/drawing/2014/main" val="109369426"/>
                    </a:ext>
                  </a:extLst>
                </a:gridCol>
                <a:gridCol w="1043559">
                  <a:extLst>
                    <a:ext uri="{9D8B030D-6E8A-4147-A177-3AD203B41FA5}">
                      <a16:colId xmlns:a16="http://schemas.microsoft.com/office/drawing/2014/main" val="4289597105"/>
                    </a:ext>
                  </a:extLst>
                </a:gridCol>
                <a:gridCol w="1082644">
                  <a:extLst>
                    <a:ext uri="{9D8B030D-6E8A-4147-A177-3AD203B41FA5}">
                      <a16:colId xmlns:a16="http://schemas.microsoft.com/office/drawing/2014/main" val="372804572"/>
                    </a:ext>
                  </a:extLst>
                </a:gridCol>
              </a:tblGrid>
              <a:tr h="552585">
                <a:tc gridSpan="3">
                  <a:txBody>
                    <a:bodyPr/>
                    <a:lstStyle/>
                    <a:p>
                      <a:pPr algn="ctr"/>
                      <a:r>
                        <a:rPr lang="en-US" sz="1300" b="1">
                          <a:latin typeface="Calibri"/>
                        </a:rPr>
                        <a:t>Confusion matrix for default Kernel SVM</a:t>
                      </a:r>
                    </a:p>
                  </a:txBody>
                  <a:tcPr marL="102331" marR="102331" marT="51165" marB="5116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3477505"/>
                  </a:ext>
                </a:extLst>
              </a:tr>
              <a:tr h="552585">
                <a:tc>
                  <a:txBody>
                    <a:bodyPr/>
                    <a:lstStyle/>
                    <a:p>
                      <a:pPr algn="ctr"/>
                      <a:endParaRPr lang="en-US" sz="1300">
                        <a:latin typeface="Calibri"/>
                      </a:endParaRPr>
                    </a:p>
                  </a:txBody>
                  <a:tcPr marL="102331" marR="102331" marT="51165" marB="51165" anchor="ctr"/>
                </a:tc>
                <a:tc>
                  <a:txBody>
                    <a:bodyPr/>
                    <a:lstStyle/>
                    <a:p>
                      <a:pPr algn="ctr"/>
                      <a:r>
                        <a:rPr lang="en-US" sz="1300" b="1">
                          <a:latin typeface="Calibri"/>
                        </a:rPr>
                        <a:t>P. Not Popular</a:t>
                      </a:r>
                    </a:p>
                  </a:txBody>
                  <a:tcPr marL="102331" marR="102331" marT="51165" marB="51165" anchor="ctr"/>
                </a:tc>
                <a:tc>
                  <a:txBody>
                    <a:bodyPr/>
                    <a:lstStyle/>
                    <a:p>
                      <a:pPr algn="ctr"/>
                      <a:r>
                        <a:rPr lang="en-US" sz="1300" b="1">
                          <a:latin typeface="Calibri"/>
                        </a:rPr>
                        <a:t>P. Popular</a:t>
                      </a:r>
                    </a:p>
                  </a:txBody>
                  <a:tcPr marL="102331" marR="102331" marT="51165" marB="51165" anchor="ctr"/>
                </a:tc>
                <a:extLst>
                  <a:ext uri="{0D108BD9-81ED-4DB2-BD59-A6C34878D82A}">
                    <a16:rowId xmlns:a16="http://schemas.microsoft.com/office/drawing/2014/main" val="1219194237"/>
                  </a:ext>
                </a:extLst>
              </a:tr>
              <a:tr h="552585">
                <a:tc>
                  <a:txBody>
                    <a:bodyPr/>
                    <a:lstStyle/>
                    <a:p>
                      <a:pPr algn="ctr"/>
                      <a:r>
                        <a:rPr lang="en-US" sz="1300" b="1">
                          <a:latin typeface="Calibri"/>
                        </a:rPr>
                        <a:t>A. Not Popular</a:t>
                      </a:r>
                    </a:p>
                  </a:txBody>
                  <a:tcPr marL="102331" marR="102331" marT="51165" marB="51165" anchor="ctr"/>
                </a:tc>
                <a:tc>
                  <a:txBody>
                    <a:bodyPr/>
                    <a:lstStyle/>
                    <a:p>
                      <a:pPr algn="ctr"/>
                      <a:r>
                        <a:rPr lang="en-US" sz="1300">
                          <a:latin typeface="Calibri"/>
                        </a:rPr>
                        <a:t>12159 (73.3%) </a:t>
                      </a:r>
                      <a:r>
                        <a:rPr lang="en-US" sz="1300" b="1">
                          <a:solidFill>
                            <a:srgbClr val="00B050"/>
                          </a:solidFill>
                          <a:latin typeface="Calibri"/>
                        </a:rPr>
                        <a:t>↑</a:t>
                      </a:r>
                      <a:endParaRPr lang="en-US" sz="1300" b="1" kern="1200">
                        <a:solidFill>
                          <a:srgbClr val="FF0000"/>
                        </a:solidFill>
                        <a:latin typeface="Calibri"/>
                        <a:cs typeface="Arial"/>
                      </a:endParaRPr>
                    </a:p>
                  </a:txBody>
                  <a:tcPr marL="102331" marR="102331" marT="51165" marB="51165" anchor="ctr"/>
                </a:tc>
                <a:tc>
                  <a:txBody>
                    <a:bodyPr/>
                    <a:lstStyle/>
                    <a:p>
                      <a:pPr algn="ctr"/>
                      <a:r>
                        <a:rPr lang="en-US" sz="1300">
                          <a:latin typeface="Calibri"/>
                        </a:rPr>
                        <a:t>596 (3.5%) </a:t>
                      </a:r>
                      <a:r>
                        <a:rPr lang="en-US" sz="1300" b="1">
                          <a:solidFill>
                            <a:srgbClr val="00B050"/>
                          </a:solidFill>
                          <a:latin typeface="Calibri"/>
                        </a:rPr>
                        <a:t>↓</a:t>
                      </a:r>
                      <a:r>
                        <a:rPr lang="en-US" sz="1300">
                          <a:latin typeface="Calibri"/>
                        </a:rPr>
                        <a:t> </a:t>
                      </a:r>
                      <a:endParaRPr lang="en-US" sz="1300" b="1" kern="1200">
                        <a:solidFill>
                          <a:srgbClr val="00B050"/>
                        </a:solidFill>
                        <a:latin typeface="Calibri"/>
                        <a:cs typeface="Arial"/>
                      </a:endParaRPr>
                    </a:p>
                  </a:txBody>
                  <a:tcPr marL="102331" marR="102331" marT="51165" marB="51165" anchor="ctr"/>
                </a:tc>
                <a:extLst>
                  <a:ext uri="{0D108BD9-81ED-4DB2-BD59-A6C34878D82A}">
                    <a16:rowId xmlns:a16="http://schemas.microsoft.com/office/drawing/2014/main" val="48804905"/>
                  </a:ext>
                </a:extLst>
              </a:tr>
              <a:tr h="552585">
                <a:tc>
                  <a:txBody>
                    <a:bodyPr/>
                    <a:lstStyle/>
                    <a:p>
                      <a:pPr algn="ctr"/>
                      <a:r>
                        <a:rPr lang="en-US" sz="1300" b="1">
                          <a:latin typeface="Calibri"/>
                        </a:rPr>
                        <a:t>A. Popular</a:t>
                      </a:r>
                    </a:p>
                  </a:txBody>
                  <a:tcPr marL="102331" marR="102331" marT="51165" marB="51165" anchor="ctr"/>
                </a:tc>
                <a:tc>
                  <a:txBody>
                    <a:bodyPr/>
                    <a:lstStyle/>
                    <a:p>
                      <a:pPr algn="ctr"/>
                      <a:r>
                        <a:rPr lang="en-US" sz="1300">
                          <a:latin typeface="Calibri"/>
                        </a:rPr>
                        <a:t>1598 (9.6%)</a:t>
                      </a:r>
                      <a:r>
                        <a:rPr lang="en-US" sz="1300">
                          <a:solidFill>
                            <a:srgbClr val="FF0000"/>
                          </a:solidFill>
                          <a:latin typeface="Calibri"/>
                        </a:rPr>
                        <a:t> </a:t>
                      </a:r>
                      <a:r>
                        <a:rPr lang="en-US" sz="1300" b="1">
                          <a:solidFill>
                            <a:srgbClr val="FF0000"/>
                          </a:solidFill>
                          <a:latin typeface="Calibri"/>
                        </a:rPr>
                        <a:t>↑</a:t>
                      </a:r>
                      <a:endParaRPr lang="en-US" sz="1300" b="1" kern="1200">
                        <a:solidFill>
                          <a:srgbClr val="FF0000"/>
                        </a:solidFill>
                        <a:latin typeface="Calibri"/>
                        <a:cs typeface="Arial"/>
                      </a:endParaRPr>
                    </a:p>
                  </a:txBody>
                  <a:tcPr marL="102331" marR="102331" marT="51165" marB="51165" anchor="ctr"/>
                </a:tc>
                <a:tc>
                  <a:txBody>
                    <a:bodyPr/>
                    <a:lstStyle/>
                    <a:p>
                      <a:pPr algn="ctr"/>
                      <a:r>
                        <a:rPr lang="en-US" sz="1300">
                          <a:latin typeface="Calibri"/>
                        </a:rPr>
                        <a:t>2219 (13.3%)</a:t>
                      </a:r>
                      <a:r>
                        <a:rPr lang="en-US" sz="1300" b="1">
                          <a:solidFill>
                            <a:srgbClr val="FF0000"/>
                          </a:solidFill>
                          <a:latin typeface="Calibri"/>
                        </a:rPr>
                        <a:t> ↓</a:t>
                      </a:r>
                      <a:r>
                        <a:rPr lang="en-US" sz="1300">
                          <a:latin typeface="Calibri"/>
                        </a:rPr>
                        <a:t> </a:t>
                      </a:r>
                      <a:endParaRPr lang="en-US" sz="1300" b="1">
                        <a:solidFill>
                          <a:srgbClr val="00B050"/>
                        </a:solidFill>
                        <a:latin typeface="Calibri"/>
                      </a:endParaRPr>
                    </a:p>
                  </a:txBody>
                  <a:tcPr marL="102331" marR="102331" marT="51165" marB="51165" anchor="ctr"/>
                </a:tc>
                <a:extLst>
                  <a:ext uri="{0D108BD9-81ED-4DB2-BD59-A6C34878D82A}">
                    <a16:rowId xmlns:a16="http://schemas.microsoft.com/office/drawing/2014/main" val="4068001770"/>
                  </a:ext>
                </a:extLst>
              </a:tr>
            </a:tbl>
          </a:graphicData>
        </a:graphic>
      </p:graphicFrame>
    </p:spTree>
    <p:extLst>
      <p:ext uri="{BB962C8B-B14F-4D97-AF65-F5344CB8AC3E}">
        <p14:creationId xmlns:p14="http://schemas.microsoft.com/office/powerpoint/2010/main" val="9715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2197-5782-C1AF-74FA-DE1679DBC8A6}"/>
              </a:ext>
            </a:extLst>
          </p:cNvPr>
          <p:cNvSpPr>
            <a:spLocks noGrp="1"/>
          </p:cNvSpPr>
          <p:nvPr>
            <p:ph type="title"/>
          </p:nvPr>
        </p:nvSpPr>
        <p:spPr/>
        <p:txBody>
          <a:bodyPr/>
          <a:lstStyle/>
          <a:p>
            <a:pPr algn="ctr"/>
            <a:r>
              <a:rPr lang="en-US" sz="3700" b="1">
                <a:solidFill>
                  <a:schemeClr val="tx1"/>
                </a:solidFill>
              </a:rPr>
              <a:t>Kernel SVM (Binary class)</a:t>
            </a:r>
            <a:endParaRPr lang="en-US">
              <a:solidFill>
                <a:schemeClr val="tx1"/>
              </a:solidFill>
            </a:endParaRPr>
          </a:p>
        </p:txBody>
      </p:sp>
      <p:graphicFrame>
        <p:nvGraphicFramePr>
          <p:cNvPr id="4" name="Table 3">
            <a:extLst>
              <a:ext uri="{FF2B5EF4-FFF2-40B4-BE49-F238E27FC236}">
                <a16:creationId xmlns:a16="http://schemas.microsoft.com/office/drawing/2014/main" id="{45E9EA6F-B012-5759-005D-2BD662D99BBE}"/>
              </a:ext>
            </a:extLst>
          </p:cNvPr>
          <p:cNvGraphicFramePr>
            <a:graphicFrameLocks noGrp="1"/>
          </p:cNvGraphicFramePr>
          <p:nvPr>
            <p:extLst>
              <p:ext uri="{D42A27DB-BD31-4B8C-83A1-F6EECF244321}">
                <p14:modId xmlns:p14="http://schemas.microsoft.com/office/powerpoint/2010/main" val="1270780698"/>
              </p:ext>
            </p:extLst>
          </p:nvPr>
        </p:nvGraphicFramePr>
        <p:xfrm>
          <a:off x="612659" y="1358519"/>
          <a:ext cx="3650157" cy="1165637"/>
        </p:xfrm>
        <a:graphic>
          <a:graphicData uri="http://schemas.openxmlformats.org/drawingml/2006/table">
            <a:tbl>
              <a:tblPr firstRow="1" bandRow="1">
                <a:tableStyleId>{B457B22E-6227-4D8D-8489-2FF508EA41E5}</a:tableStyleId>
              </a:tblPr>
              <a:tblGrid>
                <a:gridCol w="1134406">
                  <a:extLst>
                    <a:ext uri="{9D8B030D-6E8A-4147-A177-3AD203B41FA5}">
                      <a16:colId xmlns:a16="http://schemas.microsoft.com/office/drawing/2014/main" val="2783258507"/>
                    </a:ext>
                  </a:extLst>
                </a:gridCol>
                <a:gridCol w="1289095">
                  <a:extLst>
                    <a:ext uri="{9D8B030D-6E8A-4147-A177-3AD203B41FA5}">
                      <a16:colId xmlns:a16="http://schemas.microsoft.com/office/drawing/2014/main" val="1181261910"/>
                    </a:ext>
                  </a:extLst>
                </a:gridCol>
                <a:gridCol w="1226656">
                  <a:extLst>
                    <a:ext uri="{9D8B030D-6E8A-4147-A177-3AD203B41FA5}">
                      <a16:colId xmlns:a16="http://schemas.microsoft.com/office/drawing/2014/main" val="3287530874"/>
                    </a:ext>
                  </a:extLst>
                </a:gridCol>
              </a:tblGrid>
              <a:tr h="255016">
                <a:tc gridSpan="3">
                  <a:txBody>
                    <a:bodyPr/>
                    <a:lstStyle/>
                    <a:p>
                      <a:pPr marL="0" algn="ctr" defTabSz="914400" rtl="0" eaLnBrk="1" latinLnBrk="0" hangingPunct="1"/>
                      <a:r>
                        <a:rPr lang="en-US" sz="1200" b="1" kern="1200">
                          <a:solidFill>
                            <a:srgbClr val="000000"/>
                          </a:solidFill>
                          <a:latin typeface="Calibri"/>
                          <a:cs typeface="Arial"/>
                        </a:rPr>
                        <a:t>Confusion matrix for RBF SVM</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7098715"/>
                  </a:ext>
                </a:extLst>
              </a:tr>
              <a:tr h="247046">
                <a:tc>
                  <a:txBody>
                    <a:bodyPr/>
                    <a:lstStyle/>
                    <a:p>
                      <a:pPr marL="0" algn="ctr" defTabSz="914400" rtl="0" eaLnBrk="1" latinLnBrk="0" hangingPunct="1"/>
                      <a:endParaRPr lang="en-US" sz="1200" kern="1200">
                        <a:solidFill>
                          <a:srgbClr val="000000"/>
                        </a:solidFill>
                        <a:latin typeface="Calibri"/>
                        <a:cs typeface="Arial"/>
                      </a:endParaRPr>
                    </a:p>
                  </a:txBody>
                  <a:tcPr anchor="ctr"/>
                </a:tc>
                <a:tc>
                  <a:txBody>
                    <a:bodyPr/>
                    <a:lstStyle/>
                    <a:p>
                      <a:pPr marL="0" algn="ctr" defTabSz="914400" rtl="0" eaLnBrk="1" latinLnBrk="0" hangingPunct="1"/>
                      <a:r>
                        <a:rPr lang="en-US" sz="1200" b="1" kern="1200">
                          <a:solidFill>
                            <a:srgbClr val="000000"/>
                          </a:solidFill>
                          <a:latin typeface="Calibri"/>
                          <a:cs typeface="Arial"/>
                        </a:rPr>
                        <a:t>P. Not Popular</a:t>
                      </a:r>
                    </a:p>
                  </a:txBody>
                  <a:tcPr anchor="ctr"/>
                </a:tc>
                <a:tc>
                  <a:txBody>
                    <a:bodyPr/>
                    <a:lstStyle/>
                    <a:p>
                      <a:pPr marL="0" algn="ctr" defTabSz="914400" rtl="0" eaLnBrk="1" latinLnBrk="0" hangingPunct="1"/>
                      <a:r>
                        <a:rPr lang="en-US" sz="1200" b="1" kern="1200">
                          <a:solidFill>
                            <a:srgbClr val="000000"/>
                          </a:solidFill>
                          <a:latin typeface="Calibri"/>
                          <a:cs typeface="Arial"/>
                        </a:rPr>
                        <a:t>P. Popular</a:t>
                      </a:r>
                    </a:p>
                  </a:txBody>
                  <a:tcPr anchor="ctr"/>
                </a:tc>
                <a:extLst>
                  <a:ext uri="{0D108BD9-81ED-4DB2-BD59-A6C34878D82A}">
                    <a16:rowId xmlns:a16="http://schemas.microsoft.com/office/drawing/2014/main" val="160852243"/>
                  </a:ext>
                </a:extLst>
              </a:tr>
              <a:tr h="255016">
                <a:tc>
                  <a:txBody>
                    <a:bodyPr/>
                    <a:lstStyle/>
                    <a:p>
                      <a:pPr marL="0" algn="ctr" defTabSz="914400" rtl="0" eaLnBrk="1" latinLnBrk="0" hangingPunct="1"/>
                      <a:r>
                        <a:rPr lang="en-US" sz="1200" b="1" kern="1200">
                          <a:solidFill>
                            <a:srgbClr val="000000"/>
                          </a:solidFill>
                          <a:latin typeface="Calibri"/>
                          <a:cs typeface="Arial"/>
                        </a:rPr>
                        <a:t>A. Not Popular</a:t>
                      </a:r>
                    </a:p>
                  </a:txBody>
                  <a:tcPr anchor="ctr"/>
                </a:tc>
                <a:tc>
                  <a:txBody>
                    <a:bodyPr/>
                    <a:lstStyle/>
                    <a:p>
                      <a:pPr marL="0" algn="ctr" defTabSz="914400" rtl="0" eaLnBrk="1" latinLnBrk="0" hangingPunct="1"/>
                      <a:r>
                        <a:rPr lang="en-US" sz="1200" kern="1200">
                          <a:solidFill>
                            <a:srgbClr val="000000"/>
                          </a:solidFill>
                          <a:latin typeface="Calibri"/>
                          <a:cs typeface="Arial"/>
                        </a:rPr>
                        <a:t>6030 (72.7%) </a:t>
                      </a:r>
                      <a:r>
                        <a:rPr lang="en-US" sz="1200" kern="1200">
                          <a:solidFill>
                            <a:srgbClr val="00B050"/>
                          </a:solidFill>
                          <a:latin typeface="Calibri"/>
                          <a:cs typeface="Arial"/>
                        </a:rPr>
                        <a:t>↓</a:t>
                      </a:r>
                    </a:p>
                  </a:txBody>
                  <a:tcPr anchor="ctr"/>
                </a:tc>
                <a:tc>
                  <a:txBody>
                    <a:bodyPr/>
                    <a:lstStyle/>
                    <a:p>
                      <a:pPr marL="0" algn="ctr" defTabSz="914400" rtl="0" eaLnBrk="1" latinLnBrk="0" hangingPunct="1"/>
                      <a:r>
                        <a:rPr lang="en-US" sz="1200" kern="1200">
                          <a:solidFill>
                            <a:srgbClr val="000000"/>
                          </a:solidFill>
                          <a:latin typeface="Calibri"/>
                          <a:cs typeface="Arial"/>
                        </a:rPr>
                        <a:t>384 (4.6%) </a:t>
                      </a:r>
                      <a:r>
                        <a:rPr lang="en-US" sz="1200" kern="1200">
                          <a:solidFill>
                            <a:srgbClr val="FF0000"/>
                          </a:solidFill>
                          <a:latin typeface="Calibri"/>
                          <a:cs typeface="Arial"/>
                        </a:rPr>
                        <a:t>↑</a:t>
                      </a:r>
                    </a:p>
                  </a:txBody>
                  <a:tcPr anchor="ctr"/>
                </a:tc>
                <a:extLst>
                  <a:ext uri="{0D108BD9-81ED-4DB2-BD59-A6C34878D82A}">
                    <a16:rowId xmlns:a16="http://schemas.microsoft.com/office/drawing/2014/main" val="3987232980"/>
                  </a:ext>
                </a:extLst>
              </a:tr>
              <a:tr h="342677">
                <a:tc>
                  <a:txBody>
                    <a:bodyPr/>
                    <a:lstStyle/>
                    <a:p>
                      <a:pPr marL="0" algn="ctr" defTabSz="914400" rtl="0" eaLnBrk="1" latinLnBrk="0" hangingPunct="1"/>
                      <a:r>
                        <a:rPr lang="en-US" sz="1200" b="1" kern="1200">
                          <a:solidFill>
                            <a:srgbClr val="000000"/>
                          </a:solidFill>
                          <a:latin typeface="Calibri"/>
                          <a:cs typeface="Arial"/>
                        </a:rPr>
                        <a:t>P. Popular</a:t>
                      </a:r>
                    </a:p>
                  </a:txBody>
                  <a:tcPr anchor="ctr"/>
                </a:tc>
                <a:tc>
                  <a:txBody>
                    <a:bodyPr/>
                    <a:lstStyle/>
                    <a:p>
                      <a:pPr marL="0" algn="ctr" defTabSz="914400" rtl="0" eaLnBrk="1" latinLnBrk="0" hangingPunct="1"/>
                      <a:r>
                        <a:rPr lang="en-US" sz="1200" kern="1200">
                          <a:solidFill>
                            <a:srgbClr val="000000"/>
                          </a:solidFill>
                          <a:latin typeface="Calibri"/>
                          <a:cs typeface="Arial"/>
                        </a:rPr>
                        <a:t>730 (8.8%)</a:t>
                      </a:r>
                      <a:r>
                        <a:rPr lang="en-US" sz="1200" kern="1200">
                          <a:solidFill>
                            <a:srgbClr val="00B050"/>
                          </a:solidFill>
                          <a:latin typeface="Calibri"/>
                          <a:cs typeface="Arial"/>
                        </a:rPr>
                        <a:t> ↓</a:t>
                      </a:r>
                    </a:p>
                  </a:txBody>
                  <a:tcPr anchor="ctr"/>
                </a:tc>
                <a:tc>
                  <a:txBody>
                    <a:bodyPr/>
                    <a:lstStyle/>
                    <a:p>
                      <a:pPr marL="0" algn="ctr" defTabSz="914400" rtl="0" eaLnBrk="1" latinLnBrk="0" hangingPunct="1"/>
                      <a:r>
                        <a:rPr lang="en-US" sz="1200" kern="1200">
                          <a:solidFill>
                            <a:srgbClr val="000000"/>
                          </a:solidFill>
                          <a:latin typeface="Calibri"/>
                          <a:cs typeface="Arial"/>
                        </a:rPr>
                        <a:t>1142 (13.7%) </a:t>
                      </a:r>
                      <a:r>
                        <a:rPr lang="en-US" sz="1200" kern="1200">
                          <a:solidFill>
                            <a:srgbClr val="00B050"/>
                          </a:solidFill>
                          <a:latin typeface="Calibri"/>
                          <a:cs typeface="Arial"/>
                        </a:rPr>
                        <a:t>↑</a:t>
                      </a:r>
                    </a:p>
                  </a:txBody>
                  <a:tcPr anchor="ctr"/>
                </a:tc>
                <a:extLst>
                  <a:ext uri="{0D108BD9-81ED-4DB2-BD59-A6C34878D82A}">
                    <a16:rowId xmlns:a16="http://schemas.microsoft.com/office/drawing/2014/main" val="4137093865"/>
                  </a:ext>
                </a:extLst>
              </a:tr>
            </a:tbl>
          </a:graphicData>
        </a:graphic>
      </p:graphicFrame>
      <p:graphicFrame>
        <p:nvGraphicFramePr>
          <p:cNvPr id="5" name="Table 4">
            <a:extLst>
              <a:ext uri="{FF2B5EF4-FFF2-40B4-BE49-F238E27FC236}">
                <a16:creationId xmlns:a16="http://schemas.microsoft.com/office/drawing/2014/main" id="{EE161C5E-AD9E-912A-3409-0ECBBFCD41A7}"/>
              </a:ext>
            </a:extLst>
          </p:cNvPr>
          <p:cNvGraphicFramePr>
            <a:graphicFrameLocks noGrp="1"/>
          </p:cNvGraphicFramePr>
          <p:nvPr>
            <p:extLst>
              <p:ext uri="{D42A27DB-BD31-4B8C-83A1-F6EECF244321}">
                <p14:modId xmlns:p14="http://schemas.microsoft.com/office/powerpoint/2010/main" val="2320968745"/>
              </p:ext>
            </p:extLst>
          </p:nvPr>
        </p:nvGraphicFramePr>
        <p:xfrm>
          <a:off x="4807712" y="1374550"/>
          <a:ext cx="3742239" cy="1323539"/>
        </p:xfrm>
        <a:graphic>
          <a:graphicData uri="http://schemas.openxmlformats.org/drawingml/2006/table">
            <a:tbl>
              <a:tblPr firstRow="1" bandRow="1">
                <a:tableStyleId>{B457B22E-6227-4D8D-8489-2FF508EA41E5}</a:tableStyleId>
              </a:tblPr>
              <a:tblGrid>
                <a:gridCol w="1108624">
                  <a:extLst>
                    <a:ext uri="{9D8B030D-6E8A-4147-A177-3AD203B41FA5}">
                      <a16:colId xmlns:a16="http://schemas.microsoft.com/office/drawing/2014/main" val="2783258507"/>
                    </a:ext>
                  </a:extLst>
                </a:gridCol>
                <a:gridCol w="1406306">
                  <a:extLst>
                    <a:ext uri="{9D8B030D-6E8A-4147-A177-3AD203B41FA5}">
                      <a16:colId xmlns:a16="http://schemas.microsoft.com/office/drawing/2014/main" val="1181261910"/>
                    </a:ext>
                  </a:extLst>
                </a:gridCol>
                <a:gridCol w="1227309">
                  <a:extLst>
                    <a:ext uri="{9D8B030D-6E8A-4147-A177-3AD203B41FA5}">
                      <a16:colId xmlns:a16="http://schemas.microsoft.com/office/drawing/2014/main" val="3287530874"/>
                    </a:ext>
                  </a:extLst>
                </a:gridCol>
              </a:tblGrid>
              <a:tr h="260676">
                <a:tc gridSpan="3">
                  <a:txBody>
                    <a:bodyPr/>
                    <a:lstStyle/>
                    <a:p>
                      <a:pPr algn="ctr"/>
                      <a:r>
                        <a:rPr lang="en-US" sz="1200">
                          <a:latin typeface="Calibri"/>
                        </a:rPr>
                        <a:t>Confusion matrix for Polynomial SVM</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7098715"/>
                  </a:ext>
                </a:extLst>
              </a:tr>
              <a:tr h="252530">
                <a:tc>
                  <a:txBody>
                    <a:bodyPr/>
                    <a:lstStyle/>
                    <a:p>
                      <a:pPr algn="ctr"/>
                      <a:endParaRPr lang="en-US" sz="1200">
                        <a:latin typeface="Calibri"/>
                      </a:endParaRPr>
                    </a:p>
                  </a:txBody>
                  <a:tcPr anchor="ctr"/>
                </a:tc>
                <a:tc>
                  <a:txBody>
                    <a:bodyPr/>
                    <a:lstStyle/>
                    <a:p>
                      <a:pPr algn="ctr"/>
                      <a:r>
                        <a:rPr lang="en-US" sz="1200" b="1">
                          <a:latin typeface="Calibri"/>
                        </a:rPr>
                        <a:t>P. Not Popular</a:t>
                      </a:r>
                    </a:p>
                  </a:txBody>
                  <a:tcPr anchor="ctr"/>
                </a:tc>
                <a:tc>
                  <a:txBody>
                    <a:bodyPr/>
                    <a:lstStyle/>
                    <a:p>
                      <a:pPr algn="ctr"/>
                      <a:r>
                        <a:rPr lang="en-US" sz="1200" b="1">
                          <a:latin typeface="Calibri"/>
                        </a:rPr>
                        <a:t>P. Popular</a:t>
                      </a:r>
                    </a:p>
                  </a:txBody>
                  <a:tcPr anchor="ctr"/>
                </a:tc>
                <a:extLst>
                  <a:ext uri="{0D108BD9-81ED-4DB2-BD59-A6C34878D82A}">
                    <a16:rowId xmlns:a16="http://schemas.microsoft.com/office/drawing/2014/main" val="160852243"/>
                  </a:ext>
                </a:extLst>
              </a:tr>
              <a:tr h="260676">
                <a:tc>
                  <a:txBody>
                    <a:bodyPr/>
                    <a:lstStyle/>
                    <a:p>
                      <a:pPr algn="ctr"/>
                      <a:r>
                        <a:rPr lang="en-US" sz="1200" b="1">
                          <a:latin typeface="Calibri"/>
                        </a:rPr>
                        <a:t>A. Not Popular</a:t>
                      </a:r>
                    </a:p>
                  </a:txBody>
                  <a:tcPr anchor="ctr"/>
                </a:tc>
                <a:tc>
                  <a:txBody>
                    <a:bodyPr/>
                    <a:lstStyle/>
                    <a:p>
                      <a:pPr algn="ctr"/>
                      <a:r>
                        <a:rPr lang="en-US" sz="1200">
                          <a:latin typeface="Calibri"/>
                        </a:rPr>
                        <a:t>6090 (73.4%) </a:t>
                      </a:r>
                      <a:r>
                        <a:rPr lang="en-US" sz="1200" b="1">
                          <a:solidFill>
                            <a:srgbClr val="00B050"/>
                          </a:solidFill>
                          <a:latin typeface="Calibri"/>
                        </a:rPr>
                        <a:t>↑</a:t>
                      </a:r>
                      <a:endParaRPr lang="en-US" sz="1200" b="1" kern="1200">
                        <a:solidFill>
                          <a:srgbClr val="00B050"/>
                        </a:solidFill>
                        <a:latin typeface="Calibri"/>
                        <a:cs typeface="Arial"/>
                      </a:endParaRPr>
                    </a:p>
                  </a:txBody>
                  <a:tcPr anchor="ctr"/>
                </a:tc>
                <a:tc>
                  <a:txBody>
                    <a:bodyPr/>
                    <a:lstStyle/>
                    <a:p>
                      <a:pPr algn="ctr"/>
                      <a:r>
                        <a:rPr lang="en-US" sz="1200">
                          <a:latin typeface="Calibri"/>
                        </a:rPr>
                        <a:t>324 (3.9%)</a:t>
                      </a:r>
                      <a:r>
                        <a:rPr lang="en-US" sz="1200">
                          <a:solidFill>
                            <a:srgbClr val="C00000"/>
                          </a:solidFill>
                          <a:latin typeface="Calibri"/>
                        </a:rPr>
                        <a:t> </a:t>
                      </a:r>
                      <a:r>
                        <a:rPr lang="en-US" sz="1200" b="1">
                          <a:solidFill>
                            <a:srgbClr val="FF0000"/>
                          </a:solidFill>
                          <a:latin typeface="Calibri"/>
                        </a:rPr>
                        <a:t>↑</a:t>
                      </a:r>
                      <a:endParaRPr lang="en-US" sz="1200" b="1" kern="1200">
                        <a:solidFill>
                          <a:srgbClr val="FF0000"/>
                        </a:solidFill>
                        <a:latin typeface="Calibri"/>
                        <a:cs typeface="Arial"/>
                      </a:endParaRPr>
                    </a:p>
                  </a:txBody>
                  <a:tcPr anchor="ctr"/>
                </a:tc>
                <a:extLst>
                  <a:ext uri="{0D108BD9-81ED-4DB2-BD59-A6C34878D82A}">
                    <a16:rowId xmlns:a16="http://schemas.microsoft.com/office/drawing/2014/main" val="3987232980"/>
                  </a:ext>
                </a:extLst>
              </a:tr>
              <a:tr h="317699">
                <a:tc>
                  <a:txBody>
                    <a:bodyPr/>
                    <a:lstStyle/>
                    <a:p>
                      <a:pPr algn="ctr"/>
                      <a:r>
                        <a:rPr lang="en-US" sz="1200" b="1">
                          <a:latin typeface="Calibri"/>
                        </a:rPr>
                        <a:t>A. Popular</a:t>
                      </a:r>
                    </a:p>
                  </a:txBody>
                  <a:tcPr anchor="ctr"/>
                </a:tc>
                <a:tc>
                  <a:txBody>
                    <a:bodyPr/>
                    <a:lstStyle/>
                    <a:p>
                      <a:pPr algn="ctr"/>
                      <a:r>
                        <a:rPr lang="en-US" sz="1200">
                          <a:latin typeface="Calibri"/>
                        </a:rPr>
                        <a:t>774 (9.3%) </a:t>
                      </a:r>
                      <a:r>
                        <a:rPr lang="en-US" sz="1200" b="1">
                          <a:solidFill>
                            <a:srgbClr val="00B050"/>
                          </a:solidFill>
                          <a:latin typeface="Calibri"/>
                        </a:rPr>
                        <a:t>↓</a:t>
                      </a:r>
                      <a:endParaRPr lang="en-US" sz="1200" b="1" kern="1200">
                        <a:solidFill>
                          <a:srgbClr val="FF0000"/>
                        </a:solidFill>
                        <a:latin typeface="Calibri"/>
                        <a:cs typeface="Arial"/>
                      </a:endParaRPr>
                    </a:p>
                  </a:txBody>
                  <a:tcPr anchor="ctr"/>
                </a:tc>
                <a:tc>
                  <a:txBody>
                    <a:bodyPr/>
                    <a:lstStyle/>
                    <a:p>
                      <a:pPr algn="ctr"/>
                      <a:r>
                        <a:rPr lang="en-US" sz="1200">
                          <a:latin typeface="Calibri"/>
                        </a:rPr>
                        <a:t>1098 (13.2%) </a:t>
                      </a:r>
                      <a:r>
                        <a:rPr lang="en-US" sz="1200" b="1">
                          <a:solidFill>
                            <a:srgbClr val="FF0000"/>
                          </a:solidFill>
                          <a:latin typeface="Calibri"/>
                        </a:rPr>
                        <a:t>↓</a:t>
                      </a:r>
                      <a:endParaRPr lang="en-US" sz="1200" b="1">
                        <a:solidFill>
                          <a:srgbClr val="00B050"/>
                        </a:solidFill>
                        <a:latin typeface="Calibri"/>
                      </a:endParaRPr>
                    </a:p>
                  </a:txBody>
                  <a:tcPr anchor="ctr"/>
                </a:tc>
                <a:extLst>
                  <a:ext uri="{0D108BD9-81ED-4DB2-BD59-A6C34878D82A}">
                    <a16:rowId xmlns:a16="http://schemas.microsoft.com/office/drawing/2014/main" val="4137093865"/>
                  </a:ext>
                </a:extLst>
              </a:tr>
            </a:tbl>
          </a:graphicData>
        </a:graphic>
      </p:graphicFrame>
      <p:pic>
        <p:nvPicPr>
          <p:cNvPr id="2056" name="Picture 8">
            <a:extLst>
              <a:ext uri="{FF2B5EF4-FFF2-40B4-BE49-F238E27FC236}">
                <a16:creationId xmlns:a16="http://schemas.microsoft.com/office/drawing/2014/main" id="{E6F0AB3D-DB1B-F60D-359B-C4BE2B998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08" y="2810107"/>
            <a:ext cx="3777306" cy="199885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4F6BEB7-E34F-C9A0-295E-9E7B2E3CE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892" y="2891882"/>
            <a:ext cx="3754244" cy="185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2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F484-62B9-A2AF-8442-8F75CF7B5631}"/>
              </a:ext>
            </a:extLst>
          </p:cNvPr>
          <p:cNvSpPr>
            <a:spLocks noGrp="1"/>
          </p:cNvSpPr>
          <p:nvPr>
            <p:ph type="title"/>
          </p:nvPr>
        </p:nvSpPr>
        <p:spPr>
          <a:xfrm>
            <a:off x="830394" y="73705"/>
            <a:ext cx="7543800" cy="1088068"/>
          </a:xfrm>
        </p:spPr>
        <p:txBody>
          <a:bodyPr/>
          <a:lstStyle/>
          <a:p>
            <a:pPr algn="ctr"/>
            <a:r>
              <a:rPr lang="en-US" sz="3700" b="1">
                <a:solidFill>
                  <a:schemeClr val="tx1"/>
                </a:solidFill>
              </a:rPr>
              <a:t>Kernel SVM (Multi-class)</a:t>
            </a:r>
            <a:endParaRPr lang="en-US">
              <a:solidFill>
                <a:schemeClr val="tx1"/>
              </a:solidFill>
            </a:endParaRPr>
          </a:p>
        </p:txBody>
      </p:sp>
      <p:sp>
        <p:nvSpPr>
          <p:cNvPr id="3" name="Content Placeholder 2">
            <a:extLst>
              <a:ext uri="{FF2B5EF4-FFF2-40B4-BE49-F238E27FC236}">
                <a16:creationId xmlns:a16="http://schemas.microsoft.com/office/drawing/2014/main" id="{34EC7754-12A5-79FB-C022-0C086E0B26AD}"/>
              </a:ext>
            </a:extLst>
          </p:cNvPr>
          <p:cNvSpPr>
            <a:spLocks noGrp="1"/>
          </p:cNvSpPr>
          <p:nvPr>
            <p:ph idx="1"/>
          </p:nvPr>
        </p:nvSpPr>
        <p:spPr>
          <a:xfrm>
            <a:off x="912170" y="1570155"/>
            <a:ext cx="3160868" cy="2888611"/>
          </a:xfrm>
        </p:spPr>
        <p:txBody>
          <a:bodyPr vert="horz" lIns="0" tIns="45720" rIns="0" bIns="45720" rtlCol="0" anchor="t">
            <a:normAutofit/>
          </a:bodyPr>
          <a:lstStyle/>
          <a:p>
            <a:pPr>
              <a:buFont typeface="Arial" panose="020B0604020202020204" pitchFamily="34" charset="0"/>
              <a:buChar char="•"/>
            </a:pPr>
            <a:r>
              <a:rPr lang="en-US" sz="1400"/>
              <a:t>Class 2 &gt;= 50, Class 1 &gt;= 25, Class &gt;= 0</a:t>
            </a:r>
            <a:endParaRPr lang="en-US" sz="1400">
              <a:cs typeface="Calibri"/>
            </a:endParaRPr>
          </a:p>
          <a:p>
            <a:pPr>
              <a:buFont typeface="Arial" panose="020B0604020202020204" pitchFamily="34" charset="0"/>
              <a:buChar char="•"/>
            </a:pPr>
            <a:r>
              <a:rPr lang="en-US" sz="1400"/>
              <a:t>Linear SVM, with C = 0.5</a:t>
            </a:r>
            <a:endParaRPr lang="en-US" sz="1400">
              <a:cs typeface="Calibri"/>
            </a:endParaRPr>
          </a:p>
          <a:p>
            <a:pPr marL="383540" lvl="1">
              <a:buFont typeface="Arial" panose="020B0604020202020204" pitchFamily="34" charset="0"/>
              <a:buChar char="•"/>
            </a:pPr>
            <a:r>
              <a:rPr lang="en-US" sz="1400"/>
              <a:t>Accuracy = 73.7%</a:t>
            </a:r>
            <a:endParaRPr lang="en-US" sz="1400">
              <a:cs typeface="Calibri"/>
            </a:endParaRPr>
          </a:p>
          <a:p>
            <a:pPr>
              <a:buFont typeface="Arial" panose="020B0604020202020204" pitchFamily="34" charset="0"/>
              <a:buChar char="•"/>
            </a:pPr>
            <a:r>
              <a:rPr lang="en-US" sz="1400"/>
              <a:t>Kernel SVM with RBF</a:t>
            </a:r>
            <a:endParaRPr lang="en-US" sz="1400">
              <a:cs typeface="Calibri"/>
            </a:endParaRPr>
          </a:p>
          <a:p>
            <a:pPr marL="383540" lvl="1">
              <a:buFont typeface="Arial" panose="020B0604020202020204" pitchFamily="34" charset="0"/>
              <a:buChar char="•"/>
            </a:pPr>
            <a:r>
              <a:rPr lang="sv-SE" sz="1400"/>
              <a:t>'C':  [</a:t>
            </a:r>
            <a:r>
              <a:rPr lang="sv-SE" sz="1400">
                <a:solidFill>
                  <a:srgbClr val="00B050"/>
                </a:solidFill>
              </a:rPr>
              <a:t>50, </a:t>
            </a:r>
            <a:r>
              <a:rPr lang="sv-SE" sz="1400"/>
              <a:t>100, 1000]</a:t>
            </a:r>
            <a:endParaRPr lang="sv-SE" sz="1400">
              <a:cs typeface="Calibri"/>
            </a:endParaRPr>
          </a:p>
          <a:p>
            <a:pPr marL="383540" lvl="1">
              <a:buFont typeface="Arial" panose="020B0604020202020204" pitchFamily="34" charset="0"/>
              <a:buChar char="•"/>
            </a:pPr>
            <a:r>
              <a:rPr lang="sv-SE" sz="1400"/>
              <a:t>'gamma':  [0.001, 0.005,</a:t>
            </a:r>
            <a:r>
              <a:rPr lang="sv-SE" sz="1400">
                <a:solidFill>
                  <a:srgbClr val="00B050"/>
                </a:solidFill>
              </a:rPr>
              <a:t>0.01</a:t>
            </a:r>
            <a:r>
              <a:rPr lang="sv-SE" sz="1400"/>
              <a:t>]</a:t>
            </a:r>
            <a:endParaRPr lang="sv-SE" sz="1400">
              <a:cs typeface="Calibri"/>
            </a:endParaRPr>
          </a:p>
          <a:p>
            <a:pPr marL="383540" lvl="1">
              <a:buFont typeface="Arial" panose="020B0604020202020204" pitchFamily="34" charset="0"/>
              <a:buChar char="•"/>
            </a:pPr>
            <a:r>
              <a:rPr lang="sv-SE" sz="1400" err="1"/>
              <a:t>Accuracy</a:t>
            </a:r>
            <a:r>
              <a:rPr lang="sv-SE" sz="1400"/>
              <a:t>: 72.2%</a:t>
            </a:r>
            <a:endParaRPr lang="sv-SE" sz="1400">
              <a:cs typeface="Calibri"/>
            </a:endParaRPr>
          </a:p>
          <a:p>
            <a:pPr marL="383540" lvl="1">
              <a:buFont typeface="Arial" panose="020B0604020202020204" pitchFamily="34" charset="0"/>
              <a:buChar char="•"/>
            </a:pPr>
            <a:endParaRPr lang="en-US" sz="1400">
              <a:cs typeface="Calibri"/>
            </a:endParaRPr>
          </a:p>
          <a:p>
            <a:pPr>
              <a:buFont typeface="Arial" panose="020B0604020202020204" pitchFamily="34" charset="0"/>
              <a:buChar char="•"/>
            </a:pPr>
            <a:endParaRPr lang="en-US" sz="1400">
              <a:cs typeface="Calibri"/>
            </a:endParaRPr>
          </a:p>
          <a:p>
            <a:pPr>
              <a:buFont typeface="Arial" panose="020B0604020202020204" pitchFamily="34" charset="0"/>
              <a:buChar char="•"/>
            </a:pPr>
            <a:endParaRPr lang="en-US" sz="1400">
              <a:cs typeface="Calibri"/>
            </a:endParaRPr>
          </a:p>
        </p:txBody>
      </p:sp>
      <p:pic>
        <p:nvPicPr>
          <p:cNvPr id="3074" name="Picture 2">
            <a:extLst>
              <a:ext uri="{FF2B5EF4-FFF2-40B4-BE49-F238E27FC236}">
                <a16:creationId xmlns:a16="http://schemas.microsoft.com/office/drawing/2014/main" id="{18DF96A4-0BF4-7741-1326-F51F737C4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549" y="1355574"/>
            <a:ext cx="2932655" cy="14550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F3B4D561-9FB0-E206-3CE0-C021E112C42C}"/>
              </a:ext>
            </a:extLst>
          </p:cNvPr>
          <p:cNvGraphicFramePr>
            <a:graphicFrameLocks noGrp="1"/>
          </p:cNvGraphicFramePr>
          <p:nvPr>
            <p:extLst>
              <p:ext uri="{D42A27DB-BD31-4B8C-83A1-F6EECF244321}">
                <p14:modId xmlns:p14="http://schemas.microsoft.com/office/powerpoint/2010/main" val="1096272996"/>
              </p:ext>
            </p:extLst>
          </p:nvPr>
        </p:nvGraphicFramePr>
        <p:xfrm>
          <a:off x="4421583" y="2858819"/>
          <a:ext cx="4103642" cy="1501850"/>
        </p:xfrm>
        <a:graphic>
          <a:graphicData uri="http://schemas.openxmlformats.org/drawingml/2006/table">
            <a:tbl>
              <a:tblPr firstRow="1" bandRow="1">
                <a:tableStyleId>{B457B22E-6227-4D8D-8489-2FF508EA41E5}</a:tableStyleId>
              </a:tblPr>
              <a:tblGrid>
                <a:gridCol w="696112">
                  <a:extLst>
                    <a:ext uri="{9D8B030D-6E8A-4147-A177-3AD203B41FA5}">
                      <a16:colId xmlns:a16="http://schemas.microsoft.com/office/drawing/2014/main" val="653498562"/>
                    </a:ext>
                  </a:extLst>
                </a:gridCol>
                <a:gridCol w="1192160">
                  <a:extLst>
                    <a:ext uri="{9D8B030D-6E8A-4147-A177-3AD203B41FA5}">
                      <a16:colId xmlns:a16="http://schemas.microsoft.com/office/drawing/2014/main" val="3540549999"/>
                    </a:ext>
                  </a:extLst>
                </a:gridCol>
                <a:gridCol w="1115120">
                  <a:extLst>
                    <a:ext uri="{9D8B030D-6E8A-4147-A177-3AD203B41FA5}">
                      <a16:colId xmlns:a16="http://schemas.microsoft.com/office/drawing/2014/main" val="4282983373"/>
                    </a:ext>
                  </a:extLst>
                </a:gridCol>
                <a:gridCol w="1100250">
                  <a:extLst>
                    <a:ext uri="{9D8B030D-6E8A-4147-A177-3AD203B41FA5}">
                      <a16:colId xmlns:a16="http://schemas.microsoft.com/office/drawing/2014/main" val="2604360156"/>
                    </a:ext>
                  </a:extLst>
                </a:gridCol>
              </a:tblGrid>
              <a:tr h="300370">
                <a:tc gridSpan="4">
                  <a:txBody>
                    <a:bodyPr/>
                    <a:lstStyle/>
                    <a:p>
                      <a:pPr algn="ctr"/>
                      <a:r>
                        <a:rPr lang="en-US" sz="1200">
                          <a:latin typeface="Calibri"/>
                        </a:rPr>
                        <a:t>Confusion matrix</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81502640"/>
                  </a:ext>
                </a:extLst>
              </a:tr>
              <a:tr h="300370">
                <a:tc>
                  <a:txBody>
                    <a:bodyPr/>
                    <a:lstStyle/>
                    <a:p>
                      <a:pPr algn="ctr"/>
                      <a:endParaRPr lang="en-US" sz="1200">
                        <a:latin typeface="Calibri"/>
                      </a:endParaRPr>
                    </a:p>
                  </a:txBody>
                  <a:tcPr/>
                </a:tc>
                <a:tc>
                  <a:txBody>
                    <a:bodyPr/>
                    <a:lstStyle/>
                    <a:p>
                      <a:pPr algn="ctr"/>
                      <a:r>
                        <a:rPr lang="en-US" sz="1200">
                          <a:latin typeface="Calibri"/>
                        </a:rPr>
                        <a:t>P. 0</a:t>
                      </a:r>
                    </a:p>
                  </a:txBody>
                  <a:tcPr/>
                </a:tc>
                <a:tc>
                  <a:txBody>
                    <a:bodyPr/>
                    <a:lstStyle/>
                    <a:p>
                      <a:pPr algn="ctr"/>
                      <a:r>
                        <a:rPr lang="en-US" sz="1200">
                          <a:latin typeface="Calibri"/>
                        </a:rPr>
                        <a:t>P. 1</a:t>
                      </a:r>
                    </a:p>
                  </a:txBody>
                  <a:tcPr/>
                </a:tc>
                <a:tc>
                  <a:txBody>
                    <a:bodyPr/>
                    <a:lstStyle/>
                    <a:p>
                      <a:pPr algn="ctr"/>
                      <a:r>
                        <a:rPr lang="en-US" sz="1200">
                          <a:latin typeface="Calibri"/>
                        </a:rPr>
                        <a:t>P. 2</a:t>
                      </a:r>
                    </a:p>
                  </a:txBody>
                  <a:tcPr/>
                </a:tc>
                <a:extLst>
                  <a:ext uri="{0D108BD9-81ED-4DB2-BD59-A6C34878D82A}">
                    <a16:rowId xmlns:a16="http://schemas.microsoft.com/office/drawing/2014/main" val="3829951770"/>
                  </a:ext>
                </a:extLst>
              </a:tr>
              <a:tr h="300370">
                <a:tc>
                  <a:txBody>
                    <a:bodyPr/>
                    <a:lstStyle/>
                    <a:p>
                      <a:pPr marL="342900" indent="-342900" algn="ctr">
                        <a:buAutoNum type="alphaUcPeriod"/>
                      </a:pPr>
                      <a:r>
                        <a:rPr lang="en-US" sz="1200">
                          <a:latin typeface="Calibri"/>
                        </a:rPr>
                        <a:t>0</a:t>
                      </a:r>
                    </a:p>
                  </a:txBody>
                  <a:tcPr/>
                </a:tc>
                <a:tc>
                  <a:txBody>
                    <a:bodyPr/>
                    <a:lstStyle/>
                    <a:p>
                      <a:pPr algn="ctr"/>
                      <a:r>
                        <a:rPr lang="en-US" sz="1200">
                          <a:latin typeface="Calibri"/>
                        </a:rPr>
                        <a:t>2544 (30%)</a:t>
                      </a:r>
                    </a:p>
                  </a:txBody>
                  <a:tcPr/>
                </a:tc>
                <a:tc>
                  <a:txBody>
                    <a:bodyPr/>
                    <a:lstStyle/>
                    <a:p>
                      <a:pPr algn="ctr"/>
                      <a:r>
                        <a:rPr lang="en-US" sz="1200">
                          <a:latin typeface="Calibri"/>
                        </a:rPr>
                        <a:t>390 (4.7%)</a:t>
                      </a:r>
                    </a:p>
                  </a:txBody>
                  <a:tcPr/>
                </a:tc>
                <a:tc>
                  <a:txBody>
                    <a:bodyPr/>
                    <a:lstStyle/>
                    <a:p>
                      <a:pPr algn="ctr"/>
                      <a:r>
                        <a:rPr lang="en-US" sz="1200">
                          <a:latin typeface="Calibri"/>
                        </a:rPr>
                        <a:t>11 (0.1%)</a:t>
                      </a:r>
                    </a:p>
                  </a:txBody>
                  <a:tcPr/>
                </a:tc>
                <a:extLst>
                  <a:ext uri="{0D108BD9-81ED-4DB2-BD59-A6C34878D82A}">
                    <a16:rowId xmlns:a16="http://schemas.microsoft.com/office/drawing/2014/main" val="2048683467"/>
                  </a:ext>
                </a:extLst>
              </a:tr>
              <a:tr h="300370">
                <a:tc>
                  <a:txBody>
                    <a:bodyPr/>
                    <a:lstStyle/>
                    <a:p>
                      <a:pPr marL="342900" indent="-342900" algn="ctr">
                        <a:buAutoNum type="alphaUcPeriod"/>
                      </a:pPr>
                      <a:r>
                        <a:rPr lang="en-US" sz="1200">
                          <a:latin typeface="Calibri"/>
                        </a:rPr>
                        <a:t>1</a:t>
                      </a:r>
                    </a:p>
                  </a:txBody>
                  <a:tcPr/>
                </a:tc>
                <a:tc>
                  <a:txBody>
                    <a:bodyPr/>
                    <a:lstStyle/>
                    <a:p>
                      <a:pPr algn="ctr"/>
                      <a:r>
                        <a:rPr lang="en-US" sz="1200">
                          <a:latin typeface="Calibri"/>
                        </a:rPr>
                        <a:t>309 (3.7%)</a:t>
                      </a:r>
                    </a:p>
                  </a:txBody>
                  <a:tcPr/>
                </a:tc>
                <a:tc>
                  <a:txBody>
                    <a:bodyPr/>
                    <a:lstStyle/>
                    <a:p>
                      <a:pPr algn="ctr"/>
                      <a:r>
                        <a:rPr lang="en-US" sz="1200">
                          <a:latin typeface="Calibri"/>
                        </a:rPr>
                        <a:t>2790 (33%)</a:t>
                      </a:r>
                    </a:p>
                  </a:txBody>
                  <a:tcPr/>
                </a:tc>
                <a:tc>
                  <a:txBody>
                    <a:bodyPr/>
                    <a:lstStyle/>
                    <a:p>
                      <a:pPr algn="ctr"/>
                      <a:r>
                        <a:rPr lang="en-US" sz="1200">
                          <a:latin typeface="Calibri"/>
                        </a:rPr>
                        <a:t>370 (4.4%)</a:t>
                      </a:r>
                    </a:p>
                  </a:txBody>
                  <a:tcPr/>
                </a:tc>
                <a:extLst>
                  <a:ext uri="{0D108BD9-81ED-4DB2-BD59-A6C34878D82A}">
                    <a16:rowId xmlns:a16="http://schemas.microsoft.com/office/drawing/2014/main" val="1015183746"/>
                  </a:ext>
                </a:extLst>
              </a:tr>
              <a:tr h="300370">
                <a:tc>
                  <a:txBody>
                    <a:bodyPr/>
                    <a:lstStyle/>
                    <a:p>
                      <a:pPr algn="ctr"/>
                      <a:r>
                        <a:rPr lang="en-US" sz="1200">
                          <a:latin typeface="Calibri"/>
                        </a:rPr>
                        <a:t>A.       2</a:t>
                      </a:r>
                    </a:p>
                  </a:txBody>
                  <a:tcPr/>
                </a:tc>
                <a:tc>
                  <a:txBody>
                    <a:bodyPr/>
                    <a:lstStyle/>
                    <a:p>
                      <a:pPr algn="ctr"/>
                      <a:r>
                        <a:rPr lang="en-US" sz="1200">
                          <a:latin typeface="Calibri"/>
                        </a:rPr>
                        <a:t>33 (0.3%)</a:t>
                      </a:r>
                    </a:p>
                  </a:txBody>
                  <a:tcPr/>
                </a:tc>
                <a:tc>
                  <a:txBody>
                    <a:bodyPr/>
                    <a:lstStyle/>
                    <a:p>
                      <a:pPr algn="ctr"/>
                      <a:r>
                        <a:rPr lang="en-US" sz="1200">
                          <a:latin typeface="Calibri"/>
                        </a:rPr>
                        <a:t>686 (8.2%)</a:t>
                      </a:r>
                    </a:p>
                  </a:txBody>
                  <a:tcPr/>
                </a:tc>
                <a:tc>
                  <a:txBody>
                    <a:bodyPr/>
                    <a:lstStyle/>
                    <a:p>
                      <a:pPr algn="ctr"/>
                      <a:r>
                        <a:rPr lang="en-US" sz="1200">
                          <a:latin typeface="Calibri"/>
                        </a:rPr>
                        <a:t>1153 (14%)</a:t>
                      </a:r>
                    </a:p>
                  </a:txBody>
                  <a:tcPr/>
                </a:tc>
                <a:extLst>
                  <a:ext uri="{0D108BD9-81ED-4DB2-BD59-A6C34878D82A}">
                    <a16:rowId xmlns:a16="http://schemas.microsoft.com/office/drawing/2014/main" val="2145141570"/>
                  </a:ext>
                </a:extLst>
              </a:tr>
            </a:tbl>
          </a:graphicData>
        </a:graphic>
      </p:graphicFrame>
    </p:spTree>
    <p:extLst>
      <p:ext uri="{BB962C8B-B14F-4D97-AF65-F5344CB8AC3E}">
        <p14:creationId xmlns:p14="http://schemas.microsoft.com/office/powerpoint/2010/main" val="106230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2"/>
        <p:cNvGrpSpPr/>
        <p:nvPr/>
      </p:nvGrpSpPr>
      <p:grpSpPr>
        <a:xfrm>
          <a:off x="0" y="0"/>
          <a:ext cx="0" cy="0"/>
          <a:chOff x="0" y="0"/>
          <a:chExt cx="0" cy="0"/>
        </a:xfrm>
      </p:grpSpPr>
      <p:sp>
        <p:nvSpPr>
          <p:cNvPr id="67" name="Rectangle 6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7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686498D-A8C4-2FB7-F080-3386B8ACB314}"/>
              </a:ext>
            </a:extLst>
          </p:cNvPr>
          <p:cNvSpPr txBox="1"/>
          <p:nvPr/>
        </p:nvSpPr>
        <p:spPr>
          <a:xfrm>
            <a:off x="445682" y="609836"/>
            <a:ext cx="8181805" cy="79324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500" b="1" kern="1200" spc="-50">
                <a:solidFill>
                  <a:schemeClr val="tx1">
                    <a:lumMod val="85000"/>
                    <a:lumOff val="15000"/>
                  </a:schemeClr>
                </a:solidFill>
                <a:latin typeface="+mj-lt"/>
                <a:ea typeface="+mj-ea"/>
                <a:cs typeface="+mj-cs"/>
              </a:rPr>
              <a:t>Overview</a:t>
            </a:r>
          </a:p>
        </p:txBody>
      </p:sp>
      <p:pic>
        <p:nvPicPr>
          <p:cNvPr id="29" name="Picture 29" descr="Diagram&#10;&#10;Description automatically generated">
            <a:extLst>
              <a:ext uri="{FF2B5EF4-FFF2-40B4-BE49-F238E27FC236}">
                <a16:creationId xmlns:a16="http://schemas.microsoft.com/office/drawing/2014/main" id="{9F32A5BA-4FF7-4FCB-633A-E622F77C1C9A}"/>
              </a:ext>
            </a:extLst>
          </p:cNvPr>
          <p:cNvPicPr>
            <a:picLocks noChangeAspect="1"/>
          </p:cNvPicPr>
          <p:nvPr/>
        </p:nvPicPr>
        <p:blipFill>
          <a:blip r:embed="rId3"/>
          <a:stretch>
            <a:fillRect/>
          </a:stretch>
        </p:blipFill>
        <p:spPr>
          <a:xfrm>
            <a:off x="675375" y="1603182"/>
            <a:ext cx="7720147" cy="2702052"/>
          </a:xfrm>
          <a:prstGeom prst="rect">
            <a:avLst/>
          </a:prstGeom>
        </p:spPr>
      </p:pic>
      <p:cxnSp>
        <p:nvCxnSpPr>
          <p:cNvPr id="75" name="Straight Connector 74">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D4F0-9C90-FAA3-218F-8DCC5A22B5C8}"/>
              </a:ext>
            </a:extLst>
          </p:cNvPr>
          <p:cNvSpPr>
            <a:spLocks noGrp="1"/>
          </p:cNvSpPr>
          <p:nvPr>
            <p:ph type="title"/>
          </p:nvPr>
        </p:nvSpPr>
        <p:spPr>
          <a:xfrm>
            <a:off x="822960" y="214952"/>
            <a:ext cx="7543800" cy="1088068"/>
          </a:xfrm>
        </p:spPr>
        <p:txBody>
          <a:bodyPr>
            <a:normAutofit/>
          </a:bodyPr>
          <a:lstStyle/>
          <a:p>
            <a:pPr algn="ctr"/>
            <a:r>
              <a:rPr lang="en-US" b="1">
                <a:solidFill>
                  <a:schemeClr val="tx1"/>
                </a:solidFill>
              </a:rPr>
              <a:t>KNN</a:t>
            </a:r>
            <a:endParaRPr lang="en-US">
              <a:solidFill>
                <a:schemeClr val="tx1"/>
              </a:solidFill>
            </a:endParaRPr>
          </a:p>
        </p:txBody>
      </p:sp>
      <p:sp>
        <p:nvSpPr>
          <p:cNvPr id="3" name="Content Placeholder 2">
            <a:extLst>
              <a:ext uri="{FF2B5EF4-FFF2-40B4-BE49-F238E27FC236}">
                <a16:creationId xmlns:a16="http://schemas.microsoft.com/office/drawing/2014/main" id="{6A2770D1-C48B-C68B-1254-FBAA8BA801CD}"/>
              </a:ext>
            </a:extLst>
          </p:cNvPr>
          <p:cNvSpPr>
            <a:spLocks noGrp="1"/>
          </p:cNvSpPr>
          <p:nvPr>
            <p:ph idx="1"/>
          </p:nvPr>
        </p:nvSpPr>
        <p:spPr>
          <a:xfrm>
            <a:off x="822959" y="1384300"/>
            <a:ext cx="4841240" cy="3017520"/>
          </a:xfrm>
        </p:spPr>
        <p:txBody>
          <a:bodyPr vert="horz" lIns="0" tIns="45720" rIns="0" bIns="45720" rtlCol="0" anchor="t">
            <a:normAutofit/>
          </a:bodyPr>
          <a:lstStyle/>
          <a:p>
            <a:r>
              <a:rPr lang="en-US" sz="1400" err="1">
                <a:ea typeface="+mn-lt"/>
                <a:cs typeface="+mn-lt"/>
              </a:rPr>
              <a:t>df</a:t>
            </a:r>
            <a:r>
              <a:rPr lang="en-US" sz="1400">
                <a:ea typeface="+mn-lt"/>
                <a:cs typeface="+mn-lt"/>
              </a:rPr>
              <a:t>['</a:t>
            </a:r>
            <a:r>
              <a:rPr lang="en-US" sz="1400" err="1">
                <a:ea typeface="+mn-lt"/>
                <a:cs typeface="+mn-lt"/>
              </a:rPr>
              <a:t>popularity_bi</a:t>
            </a:r>
            <a:r>
              <a:rPr lang="en-US" sz="1400">
                <a:ea typeface="+mn-lt"/>
                <a:cs typeface="+mn-lt"/>
              </a:rPr>
              <a:t>'] = [1 if x &gt;= 50 else 0 for x in </a:t>
            </a:r>
            <a:r>
              <a:rPr lang="en-US" sz="1400" err="1">
                <a:ea typeface="+mn-lt"/>
                <a:cs typeface="+mn-lt"/>
              </a:rPr>
              <a:t>df</a:t>
            </a:r>
            <a:r>
              <a:rPr lang="en-US" sz="1400">
                <a:ea typeface="+mn-lt"/>
                <a:cs typeface="+mn-lt"/>
              </a:rPr>
              <a:t>['popularity']]</a:t>
            </a:r>
          </a:p>
          <a:p>
            <a:r>
              <a:rPr lang="en-US" sz="1400">
                <a:cs typeface="Calibri"/>
              </a:rPr>
              <a:t>KNN score with n neighbors =3 : 81.02%</a:t>
            </a:r>
            <a:endParaRPr lang="en-US" sz="1400">
              <a:latin typeface="Calibri"/>
              <a:cs typeface="Calibri"/>
            </a:endParaRPr>
          </a:p>
          <a:p>
            <a:r>
              <a:rPr lang="en-US" sz="1400">
                <a:latin typeface="Calibri"/>
                <a:cs typeface="Calibri"/>
              </a:rPr>
              <a:t>With KNN (K=1) train accuracy is:  99.76%
With KNN (K=1) test accuracy is:  78.56%</a:t>
            </a:r>
          </a:p>
        </p:txBody>
      </p:sp>
      <p:pic>
        <p:nvPicPr>
          <p:cNvPr id="4" name="Picture 4" descr="Diagram&#10;&#10;Description automatically generated">
            <a:extLst>
              <a:ext uri="{FF2B5EF4-FFF2-40B4-BE49-F238E27FC236}">
                <a16:creationId xmlns:a16="http://schemas.microsoft.com/office/drawing/2014/main" id="{BE26E45B-997F-F713-1967-ADD2ED482FE2}"/>
              </a:ext>
            </a:extLst>
          </p:cNvPr>
          <p:cNvPicPr>
            <a:picLocks noChangeAspect="1"/>
          </p:cNvPicPr>
          <p:nvPr/>
        </p:nvPicPr>
        <p:blipFill>
          <a:blip r:embed="rId2"/>
          <a:stretch>
            <a:fillRect/>
          </a:stretch>
        </p:blipFill>
        <p:spPr>
          <a:xfrm>
            <a:off x="5800577" y="1704025"/>
            <a:ext cx="3219324" cy="2550947"/>
          </a:xfrm>
          <a:prstGeom prst="rect">
            <a:avLst/>
          </a:prstGeom>
        </p:spPr>
      </p:pic>
    </p:spTree>
    <p:extLst>
      <p:ext uri="{BB962C8B-B14F-4D97-AF65-F5344CB8AC3E}">
        <p14:creationId xmlns:p14="http://schemas.microsoft.com/office/powerpoint/2010/main" val="129495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3780-4AEF-9BDA-CCB1-45783AC08C60}"/>
              </a:ext>
            </a:extLst>
          </p:cNvPr>
          <p:cNvSpPr>
            <a:spLocks noGrp="1"/>
          </p:cNvSpPr>
          <p:nvPr>
            <p:ph type="title"/>
          </p:nvPr>
        </p:nvSpPr>
        <p:spPr>
          <a:xfrm>
            <a:off x="629387" y="2945"/>
            <a:ext cx="7543800" cy="1088068"/>
          </a:xfrm>
        </p:spPr>
        <p:txBody>
          <a:bodyPr/>
          <a:lstStyle/>
          <a:p>
            <a:pPr algn="ctr"/>
            <a:r>
              <a:rPr lang="en-US" sz="3700" b="1">
                <a:solidFill>
                  <a:schemeClr val="tx1"/>
                </a:solidFill>
              </a:rPr>
              <a:t>KNN k value vs Accuracy</a:t>
            </a:r>
            <a:endParaRPr lang="en-US">
              <a:solidFill>
                <a:schemeClr val="tx1"/>
              </a:solidFill>
            </a:endParaRPr>
          </a:p>
        </p:txBody>
      </p:sp>
      <p:pic>
        <p:nvPicPr>
          <p:cNvPr id="5" name="Picture 5" descr="Chart, line chart&#10;&#10;Description automatically generated">
            <a:extLst>
              <a:ext uri="{FF2B5EF4-FFF2-40B4-BE49-F238E27FC236}">
                <a16:creationId xmlns:a16="http://schemas.microsoft.com/office/drawing/2014/main" id="{22033AEF-C1B2-2D52-8E4C-AAB84E0364ED}"/>
              </a:ext>
            </a:extLst>
          </p:cNvPr>
          <p:cNvPicPr>
            <a:picLocks noGrp="1" noChangeAspect="1"/>
          </p:cNvPicPr>
          <p:nvPr>
            <p:ph idx="1"/>
          </p:nvPr>
        </p:nvPicPr>
        <p:blipFill>
          <a:blip r:embed="rId3"/>
          <a:stretch>
            <a:fillRect/>
          </a:stretch>
        </p:blipFill>
        <p:spPr>
          <a:xfrm>
            <a:off x="1602433" y="1328995"/>
            <a:ext cx="5431787" cy="3358576"/>
          </a:xfrm>
        </p:spPr>
      </p:pic>
    </p:spTree>
    <p:extLst>
      <p:ext uri="{BB962C8B-B14F-4D97-AF65-F5344CB8AC3E}">
        <p14:creationId xmlns:p14="http://schemas.microsoft.com/office/powerpoint/2010/main" val="10905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BF2D-29C2-2B64-D0F0-7653D59DFB29}"/>
              </a:ext>
            </a:extLst>
          </p:cNvPr>
          <p:cNvSpPr>
            <a:spLocks noGrp="1"/>
          </p:cNvSpPr>
          <p:nvPr>
            <p:ph type="title"/>
          </p:nvPr>
        </p:nvSpPr>
        <p:spPr>
          <a:xfrm>
            <a:off x="822960" y="214952"/>
            <a:ext cx="7543800" cy="1088068"/>
          </a:xfrm>
        </p:spPr>
        <p:txBody>
          <a:bodyPr>
            <a:normAutofit/>
          </a:bodyPr>
          <a:lstStyle/>
          <a:p>
            <a:r>
              <a:rPr lang="en-US" sz="3700" b="1">
                <a:solidFill>
                  <a:schemeClr val="tx1"/>
                </a:solidFill>
              </a:rPr>
              <a:t>KNeighbor Classifier with </a:t>
            </a:r>
            <a:r>
              <a:rPr lang="en-US" sz="3700" b="1" err="1">
                <a:solidFill>
                  <a:schemeClr val="tx1"/>
                </a:solidFill>
              </a:rPr>
              <a:t>GridSearchCV</a:t>
            </a:r>
            <a:endParaRPr lang="en-US" sz="3700" b="1" err="1">
              <a:solidFill>
                <a:schemeClr val="tx1"/>
              </a:solidFill>
              <a:cs typeface="Calibri Light"/>
            </a:endParaRPr>
          </a:p>
        </p:txBody>
      </p:sp>
      <p:sp>
        <p:nvSpPr>
          <p:cNvPr id="3" name="Content Placeholder 2">
            <a:extLst>
              <a:ext uri="{FF2B5EF4-FFF2-40B4-BE49-F238E27FC236}">
                <a16:creationId xmlns:a16="http://schemas.microsoft.com/office/drawing/2014/main" id="{70F72D31-7656-C30D-DEE7-AC496869B655}"/>
              </a:ext>
            </a:extLst>
          </p:cNvPr>
          <p:cNvSpPr>
            <a:spLocks noGrp="1"/>
          </p:cNvSpPr>
          <p:nvPr>
            <p:ph idx="1"/>
          </p:nvPr>
        </p:nvSpPr>
        <p:spPr>
          <a:xfrm>
            <a:off x="822959" y="1384300"/>
            <a:ext cx="4841240" cy="3017520"/>
          </a:xfrm>
        </p:spPr>
        <p:txBody>
          <a:bodyPr vert="horz" lIns="0" tIns="45720" rIns="0" bIns="45720" rtlCol="0" anchor="t">
            <a:normAutofit/>
          </a:bodyPr>
          <a:lstStyle/>
          <a:p>
            <a:endParaRPr lang="en-US" sz="1400">
              <a:latin typeface="Calibri"/>
              <a:cs typeface="Calibri"/>
            </a:endParaRPr>
          </a:p>
          <a:p>
            <a:r>
              <a:rPr lang="en-US" sz="1400">
                <a:latin typeface="Calibri"/>
                <a:cs typeface="Calibri"/>
              </a:rPr>
              <a:t>Best k is: {'</a:t>
            </a:r>
            <a:r>
              <a:rPr lang="en-US" sz="1400" err="1">
                <a:latin typeface="Calibri"/>
                <a:cs typeface="Calibri"/>
              </a:rPr>
              <a:t>n_neighbors</a:t>
            </a:r>
            <a:r>
              <a:rPr lang="en-US" sz="1400">
                <a:latin typeface="Calibri" panose="020F0502020204030204"/>
                <a:cs typeface="Calibri"/>
              </a:rPr>
              <a:t>': 25}</a:t>
            </a:r>
          </a:p>
          <a:p>
            <a:r>
              <a:rPr lang="en-US" sz="1400">
                <a:latin typeface="Calibri" panose="020F0502020204030204"/>
                <a:cs typeface="Calibri"/>
              </a:rPr>
              <a:t>
Mean validation score is: 83.65%</a:t>
            </a:r>
          </a:p>
          <a:p>
            <a:r>
              <a:rPr lang="en-US" sz="1400">
                <a:latin typeface="Calibri" panose="020F0502020204030204"/>
                <a:cs typeface="Calibri"/>
              </a:rPr>
              <a:t>
Test accuracy: 83.36%</a:t>
            </a:r>
          </a:p>
        </p:txBody>
      </p:sp>
      <p:pic>
        <p:nvPicPr>
          <p:cNvPr id="5" name="Picture 4" descr="Person writing on a board">
            <a:extLst>
              <a:ext uri="{FF2B5EF4-FFF2-40B4-BE49-F238E27FC236}">
                <a16:creationId xmlns:a16="http://schemas.microsoft.com/office/drawing/2014/main" id="{234AD846-3B7E-0459-E526-A0622F00804C}"/>
              </a:ext>
            </a:extLst>
          </p:cNvPr>
          <p:cNvPicPr>
            <a:picLocks noChangeAspect="1"/>
          </p:cNvPicPr>
          <p:nvPr/>
        </p:nvPicPr>
        <p:blipFill rotWithShape="1">
          <a:blip r:embed="rId3"/>
          <a:srcRect l="33160" r="2" b="2"/>
          <a:stretch/>
        </p:blipFill>
        <p:spPr>
          <a:xfrm>
            <a:off x="6015427" y="1437238"/>
            <a:ext cx="2351332" cy="2603259"/>
          </a:xfrm>
          <a:prstGeom prst="rect">
            <a:avLst/>
          </a:prstGeom>
        </p:spPr>
      </p:pic>
    </p:spTree>
    <p:extLst>
      <p:ext uri="{BB962C8B-B14F-4D97-AF65-F5344CB8AC3E}">
        <p14:creationId xmlns:p14="http://schemas.microsoft.com/office/powerpoint/2010/main" val="242025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18B0-9139-B3E0-BD3D-6F1E15A6163A}"/>
              </a:ext>
            </a:extLst>
          </p:cNvPr>
          <p:cNvSpPr>
            <a:spLocks noGrp="1"/>
          </p:cNvSpPr>
          <p:nvPr>
            <p:ph type="title"/>
          </p:nvPr>
        </p:nvSpPr>
        <p:spPr/>
        <p:txBody>
          <a:bodyPr>
            <a:normAutofit/>
          </a:bodyPr>
          <a:lstStyle/>
          <a:p>
            <a:pPr algn="ctr"/>
            <a:r>
              <a:rPr lang="en-US">
                <a:solidFill>
                  <a:schemeClr val="tx1"/>
                </a:solidFill>
              </a:rPr>
              <a:t>KNN Confusion Matrix</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CFD379C6-B554-08D5-B6C8-9FC5AEA0B7EC}"/>
              </a:ext>
            </a:extLst>
          </p:cNvPr>
          <p:cNvSpPr>
            <a:spLocks noGrp="1"/>
          </p:cNvSpPr>
          <p:nvPr>
            <p:ph idx="1"/>
          </p:nvPr>
        </p:nvSpPr>
        <p:spPr>
          <a:xfrm>
            <a:off x="900306" y="-386060"/>
            <a:ext cx="7543800" cy="3017520"/>
          </a:xfrm>
        </p:spPr>
        <p:txBody>
          <a:bodyPr vert="horz" lIns="0" tIns="45720" rIns="0" bIns="45720" rtlCol="0" anchor="t">
            <a:noAutofit/>
          </a:bodyPr>
          <a:lstStyle/>
          <a:p>
            <a:endParaRPr lang="en-US" sz="1400">
              <a:cs typeface="Calibri"/>
            </a:endParaRPr>
          </a:p>
          <a:p>
            <a:endParaRPr lang="en-US" sz="1400">
              <a:cs typeface="Calibri"/>
            </a:endParaRPr>
          </a:p>
          <a:p>
            <a:endParaRPr lang="en-US" sz="1400">
              <a:cs typeface="Calibri"/>
            </a:endParaRPr>
          </a:p>
          <a:p>
            <a:endParaRPr lang="en-US" sz="1400">
              <a:cs typeface="Calibri"/>
            </a:endParaRPr>
          </a:p>
          <a:p>
            <a:endParaRPr lang="en-US" sz="1400">
              <a:latin typeface="Calibri"/>
              <a:cs typeface="Calibri"/>
            </a:endParaRPr>
          </a:p>
          <a:p>
            <a:r>
              <a:rPr lang="en-US" sz="1400">
                <a:latin typeface="Calibri"/>
                <a:cs typeface="Calibri"/>
              </a:rPr>
              <a:t>Accuracy score: 83.36%</a:t>
            </a:r>
            <a:br>
              <a:rPr lang="en-US" sz="1400">
                <a:latin typeface="Calibri"/>
                <a:cs typeface="Calibri"/>
              </a:rPr>
            </a:br>
            <a:r>
              <a:rPr lang="en-US" sz="1400">
                <a:latin typeface="Calibri"/>
                <a:cs typeface="Calibri"/>
              </a:rPr>
              <a:t>Precision score: 81.53%
Recall score: 76.36%
F1 score: 78.86%</a:t>
            </a:r>
            <a:endParaRPr lang="en-US">
              <a:cs typeface="Calibri" panose="020F0502020204030204"/>
            </a:endParaRPr>
          </a:p>
          <a:p>
            <a:endParaRPr lang="en-US" sz="1400">
              <a:latin typeface="Calibri"/>
              <a:cs typeface="Calibri"/>
            </a:endParaRPr>
          </a:p>
        </p:txBody>
      </p:sp>
      <p:graphicFrame>
        <p:nvGraphicFramePr>
          <p:cNvPr id="6" name="Table 5">
            <a:extLst>
              <a:ext uri="{FF2B5EF4-FFF2-40B4-BE49-F238E27FC236}">
                <a16:creationId xmlns:a16="http://schemas.microsoft.com/office/drawing/2014/main" id="{206AEC4C-AF01-8308-A8EF-91E34366B5B9}"/>
              </a:ext>
            </a:extLst>
          </p:cNvPr>
          <p:cNvGraphicFramePr>
            <a:graphicFrameLocks noGrp="1"/>
          </p:cNvGraphicFramePr>
          <p:nvPr>
            <p:extLst>
              <p:ext uri="{D42A27DB-BD31-4B8C-83A1-F6EECF244321}">
                <p14:modId xmlns:p14="http://schemas.microsoft.com/office/powerpoint/2010/main" val="4087648803"/>
              </p:ext>
            </p:extLst>
          </p:nvPr>
        </p:nvGraphicFramePr>
        <p:xfrm>
          <a:off x="976618" y="2643528"/>
          <a:ext cx="4590500" cy="1294545"/>
        </p:xfrm>
        <a:graphic>
          <a:graphicData uri="http://schemas.openxmlformats.org/drawingml/2006/table">
            <a:tbl>
              <a:tblPr firstRow="1" bandRow="1">
                <a:tableStyleId>{B457B22E-6227-4D8D-8489-2FF508EA41E5}</a:tableStyleId>
              </a:tblPr>
              <a:tblGrid>
                <a:gridCol w="902525">
                  <a:extLst>
                    <a:ext uri="{9D8B030D-6E8A-4147-A177-3AD203B41FA5}">
                      <a16:colId xmlns:a16="http://schemas.microsoft.com/office/drawing/2014/main" val="2783258507"/>
                    </a:ext>
                  </a:extLst>
                </a:gridCol>
                <a:gridCol w="2176356">
                  <a:extLst>
                    <a:ext uri="{9D8B030D-6E8A-4147-A177-3AD203B41FA5}">
                      <a16:colId xmlns:a16="http://schemas.microsoft.com/office/drawing/2014/main" val="1181261910"/>
                    </a:ext>
                  </a:extLst>
                </a:gridCol>
                <a:gridCol w="1511619">
                  <a:extLst>
                    <a:ext uri="{9D8B030D-6E8A-4147-A177-3AD203B41FA5}">
                      <a16:colId xmlns:a16="http://schemas.microsoft.com/office/drawing/2014/main" val="3287530874"/>
                    </a:ext>
                  </a:extLst>
                </a:gridCol>
              </a:tblGrid>
              <a:tr h="317977">
                <a:tc gridSpan="3">
                  <a:txBody>
                    <a:bodyPr/>
                    <a:lstStyle/>
                    <a:p>
                      <a:pPr algn="ctr"/>
                      <a:r>
                        <a:rPr lang="en-US" sz="1400" b="1">
                          <a:solidFill>
                            <a:schemeClr val="tx1"/>
                          </a:solidFill>
                          <a:latin typeface="Calibri"/>
                        </a:rPr>
                        <a:t>Confusion matrix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7098715"/>
                  </a:ext>
                </a:extLst>
              </a:tr>
              <a:tr h="279215">
                <a:tc>
                  <a:txBody>
                    <a:bodyPr/>
                    <a:lstStyle/>
                    <a:p>
                      <a:pPr algn="ctr"/>
                      <a:endParaRPr lang="en-US" sz="1400" b="0">
                        <a:solidFill>
                          <a:schemeClr val="tx1"/>
                        </a:solidFill>
                        <a:latin typeface="Calibri"/>
                      </a:endParaRPr>
                    </a:p>
                  </a:txBody>
                  <a:tcPr anchor="ctr"/>
                </a:tc>
                <a:tc>
                  <a:txBody>
                    <a:bodyPr/>
                    <a:lstStyle/>
                    <a:p>
                      <a:pPr algn="ctr"/>
                      <a:r>
                        <a:rPr lang="en-US" sz="1400" b="1">
                          <a:solidFill>
                            <a:schemeClr val="tx1"/>
                          </a:solidFill>
                          <a:latin typeface="Calibri"/>
                        </a:rPr>
                        <a:t>A. Pos</a:t>
                      </a:r>
                    </a:p>
                  </a:txBody>
                  <a:tcPr anchor="ctr"/>
                </a:tc>
                <a:tc>
                  <a:txBody>
                    <a:bodyPr/>
                    <a:lstStyle/>
                    <a:p>
                      <a:pPr algn="ctr"/>
                      <a:r>
                        <a:rPr lang="en-US" sz="1400" b="1">
                          <a:solidFill>
                            <a:schemeClr val="tx1"/>
                          </a:solidFill>
                          <a:latin typeface="Calibri"/>
                        </a:rPr>
                        <a:t>A. Neg</a:t>
                      </a:r>
                    </a:p>
                  </a:txBody>
                  <a:tcPr anchor="ctr"/>
                </a:tc>
                <a:extLst>
                  <a:ext uri="{0D108BD9-81ED-4DB2-BD59-A6C34878D82A}">
                    <a16:rowId xmlns:a16="http://schemas.microsoft.com/office/drawing/2014/main" val="160852243"/>
                  </a:ext>
                </a:extLst>
              </a:tr>
              <a:tr h="287192">
                <a:tc>
                  <a:txBody>
                    <a:bodyPr/>
                    <a:lstStyle/>
                    <a:p>
                      <a:pPr algn="ctr"/>
                      <a:r>
                        <a:rPr lang="en-US" sz="1400" b="1">
                          <a:solidFill>
                            <a:schemeClr val="tx1"/>
                          </a:solidFill>
                          <a:latin typeface="Calibri"/>
                        </a:rPr>
                        <a:t>P. Pos</a:t>
                      </a:r>
                    </a:p>
                  </a:txBody>
                  <a:tcPr anchor="ctr"/>
                </a:tc>
                <a:tc>
                  <a:txBody>
                    <a:bodyPr/>
                    <a:lstStyle/>
                    <a:p>
                      <a:pPr lvl="0" algn="ctr">
                        <a:buNone/>
                      </a:pPr>
                      <a:r>
                        <a:rPr lang="en-US" sz="1400" b="0" i="0" u="none" strike="noStrike" noProof="0">
                          <a:solidFill>
                            <a:schemeClr val="tx1"/>
                          </a:solidFill>
                          <a:latin typeface="Calibri"/>
                        </a:rPr>
                        <a:t>21678</a:t>
                      </a:r>
                    </a:p>
                  </a:txBody>
                  <a:tcPr anchor="ctr"/>
                </a:tc>
                <a:tc>
                  <a:txBody>
                    <a:bodyPr/>
                    <a:lstStyle/>
                    <a:p>
                      <a:pPr algn="ctr"/>
                      <a:r>
                        <a:rPr lang="en-US" sz="1400" b="0">
                          <a:solidFill>
                            <a:schemeClr val="tx1"/>
                          </a:solidFill>
                          <a:latin typeface="Calibri"/>
                        </a:rPr>
                        <a:t>2912 </a:t>
                      </a:r>
                      <a:endParaRPr lang="en-US" sz="1400" b="0" kern="1200">
                        <a:solidFill>
                          <a:schemeClr val="tx1"/>
                        </a:solidFill>
                        <a:latin typeface="Calibri"/>
                        <a:cs typeface="Arial"/>
                      </a:endParaRPr>
                    </a:p>
                  </a:txBody>
                  <a:tcPr anchor="ctr"/>
                </a:tc>
                <a:extLst>
                  <a:ext uri="{0D108BD9-81ED-4DB2-BD59-A6C34878D82A}">
                    <a16:rowId xmlns:a16="http://schemas.microsoft.com/office/drawing/2014/main" val="3987232980"/>
                  </a:ext>
                </a:extLst>
              </a:tr>
              <a:tr h="366968">
                <a:tc>
                  <a:txBody>
                    <a:bodyPr/>
                    <a:lstStyle/>
                    <a:p>
                      <a:pPr algn="ctr"/>
                      <a:r>
                        <a:rPr lang="en-US" sz="1400" b="1">
                          <a:solidFill>
                            <a:schemeClr val="tx1"/>
                          </a:solidFill>
                          <a:latin typeface="Calibri"/>
                        </a:rPr>
                        <a:t>P. Neg</a:t>
                      </a:r>
                    </a:p>
                  </a:txBody>
                  <a:tcPr anchor="ctr"/>
                </a:tc>
                <a:tc>
                  <a:txBody>
                    <a:bodyPr/>
                    <a:lstStyle/>
                    <a:p>
                      <a:pPr algn="ctr"/>
                      <a:r>
                        <a:rPr lang="en-US" sz="1400" b="0">
                          <a:solidFill>
                            <a:schemeClr val="tx1"/>
                          </a:solidFill>
                          <a:latin typeface="Calibri"/>
                        </a:rPr>
                        <a:t>3979</a:t>
                      </a:r>
                    </a:p>
                  </a:txBody>
                  <a:tcPr anchor="ctr"/>
                </a:tc>
                <a:tc>
                  <a:txBody>
                    <a:bodyPr/>
                    <a:lstStyle/>
                    <a:p>
                      <a:pPr algn="ctr"/>
                      <a:r>
                        <a:rPr lang="en-US" sz="1400" b="0">
                          <a:solidFill>
                            <a:schemeClr val="tx1"/>
                          </a:solidFill>
                          <a:latin typeface="Calibri"/>
                        </a:rPr>
                        <a:t>12859</a:t>
                      </a:r>
                    </a:p>
                  </a:txBody>
                  <a:tcPr anchor="ctr"/>
                </a:tc>
                <a:extLst>
                  <a:ext uri="{0D108BD9-81ED-4DB2-BD59-A6C34878D82A}">
                    <a16:rowId xmlns:a16="http://schemas.microsoft.com/office/drawing/2014/main" val="4137093865"/>
                  </a:ext>
                </a:extLst>
              </a:tr>
            </a:tbl>
          </a:graphicData>
        </a:graphic>
      </p:graphicFrame>
    </p:spTree>
    <p:extLst>
      <p:ext uri="{BB962C8B-B14F-4D97-AF65-F5344CB8AC3E}">
        <p14:creationId xmlns:p14="http://schemas.microsoft.com/office/powerpoint/2010/main" val="211930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2"/>
        <p:cNvGrpSpPr/>
        <p:nvPr/>
      </p:nvGrpSpPr>
      <p:grpSpPr>
        <a:xfrm>
          <a:off x="0" y="0"/>
          <a:ext cx="0" cy="0"/>
          <a:chOff x="0" y="0"/>
          <a:chExt cx="0" cy="0"/>
        </a:xfrm>
      </p:grpSpPr>
      <p:sp>
        <p:nvSpPr>
          <p:cNvPr id="412" name="Rectangle 41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 name="Rectangle 41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4" name="Straight Connector 41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6" name="Rectangle 42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Google Shape;393;p48"/>
          <p:cNvSpPr txBox="1">
            <a:spLocks noGrp="1"/>
          </p:cNvSpPr>
          <p:nvPr>
            <p:ph type="title"/>
          </p:nvPr>
        </p:nvSpPr>
        <p:spPr>
          <a:xfrm>
            <a:off x="475499" y="3412671"/>
            <a:ext cx="8181805" cy="793242"/>
          </a:xfrm>
          <a:prstGeom prst="rect">
            <a:avLst/>
          </a:prstGeom>
        </p:spPr>
        <p:txBody>
          <a:bodyPr spcFirstLastPara="1" vert="horz" lIns="91440" tIns="45720" rIns="91440" bIns="45720" rtlCol="0" anchor="b" anchorCtr="0">
            <a:normAutofit/>
          </a:bodyPr>
          <a:lstStyle/>
          <a:p>
            <a:pPr algn="ctr"/>
            <a:r>
              <a:rPr lang="en-US" sz="4500">
                <a:solidFill>
                  <a:schemeClr val="tx1">
                    <a:lumMod val="85000"/>
                    <a:lumOff val="15000"/>
                  </a:schemeClr>
                </a:solidFill>
                <a:sym typeface="Calibri"/>
              </a:rPr>
              <a:t>Model Performance Evaluation</a:t>
            </a:r>
            <a:endParaRPr lang="en-US" sz="4500">
              <a:solidFill>
                <a:schemeClr val="tx1">
                  <a:lumMod val="85000"/>
                  <a:lumOff val="15000"/>
                </a:schemeClr>
              </a:solidFill>
              <a:cs typeface="Calibri Light" panose="020F0302020204030204"/>
            </a:endParaRPr>
          </a:p>
        </p:txBody>
      </p:sp>
      <p:cxnSp>
        <p:nvCxnSpPr>
          <p:cNvPr id="418" name="Straight Connector 42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0" name="Rectangle 42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42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3">
            <a:extLst>
              <a:ext uri="{FF2B5EF4-FFF2-40B4-BE49-F238E27FC236}">
                <a16:creationId xmlns:a16="http://schemas.microsoft.com/office/drawing/2014/main" id="{A0AA710A-F4FB-F357-36A5-58AB0DA468F7}"/>
              </a:ext>
            </a:extLst>
          </p:cNvPr>
          <p:cNvGraphicFramePr>
            <a:graphicFrameLocks noGrp="1"/>
          </p:cNvGraphicFramePr>
          <p:nvPr>
            <p:extLst>
              <p:ext uri="{D42A27DB-BD31-4B8C-83A1-F6EECF244321}">
                <p14:modId xmlns:p14="http://schemas.microsoft.com/office/powerpoint/2010/main" val="2706650669"/>
              </p:ext>
            </p:extLst>
          </p:nvPr>
        </p:nvGraphicFramePr>
        <p:xfrm>
          <a:off x="493781" y="480060"/>
          <a:ext cx="8152967" cy="3024002"/>
        </p:xfrm>
        <a:graphic>
          <a:graphicData uri="http://schemas.openxmlformats.org/drawingml/2006/table">
            <a:tbl>
              <a:tblPr firstRow="1" bandRow="1">
                <a:tableStyleId>{5C22544A-7EE6-4342-B048-85BDC9FD1C3A}</a:tableStyleId>
              </a:tblPr>
              <a:tblGrid>
                <a:gridCol w="1568584">
                  <a:extLst>
                    <a:ext uri="{9D8B030D-6E8A-4147-A177-3AD203B41FA5}">
                      <a16:colId xmlns:a16="http://schemas.microsoft.com/office/drawing/2014/main" val="3524612249"/>
                    </a:ext>
                  </a:extLst>
                </a:gridCol>
                <a:gridCol w="1653450">
                  <a:extLst>
                    <a:ext uri="{9D8B030D-6E8A-4147-A177-3AD203B41FA5}">
                      <a16:colId xmlns:a16="http://schemas.microsoft.com/office/drawing/2014/main" val="1113907153"/>
                    </a:ext>
                  </a:extLst>
                </a:gridCol>
                <a:gridCol w="853965">
                  <a:extLst>
                    <a:ext uri="{9D8B030D-6E8A-4147-A177-3AD203B41FA5}">
                      <a16:colId xmlns:a16="http://schemas.microsoft.com/office/drawing/2014/main" val="1720880607"/>
                    </a:ext>
                  </a:extLst>
                </a:gridCol>
                <a:gridCol w="948431">
                  <a:extLst>
                    <a:ext uri="{9D8B030D-6E8A-4147-A177-3AD203B41FA5}">
                      <a16:colId xmlns:a16="http://schemas.microsoft.com/office/drawing/2014/main" val="529981879"/>
                    </a:ext>
                  </a:extLst>
                </a:gridCol>
                <a:gridCol w="1125965">
                  <a:extLst>
                    <a:ext uri="{9D8B030D-6E8A-4147-A177-3AD203B41FA5}">
                      <a16:colId xmlns:a16="http://schemas.microsoft.com/office/drawing/2014/main" val="1912779028"/>
                    </a:ext>
                  </a:extLst>
                </a:gridCol>
                <a:gridCol w="985391">
                  <a:extLst>
                    <a:ext uri="{9D8B030D-6E8A-4147-A177-3AD203B41FA5}">
                      <a16:colId xmlns:a16="http://schemas.microsoft.com/office/drawing/2014/main" val="112224130"/>
                    </a:ext>
                  </a:extLst>
                </a:gridCol>
                <a:gridCol w="1017181">
                  <a:extLst>
                    <a:ext uri="{9D8B030D-6E8A-4147-A177-3AD203B41FA5}">
                      <a16:colId xmlns:a16="http://schemas.microsoft.com/office/drawing/2014/main" val="1716709792"/>
                    </a:ext>
                  </a:extLst>
                </a:gridCol>
              </a:tblGrid>
              <a:tr h="513313">
                <a:tc>
                  <a:txBody>
                    <a:bodyPr/>
                    <a:lstStyle/>
                    <a:p>
                      <a:r>
                        <a:rPr lang="en-US" sz="1200" b="1"/>
                        <a:t>Model</a:t>
                      </a:r>
                      <a:endParaRPr lang="en-US" sz="1200" b="1">
                        <a:latin typeface="Calibri"/>
                      </a:endParaRPr>
                    </a:p>
                  </a:txBody>
                  <a:tcPr marL="97707" marR="97707" marT="48854" marB="48854"/>
                </a:tc>
                <a:tc>
                  <a:txBody>
                    <a:bodyPr/>
                    <a:lstStyle/>
                    <a:p>
                      <a:r>
                        <a:rPr lang="en-US" sz="1200" b="1"/>
                        <a:t>Sub-Category</a:t>
                      </a:r>
                      <a:endParaRPr lang="en-US" sz="1200" b="1">
                        <a:latin typeface="Calibri"/>
                      </a:endParaRPr>
                    </a:p>
                  </a:txBody>
                  <a:tcPr marL="97707" marR="97707" marT="48854" marB="488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Accuracy</a:t>
                      </a:r>
                    </a:p>
                    <a:p>
                      <a:endParaRPr lang="en-US" sz="1200" b="1">
                        <a:latin typeface="Calibri"/>
                      </a:endParaRPr>
                    </a:p>
                  </a:txBody>
                  <a:tcPr marL="97707" marR="97707" marT="48854" marB="48854"/>
                </a:tc>
                <a:tc>
                  <a:txBody>
                    <a:bodyPr/>
                    <a:lstStyle/>
                    <a:p>
                      <a:r>
                        <a:rPr lang="en-US" sz="1200" b="1"/>
                        <a:t>Precision</a:t>
                      </a:r>
                      <a:endParaRPr lang="en-US" sz="1200" b="1">
                        <a:latin typeface="Calibri"/>
                      </a:endParaRPr>
                    </a:p>
                  </a:txBody>
                  <a:tcPr marL="97707" marR="97707" marT="48854" marB="48854"/>
                </a:tc>
                <a:tc>
                  <a:txBody>
                    <a:bodyPr/>
                    <a:lstStyle/>
                    <a:p>
                      <a:r>
                        <a:rPr lang="en-US" sz="1200" b="1"/>
                        <a:t>Recall</a:t>
                      </a:r>
                      <a:endParaRPr lang="en-US" sz="1200" b="1">
                        <a:latin typeface="Calibri"/>
                      </a:endParaRPr>
                    </a:p>
                  </a:txBody>
                  <a:tcPr marL="97707" marR="97707" marT="48854" marB="48854"/>
                </a:tc>
                <a:tc>
                  <a:txBody>
                    <a:bodyPr/>
                    <a:lstStyle/>
                    <a:p>
                      <a:r>
                        <a:rPr lang="en-US" sz="1200" b="1"/>
                        <a:t>F1</a:t>
                      </a:r>
                      <a:endParaRPr lang="en-US" sz="1200" b="1">
                        <a:latin typeface="Calibri"/>
                      </a:endParaRPr>
                    </a:p>
                  </a:txBody>
                  <a:tcPr marL="97707" marR="97707" marT="48854" marB="48854"/>
                </a:tc>
                <a:tc>
                  <a:txBody>
                    <a:bodyPr/>
                    <a:lstStyle/>
                    <a:p>
                      <a:r>
                        <a:rPr lang="en-US" sz="1200" b="1">
                          <a:latin typeface="Calibri"/>
                        </a:rPr>
                        <a:t> Decision</a:t>
                      </a:r>
                    </a:p>
                  </a:txBody>
                  <a:tcPr marL="97707" marR="97707" marT="48854" marB="48854"/>
                </a:tc>
                <a:extLst>
                  <a:ext uri="{0D108BD9-81ED-4DB2-BD59-A6C34878D82A}">
                    <a16:rowId xmlns:a16="http://schemas.microsoft.com/office/drawing/2014/main" val="2992051690"/>
                  </a:ext>
                </a:extLst>
              </a:tr>
              <a:tr h="324402">
                <a:tc>
                  <a:txBody>
                    <a:bodyPr/>
                    <a:lstStyle/>
                    <a:p>
                      <a:r>
                        <a:rPr lang="en-US" sz="1200"/>
                        <a:t>Linear Regression</a:t>
                      </a:r>
                      <a:endParaRPr lang="en-US" sz="1200">
                        <a:latin typeface="Calibri"/>
                      </a:endParaRPr>
                    </a:p>
                  </a:txBody>
                  <a:tcPr marL="97707" marR="97707" marT="48854" marB="48854"/>
                </a:tc>
                <a:tc>
                  <a:txBody>
                    <a:bodyPr/>
                    <a:lstStyle/>
                    <a:p>
                      <a:pPr lvl="0">
                        <a:buNone/>
                      </a:pPr>
                      <a:r>
                        <a:rPr lang="en-US" sz="1200" b="0" i="0" u="none" strike="noStrike" noProof="0">
                          <a:solidFill>
                            <a:schemeClr val="tx1">
                              <a:lumMod val="75000"/>
                              <a:lumOff val="25000"/>
                            </a:schemeClr>
                          </a:solidFill>
                        </a:rPr>
                        <a:t>Polynomial Regression, with hyperparameter = 5</a:t>
                      </a:r>
                    </a:p>
                  </a:txBody>
                  <a:tcPr marL="97707" marR="97707" marT="48854" marB="48854"/>
                </a:tc>
                <a:tc>
                  <a:txBody>
                    <a:bodyPr/>
                    <a:lstStyle/>
                    <a:p>
                      <a:r>
                        <a:rPr lang="en-US" sz="1200">
                          <a:latin typeface="Calibri"/>
                        </a:rPr>
                        <a:t>79% (RSquare) </a:t>
                      </a:r>
                    </a:p>
                  </a:txBody>
                  <a:tcPr marL="97707" marR="97707" marT="48854" marB="48854"/>
                </a:tc>
                <a:tc>
                  <a:txBody>
                    <a:bodyPr/>
                    <a:lstStyle/>
                    <a:p>
                      <a:endParaRPr lang="en-US" sz="1200">
                        <a:latin typeface="Calibri"/>
                      </a:endParaRPr>
                    </a:p>
                  </a:txBody>
                  <a:tcPr marL="97707" marR="97707" marT="48854" marB="48854"/>
                </a:tc>
                <a:tc>
                  <a:txBody>
                    <a:bodyPr/>
                    <a:lstStyle/>
                    <a:p>
                      <a:endParaRPr lang="en-US" sz="1200">
                        <a:latin typeface="Calibri"/>
                      </a:endParaRPr>
                    </a:p>
                  </a:txBody>
                  <a:tcPr marL="97707" marR="97707" marT="48854" marB="48854"/>
                </a:tc>
                <a:tc>
                  <a:txBody>
                    <a:bodyPr/>
                    <a:lstStyle/>
                    <a:p>
                      <a:endParaRPr lang="en-US" sz="1200">
                        <a:latin typeface="Calibri"/>
                      </a:endParaRPr>
                    </a:p>
                  </a:txBody>
                  <a:tcPr marL="97707" marR="97707" marT="48854" marB="48854"/>
                </a:tc>
                <a:tc>
                  <a:txBody>
                    <a:bodyPr/>
                    <a:lstStyle/>
                    <a:p>
                      <a:endParaRPr lang="en-US" sz="1200">
                        <a:solidFill>
                          <a:srgbClr val="FFFF00"/>
                        </a:solidFill>
                        <a:latin typeface="Calibri"/>
                      </a:endParaRPr>
                    </a:p>
                  </a:txBody>
                  <a:tcPr marL="97707" marR="97707" marT="48854" marB="48854">
                    <a:solidFill>
                      <a:srgbClr val="FFFF00"/>
                    </a:solidFill>
                  </a:tcPr>
                </a:tc>
                <a:extLst>
                  <a:ext uri="{0D108BD9-81ED-4DB2-BD59-A6C34878D82A}">
                    <a16:rowId xmlns:a16="http://schemas.microsoft.com/office/drawing/2014/main" val="1652267408"/>
                  </a:ext>
                </a:extLst>
              </a:tr>
              <a:tr h="324402">
                <a:tc>
                  <a:txBody>
                    <a:bodyPr/>
                    <a:lstStyle/>
                    <a:p>
                      <a:r>
                        <a:rPr lang="en-US" sz="1200"/>
                        <a:t>Logistic Regression</a:t>
                      </a:r>
                      <a:endParaRPr lang="en-US" sz="1200">
                        <a:latin typeface="Calibri"/>
                      </a:endParaRPr>
                    </a:p>
                  </a:txBody>
                  <a:tcPr marL="97707" marR="97707" marT="48854" marB="48854"/>
                </a:tc>
                <a:tc>
                  <a:txBody>
                    <a:bodyPr/>
                    <a:lstStyle/>
                    <a:p>
                      <a:r>
                        <a:rPr lang="en-US" sz="1200">
                          <a:latin typeface="Calibri"/>
                        </a:rPr>
                        <a:t>L2 Regularization used</a:t>
                      </a:r>
                    </a:p>
                  </a:txBody>
                  <a:tcPr marL="97707" marR="97707" marT="48854" marB="48854"/>
                </a:tc>
                <a:tc>
                  <a:txBody>
                    <a:bodyPr/>
                    <a:lstStyle/>
                    <a:p>
                      <a:r>
                        <a:rPr lang="en-US" sz="1200"/>
                        <a:t>85.9%</a:t>
                      </a:r>
                      <a:endParaRPr lang="en-US" sz="1200">
                        <a:latin typeface="Calibri"/>
                      </a:endParaRPr>
                    </a:p>
                  </a:txBody>
                  <a:tcPr marL="97707" marR="97707" marT="48854" marB="48854"/>
                </a:tc>
                <a:tc>
                  <a:txBody>
                    <a:bodyPr/>
                    <a:lstStyle/>
                    <a:p>
                      <a:r>
                        <a:rPr lang="en-US" sz="1200"/>
                        <a:t>70.7%</a:t>
                      </a:r>
                      <a:endParaRPr lang="en-US" sz="1200">
                        <a:latin typeface="Calibri"/>
                      </a:endParaRPr>
                    </a:p>
                  </a:txBody>
                  <a:tcPr marL="97707" marR="97707" marT="48854" marB="48854"/>
                </a:tc>
                <a:tc>
                  <a:txBody>
                    <a:bodyPr/>
                    <a:lstStyle/>
                    <a:p>
                      <a:r>
                        <a:rPr lang="en-US" sz="1200"/>
                        <a:t>66.1%</a:t>
                      </a:r>
                      <a:endParaRPr lang="en-US" sz="1200">
                        <a:latin typeface="Calibri"/>
                      </a:endParaRPr>
                    </a:p>
                  </a:txBody>
                  <a:tcPr marL="97707" marR="97707" marT="48854" marB="48854"/>
                </a:tc>
                <a:tc>
                  <a:txBody>
                    <a:bodyPr/>
                    <a:lstStyle/>
                    <a:p>
                      <a:r>
                        <a:rPr lang="en-US" sz="1200" b="1"/>
                        <a:t>68.3%</a:t>
                      </a:r>
                      <a:endParaRPr lang="en-US" sz="1200" b="1">
                        <a:latin typeface="Calibri"/>
                      </a:endParaRPr>
                    </a:p>
                  </a:txBody>
                  <a:tcPr marL="97707" marR="97707" marT="48854" marB="48854"/>
                </a:tc>
                <a:tc>
                  <a:txBody>
                    <a:bodyPr/>
                    <a:lstStyle/>
                    <a:p>
                      <a:endParaRPr lang="en-US" sz="1200">
                        <a:solidFill>
                          <a:srgbClr val="FFFF00"/>
                        </a:solidFill>
                        <a:latin typeface="Calibri"/>
                      </a:endParaRPr>
                    </a:p>
                  </a:txBody>
                  <a:tcPr marL="97707" marR="97707" marT="48854" marB="48854">
                    <a:solidFill>
                      <a:srgbClr val="FFFF00"/>
                    </a:solidFill>
                  </a:tcPr>
                </a:tc>
                <a:extLst>
                  <a:ext uri="{0D108BD9-81ED-4DB2-BD59-A6C34878D82A}">
                    <a16:rowId xmlns:a16="http://schemas.microsoft.com/office/drawing/2014/main" val="2649177197"/>
                  </a:ext>
                </a:extLst>
              </a:tr>
              <a:tr h="702224">
                <a:tc>
                  <a:txBody>
                    <a:bodyPr/>
                    <a:lstStyle/>
                    <a:p>
                      <a:r>
                        <a:rPr lang="en-US" sz="1200"/>
                        <a:t>Decision Tree</a:t>
                      </a:r>
                      <a:endParaRPr lang="en-US" sz="1200">
                        <a:latin typeface="Calibri"/>
                      </a:endParaRPr>
                    </a:p>
                  </a:txBody>
                  <a:tcPr marL="97707" marR="97707" marT="48854" marB="48854"/>
                </a:tc>
                <a:tc>
                  <a:txBody>
                    <a:bodyPr/>
                    <a:lstStyle/>
                    <a:p>
                      <a:r>
                        <a:rPr lang="en-US" sz="1200"/>
                        <a:t>Decision Tree with pruning gives better performance</a:t>
                      </a:r>
                      <a:endParaRPr lang="en-US" sz="1200">
                        <a:latin typeface="Calibri"/>
                      </a:endParaRPr>
                    </a:p>
                  </a:txBody>
                  <a:tcPr marL="97707" marR="97707" marT="48854" marB="48854"/>
                </a:tc>
                <a:tc>
                  <a:txBody>
                    <a:bodyPr/>
                    <a:lstStyle/>
                    <a:p>
                      <a:r>
                        <a:rPr lang="en-US" sz="1200"/>
                        <a:t>86.5%</a:t>
                      </a:r>
                      <a:endParaRPr lang="en-US" sz="1200">
                        <a:latin typeface="Calibri"/>
                      </a:endParaRPr>
                    </a:p>
                  </a:txBody>
                  <a:tcPr marL="97707" marR="97707" marT="48854" marB="48854"/>
                </a:tc>
                <a:tc>
                  <a:txBody>
                    <a:bodyPr/>
                    <a:lstStyle/>
                    <a:p>
                      <a:r>
                        <a:rPr lang="en-US" sz="1200"/>
                        <a:t>74.5%</a:t>
                      </a:r>
                      <a:endParaRPr lang="en-US" sz="1200">
                        <a:latin typeface="Calibri"/>
                      </a:endParaRPr>
                    </a:p>
                  </a:txBody>
                  <a:tcPr marL="97707" marR="97707" marT="48854" marB="48854"/>
                </a:tc>
                <a:tc>
                  <a:txBody>
                    <a:bodyPr/>
                    <a:lstStyle/>
                    <a:p>
                      <a:r>
                        <a:rPr lang="en-US" sz="1200"/>
                        <a:t>62.2%</a:t>
                      </a:r>
                      <a:endParaRPr lang="en-US" sz="1200">
                        <a:latin typeface="Calibri"/>
                      </a:endParaRPr>
                    </a:p>
                  </a:txBody>
                  <a:tcPr marL="97707" marR="97707" marT="48854" marB="48854"/>
                </a:tc>
                <a:tc>
                  <a:txBody>
                    <a:bodyPr/>
                    <a:lstStyle/>
                    <a:p>
                      <a:r>
                        <a:rPr lang="en-US" sz="1200" b="1"/>
                        <a:t>67.8%</a:t>
                      </a:r>
                      <a:endParaRPr lang="en-US" sz="1200" b="1">
                        <a:latin typeface="Calibri"/>
                      </a:endParaRPr>
                    </a:p>
                  </a:txBody>
                  <a:tcPr marL="97707" marR="97707" marT="48854" marB="48854"/>
                </a:tc>
                <a:tc>
                  <a:txBody>
                    <a:bodyPr/>
                    <a:lstStyle/>
                    <a:p>
                      <a:endParaRPr lang="en-US" sz="1200">
                        <a:solidFill>
                          <a:srgbClr val="FFFF00"/>
                        </a:solidFill>
                        <a:latin typeface="Calibri"/>
                      </a:endParaRPr>
                    </a:p>
                  </a:txBody>
                  <a:tcPr marL="97707" marR="97707" marT="48854" marB="48854">
                    <a:solidFill>
                      <a:srgbClr val="FFFF00"/>
                    </a:solidFill>
                  </a:tcPr>
                </a:tc>
                <a:extLst>
                  <a:ext uri="{0D108BD9-81ED-4DB2-BD59-A6C34878D82A}">
                    <a16:rowId xmlns:a16="http://schemas.microsoft.com/office/drawing/2014/main" val="77727452"/>
                  </a:ext>
                </a:extLst>
              </a:tr>
              <a:tr h="513313">
                <a:tc>
                  <a:txBody>
                    <a:bodyPr/>
                    <a:lstStyle/>
                    <a:p>
                      <a:r>
                        <a:rPr lang="en-US" sz="1200"/>
                        <a:t>SVM</a:t>
                      </a:r>
                      <a:endParaRPr lang="en-US" sz="1200">
                        <a:latin typeface="Calibri"/>
                      </a:endParaRPr>
                    </a:p>
                  </a:txBody>
                  <a:tcPr marL="97707" marR="97707" marT="48854" marB="48854"/>
                </a:tc>
                <a:tc>
                  <a:txBody>
                    <a:bodyPr/>
                    <a:lstStyle/>
                    <a:p>
                      <a:r>
                        <a:rPr lang="en-US" sz="1200"/>
                        <a:t>Kennel Polynomial degree 3</a:t>
                      </a:r>
                      <a:endParaRPr lang="en-US" sz="1200">
                        <a:latin typeface="Calibri"/>
                      </a:endParaRPr>
                    </a:p>
                  </a:txBody>
                  <a:tcPr marL="97707" marR="97707" marT="48854" marB="48854"/>
                </a:tc>
                <a:tc>
                  <a:txBody>
                    <a:bodyPr/>
                    <a:lstStyle/>
                    <a:p>
                      <a:r>
                        <a:rPr lang="en-US" sz="1200"/>
                        <a:t>86.7%</a:t>
                      </a:r>
                      <a:endParaRPr lang="en-US" sz="1200">
                        <a:latin typeface="Calibri"/>
                      </a:endParaRPr>
                    </a:p>
                  </a:txBody>
                  <a:tcPr marL="97707" marR="97707" marT="48854" marB="48854"/>
                </a:tc>
                <a:tc>
                  <a:txBody>
                    <a:bodyPr/>
                    <a:lstStyle/>
                    <a:p>
                      <a:r>
                        <a:rPr lang="en-US" sz="1200"/>
                        <a:t>77.2%</a:t>
                      </a:r>
                      <a:endParaRPr lang="en-US" sz="1200">
                        <a:latin typeface="Calibri"/>
                      </a:endParaRPr>
                    </a:p>
                  </a:txBody>
                  <a:tcPr marL="97707" marR="97707" marT="48854" marB="48854"/>
                </a:tc>
                <a:tc>
                  <a:txBody>
                    <a:bodyPr/>
                    <a:lstStyle/>
                    <a:p>
                      <a:r>
                        <a:rPr lang="en-US" sz="1200"/>
                        <a:t>58.6%</a:t>
                      </a:r>
                      <a:endParaRPr lang="en-US" sz="1200">
                        <a:latin typeface="Calibri"/>
                      </a:endParaRPr>
                    </a:p>
                  </a:txBody>
                  <a:tcPr marL="97707" marR="97707" marT="48854" marB="48854"/>
                </a:tc>
                <a:tc>
                  <a:txBody>
                    <a:bodyPr/>
                    <a:lstStyle/>
                    <a:p>
                      <a:r>
                        <a:rPr lang="en-US" sz="1200" b="1"/>
                        <a:t>66.6%</a:t>
                      </a:r>
                      <a:endParaRPr lang="en-US" sz="1200" b="1">
                        <a:latin typeface="Calibri"/>
                      </a:endParaRPr>
                    </a:p>
                  </a:txBody>
                  <a:tcPr marL="97707" marR="97707" marT="48854" marB="48854"/>
                </a:tc>
                <a:tc>
                  <a:txBody>
                    <a:bodyPr/>
                    <a:lstStyle/>
                    <a:p>
                      <a:endParaRPr lang="en-US" sz="1200">
                        <a:solidFill>
                          <a:srgbClr val="FFFF00"/>
                        </a:solidFill>
                        <a:latin typeface="Calibri"/>
                      </a:endParaRPr>
                    </a:p>
                  </a:txBody>
                  <a:tcPr marL="97707" marR="97707" marT="48854" marB="48854">
                    <a:solidFill>
                      <a:srgbClr val="FFFF00"/>
                    </a:solidFill>
                  </a:tcPr>
                </a:tc>
                <a:extLst>
                  <a:ext uri="{0D108BD9-81ED-4DB2-BD59-A6C34878D82A}">
                    <a16:rowId xmlns:a16="http://schemas.microsoft.com/office/drawing/2014/main" val="2216546210"/>
                  </a:ext>
                </a:extLst>
              </a:tr>
              <a:tr h="324402">
                <a:tc>
                  <a:txBody>
                    <a:bodyPr/>
                    <a:lstStyle/>
                    <a:p>
                      <a:r>
                        <a:rPr lang="en-US" sz="1200"/>
                        <a:t>KNN</a:t>
                      </a:r>
                      <a:endParaRPr lang="en-US" sz="1200">
                        <a:latin typeface="Calibri"/>
                      </a:endParaRPr>
                    </a:p>
                  </a:txBody>
                  <a:tcPr marL="97707" marR="97707" marT="48854" marB="48854"/>
                </a:tc>
                <a:tc>
                  <a:txBody>
                    <a:bodyPr/>
                    <a:lstStyle/>
                    <a:p>
                      <a:r>
                        <a:rPr lang="en-US" sz="1200"/>
                        <a:t>Knn with k=25</a:t>
                      </a:r>
                      <a:endParaRPr lang="en-US" sz="1200">
                        <a:latin typeface="Calibri"/>
                      </a:endParaRPr>
                    </a:p>
                  </a:txBody>
                  <a:tcPr marL="97707" marR="97707" marT="48854" marB="48854"/>
                </a:tc>
                <a:tc>
                  <a:txBody>
                    <a:bodyPr/>
                    <a:lstStyle/>
                    <a:p>
                      <a:r>
                        <a:rPr lang="en-US" sz="1200"/>
                        <a:t>83.3%</a:t>
                      </a:r>
                      <a:endParaRPr lang="en-US" sz="1200">
                        <a:latin typeface="Calibri"/>
                      </a:endParaRPr>
                    </a:p>
                  </a:txBody>
                  <a:tcPr marL="97707" marR="97707" marT="48854" marB="48854"/>
                </a:tc>
                <a:tc>
                  <a:txBody>
                    <a:bodyPr/>
                    <a:lstStyle/>
                    <a:p>
                      <a:r>
                        <a:rPr lang="en-US" sz="1200"/>
                        <a:t>81.5%</a:t>
                      </a:r>
                      <a:endParaRPr lang="en-US" sz="1200">
                        <a:latin typeface="Calibri"/>
                      </a:endParaRPr>
                    </a:p>
                  </a:txBody>
                  <a:tcPr marL="97707" marR="97707" marT="48854" marB="48854"/>
                </a:tc>
                <a:tc>
                  <a:txBody>
                    <a:bodyPr/>
                    <a:lstStyle/>
                    <a:p>
                      <a:r>
                        <a:rPr lang="en-US" sz="1200"/>
                        <a:t>76.3%</a:t>
                      </a:r>
                      <a:endParaRPr lang="en-US" sz="1200">
                        <a:latin typeface="Calibri"/>
                      </a:endParaRPr>
                    </a:p>
                  </a:txBody>
                  <a:tcPr marL="97707" marR="97707" marT="48854" marB="48854"/>
                </a:tc>
                <a:tc>
                  <a:txBody>
                    <a:bodyPr/>
                    <a:lstStyle/>
                    <a:p>
                      <a:r>
                        <a:rPr lang="en-US" sz="1200" b="1"/>
                        <a:t>78.8%</a:t>
                      </a:r>
                      <a:endParaRPr lang="en-US" sz="1200" b="1">
                        <a:latin typeface="Calibri"/>
                      </a:endParaRPr>
                    </a:p>
                  </a:txBody>
                  <a:tcPr marL="97707" marR="97707" marT="48854" marB="48854"/>
                </a:tc>
                <a:tc>
                  <a:txBody>
                    <a:bodyPr/>
                    <a:lstStyle/>
                    <a:p>
                      <a:endParaRPr lang="en-US" sz="1100">
                        <a:latin typeface="Calibri"/>
                      </a:endParaRPr>
                    </a:p>
                  </a:txBody>
                  <a:tcPr marL="97707" marR="97707" marT="48854" marB="48854">
                    <a:solidFill>
                      <a:srgbClr val="00B050"/>
                    </a:solidFill>
                  </a:tcPr>
                </a:tc>
                <a:extLst>
                  <a:ext uri="{0D108BD9-81ED-4DB2-BD59-A6C34878D82A}">
                    <a16:rowId xmlns:a16="http://schemas.microsoft.com/office/drawing/2014/main" val="246488275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title"/>
          </p:nvPr>
        </p:nvSpPr>
        <p:spPr>
          <a:xfrm>
            <a:off x="628650" y="273850"/>
            <a:ext cx="6505500" cy="9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a:t>Future Scope</a:t>
            </a:r>
            <a:endParaRPr lang="en-US">
              <a:cs typeface="Calibri Light" panose="020F0302020204030204"/>
            </a:endParaRPr>
          </a:p>
        </p:txBody>
      </p:sp>
      <p:sp>
        <p:nvSpPr>
          <p:cNvPr id="371" name="Google Shape;371;p45"/>
          <p:cNvSpPr txBox="1">
            <a:spLocks noGrp="1"/>
          </p:cNvSpPr>
          <p:nvPr>
            <p:ph type="body" idx="4294967295"/>
          </p:nvPr>
        </p:nvSpPr>
        <p:spPr>
          <a:xfrm>
            <a:off x="0" y="1217613"/>
            <a:ext cx="7961313" cy="3263900"/>
          </a:xfrm>
          <a:prstGeom prst="rect">
            <a:avLst/>
          </a:prstGeom>
        </p:spPr>
        <p:txBody>
          <a:bodyPr spcFirstLastPara="1" wrap="square" lIns="91425" tIns="91425" rIns="91425" bIns="91425" anchor="t" anchorCtr="0">
            <a:noAutofit/>
          </a:bodyPr>
          <a:lstStyle/>
          <a:p>
            <a:pPr marL="342900" lvl="0" indent="-342900" algn="l" rtl="0">
              <a:lnSpc>
                <a:spcPct val="105000"/>
              </a:lnSpc>
              <a:spcBef>
                <a:spcPts val="1200"/>
              </a:spcBef>
              <a:spcAft>
                <a:spcPts val="0"/>
              </a:spcAft>
              <a:buFont typeface="+mj-lt"/>
              <a:buAutoNum type="arabicPeriod"/>
            </a:pPr>
            <a:endParaRPr sz="1500"/>
          </a:p>
          <a:p>
            <a:pPr marL="0" lvl="0" indent="0" algn="l" rtl="0">
              <a:lnSpc>
                <a:spcPct val="105000"/>
              </a:lnSpc>
              <a:spcBef>
                <a:spcPts val="1200"/>
              </a:spcBef>
              <a:spcAft>
                <a:spcPts val="1200"/>
              </a:spcAft>
              <a:buNone/>
            </a:pPr>
            <a:endParaRPr sz="1400"/>
          </a:p>
        </p:txBody>
      </p:sp>
      <p:sp>
        <p:nvSpPr>
          <p:cNvPr id="3" name="TextBox 2">
            <a:extLst>
              <a:ext uri="{FF2B5EF4-FFF2-40B4-BE49-F238E27FC236}">
                <a16:creationId xmlns:a16="http://schemas.microsoft.com/office/drawing/2014/main" id="{F3EF5F50-9325-7F1E-446C-BC771CB0B1AF}"/>
              </a:ext>
            </a:extLst>
          </p:cNvPr>
          <p:cNvSpPr txBox="1"/>
          <p:nvPr/>
        </p:nvSpPr>
        <p:spPr>
          <a:xfrm>
            <a:off x="842838" y="1517587"/>
            <a:ext cx="6615485" cy="2462213"/>
          </a:xfrm>
          <a:prstGeom prst="rect">
            <a:avLst/>
          </a:prstGeom>
          <a:noFill/>
        </p:spPr>
        <p:txBody>
          <a:bodyPr wrap="square" lIns="91440" tIns="45720" rIns="91440" bIns="45720" anchor="t">
            <a:spAutoFit/>
          </a:bodyPr>
          <a:lstStyle/>
          <a:p>
            <a:pPr marL="285750" indent="-285750" algn="l">
              <a:buChar char="•"/>
            </a:pPr>
            <a:r>
              <a:rPr lang="en-US">
                <a:solidFill>
                  <a:schemeClr val="tx1"/>
                </a:solidFill>
                <a:latin typeface="Calibri"/>
              </a:rPr>
              <a:t>Our</a:t>
            </a:r>
            <a:r>
              <a:rPr lang="en-US">
                <a:solidFill>
                  <a:schemeClr val="tx1"/>
                </a:solidFill>
                <a:effectLst/>
                <a:latin typeface="Calibri"/>
              </a:rPr>
              <a:t> next plan is to explore Neural Networks models (ANN, CNN) to find non-linear dependency with complex relationships between the features. The model keeps learning until it comes out with the best set of features to obtain a satisfying predictive performance.</a:t>
            </a:r>
            <a:endParaRPr lang="en-US">
              <a:solidFill>
                <a:schemeClr val="tx1"/>
              </a:solidFill>
              <a:latin typeface="Calibri"/>
            </a:endParaRPr>
          </a:p>
          <a:p>
            <a:pPr marL="285750" indent="-285750" algn="l">
              <a:buChar char="•"/>
            </a:pPr>
            <a:endParaRPr lang="en-US">
              <a:solidFill>
                <a:schemeClr val="tx1"/>
              </a:solidFill>
              <a:effectLst/>
              <a:latin typeface="Calibri"/>
            </a:endParaRPr>
          </a:p>
          <a:p>
            <a:pPr marL="285750" indent="-285750" algn="l">
              <a:buChar char="•"/>
            </a:pPr>
            <a:r>
              <a:rPr lang="en-US">
                <a:solidFill>
                  <a:schemeClr val="tx1"/>
                </a:solidFill>
                <a:effectLst/>
                <a:latin typeface="Calibri"/>
              </a:rPr>
              <a:t>We also hope to make use of </a:t>
            </a:r>
            <a:r>
              <a:rPr lang="en-US" b="1">
                <a:solidFill>
                  <a:schemeClr val="tx1"/>
                </a:solidFill>
                <a:effectLst/>
                <a:latin typeface="Calibri"/>
              </a:rPr>
              <a:t>audio files</a:t>
            </a:r>
            <a:r>
              <a:rPr lang="en-US">
                <a:solidFill>
                  <a:schemeClr val="tx1"/>
                </a:solidFill>
                <a:effectLst/>
                <a:latin typeface="Calibri"/>
              </a:rPr>
              <a:t> and </a:t>
            </a:r>
            <a:r>
              <a:rPr lang="en-US" b="1">
                <a:solidFill>
                  <a:schemeClr val="tx1"/>
                </a:solidFill>
                <a:effectLst/>
                <a:latin typeface="Calibri"/>
              </a:rPr>
              <a:t>lyrics</a:t>
            </a:r>
            <a:r>
              <a:rPr lang="en-US">
                <a:solidFill>
                  <a:schemeClr val="tx1"/>
                </a:solidFill>
                <a:effectLst/>
                <a:latin typeface="Calibri"/>
              </a:rPr>
              <a:t> to further improve our model performance in the near future.</a:t>
            </a:r>
          </a:p>
          <a:p>
            <a:pPr marL="285750" indent="-285750" algn="l">
              <a:buChar char="•"/>
            </a:pPr>
            <a:endParaRPr lang="en-US">
              <a:solidFill>
                <a:schemeClr val="tx1"/>
              </a:solidFill>
              <a:latin typeface="Calibri"/>
            </a:endParaRPr>
          </a:p>
          <a:p>
            <a:pPr marL="285750" indent="-285750">
              <a:buChar char="•"/>
            </a:pPr>
            <a:r>
              <a:rPr lang="en-US">
                <a:solidFill>
                  <a:schemeClr val="tx1"/>
                </a:solidFill>
                <a:latin typeface="Calibri"/>
              </a:rPr>
              <a:t>With the advanced computational resources, we want to implement the computational costly model to come up with better models</a:t>
            </a:r>
          </a:p>
          <a:p>
            <a:pPr algn="l"/>
            <a:endParaRPr lang="en-US">
              <a:solidFill>
                <a:schemeClr val="tx1"/>
              </a:solidFill>
              <a:effectLst/>
              <a:latin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p:nvSpPr>
          <p:cNvPr id="244" name="Rectangle 243">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Rectangle 245">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8" name="Straight Connector 247">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0" name="Rectangle 24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Google Shape;223;p27"/>
          <p:cNvSpPr txBox="1">
            <a:spLocks noGrp="1"/>
          </p:cNvSpPr>
          <p:nvPr>
            <p:ph type="title"/>
          </p:nvPr>
        </p:nvSpPr>
        <p:spPr>
          <a:xfrm>
            <a:off x="369277" y="454422"/>
            <a:ext cx="2527324" cy="4234656"/>
          </a:xfrm>
          <a:prstGeom prst="rect">
            <a:avLst/>
          </a:prstGeom>
        </p:spPr>
        <p:txBody>
          <a:bodyPr spcFirstLastPara="1" vert="horz" lIns="91440" tIns="45720" rIns="91440" bIns="45720" rtlCol="0" anchor="ctr" anchorCtr="0">
            <a:normAutofit/>
          </a:bodyPr>
          <a:lstStyle/>
          <a:p>
            <a:pPr lvl="0" indent="0">
              <a:spcAft>
                <a:spcPts val="0"/>
              </a:spcAft>
            </a:pPr>
            <a:r>
              <a:rPr lang="en-US" sz="2700" b="1">
                <a:solidFill>
                  <a:srgbClr val="FFFFFF"/>
                </a:solidFill>
                <a:sym typeface="Calibri"/>
              </a:rPr>
              <a:t>Data Description</a:t>
            </a:r>
          </a:p>
        </p:txBody>
      </p:sp>
      <p:sp>
        <p:nvSpPr>
          <p:cNvPr id="254" name="Rectangle 25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Google Shape;224;p27"/>
          <p:cNvSpPr txBox="1">
            <a:spLocks noGrp="1"/>
          </p:cNvSpPr>
          <p:nvPr>
            <p:ph type="body" idx="4294967295"/>
          </p:nvPr>
        </p:nvSpPr>
        <p:spPr>
          <a:xfrm>
            <a:off x="3556512" y="454422"/>
            <a:ext cx="4810247" cy="4234656"/>
          </a:xfrm>
          <a:prstGeom prst="rect">
            <a:avLst/>
          </a:prstGeom>
        </p:spPr>
        <p:txBody>
          <a:bodyPr spcFirstLastPara="1" vert="horz" lIns="0" tIns="45720" rIns="0" bIns="45720" rtlCol="0" anchor="ctr" anchorCtr="0">
            <a:normAutofit/>
          </a:bodyPr>
          <a:lstStyle/>
          <a:p>
            <a:pPr marL="457200" lvl="0" indent="0">
              <a:spcBef>
                <a:spcPts val="0"/>
              </a:spcBef>
              <a:spcAft>
                <a:spcPts val="600"/>
              </a:spcAft>
              <a:buFont typeface="Calibri" panose="020F0502020204030204" pitchFamily="34" charset="0"/>
              <a:buNone/>
            </a:pPr>
            <a:endParaRPr lang="en-US" sz="1400"/>
          </a:p>
          <a:p>
            <a:pPr marL="457200" lvl="0" indent="-329485">
              <a:spcBef>
                <a:spcPts val="0"/>
              </a:spcBef>
              <a:spcAft>
                <a:spcPts val="600"/>
              </a:spcAft>
              <a:buSzPct val="100000"/>
              <a:buFont typeface="Calibri" panose="020F0502020204030204" pitchFamily="34" charset="0"/>
              <a:buChar char="●"/>
            </a:pPr>
            <a:r>
              <a:rPr lang="en-US" sz="1400" b="1"/>
              <a:t>Description:</a:t>
            </a:r>
            <a:r>
              <a:rPr lang="en-US" sz="1400"/>
              <a:t> The dataset  contains more than 160.000 songs collected from Spotify Web API. The dataset is from Spotify and contains 169k songs from the year 1921 to year 2020. Each row contains all information of a song such as features, name, release year etc.</a:t>
            </a:r>
          </a:p>
          <a:p>
            <a:pPr marL="457200" lvl="0" indent="0">
              <a:spcBef>
                <a:spcPts val="0"/>
              </a:spcBef>
              <a:spcAft>
                <a:spcPts val="600"/>
              </a:spcAft>
              <a:buFont typeface="Calibri" panose="020F0502020204030204" pitchFamily="34" charset="0"/>
              <a:buNone/>
            </a:pPr>
            <a:endParaRPr lang="en-US" sz="1400"/>
          </a:p>
          <a:p>
            <a:pPr marL="457200" lvl="0" indent="-329485">
              <a:spcBef>
                <a:spcPts val="0"/>
              </a:spcBef>
              <a:spcAft>
                <a:spcPts val="600"/>
              </a:spcAft>
              <a:buSzPct val="100000"/>
              <a:buFont typeface="Calibri" panose="020F0502020204030204" pitchFamily="34" charset="0"/>
              <a:buChar char="●"/>
            </a:pPr>
            <a:r>
              <a:rPr lang="en-US" sz="1400" b="1"/>
              <a:t>Number of Records: 169k rows, 19 columns</a:t>
            </a:r>
          </a:p>
          <a:p>
            <a:pPr marL="457200" lvl="0" indent="0">
              <a:spcBef>
                <a:spcPts val="0"/>
              </a:spcBef>
              <a:spcAft>
                <a:spcPts val="600"/>
              </a:spcAft>
              <a:buFont typeface="Calibri" panose="020F0502020204030204" pitchFamily="34" charset="0"/>
              <a:buNone/>
            </a:pPr>
            <a:endParaRPr lang="en-US" sz="1400" b="1"/>
          </a:p>
          <a:p>
            <a:pPr marL="457200" lvl="0" indent="-329485">
              <a:spcBef>
                <a:spcPts val="0"/>
              </a:spcBef>
              <a:spcAft>
                <a:spcPts val="600"/>
              </a:spcAft>
              <a:buSzPct val="100000"/>
              <a:buFont typeface="Calibri" panose="020F0502020204030204" pitchFamily="34" charset="0"/>
              <a:buChar char="●"/>
            </a:pPr>
            <a:r>
              <a:rPr lang="en-US" sz="1400" b="1"/>
              <a:t>The period of time: </a:t>
            </a:r>
            <a:r>
              <a:rPr lang="en-US" sz="1400"/>
              <a:t>1921-2020, 100 song each year</a:t>
            </a:r>
          </a:p>
          <a:p>
            <a:pPr marL="457200" lvl="0" indent="0">
              <a:spcBef>
                <a:spcPts val="0"/>
              </a:spcBef>
              <a:spcAft>
                <a:spcPts val="600"/>
              </a:spcAft>
              <a:buFont typeface="Calibri" panose="020F0502020204030204" pitchFamily="34" charset="0"/>
              <a:buNone/>
            </a:pPr>
            <a:endParaRPr lang="en-US" sz="1400"/>
          </a:p>
          <a:p>
            <a:pPr marL="457200" lvl="0" indent="-329485">
              <a:spcBef>
                <a:spcPts val="0"/>
              </a:spcBef>
              <a:spcAft>
                <a:spcPts val="600"/>
              </a:spcAft>
              <a:buSzPct val="100000"/>
              <a:buFont typeface="Calibri" panose="020F0502020204030204" pitchFamily="34" charset="0"/>
              <a:buChar char="●"/>
            </a:pPr>
            <a:r>
              <a:rPr lang="en-US" sz="1400" b="1"/>
              <a:t>The target variable of interest: </a:t>
            </a:r>
            <a:r>
              <a:rPr lang="en-US" sz="1400"/>
              <a:t>popularity (ranges from 0-100)</a:t>
            </a:r>
          </a:p>
          <a:p>
            <a:pPr marL="457200" lvl="0" indent="0">
              <a:spcBef>
                <a:spcPts val="0"/>
              </a:spcBef>
              <a:spcAft>
                <a:spcPts val="600"/>
              </a:spcAft>
              <a:buFont typeface="Calibri" panose="020F0502020204030204" pitchFamily="34" charset="0"/>
              <a:buNone/>
            </a:pPr>
            <a:endParaRPr lang="en-US" sz="1400"/>
          </a:p>
          <a:p>
            <a:pPr marL="457200" lvl="0" indent="-329485">
              <a:spcBef>
                <a:spcPts val="0"/>
              </a:spcBef>
              <a:spcAft>
                <a:spcPts val="600"/>
              </a:spcAft>
              <a:buSzPct val="100000"/>
              <a:buFont typeface="Calibri" panose="020F0502020204030204" pitchFamily="34" charset="0"/>
              <a:buChar char="●"/>
            </a:pPr>
            <a:r>
              <a:rPr lang="en-US" sz="1400" b="1"/>
              <a:t>Dataset link :</a:t>
            </a:r>
            <a:r>
              <a:rPr lang="en-US" sz="1400" b="1">
                <a:uFill>
                  <a:noFill/>
                </a:uFill>
                <a:hlinkClick r:id="rId3">
                  <a:extLst>
                    <a:ext uri="{A12FA001-AC4F-418D-AE19-62706E023703}">
                      <ahyp:hlinkClr xmlns:ahyp="http://schemas.microsoft.com/office/drawing/2018/hyperlinkcolor" val="tx"/>
                    </a:ext>
                  </a:extLst>
                </a:hlinkClick>
              </a:rPr>
              <a:t> </a:t>
            </a:r>
            <a:r>
              <a:rPr lang="en-US" sz="1400" b="1" u="sng">
                <a:hlinkClick r:id="rId3"/>
              </a:rPr>
              <a:t>https://www.kaggle.com/datasets/ektanegi/spotifydata-19212020?resource=download</a:t>
            </a:r>
            <a:endParaRPr lang="en-US" sz="1400" b="1" u="sng"/>
          </a:p>
          <a:p>
            <a:pPr marL="0" lvl="0" indent="0">
              <a:spcBef>
                <a:spcPts val="0"/>
              </a:spcBef>
              <a:spcAft>
                <a:spcPts val="600"/>
              </a:spcAft>
              <a:buFont typeface="Calibri" panose="020F0502020204030204" pitchFamily="34" charset="0"/>
              <a:buNone/>
            </a:pP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Google Shape;229;p28"/>
          <p:cNvSpPr txBox="1">
            <a:spLocks noGrp="1"/>
          </p:cNvSpPr>
          <p:nvPr>
            <p:ph type="title"/>
          </p:nvPr>
        </p:nvSpPr>
        <p:spPr>
          <a:xfrm>
            <a:off x="369277" y="454422"/>
            <a:ext cx="2562858" cy="4234656"/>
          </a:xfrm>
          <a:prstGeom prst="rect">
            <a:avLst/>
          </a:prstGeom>
        </p:spPr>
        <p:txBody>
          <a:bodyPr spcFirstLastPara="1" vert="horz" lIns="91440" tIns="45720" rIns="91440" bIns="45720" rtlCol="0" anchor="ctr" anchorCtr="0">
            <a:normAutofit/>
          </a:bodyPr>
          <a:lstStyle/>
          <a:p>
            <a:pPr lvl="0" indent="0">
              <a:spcAft>
                <a:spcPts val="0"/>
              </a:spcAft>
            </a:pPr>
            <a:r>
              <a:rPr lang="en-US" sz="2700" b="1">
                <a:solidFill>
                  <a:srgbClr val="FFFFFF"/>
                </a:solidFill>
                <a:sym typeface="Calibri"/>
              </a:rPr>
              <a:t>Dataset Overview</a:t>
            </a:r>
            <a:endParaRPr lang="en-US" sz="2700" b="1">
              <a:solidFill>
                <a:srgbClr val="FFFFFF"/>
              </a:solidFill>
              <a:cs typeface="Calibri Light"/>
            </a:endParaRPr>
          </a:p>
        </p:txBody>
      </p:sp>
      <p:sp>
        <p:nvSpPr>
          <p:cNvPr id="333" name="Rectangle 33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Google Shape;231;p28"/>
          <p:cNvSpPr txBox="1"/>
          <p:nvPr/>
        </p:nvSpPr>
        <p:spPr>
          <a:xfrm>
            <a:off x="3556512" y="454422"/>
            <a:ext cx="4810247" cy="4234656"/>
          </a:xfrm>
          <a:prstGeom prst="rect">
            <a:avLst/>
          </a:prstGeom>
        </p:spPr>
        <p:txBody>
          <a:bodyPr spcFirstLastPara="1" vert="horz" lIns="0" tIns="45720" rIns="0" bIns="45720" rtlCol="0" anchor="ctr" anchorCtr="0">
            <a:noAutofit/>
          </a:bodyPr>
          <a:lstStyle/>
          <a:p>
            <a:pPr marL="0" lvl="0" indent="0">
              <a:lnSpc>
                <a:spcPct val="90000"/>
              </a:lnSpc>
              <a:spcBef>
                <a:spcPts val="0"/>
              </a:spcBef>
              <a:spcAft>
                <a:spcPts val="600"/>
              </a:spcAft>
              <a:buClr>
                <a:schemeClr val="accent1"/>
              </a:buClr>
              <a:buFont typeface="Calibri" panose="020F0502020204030204" pitchFamily="34" charset="0"/>
              <a:buNone/>
            </a:pPr>
            <a:r>
              <a:rPr lang="en-US" sz="1200" b="1" kern="1200">
                <a:solidFill>
                  <a:schemeClr val="tx1">
                    <a:lumMod val="75000"/>
                    <a:lumOff val="25000"/>
                  </a:schemeClr>
                </a:solidFill>
                <a:latin typeface="+mn-lt"/>
                <a:ea typeface="+mn-ea"/>
                <a:cs typeface="+mn-cs"/>
                <a:sym typeface="Calibri"/>
              </a:rPr>
              <a:t>Numerical variables:</a:t>
            </a:r>
            <a:endParaRPr lang="en-US" sz="1200" b="1"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err="1">
                <a:solidFill>
                  <a:schemeClr val="tx1">
                    <a:lumMod val="75000"/>
                    <a:lumOff val="25000"/>
                  </a:schemeClr>
                </a:solidFill>
                <a:latin typeface="+mn-lt"/>
                <a:ea typeface="+mn-ea"/>
                <a:cs typeface="+mn-cs"/>
                <a:sym typeface="Calibri"/>
              </a:rPr>
              <a:t>Acousticness</a:t>
            </a:r>
            <a:r>
              <a:rPr lang="en-US" sz="1200" kern="1200">
                <a:solidFill>
                  <a:schemeClr val="tx1">
                    <a:lumMod val="75000"/>
                    <a:lumOff val="25000"/>
                  </a:schemeClr>
                </a:solidFill>
                <a:latin typeface="+mn-lt"/>
                <a:ea typeface="+mn-ea"/>
                <a:cs typeface="+mn-cs"/>
                <a:sym typeface="Calibri"/>
              </a:rPr>
              <a:t>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Danceability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Energy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err="1">
                <a:solidFill>
                  <a:schemeClr val="tx1">
                    <a:lumMod val="75000"/>
                    <a:lumOff val="25000"/>
                  </a:schemeClr>
                </a:solidFill>
                <a:latin typeface="+mn-lt"/>
                <a:ea typeface="+mn-ea"/>
                <a:cs typeface="+mn-cs"/>
                <a:sym typeface="Calibri"/>
              </a:rPr>
              <a:t>Duration_ms</a:t>
            </a:r>
            <a:r>
              <a:rPr lang="en-US" sz="1200" kern="1200">
                <a:solidFill>
                  <a:schemeClr val="tx1">
                    <a:lumMod val="75000"/>
                    <a:lumOff val="25000"/>
                  </a:schemeClr>
                </a:solidFill>
                <a:latin typeface="+mn-lt"/>
                <a:ea typeface="+mn-ea"/>
                <a:cs typeface="+mn-cs"/>
                <a:sym typeface="Calibri"/>
              </a:rPr>
              <a:t> (0-300k)</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err="1">
                <a:solidFill>
                  <a:schemeClr val="tx1">
                    <a:lumMod val="75000"/>
                    <a:lumOff val="25000"/>
                  </a:schemeClr>
                </a:solidFill>
                <a:latin typeface="+mn-lt"/>
                <a:ea typeface="+mn-ea"/>
                <a:cs typeface="+mn-cs"/>
                <a:sym typeface="Calibri"/>
              </a:rPr>
              <a:t>Instrumentalness</a:t>
            </a:r>
            <a:r>
              <a:rPr lang="en-US" sz="1200" kern="1200">
                <a:solidFill>
                  <a:schemeClr val="tx1">
                    <a:lumMod val="75000"/>
                    <a:lumOff val="25000"/>
                  </a:schemeClr>
                </a:solidFill>
                <a:latin typeface="+mn-lt"/>
                <a:ea typeface="+mn-ea"/>
                <a:cs typeface="+mn-cs"/>
                <a:sym typeface="Calibri"/>
              </a:rPr>
              <a:t> (0-10)</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Valence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Popularity (0-100)</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Tempo (0-245)</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Liveness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Loudness (-60,0)</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err="1">
                <a:solidFill>
                  <a:schemeClr val="tx1">
                    <a:lumMod val="75000"/>
                    <a:lumOff val="25000"/>
                  </a:schemeClr>
                </a:solidFill>
                <a:latin typeface="+mn-lt"/>
                <a:ea typeface="+mn-ea"/>
                <a:cs typeface="+mn-cs"/>
                <a:sym typeface="Calibri"/>
              </a:rPr>
              <a:t>Speechiness</a:t>
            </a:r>
            <a:r>
              <a:rPr lang="en-US" sz="1200" kern="1200">
                <a:solidFill>
                  <a:schemeClr val="tx1">
                    <a:lumMod val="75000"/>
                    <a:lumOff val="25000"/>
                  </a:schemeClr>
                </a:solidFill>
                <a:latin typeface="+mn-lt"/>
                <a:ea typeface="+mn-ea"/>
                <a:cs typeface="+mn-cs"/>
                <a:sym typeface="Calibri"/>
              </a:rPr>
              <a:t>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Year (1921-2020)</a:t>
            </a:r>
            <a:endParaRPr lang="en-US" sz="1200" kern="1200">
              <a:solidFill>
                <a:schemeClr val="tx1">
                  <a:lumMod val="75000"/>
                  <a:lumOff val="25000"/>
                </a:schemeClr>
              </a:solidFill>
              <a:latin typeface="+mn-lt"/>
              <a:ea typeface="+mn-ea"/>
              <a:cs typeface="Calibri"/>
            </a:endParaRPr>
          </a:p>
          <a:p>
            <a:pPr marL="0" lvl="0" indent="0">
              <a:lnSpc>
                <a:spcPct val="90000"/>
              </a:lnSpc>
              <a:spcBef>
                <a:spcPts val="0"/>
              </a:spcBef>
              <a:spcAft>
                <a:spcPts val="600"/>
              </a:spcAft>
              <a:buClr>
                <a:schemeClr val="accent1"/>
              </a:buClr>
              <a:buFont typeface="Calibri" panose="020F0502020204030204" pitchFamily="34" charset="0"/>
              <a:buNone/>
            </a:pPr>
            <a:r>
              <a:rPr lang="en-US" sz="1200" b="1" kern="1200">
                <a:solidFill>
                  <a:schemeClr val="tx1">
                    <a:lumMod val="75000"/>
                    <a:lumOff val="25000"/>
                  </a:schemeClr>
                </a:solidFill>
                <a:latin typeface="+mn-lt"/>
                <a:ea typeface="+mn-ea"/>
                <a:cs typeface="+mn-cs"/>
                <a:sym typeface="Calibri"/>
              </a:rPr>
              <a:t>Categorical variables:</a:t>
            </a:r>
            <a:endParaRPr lang="en-US" sz="1200" b="1"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Key (0-11)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Mode (0-1)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Artist (0-11)</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err="1">
                <a:solidFill>
                  <a:schemeClr val="tx1">
                    <a:lumMod val="75000"/>
                    <a:lumOff val="25000"/>
                  </a:schemeClr>
                </a:solidFill>
                <a:latin typeface="+mn-lt"/>
                <a:ea typeface="+mn-ea"/>
                <a:cs typeface="+mn-cs"/>
                <a:sym typeface="Calibri"/>
              </a:rPr>
              <a:t>Release_date</a:t>
            </a:r>
            <a:r>
              <a:rPr lang="en-US" sz="1200" kern="1200">
                <a:solidFill>
                  <a:schemeClr val="tx1">
                    <a:lumMod val="75000"/>
                    <a:lumOff val="25000"/>
                  </a:schemeClr>
                </a:solidFill>
                <a:latin typeface="+mn-lt"/>
                <a:ea typeface="+mn-ea"/>
                <a:cs typeface="+mn-cs"/>
                <a:sym typeface="Calibri"/>
              </a:rPr>
              <a:t> (</a:t>
            </a:r>
            <a:r>
              <a:rPr lang="en-US" sz="1200" kern="1200" err="1">
                <a:solidFill>
                  <a:schemeClr val="tx1">
                    <a:lumMod val="75000"/>
                    <a:lumOff val="25000"/>
                  </a:schemeClr>
                </a:solidFill>
                <a:latin typeface="+mn-lt"/>
                <a:ea typeface="+mn-ea"/>
                <a:cs typeface="+mn-cs"/>
                <a:sym typeface="Calibri"/>
              </a:rPr>
              <a:t>yyyy</a:t>
            </a:r>
            <a:r>
              <a:rPr lang="en-US" sz="1200" kern="1200">
                <a:solidFill>
                  <a:schemeClr val="tx1">
                    <a:lumMod val="75000"/>
                    <a:lumOff val="25000"/>
                  </a:schemeClr>
                </a:solidFill>
                <a:latin typeface="+mn-lt"/>
                <a:ea typeface="+mn-ea"/>
                <a:cs typeface="+mn-cs"/>
                <a:sym typeface="Calibri"/>
              </a:rPr>
              <a:t>-mm-dd)</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Name</a:t>
            </a:r>
            <a:endParaRPr lang="en-US" sz="1200" kern="1200">
              <a:solidFill>
                <a:schemeClr val="tx1">
                  <a:lumMod val="75000"/>
                  <a:lumOff val="25000"/>
                </a:schemeClr>
              </a:solidFill>
              <a:latin typeface="+mn-lt"/>
              <a:ea typeface="+mn-ea"/>
              <a:cs typeface="Calibri"/>
            </a:endParaRPr>
          </a:p>
          <a:p>
            <a:pPr marL="457200" lvl="0" indent="-317500">
              <a:lnSpc>
                <a:spcPct val="90000"/>
              </a:lnSpc>
              <a:spcBef>
                <a:spcPts val="0"/>
              </a:spcBef>
              <a:spcAft>
                <a:spcPts val="600"/>
              </a:spcAft>
              <a:buClr>
                <a:schemeClr val="accent1"/>
              </a:buClr>
              <a:buSzPts val="1400"/>
              <a:buFont typeface="Calibri" panose="020F0502020204030204" pitchFamily="34" charset="0"/>
              <a:buChar char="●"/>
            </a:pPr>
            <a:r>
              <a:rPr lang="en-US" sz="1200" kern="1200">
                <a:solidFill>
                  <a:schemeClr val="tx1">
                    <a:lumMod val="75000"/>
                    <a:lumOff val="25000"/>
                  </a:schemeClr>
                </a:solidFill>
                <a:latin typeface="+mn-lt"/>
                <a:ea typeface="+mn-ea"/>
                <a:cs typeface="+mn-cs"/>
                <a:sym typeface="Calibri"/>
              </a:rPr>
              <a:t>Id</a:t>
            </a:r>
            <a:endParaRPr lang="en-US" sz="1200" kern="1200">
              <a:solidFill>
                <a:schemeClr val="tx1">
                  <a:lumMod val="75000"/>
                  <a:lumOff val="25000"/>
                </a:schemeClr>
              </a:solidFill>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D02EDD-5024-B03C-F321-3EA81EE390F0}"/>
              </a:ext>
            </a:extLst>
          </p:cNvPr>
          <p:cNvSpPr>
            <a:spLocks noGrp="1"/>
          </p:cNvSpPr>
          <p:nvPr>
            <p:ph type="title"/>
          </p:nvPr>
        </p:nvSpPr>
        <p:spPr>
          <a:xfrm>
            <a:off x="369277" y="387626"/>
            <a:ext cx="2313633" cy="1577906"/>
          </a:xfrm>
        </p:spPr>
        <p:txBody>
          <a:bodyPr vert="horz" lIns="91440" tIns="45720" rIns="91440" bIns="45720" rtlCol="0">
            <a:normAutofit/>
          </a:bodyPr>
          <a:lstStyle/>
          <a:p>
            <a:r>
              <a:rPr lang="en-US" sz="2700" b="1">
                <a:solidFill>
                  <a:srgbClr val="FFFFFF"/>
                </a:solidFill>
              </a:rPr>
              <a:t>Exploratory Data Analysis</a:t>
            </a:r>
          </a:p>
        </p:txBody>
      </p:sp>
      <p:sp>
        <p:nvSpPr>
          <p:cNvPr id="23" name="Content Placeholder 22">
            <a:extLst>
              <a:ext uri="{FF2B5EF4-FFF2-40B4-BE49-F238E27FC236}">
                <a16:creationId xmlns:a16="http://schemas.microsoft.com/office/drawing/2014/main" id="{EF4CDBC5-1963-23B5-151D-57021CD12A27}"/>
              </a:ext>
            </a:extLst>
          </p:cNvPr>
          <p:cNvSpPr>
            <a:spLocks noGrp="1"/>
          </p:cNvSpPr>
          <p:nvPr>
            <p:ph idx="1"/>
          </p:nvPr>
        </p:nvSpPr>
        <p:spPr>
          <a:xfrm>
            <a:off x="369278" y="1990350"/>
            <a:ext cx="2313633" cy="2501639"/>
          </a:xfrm>
        </p:spPr>
        <p:txBody>
          <a:bodyPr>
            <a:normAutofit/>
          </a:bodyPr>
          <a:lstStyle/>
          <a:p>
            <a:endParaRPr lang="en-US" sz="1100">
              <a:solidFill>
                <a:srgbClr val="FFFFFF"/>
              </a:solidFill>
            </a:endParaRPr>
          </a:p>
        </p:txBody>
      </p:sp>
      <p:sp>
        <p:nvSpPr>
          <p:cNvPr id="30" name="Rectangle 2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7DFEEA2B-7A68-8E65-8D93-B2B10DDDC4C7}"/>
              </a:ext>
            </a:extLst>
          </p:cNvPr>
          <p:cNvPicPr>
            <a:picLocks noChangeAspect="1"/>
          </p:cNvPicPr>
          <p:nvPr/>
        </p:nvPicPr>
        <p:blipFill>
          <a:blip r:embed="rId2"/>
          <a:stretch>
            <a:fillRect/>
          </a:stretch>
        </p:blipFill>
        <p:spPr>
          <a:xfrm>
            <a:off x="3103286" y="1334805"/>
            <a:ext cx="5931314" cy="2473890"/>
          </a:xfrm>
          <a:prstGeom prst="rect">
            <a:avLst/>
          </a:prstGeom>
        </p:spPr>
      </p:pic>
    </p:spTree>
    <p:extLst>
      <p:ext uri="{BB962C8B-B14F-4D97-AF65-F5344CB8AC3E}">
        <p14:creationId xmlns:p14="http://schemas.microsoft.com/office/powerpoint/2010/main" val="83268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6A187DC-0C25-BE4B-DEA5-3A1F0D26492D}"/>
              </a:ext>
            </a:extLst>
          </p:cNvPr>
          <p:cNvPicPr>
            <a:picLocks noChangeAspect="1"/>
          </p:cNvPicPr>
          <p:nvPr/>
        </p:nvPicPr>
        <p:blipFill>
          <a:blip r:embed="rId2"/>
          <a:stretch>
            <a:fillRect/>
          </a:stretch>
        </p:blipFill>
        <p:spPr>
          <a:xfrm>
            <a:off x="482600" y="597546"/>
            <a:ext cx="8178799" cy="3557776"/>
          </a:xfrm>
          <a:prstGeom prst="rect">
            <a:avLst/>
          </a:prstGeom>
        </p:spPr>
      </p:pic>
    </p:spTree>
    <p:extLst>
      <p:ext uri="{BB962C8B-B14F-4D97-AF65-F5344CB8AC3E}">
        <p14:creationId xmlns:p14="http://schemas.microsoft.com/office/powerpoint/2010/main" val="165219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2"/>
        <p:cNvGrpSpPr/>
        <p:nvPr/>
      </p:nvGrpSpPr>
      <p:grpSpPr>
        <a:xfrm>
          <a:off x="0" y="0"/>
          <a:ext cx="0" cy="0"/>
          <a:chOff x="0" y="0"/>
          <a:chExt cx="0" cy="0"/>
        </a:xfrm>
      </p:grpSpPr>
      <p:sp>
        <p:nvSpPr>
          <p:cNvPr id="418" name="Rectangle 41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0" name="Rectangle 41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2" name="Straight Connector 42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4" name="Rectangle 42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Google Shape;283;p33"/>
          <p:cNvSpPr txBox="1">
            <a:spLocks noGrp="1"/>
          </p:cNvSpPr>
          <p:nvPr>
            <p:ph type="title"/>
          </p:nvPr>
        </p:nvSpPr>
        <p:spPr>
          <a:xfrm>
            <a:off x="369277" y="387626"/>
            <a:ext cx="2313633" cy="1577906"/>
          </a:xfrm>
          <a:prstGeom prst="rect">
            <a:avLst/>
          </a:prstGeom>
        </p:spPr>
        <p:txBody>
          <a:bodyPr spcFirstLastPara="1" vert="horz" lIns="91440" tIns="45720" rIns="91440" bIns="45720" rtlCol="0" anchor="b" anchorCtr="0">
            <a:normAutofit/>
          </a:bodyPr>
          <a:lstStyle/>
          <a:p>
            <a:r>
              <a:rPr lang="en-US" sz="2700" b="1">
                <a:solidFill>
                  <a:srgbClr val="FFFFFF"/>
                </a:solidFill>
              </a:rPr>
              <a:t>Correlation Heatmap</a:t>
            </a:r>
            <a:endParaRPr lang="en-US" sz="2700">
              <a:solidFill>
                <a:srgbClr val="FFFFFF"/>
              </a:solidFill>
            </a:endParaRPr>
          </a:p>
          <a:p>
            <a:endParaRPr lang="en-US" sz="2700">
              <a:solidFill>
                <a:srgbClr val="FFFFFF"/>
              </a:solidFill>
            </a:endParaRPr>
          </a:p>
        </p:txBody>
      </p:sp>
      <p:sp>
        <p:nvSpPr>
          <p:cNvPr id="3" name="TextBox 2">
            <a:extLst>
              <a:ext uri="{FF2B5EF4-FFF2-40B4-BE49-F238E27FC236}">
                <a16:creationId xmlns:a16="http://schemas.microsoft.com/office/drawing/2014/main" id="{A61DE706-43C5-EE68-D617-A874A109275E}"/>
              </a:ext>
            </a:extLst>
          </p:cNvPr>
          <p:cNvSpPr txBox="1"/>
          <p:nvPr/>
        </p:nvSpPr>
        <p:spPr>
          <a:xfrm>
            <a:off x="369278" y="1990350"/>
            <a:ext cx="2313633" cy="250163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Takeaways -</a:t>
            </a:r>
          </a:p>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1. </a:t>
            </a:r>
            <a:r>
              <a:rPr lang="en-US" sz="1100" b="1" kern="1200">
                <a:solidFill>
                  <a:srgbClr val="FFFFFF"/>
                </a:solidFill>
                <a:latin typeface="Calibri"/>
                <a:ea typeface="+mn-ea"/>
                <a:cs typeface="Calibri"/>
              </a:rPr>
              <a:t>danceability</a:t>
            </a:r>
            <a:r>
              <a:rPr lang="en-US" sz="1100" kern="1200">
                <a:solidFill>
                  <a:srgbClr val="FFFFFF"/>
                </a:solidFill>
                <a:latin typeface="+mn-lt"/>
                <a:ea typeface="+mn-ea"/>
                <a:cs typeface="+mn-cs"/>
              </a:rPr>
              <a:t> and </a:t>
            </a:r>
            <a:r>
              <a:rPr lang="en-US" sz="1100" b="1" kern="1200">
                <a:solidFill>
                  <a:srgbClr val="FFFFFF"/>
                </a:solidFill>
                <a:latin typeface="+mn-lt"/>
                <a:ea typeface="+mn-ea"/>
                <a:cs typeface="+mn-cs"/>
              </a:rPr>
              <a:t>valence </a:t>
            </a:r>
            <a:r>
              <a:rPr lang="en-US" sz="1100" kern="1200">
                <a:solidFill>
                  <a:srgbClr val="FFFFFF"/>
                </a:solidFill>
                <a:latin typeface="+mn-lt"/>
                <a:ea typeface="+mn-ea"/>
                <a:cs typeface="+mn-cs"/>
              </a:rPr>
              <a:t>have High Positive Correlation.</a:t>
            </a:r>
            <a:endParaRPr lang="en-US" sz="1100" kern="1200">
              <a:solidFill>
                <a:srgbClr val="FFFFFF"/>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2. </a:t>
            </a:r>
            <a:r>
              <a:rPr lang="en-US" sz="1100" b="1" kern="1200">
                <a:solidFill>
                  <a:srgbClr val="FFFFFF"/>
                </a:solidFill>
                <a:latin typeface="+mn-lt"/>
                <a:ea typeface="+mn-ea"/>
                <a:cs typeface="+mn-cs"/>
              </a:rPr>
              <a:t>loudness </a:t>
            </a:r>
            <a:r>
              <a:rPr lang="en-US" sz="1100" kern="1200">
                <a:solidFill>
                  <a:srgbClr val="FFFFFF"/>
                </a:solidFill>
                <a:latin typeface="+mn-lt"/>
                <a:ea typeface="+mn-ea"/>
                <a:cs typeface="+mn-cs"/>
              </a:rPr>
              <a:t>and </a:t>
            </a:r>
            <a:r>
              <a:rPr lang="en-US" sz="1100" b="1" kern="1200">
                <a:solidFill>
                  <a:srgbClr val="FFFFFF"/>
                </a:solidFill>
                <a:latin typeface="+mn-lt"/>
                <a:ea typeface="+mn-ea"/>
                <a:cs typeface="+mn-cs"/>
              </a:rPr>
              <a:t>energy</a:t>
            </a:r>
            <a:r>
              <a:rPr lang="en-US" sz="1100" kern="1200">
                <a:solidFill>
                  <a:srgbClr val="FFFFFF"/>
                </a:solidFill>
                <a:latin typeface="+mn-lt"/>
                <a:ea typeface="+mn-ea"/>
                <a:cs typeface="+mn-cs"/>
              </a:rPr>
              <a:t> have High Positive Correlation.</a:t>
            </a:r>
            <a:endParaRPr lang="en-US" sz="1100" kern="1200">
              <a:solidFill>
                <a:srgbClr val="FFFFFF"/>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3. </a:t>
            </a:r>
            <a:r>
              <a:rPr lang="en-US" sz="1100" b="1" kern="1200" err="1">
                <a:solidFill>
                  <a:srgbClr val="FFFFFF"/>
                </a:solidFill>
                <a:latin typeface="+mn-lt"/>
                <a:ea typeface="+mn-ea"/>
                <a:cs typeface="+mn-cs"/>
              </a:rPr>
              <a:t>accousticness</a:t>
            </a:r>
            <a:r>
              <a:rPr lang="en-US" sz="1100" b="1" kern="1200">
                <a:solidFill>
                  <a:srgbClr val="FFFFFF"/>
                </a:solidFill>
                <a:latin typeface="+mn-lt"/>
                <a:ea typeface="+mn-ea"/>
                <a:cs typeface="+mn-cs"/>
              </a:rPr>
              <a:t> </a:t>
            </a:r>
            <a:r>
              <a:rPr lang="en-US" sz="1100" kern="1200">
                <a:solidFill>
                  <a:srgbClr val="FFFFFF"/>
                </a:solidFill>
                <a:latin typeface="+mn-lt"/>
                <a:ea typeface="+mn-ea"/>
                <a:cs typeface="+mn-cs"/>
              </a:rPr>
              <a:t>has negative correlation with energy, loudness, popularity and year.</a:t>
            </a:r>
            <a:endParaRPr lang="en-US" sz="1100" kern="1200">
              <a:solidFill>
                <a:srgbClr val="FFFFFF"/>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4. </a:t>
            </a:r>
            <a:r>
              <a:rPr lang="en-US" sz="1100" b="1" kern="1200">
                <a:solidFill>
                  <a:srgbClr val="FFFFFF"/>
                </a:solidFill>
                <a:latin typeface="+mn-lt"/>
                <a:ea typeface="+mn-ea"/>
                <a:cs typeface="+mn-cs"/>
              </a:rPr>
              <a:t>popularity</a:t>
            </a:r>
            <a:r>
              <a:rPr lang="en-US" sz="1100" kern="1200">
                <a:solidFill>
                  <a:srgbClr val="FFFFFF"/>
                </a:solidFill>
                <a:latin typeface="+mn-lt"/>
                <a:ea typeface="+mn-ea"/>
                <a:cs typeface="+mn-cs"/>
              </a:rPr>
              <a:t> is highly positively correlated with year. </a:t>
            </a:r>
            <a:endParaRPr lang="en-US" sz="1100" kern="1200">
              <a:solidFill>
                <a:srgbClr val="FFFFFF"/>
              </a:solidFill>
              <a:latin typeface="+mn-lt"/>
              <a:ea typeface="+mn-ea"/>
              <a:cs typeface="Calibri"/>
            </a:endParaRPr>
          </a:p>
          <a:p>
            <a:pPr>
              <a:lnSpc>
                <a:spcPct val="90000"/>
              </a:lnSpc>
              <a:spcAft>
                <a:spcPts val="600"/>
              </a:spcAft>
              <a:buClr>
                <a:schemeClr val="accent1"/>
              </a:buClr>
              <a:buFont typeface="Calibri" panose="020F0502020204030204" pitchFamily="34" charset="0"/>
            </a:pPr>
            <a:r>
              <a:rPr lang="en-US" sz="1100" kern="1200">
                <a:solidFill>
                  <a:srgbClr val="FFFFFF"/>
                </a:solidFill>
                <a:latin typeface="+mn-lt"/>
                <a:ea typeface="+mn-ea"/>
                <a:cs typeface="+mn-cs"/>
              </a:rPr>
              <a:t>5. </a:t>
            </a:r>
            <a:r>
              <a:rPr lang="en-US" sz="1100" b="1" kern="1200">
                <a:solidFill>
                  <a:srgbClr val="FFFFFF"/>
                </a:solidFill>
                <a:latin typeface="+mn-lt"/>
                <a:ea typeface="+mn-ea"/>
                <a:cs typeface="+mn-cs"/>
              </a:rPr>
              <a:t>loudness</a:t>
            </a:r>
            <a:r>
              <a:rPr lang="en-US" sz="1100" kern="1200">
                <a:solidFill>
                  <a:srgbClr val="FFFFFF"/>
                </a:solidFill>
                <a:latin typeface="+mn-lt"/>
                <a:ea typeface="+mn-ea"/>
                <a:cs typeface="+mn-cs"/>
              </a:rPr>
              <a:t> and </a:t>
            </a:r>
            <a:r>
              <a:rPr lang="en-US" sz="1100" b="1" kern="1200">
                <a:solidFill>
                  <a:srgbClr val="FFFFFF"/>
                </a:solidFill>
                <a:latin typeface="+mn-lt"/>
                <a:ea typeface="+mn-ea"/>
                <a:cs typeface="+mn-cs"/>
              </a:rPr>
              <a:t>energy</a:t>
            </a:r>
            <a:r>
              <a:rPr lang="en-US" sz="1100" kern="1200">
                <a:solidFill>
                  <a:srgbClr val="FFFFFF"/>
                </a:solidFill>
                <a:latin typeface="+mn-lt"/>
                <a:ea typeface="+mn-ea"/>
                <a:cs typeface="+mn-cs"/>
              </a:rPr>
              <a:t> have strong correlation with popularity.</a:t>
            </a:r>
            <a:endParaRPr lang="en-US" sz="1100" kern="1200">
              <a:solidFill>
                <a:srgbClr val="FFFFFF"/>
              </a:solidFill>
              <a:latin typeface="+mn-lt"/>
              <a:ea typeface="+mn-ea"/>
              <a:cs typeface="Calibri"/>
            </a:endParaRPr>
          </a:p>
        </p:txBody>
      </p:sp>
      <p:sp>
        <p:nvSpPr>
          <p:cNvPr id="428" name="Rectangle 42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a:extLst>
              <a:ext uri="{FF2B5EF4-FFF2-40B4-BE49-F238E27FC236}">
                <a16:creationId xmlns:a16="http://schemas.microsoft.com/office/drawing/2014/main" id="{0DA65A82-E24E-CA74-CC3F-EE30DE76A095}"/>
              </a:ext>
            </a:extLst>
          </p:cNvPr>
          <p:cNvPicPr>
            <a:picLocks noChangeAspect="1"/>
          </p:cNvPicPr>
          <p:nvPr/>
        </p:nvPicPr>
        <p:blipFill>
          <a:blip r:embed="rId3"/>
          <a:stretch>
            <a:fillRect/>
          </a:stretch>
        </p:blipFill>
        <p:spPr>
          <a:xfrm>
            <a:off x="3580279" y="343265"/>
            <a:ext cx="5137232" cy="46340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3"/>
                                        </p:tgtEl>
                                        <p:attrNameLst>
                                          <p:attrName>style.visibility</p:attrName>
                                        </p:attrNameLst>
                                      </p:cBhvr>
                                      <p:to>
                                        <p:strVal val="visible"/>
                                      </p:to>
                                    </p:set>
                                    <p:animEffect transition="in" filter="fade">
                                      <p:cBhvr>
                                        <p:cTn id="7" dur="4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9"/>
        <p:cNvGrpSpPr/>
        <p:nvPr/>
      </p:nvGrpSpPr>
      <p:grpSpPr>
        <a:xfrm>
          <a:off x="0" y="0"/>
          <a:ext cx="0" cy="0"/>
          <a:chOff x="0" y="0"/>
          <a:chExt cx="0" cy="0"/>
        </a:xfrm>
      </p:grpSpPr>
      <p:sp>
        <p:nvSpPr>
          <p:cNvPr id="329" name="Rectangle 32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Rectangle 33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3" name="Straight Connector 33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0" name="Google Shape;290;p3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algn="ctr">
              <a:spcAft>
                <a:spcPts val="0"/>
              </a:spcAft>
            </a:pPr>
            <a:r>
              <a:rPr lang="en-US" b="1">
                <a:solidFill>
                  <a:schemeClr val="tx1"/>
                </a:solidFill>
                <a:sym typeface="Calibri"/>
              </a:rPr>
              <a:t>Feature Selection</a:t>
            </a:r>
            <a:endParaRPr lang="en-US"/>
          </a:p>
        </p:txBody>
      </p:sp>
      <p:sp>
        <p:nvSpPr>
          <p:cNvPr id="291" name="Google Shape;291;p34"/>
          <p:cNvSpPr txBox="1"/>
          <p:nvPr/>
        </p:nvSpPr>
        <p:spPr>
          <a:xfrm>
            <a:off x="822959" y="1384300"/>
            <a:ext cx="4841240" cy="3017520"/>
          </a:xfrm>
          <a:prstGeom prst="rect">
            <a:avLst/>
          </a:prstGeom>
        </p:spPr>
        <p:txBody>
          <a:bodyPr spcFirstLastPara="1" vert="horz" lIns="0" tIns="45720" rIns="0" bIns="45720" rtlCol="0" anchorCtr="0">
            <a:normAutofit/>
          </a:bodyPr>
          <a:lstStyle/>
          <a:p>
            <a:pPr marL="0" lvl="0" indent="0">
              <a:lnSpc>
                <a:spcPct val="90000"/>
              </a:lnSpc>
              <a:spcBef>
                <a:spcPts val="0"/>
              </a:spcBef>
              <a:spcAft>
                <a:spcPts val="600"/>
              </a:spcAft>
              <a:buClr>
                <a:schemeClr val="accent1"/>
              </a:buClr>
              <a:buFont typeface="Calibri" panose="020F0502020204030204" pitchFamily="34" charset="0"/>
              <a:buNone/>
            </a:pPr>
            <a:r>
              <a:rPr lang="en-US" b="1" kern="1200">
                <a:solidFill>
                  <a:schemeClr val="tx1">
                    <a:lumMod val="75000"/>
                    <a:lumOff val="25000"/>
                  </a:schemeClr>
                </a:solidFill>
                <a:latin typeface="+mn-lt"/>
                <a:ea typeface="+mn-ea"/>
                <a:cs typeface="+mn-cs"/>
                <a:sym typeface="Calibri"/>
              </a:rPr>
              <a:t>Combining correlated features and select important features</a:t>
            </a:r>
          </a:p>
          <a:p>
            <a:pPr marL="635000" lvl="0" indent="0">
              <a:lnSpc>
                <a:spcPct val="90000"/>
              </a:lnSpc>
              <a:spcBef>
                <a:spcPts val="0"/>
              </a:spcBef>
              <a:spcAft>
                <a:spcPts val="600"/>
              </a:spcAft>
              <a:buClr>
                <a:schemeClr val="accent1"/>
              </a:buClr>
              <a:buFont typeface="Calibri" panose="020F0502020204030204" pitchFamily="34" charset="0"/>
              <a:buNone/>
            </a:pPr>
            <a:r>
              <a:rPr lang="en-US" kern="1200">
                <a:solidFill>
                  <a:schemeClr val="tx1">
                    <a:lumMod val="75000"/>
                    <a:lumOff val="25000"/>
                  </a:schemeClr>
                </a:solidFill>
                <a:latin typeface="+mn-lt"/>
                <a:ea typeface="+mn-ea"/>
                <a:cs typeface="+mn-cs"/>
                <a:sym typeface="Calibri"/>
              </a:rPr>
              <a:t>{loudness, energy} -&gt; </a:t>
            </a:r>
            <a:r>
              <a:rPr lang="en-US" b="1" kern="1200">
                <a:solidFill>
                  <a:schemeClr val="tx1">
                    <a:lumMod val="75000"/>
                    <a:lumOff val="25000"/>
                  </a:schemeClr>
                </a:solidFill>
                <a:latin typeface="+mn-lt"/>
                <a:ea typeface="+mn-ea"/>
                <a:cs typeface="+mn-cs"/>
                <a:sym typeface="Calibri"/>
              </a:rPr>
              <a:t>{loudness}</a:t>
            </a:r>
          </a:p>
          <a:p>
            <a:pPr marL="635000" lvl="0" indent="0">
              <a:lnSpc>
                <a:spcPct val="90000"/>
              </a:lnSpc>
              <a:spcBef>
                <a:spcPts val="0"/>
              </a:spcBef>
              <a:spcAft>
                <a:spcPts val="600"/>
              </a:spcAft>
              <a:buClr>
                <a:schemeClr val="accent1"/>
              </a:buClr>
              <a:buFont typeface="Calibri" panose="020F0502020204030204" pitchFamily="34" charset="0"/>
              <a:buNone/>
            </a:pPr>
            <a:r>
              <a:rPr lang="en-US" kern="1200">
                <a:solidFill>
                  <a:schemeClr val="tx1">
                    <a:lumMod val="75000"/>
                    <a:lumOff val="25000"/>
                  </a:schemeClr>
                </a:solidFill>
                <a:latin typeface="+mn-lt"/>
                <a:ea typeface="+mn-ea"/>
                <a:cs typeface="+mn-cs"/>
                <a:sym typeface="Calibri"/>
              </a:rPr>
              <a:t>{danceability, valence} -&gt; </a:t>
            </a:r>
            <a:r>
              <a:rPr lang="en-US" b="1" kern="1200">
                <a:solidFill>
                  <a:schemeClr val="tx1">
                    <a:lumMod val="75000"/>
                    <a:lumOff val="25000"/>
                  </a:schemeClr>
                </a:solidFill>
                <a:latin typeface="+mn-lt"/>
                <a:ea typeface="+mn-ea"/>
                <a:cs typeface="+mn-cs"/>
                <a:sym typeface="Calibri"/>
              </a:rPr>
              <a:t>{danceability}</a:t>
            </a:r>
          </a:p>
          <a:p>
            <a:pPr marL="635000" lvl="0" indent="0">
              <a:lnSpc>
                <a:spcPct val="90000"/>
              </a:lnSpc>
              <a:spcBef>
                <a:spcPts val="0"/>
              </a:spcBef>
              <a:spcAft>
                <a:spcPts val="600"/>
              </a:spcAft>
              <a:buClr>
                <a:schemeClr val="accent1"/>
              </a:buClr>
              <a:buFont typeface="Calibri" panose="020F0502020204030204" pitchFamily="34" charset="0"/>
              <a:buNone/>
            </a:pPr>
            <a:r>
              <a:rPr lang="en-US" kern="1200">
                <a:solidFill>
                  <a:schemeClr val="tx1">
                    <a:lumMod val="75000"/>
                    <a:lumOff val="25000"/>
                  </a:schemeClr>
                </a:solidFill>
                <a:latin typeface="+mn-lt"/>
                <a:ea typeface="+mn-ea"/>
                <a:cs typeface="+mn-cs"/>
                <a:sym typeface="Calibri"/>
              </a:rPr>
              <a:t>{acousticness, instrumentalness} -&gt; </a:t>
            </a:r>
            <a:r>
              <a:rPr lang="en-US" b="1" kern="1200">
                <a:solidFill>
                  <a:schemeClr val="tx1">
                    <a:lumMod val="75000"/>
                    <a:lumOff val="25000"/>
                  </a:schemeClr>
                </a:solidFill>
                <a:latin typeface="+mn-lt"/>
                <a:ea typeface="+mn-ea"/>
                <a:cs typeface="+mn-cs"/>
                <a:sym typeface="Calibri"/>
              </a:rPr>
              <a:t>{acousticness}</a:t>
            </a:r>
          </a:p>
          <a:p>
            <a:pPr marL="635000" lvl="0" indent="0">
              <a:lnSpc>
                <a:spcPct val="90000"/>
              </a:lnSpc>
              <a:spcBef>
                <a:spcPts val="0"/>
              </a:spcBef>
              <a:spcAft>
                <a:spcPts val="600"/>
              </a:spcAft>
              <a:buClr>
                <a:schemeClr val="accent1"/>
              </a:buClr>
              <a:buFont typeface="Calibri" panose="020F0502020204030204" pitchFamily="34" charset="0"/>
              <a:buNone/>
            </a:pPr>
            <a:r>
              <a:rPr lang="en-US" kern="1200">
                <a:solidFill>
                  <a:schemeClr val="tx1">
                    <a:lumMod val="75000"/>
                    <a:lumOff val="25000"/>
                  </a:schemeClr>
                </a:solidFill>
                <a:latin typeface="+mn-lt"/>
                <a:ea typeface="+mn-ea"/>
                <a:cs typeface="+mn-cs"/>
                <a:sym typeface="Calibri"/>
              </a:rPr>
              <a:t>{explicit, speechiness} -&gt; </a:t>
            </a:r>
            <a:r>
              <a:rPr lang="en-US" b="1" kern="1200">
                <a:solidFill>
                  <a:schemeClr val="tx1">
                    <a:lumMod val="75000"/>
                    <a:lumOff val="25000"/>
                  </a:schemeClr>
                </a:solidFill>
                <a:latin typeface="+mn-lt"/>
                <a:ea typeface="+mn-ea"/>
                <a:cs typeface="+mn-cs"/>
                <a:sym typeface="Calibri"/>
              </a:rPr>
              <a:t>{explicit}</a:t>
            </a:r>
          </a:p>
          <a:p>
            <a:pPr marL="0" lvl="0" indent="0">
              <a:lnSpc>
                <a:spcPct val="90000"/>
              </a:lnSpc>
              <a:spcBef>
                <a:spcPts val="0"/>
              </a:spcBef>
              <a:spcAft>
                <a:spcPts val="600"/>
              </a:spcAft>
              <a:buClr>
                <a:schemeClr val="accent1"/>
              </a:buClr>
              <a:buFont typeface="Calibri" panose="020F0502020204030204" pitchFamily="34" charset="0"/>
              <a:buNone/>
            </a:pPr>
            <a:endParaRPr lang="en-US" kern="1200">
              <a:solidFill>
                <a:schemeClr val="tx1">
                  <a:lumMod val="75000"/>
                  <a:lumOff val="25000"/>
                </a:schemeClr>
              </a:solidFill>
              <a:latin typeface="+mn-lt"/>
              <a:ea typeface="+mn-ea"/>
              <a:cs typeface="+mn-cs"/>
              <a:sym typeface="Calibri"/>
            </a:endParaRPr>
          </a:p>
        </p:txBody>
      </p:sp>
      <p:pic>
        <p:nvPicPr>
          <p:cNvPr id="292" name="Google Shape;292;p34"/>
          <p:cNvPicPr preferRelativeResize="0"/>
          <p:nvPr/>
        </p:nvPicPr>
        <p:blipFill>
          <a:blip r:embed="rId3"/>
          <a:stretch>
            <a:fillRect/>
          </a:stretch>
        </p:blipFill>
        <p:spPr>
          <a:xfrm>
            <a:off x="6104232" y="1437238"/>
            <a:ext cx="2173721" cy="260325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6"/>
        <p:cNvGrpSpPr/>
        <p:nvPr/>
      </p:nvGrpSpPr>
      <p:grpSpPr>
        <a:xfrm>
          <a:off x="0" y="0"/>
          <a:ext cx="0" cy="0"/>
          <a:chOff x="0" y="0"/>
          <a:chExt cx="0" cy="0"/>
        </a:xfrm>
      </p:grpSpPr>
      <p:sp>
        <p:nvSpPr>
          <p:cNvPr id="319" name="Rectangle 31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Rectangle 32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3" name="Straight Connector 32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5" name="Rectangle 324">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Google Shape;297;p35"/>
          <p:cNvSpPr txBox="1">
            <a:spLocks noGrp="1"/>
          </p:cNvSpPr>
          <p:nvPr>
            <p:ph type="title"/>
          </p:nvPr>
        </p:nvSpPr>
        <p:spPr>
          <a:xfrm>
            <a:off x="5974835" y="476209"/>
            <a:ext cx="3040097" cy="3791928"/>
          </a:xfrm>
          <a:prstGeom prst="rect">
            <a:avLst/>
          </a:prstGeom>
        </p:spPr>
        <p:txBody>
          <a:bodyPr spcFirstLastPara="1" vert="horz" lIns="91440" tIns="45720" rIns="91440" bIns="45720" rtlCol="0" anchor="ctr" anchorCtr="0">
            <a:normAutofit/>
          </a:bodyPr>
          <a:lstStyle/>
          <a:p>
            <a:pPr lvl="0" indent="0">
              <a:spcAft>
                <a:spcPts val="0"/>
              </a:spcAft>
            </a:pPr>
            <a:r>
              <a:rPr lang="en-US" sz="4400" b="1">
                <a:sym typeface="Calibri"/>
              </a:rPr>
              <a:t> Data Pre-Processing</a:t>
            </a:r>
          </a:p>
          <a:p>
            <a:pPr lvl="0" indent="0">
              <a:spcAft>
                <a:spcPts val="0"/>
              </a:spcAft>
            </a:pPr>
            <a:endParaRPr lang="en-US" sz="4400"/>
          </a:p>
        </p:txBody>
      </p:sp>
      <p:cxnSp>
        <p:nvCxnSpPr>
          <p:cNvPr id="327" name="Straight Connector 326">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3" y="1343473"/>
            <a:ext cx="0" cy="20574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9" name="Rectangle 328">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Rectangle 330">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15" name="Google Shape;298;p35">
            <a:extLst>
              <a:ext uri="{FF2B5EF4-FFF2-40B4-BE49-F238E27FC236}">
                <a16:creationId xmlns:a16="http://schemas.microsoft.com/office/drawing/2014/main" id="{1F67D887-24F6-45C8-2980-5AD7D71D4808}"/>
              </a:ext>
            </a:extLst>
          </p:cNvPr>
          <p:cNvGraphicFramePr/>
          <p:nvPr>
            <p:extLst>
              <p:ext uri="{D42A27DB-BD31-4B8C-83A1-F6EECF244321}">
                <p14:modId xmlns:p14="http://schemas.microsoft.com/office/powerpoint/2010/main" val="3193708775"/>
              </p:ext>
            </p:extLst>
          </p:nvPr>
        </p:nvGraphicFramePr>
        <p:xfrm>
          <a:off x="475059" y="479822"/>
          <a:ext cx="5632695" cy="425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1464</Words>
  <Application>Microsoft Office PowerPoint</Application>
  <PresentationFormat>On-screen Show (16:9)</PresentationFormat>
  <Paragraphs>282</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 Light</vt:lpstr>
      <vt:lpstr>Calibri</vt:lpstr>
      <vt:lpstr>-apple-system</vt:lpstr>
      <vt:lpstr>Arial</vt:lpstr>
      <vt:lpstr>Retrospect</vt:lpstr>
      <vt:lpstr>Popularity Analysis on Spotify  </vt:lpstr>
      <vt:lpstr>PowerPoint Presentation</vt:lpstr>
      <vt:lpstr>Data Description</vt:lpstr>
      <vt:lpstr>Dataset Overview</vt:lpstr>
      <vt:lpstr>Exploratory Data Analysis</vt:lpstr>
      <vt:lpstr>PowerPoint Presentation</vt:lpstr>
      <vt:lpstr>Correlation Heatmap </vt:lpstr>
      <vt:lpstr>Feature Selection</vt:lpstr>
      <vt:lpstr> Data Pre-Processing </vt:lpstr>
      <vt:lpstr>Data Modeling </vt:lpstr>
      <vt:lpstr>Model: Linear Regression</vt:lpstr>
      <vt:lpstr>Model: Logistic Regression</vt:lpstr>
      <vt:lpstr>Model: Decision Tree  </vt:lpstr>
      <vt:lpstr>Model : Decision Tree  </vt:lpstr>
      <vt:lpstr>PowerPoint Presentation</vt:lpstr>
      <vt:lpstr>Linear SVM (Binary class)</vt:lpstr>
      <vt:lpstr>Kernel SVM (Binary class)</vt:lpstr>
      <vt:lpstr>Kernel SVM (Binary class)</vt:lpstr>
      <vt:lpstr>Kernel SVM (Multi-class)</vt:lpstr>
      <vt:lpstr>KNN</vt:lpstr>
      <vt:lpstr>KNN k value vs Accuracy</vt:lpstr>
      <vt:lpstr>KNeighbor Classifier with GridSearchCV</vt:lpstr>
      <vt:lpstr>KNN Confusion Matrix</vt:lpstr>
      <vt:lpstr>Model Performance Evaluation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dc:title>
  <cp:lastModifiedBy>Sharma, Rohan</cp:lastModifiedBy>
  <cp:revision>6</cp:revision>
  <dcterms:modified xsi:type="dcterms:W3CDTF">2023-01-28T06:24:45Z</dcterms:modified>
</cp:coreProperties>
</file>