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C84"/>
    <a:srgbClr val="963488"/>
    <a:srgbClr val="A100FF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73146" autoAdjust="0"/>
  </p:normalViewPr>
  <p:slideViewPr>
    <p:cSldViewPr>
      <p:cViewPr varScale="1">
        <p:scale>
          <a:sx n="45" d="100"/>
          <a:sy n="45" d="100"/>
        </p:scale>
        <p:origin x="56" y="2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%20file%20Data\Accentures%20Forage%20Project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%20file%20Data\Accentures%20Forage%20Project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Most</a:t>
            </a:r>
            <a:r>
              <a:rPr lang="en-US" sz="2400" baseline="0" dirty="0"/>
              <a:t> Popular Categories</a:t>
            </a:r>
            <a:endParaRPr lang="en-US" sz="2400" dirty="0"/>
          </a:p>
        </c:rich>
      </c:tx>
      <c:layout>
        <c:manualLayout>
          <c:xMode val="edge"/>
          <c:yMode val="edge"/>
          <c:x val="0.38602916005916749"/>
          <c:y val="5.6778662386297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2-4E6B-854F-BC84760299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8319455"/>
        <c:axId val="988319871"/>
      </c:barChart>
      <c:catAx>
        <c:axId val="988319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319871"/>
        <c:crosses val="autoZero"/>
        <c:auto val="1"/>
        <c:lblAlgn val="ctr"/>
        <c:lblOffset val="100"/>
        <c:noMultiLvlLbl val="0"/>
      </c:catAx>
      <c:valAx>
        <c:axId val="9883198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8319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Continent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Sheet2!$F$2:$F$5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6-4A3C-A577-C34D14B917B7}"/>
            </c:ext>
          </c:extLst>
        </c:ser>
        <c:ser>
          <c:idx val="1"/>
          <c:order val="1"/>
          <c:tx>
            <c:strRef>
              <c:f>Sheet2!$G$1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Sheet2!$G$2:$G$5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06-4A3C-A577-C34D14B917B7}"/>
            </c:ext>
          </c:extLst>
        </c:ser>
        <c:ser>
          <c:idx val="2"/>
          <c:order val="2"/>
          <c:tx>
            <c:strRef>
              <c:f>Sheet2!$H$1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Sheet2!$H$2:$H$5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06-4A3C-A577-C34D14B917B7}"/>
            </c:ext>
          </c:extLst>
        </c:ser>
        <c:ser>
          <c:idx val="3"/>
          <c:order val="3"/>
          <c:tx>
            <c:strRef>
              <c:f>Sheet2!$I$1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Sheet2!$I$2:$I$5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06-4A3C-A577-C34D14B917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8237567"/>
        <c:axId val="1228252543"/>
      </c:barChart>
      <c:catAx>
        <c:axId val="1228237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52543"/>
        <c:crosses val="autoZero"/>
        <c:auto val="1"/>
        <c:lblAlgn val="ctr"/>
        <c:lblOffset val="100"/>
        <c:noMultiLvlLbl val="0"/>
      </c:catAx>
      <c:valAx>
        <c:axId val="1228252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7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633128" y="-854102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87651" y="150121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12338" y="2221589"/>
            <a:ext cx="8250133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Calibri (Headings)"/>
              </a:rPr>
              <a:t>Social Buzz Trends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2A3DB-BA84-4DE9-A9E2-2EE7BAC49D35}"/>
              </a:ext>
            </a:extLst>
          </p:cNvPr>
          <p:cNvSpPr txBox="1"/>
          <p:nvPr/>
        </p:nvSpPr>
        <p:spPr>
          <a:xfrm>
            <a:off x="4585104" y="6051622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By Rohan Singh Rawat</a:t>
            </a:r>
            <a:endParaRPr lang="en-IN" sz="3200" dirty="0"/>
          </a:p>
        </p:txBody>
      </p: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6FBA94A-C47B-494A-B733-4F5509A73E2C}"/>
              </a:ext>
            </a:extLst>
          </p:cNvPr>
          <p:cNvSpPr txBox="1"/>
          <p:nvPr/>
        </p:nvSpPr>
        <p:spPr>
          <a:xfrm>
            <a:off x="11581833" y="1409700"/>
            <a:ext cx="6248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883C84"/>
                </a:solidFill>
              </a:rPr>
              <a:t>There are a total of 16 unique categories out of which animals and cooking are top one.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883C84"/>
                </a:solidFill>
              </a:rPr>
              <a:t>In content there are 4 types- Photo, video, Gif, Audio out of which most people prefer photo and video.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883C84"/>
                </a:solidFill>
              </a:rPr>
              <a:t>May month has the highest number of post in terms of months.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486B3-7740-4515-ADCB-509EC6766D73}"/>
              </a:ext>
            </a:extLst>
          </p:cNvPr>
          <p:cNvSpPr txBox="1"/>
          <p:nvPr/>
        </p:nvSpPr>
        <p:spPr>
          <a:xfrm>
            <a:off x="11977687" y="4535111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63488"/>
                </a:solidFill>
              </a:rPr>
              <a:t>Conclusion</a:t>
            </a:r>
            <a:endParaRPr lang="en-IN" b="1" dirty="0">
              <a:solidFill>
                <a:srgbClr val="96348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51D0BF-A267-4262-A7C9-0401AD4A9177}"/>
              </a:ext>
            </a:extLst>
          </p:cNvPr>
          <p:cNvSpPr txBox="1"/>
          <p:nvPr/>
        </p:nvSpPr>
        <p:spPr>
          <a:xfrm>
            <a:off x="11791950" y="5737040"/>
            <a:ext cx="5467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83C84"/>
                </a:solidFill>
              </a:rPr>
              <a:t>Should Focus more on the top 5 categories.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83C84"/>
                </a:solidFill>
              </a:rPr>
              <a:t>Need to maximize in the month of January, May, August and December as their no of posts are highest in months.</a:t>
            </a:r>
            <a:endParaRPr lang="en-IN" sz="2400" dirty="0">
              <a:solidFill>
                <a:srgbClr val="883C84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Calibri (Headings)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33963" y="1909666"/>
            <a:ext cx="11270990" cy="646766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endParaRPr lang="en-IN" sz="24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libri (Body)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01A655-D75A-4289-BF3E-08F1282AEA84}"/>
              </a:ext>
            </a:extLst>
          </p:cNvPr>
          <p:cNvSpPr txBox="1"/>
          <p:nvPr/>
        </p:nvSpPr>
        <p:spPr>
          <a:xfrm>
            <a:off x="8782194" y="3162300"/>
            <a:ext cx="72960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it’s global scale. Accenture has began a 3 month POC focusing on these tasks:</a:t>
            </a:r>
          </a:p>
          <a:p>
            <a:r>
              <a:rPr lang="en-IN" sz="2800" dirty="0"/>
              <a:t> 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 audit of Social Buzz’s big data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categories of content.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libri (Body)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98C74-3904-4E1C-96FD-BB813922C06C}"/>
              </a:ext>
            </a:extLst>
          </p:cNvPr>
          <p:cNvSpPr txBox="1"/>
          <p:nvPr/>
        </p:nvSpPr>
        <p:spPr>
          <a:xfrm>
            <a:off x="2676484" y="4774175"/>
            <a:ext cx="441011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 100,000  posts per day  36,500,000 pieces of content per year!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u="sng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540474" y="3993621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65406" y="93400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alibri (Body)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C3C3F1-8238-4D0A-8000-BE24FB328B31}"/>
              </a:ext>
            </a:extLst>
          </p:cNvPr>
          <p:cNvSpPr txBox="1"/>
          <p:nvPr/>
        </p:nvSpPr>
        <p:spPr>
          <a:xfrm>
            <a:off x="13981007" y="973851"/>
            <a:ext cx="34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</a:t>
            </a:r>
          </a:p>
          <a:p>
            <a:r>
              <a:rPr lang="en-US" sz="2400" dirty="0"/>
              <a:t>Chief Technical Architect</a:t>
            </a:r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3272AD-7483-4D54-886B-54C7C0A5D23A}"/>
              </a:ext>
            </a:extLst>
          </p:cNvPr>
          <p:cNvSpPr txBox="1"/>
          <p:nvPr/>
        </p:nvSpPr>
        <p:spPr>
          <a:xfrm>
            <a:off x="13985769" y="4639663"/>
            <a:ext cx="34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 </a:t>
            </a:r>
            <a:r>
              <a:rPr lang="en-US" sz="2400" b="1" dirty="0" err="1"/>
              <a:t>Rompton</a:t>
            </a:r>
            <a:endParaRPr lang="en-US" sz="2400" b="1" dirty="0"/>
          </a:p>
          <a:p>
            <a:r>
              <a:rPr lang="en-US" sz="2400" dirty="0"/>
              <a:t>Senior Principle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C0CC95-62DB-4EBE-9361-B0344F6A79FD}"/>
              </a:ext>
            </a:extLst>
          </p:cNvPr>
          <p:cNvSpPr txBox="1"/>
          <p:nvPr/>
        </p:nvSpPr>
        <p:spPr>
          <a:xfrm>
            <a:off x="13981007" y="7474478"/>
            <a:ext cx="34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Rohan Singh Rawat</a:t>
            </a:r>
          </a:p>
          <a:p>
            <a:r>
              <a:rPr lang="en-US" sz="2400" dirty="0"/>
              <a:t>Data Analyst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E37430-1245-4C1D-BFC6-2456CFDBACDB}"/>
              </a:ext>
            </a:extLst>
          </p:cNvPr>
          <p:cNvGrpSpPr/>
          <p:nvPr/>
        </p:nvGrpSpPr>
        <p:grpSpPr>
          <a:xfrm>
            <a:off x="11632833" y="6852141"/>
            <a:ext cx="2278101" cy="2169136"/>
            <a:chOff x="11085168" y="7173163"/>
            <a:chExt cx="2278101" cy="2169136"/>
          </a:xfrm>
        </p:grpSpPr>
        <p:sp>
          <p:nvSpPr>
            <p:cNvPr id="27" name="Freeform 27"/>
            <p:cNvSpPr/>
            <p:nvPr/>
          </p:nvSpPr>
          <p:spPr>
            <a:xfrm>
              <a:off x="11177850" y="7268650"/>
              <a:ext cx="2185419" cy="2073649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171EF8-75A1-4819-8F31-49AAE8DDEDA5}"/>
                </a:ext>
              </a:extLst>
            </p:cNvPr>
            <p:cNvGrpSpPr/>
            <p:nvPr/>
          </p:nvGrpSpPr>
          <p:grpSpPr>
            <a:xfrm>
              <a:off x="11085168" y="7173163"/>
              <a:ext cx="2085137" cy="2048159"/>
              <a:chOff x="11085168" y="7173163"/>
              <a:chExt cx="2085137" cy="2048159"/>
            </a:xfrm>
          </p:grpSpPr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D8EB7C3E-274D-4B01-B24A-9C46900F31AC}"/>
                  </a:ext>
                </a:extLst>
              </p:cNvPr>
              <p:cNvSpPr/>
              <p:nvPr/>
            </p:nvSpPr>
            <p:spPr>
              <a:xfrm>
                <a:off x="11107265" y="7173163"/>
                <a:ext cx="2040942" cy="2048159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11085168" y="7173163"/>
                <a:ext cx="2085137" cy="2048159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E00D7F6-3592-46A5-BA41-EB72747AC9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3074" t="24325" r="43672" b="38121"/>
              <a:stretch/>
            </p:blipFill>
            <p:spPr>
              <a:xfrm>
                <a:off x="11572598" y="7421293"/>
                <a:ext cx="1019711" cy="137980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E59CA-4921-4571-8523-CA9A120581F5}"/>
              </a:ext>
            </a:extLst>
          </p:cNvPr>
          <p:cNvSpPr txBox="1"/>
          <p:nvPr/>
        </p:nvSpPr>
        <p:spPr>
          <a:xfrm>
            <a:off x="3965347" y="1284816"/>
            <a:ext cx="392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Understanding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48A2AA-C2B0-40FD-9B08-754A3A7FDA62}"/>
              </a:ext>
            </a:extLst>
          </p:cNvPr>
          <p:cNvSpPr txBox="1"/>
          <p:nvPr/>
        </p:nvSpPr>
        <p:spPr>
          <a:xfrm>
            <a:off x="5820310" y="3052610"/>
            <a:ext cx="392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28BA13-DE78-4195-9E6D-9E39187CCB17}"/>
              </a:ext>
            </a:extLst>
          </p:cNvPr>
          <p:cNvSpPr txBox="1"/>
          <p:nvPr/>
        </p:nvSpPr>
        <p:spPr>
          <a:xfrm>
            <a:off x="7714481" y="4820404"/>
            <a:ext cx="392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Modelling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563E3F-472D-481F-A7B9-FBB0C815C1CF}"/>
              </a:ext>
            </a:extLst>
          </p:cNvPr>
          <p:cNvSpPr txBox="1"/>
          <p:nvPr/>
        </p:nvSpPr>
        <p:spPr>
          <a:xfrm>
            <a:off x="9837951" y="6483556"/>
            <a:ext cx="392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Analysis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766A5A-703E-4479-95F1-1C9BBAB2B584}"/>
              </a:ext>
            </a:extLst>
          </p:cNvPr>
          <p:cNvSpPr txBox="1"/>
          <p:nvPr/>
        </p:nvSpPr>
        <p:spPr>
          <a:xfrm>
            <a:off x="11573879" y="8060053"/>
            <a:ext cx="392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Uncover Insights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FC3DC-BF57-4EC0-A2FA-0D418618EA96}"/>
              </a:ext>
            </a:extLst>
          </p:cNvPr>
          <p:cNvSpPr txBox="1"/>
          <p:nvPr/>
        </p:nvSpPr>
        <p:spPr>
          <a:xfrm>
            <a:off x="2166136" y="5829299"/>
            <a:ext cx="303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 Unique Categories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941A1-AB10-4F3C-B1AE-B548ED4CD4F8}"/>
              </a:ext>
            </a:extLst>
          </p:cNvPr>
          <p:cNvSpPr txBox="1"/>
          <p:nvPr/>
        </p:nvSpPr>
        <p:spPr>
          <a:xfrm>
            <a:off x="12078593" y="5829299"/>
            <a:ext cx="489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May with most number of Post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31378-56A0-4A05-A073-7C356E2C5073}"/>
              </a:ext>
            </a:extLst>
          </p:cNvPr>
          <p:cNvSpPr txBox="1"/>
          <p:nvPr/>
        </p:nvSpPr>
        <p:spPr>
          <a:xfrm>
            <a:off x="6629854" y="5860076"/>
            <a:ext cx="432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Animal Is Most Favorite Category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31726" y="-652297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722C0E9-14D6-4D94-93DC-A63FE988E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539133"/>
              </p:ext>
            </p:extLst>
          </p:nvPr>
        </p:nvGraphicFramePr>
        <p:xfrm>
          <a:off x="3538675" y="1596101"/>
          <a:ext cx="13656831" cy="751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FB267EB5-9E7A-4569-ADC5-104056D0EF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81"/>
              </p:ext>
            </p:extLst>
          </p:nvPr>
        </p:nvGraphicFramePr>
        <p:xfrm>
          <a:off x="2819892" y="1127745"/>
          <a:ext cx="14737919" cy="7746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287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 (Body)</vt:lpstr>
      <vt:lpstr>Clear Sans Regular Bold</vt:lpstr>
      <vt:lpstr>Calibri</vt:lpstr>
      <vt:lpstr>Calibri (Headings)</vt:lpstr>
      <vt:lpstr>Wingdings</vt:lpstr>
      <vt:lpstr>Arial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Rohan singh</cp:lastModifiedBy>
  <cp:revision>28</cp:revision>
  <dcterms:created xsi:type="dcterms:W3CDTF">2006-08-16T00:00:00Z</dcterms:created>
  <dcterms:modified xsi:type="dcterms:W3CDTF">2024-08-26T05:16:52Z</dcterms:modified>
  <dc:identifier>DAEhDyfaYKE</dc:identifier>
</cp:coreProperties>
</file>