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3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7077-384B-4D68-A093-1242BA4B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96863-3A5F-413D-A4B7-06B26E75F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EE80-013E-485D-A831-66D6AF0D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0564-0E87-4D2F-99A3-3CAC63D3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6AEE2-86D0-4B50-B181-5C2C30B1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2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4646-B3F1-41F9-B6D3-94D6A53F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72B49-AE39-4143-A148-3240F414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F505-462B-4A6C-B1FB-F5DE9AD5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8B1D3-DA1E-4CD4-AE65-ECA0ACDB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864A-2C0F-4228-80CC-17C0FEA0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2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FDBF7-2F4A-43F1-A3C5-44798E5E3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AC8BF-0AC0-45C4-B4C5-AEE0DA6A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FFF2-E28E-41A0-8E2C-5F9FB186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1A67-6E99-4132-B40F-19FE1AE6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DB70-8C89-416F-96D8-C7C6ED9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0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1DD6-8381-4383-92A3-1207213F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605E-D11B-48D1-8C1C-1CBB0605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2ADC-1E26-4A98-AD42-7E083227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FA53-6D18-4F40-A13C-6B565081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F8E9-7B99-4129-87D5-B1E58E36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6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E984-CA84-4B72-96BC-53301AA4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5DF0-111B-4DEF-9803-D0FADFB4B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BA40-C645-4255-9AE0-24A442A3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AF1C-85B4-426D-8923-63CC980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359A-7D88-4D5D-93EA-1886EE44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7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7385-67FF-45FC-A464-B66F6BBC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EB41-5294-41FB-B074-43B5363FD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5BD6D-569B-4219-B5C6-7AAE84E11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43660-F040-4BD4-B11A-7E5BE2B4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6D46D-53EB-4A1F-9353-D27D3D9E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9AAB4-A4D7-4579-83D6-835BB8F6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1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21F7-5CF8-4864-B011-1D313592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93B42-249E-4F88-8356-2D367502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C8886-7EF4-47A4-8838-2E25E8D6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4C9C9-BFDF-4C72-8E16-CE5587C00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D0A2F-9A90-4F70-A5DD-CBA877798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A6483-95F7-4EE6-862F-766B0D83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3555E-8570-48D1-9B1C-56C5B3B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0A054-E92C-4726-9429-75B1893A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3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14DF-DFAD-4D9A-8F78-71742A3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10AA-E99A-4E2B-A21F-5A50D8C7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6FF08-4CF1-4056-93EC-AD416C58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81A1-3230-4708-B8E0-EBA9A913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6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C19E-1E73-4B8E-AD07-4ECD33D2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66F23-522C-4BD2-B0F5-A075B32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EC3F7-E324-4E41-8517-05D310B8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8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CDC0-ECF8-4BAC-80A3-9398B995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47F3-1370-4CF6-8439-959BE78E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FFB48-F64A-44F3-BEB9-1D38A927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8678-56DA-4D55-A0CE-98E44FF3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32BB-F6F0-418A-B7D6-E921C972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1CB3-51E0-4ADB-8382-2DA02AA1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49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DE20-AAAA-4885-BCE2-C7E28B4D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899D3-0F77-42C6-896C-6AD414093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C736E-936D-440D-BAC6-BAC0B6DF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180A9-B325-42BC-8B63-477C6AD5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AF2A-6DB5-44B5-B43A-F6DDFA2C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B7D67-4184-4393-950A-518942DE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9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9F63A-49EB-4AA7-93AD-8BA602E5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31A6F-9E25-4F7F-AF31-7C020932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997B-4472-44BF-9FEB-E6586A081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DC01-BB3A-4D89-8F68-CB10C697F566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E5D1-1D55-4965-BEE4-930E2DF3C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58540-6733-4A33-A5DB-8FE66139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pexels.com/photo/cutout-paper-composition-of-businessman-showing-graph-of-revenue-6289060/" TargetMode="External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6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4.png"/><Relationship Id="rId5" Type="http://schemas.openxmlformats.org/officeDocument/2006/relationships/image" Target="../media/image5.jpg"/><Relationship Id="rId10" Type="http://schemas.openxmlformats.org/officeDocument/2006/relationships/image" Target="../media/image13.png"/><Relationship Id="rId4" Type="http://schemas.openxmlformats.org/officeDocument/2006/relationships/image" Target="../media/image4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EE0648-4AEE-4A2A-89C0-0B35C87D7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9" y="0"/>
            <a:ext cx="121877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A344C-0130-41E6-B9BE-8B4166CA58E1}"/>
              </a:ext>
            </a:extLst>
          </p:cNvPr>
          <p:cNvSpPr txBox="1"/>
          <p:nvPr/>
        </p:nvSpPr>
        <p:spPr>
          <a:xfrm>
            <a:off x="346228" y="603681"/>
            <a:ext cx="3639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Revenue Insights On Hospital Domain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D850F-B803-4E7D-93EE-D4BAC68E7297}"/>
              </a:ext>
            </a:extLst>
          </p:cNvPr>
          <p:cNvSpPr txBox="1"/>
          <p:nvPr/>
        </p:nvSpPr>
        <p:spPr>
          <a:xfrm>
            <a:off x="159798" y="5396701"/>
            <a:ext cx="3204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Designed and presented By Rohan Singh Rawat</a:t>
            </a:r>
            <a:endParaRPr lang="en-IN" sz="16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034E2F-AF40-41A0-8356-B38E1BB198C2}"/>
              </a:ext>
            </a:extLst>
          </p:cNvPr>
          <p:cNvGrpSpPr/>
          <p:nvPr/>
        </p:nvGrpSpPr>
        <p:grpSpPr>
          <a:xfrm>
            <a:off x="3625295" y="8462945"/>
            <a:ext cx="5432236" cy="5411417"/>
            <a:chOff x="3517031" y="1522783"/>
            <a:chExt cx="4509135" cy="44094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6CAF16-3AA6-4473-8877-B9E031524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" r="15814" b="3604"/>
            <a:stretch>
              <a:fillRect/>
            </a:stretch>
          </p:blipFill>
          <p:spPr>
            <a:xfrm>
              <a:off x="6941435" y="2482448"/>
              <a:ext cx="1084731" cy="1813717"/>
            </a:xfrm>
            <a:custGeom>
              <a:avLst/>
              <a:gdLst>
                <a:gd name="connsiteX0" fmla="*/ 602415 w 1084731"/>
                <a:gd name="connsiteY0" fmla="*/ 0 h 1813717"/>
                <a:gd name="connsiteX1" fmla="*/ 730071 w 1084731"/>
                <a:gd name="connsiteY1" fmla="*/ 0 h 1813717"/>
                <a:gd name="connsiteX2" fmla="*/ 822577 w 1084731"/>
                <a:gd name="connsiteY2" fmla="*/ 151710 h 1813717"/>
                <a:gd name="connsiteX3" fmla="*/ 993860 w 1084731"/>
                <a:gd name="connsiteY3" fmla="*/ 1813717 h 1813717"/>
                <a:gd name="connsiteX4" fmla="*/ 211079 w 1084731"/>
                <a:gd name="connsiteY4" fmla="*/ 1567571 h 1813717"/>
                <a:gd name="connsiteX5" fmla="*/ 224866 w 1084731"/>
                <a:gd name="connsiteY5" fmla="*/ 1519661 h 1813717"/>
                <a:gd name="connsiteX6" fmla="*/ 63452 w 1084731"/>
                <a:gd name="connsiteY6" fmla="*/ 504736 h 1813717"/>
                <a:gd name="connsiteX7" fmla="*/ 0 w 1084731"/>
                <a:gd name="connsiteY7" fmla="*/ 408497 h 181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4731" h="1813717">
                  <a:moveTo>
                    <a:pt x="602415" y="0"/>
                  </a:moveTo>
                  <a:lnTo>
                    <a:pt x="730071" y="0"/>
                  </a:lnTo>
                  <a:lnTo>
                    <a:pt x="822577" y="151710"/>
                  </a:lnTo>
                  <a:cubicBezTo>
                    <a:pt x="1095820" y="661968"/>
                    <a:pt x="1159921" y="1259593"/>
                    <a:pt x="993860" y="1813717"/>
                  </a:cubicBezTo>
                  <a:lnTo>
                    <a:pt x="211079" y="1567571"/>
                  </a:lnTo>
                  <a:lnTo>
                    <a:pt x="224866" y="1519661"/>
                  </a:lnTo>
                  <a:cubicBezTo>
                    <a:pt x="303871" y="1182602"/>
                    <a:pt x="248394" y="816878"/>
                    <a:pt x="63452" y="504736"/>
                  </a:cubicBezTo>
                  <a:lnTo>
                    <a:pt x="0" y="408497"/>
                  </a:lnTo>
                  <a:close/>
                </a:path>
              </a:pathLst>
            </a:cu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2783FE-7F28-40EB-BB5F-0A9848815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" t="13169" r="29264" b="2188"/>
            <a:stretch>
              <a:fillRect/>
            </a:stretch>
          </p:blipFill>
          <p:spPr>
            <a:xfrm rot="3119250">
              <a:off x="6535289" y="3890635"/>
              <a:ext cx="1068969" cy="1854701"/>
            </a:xfrm>
            <a:custGeom>
              <a:avLst/>
              <a:gdLst>
                <a:gd name="connsiteX0" fmla="*/ 676006 w 1068969"/>
                <a:gd name="connsiteY0" fmla="*/ 0 h 1854701"/>
                <a:gd name="connsiteX1" fmla="*/ 976444 w 1068969"/>
                <a:gd name="connsiteY1" fmla="*/ 1854701 h 1854701"/>
                <a:gd name="connsiteX2" fmla="*/ 188169 w 1068969"/>
                <a:gd name="connsiteY2" fmla="*/ 1626762 h 1854701"/>
                <a:gd name="connsiteX3" fmla="*/ 212296 w 1068969"/>
                <a:gd name="connsiteY3" fmla="*/ 1550374 h 1854701"/>
                <a:gd name="connsiteX4" fmla="*/ 237333 w 1068969"/>
                <a:gd name="connsiteY4" fmla="*/ 1022726 h 1854701"/>
                <a:gd name="connsiteX5" fmla="*/ 46991 w 1068969"/>
                <a:gd name="connsiteY5" fmla="*/ 529970 h 1854701"/>
                <a:gd name="connsiteX6" fmla="*/ 0 w 1068969"/>
                <a:gd name="connsiteY6" fmla="*/ 465134 h 18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69" h="1854701">
                  <a:moveTo>
                    <a:pt x="676006" y="0"/>
                  </a:moveTo>
                  <a:cubicBezTo>
                    <a:pt x="1058056" y="539518"/>
                    <a:pt x="1168636" y="1222162"/>
                    <a:pt x="976444" y="1854701"/>
                  </a:cubicBezTo>
                  <a:lnTo>
                    <a:pt x="188169" y="1626762"/>
                  </a:lnTo>
                  <a:lnTo>
                    <a:pt x="212296" y="1550374"/>
                  </a:lnTo>
                  <a:cubicBezTo>
                    <a:pt x="256236" y="1382325"/>
                    <a:pt x="266651" y="1203702"/>
                    <a:pt x="237333" y="1022726"/>
                  </a:cubicBezTo>
                  <a:cubicBezTo>
                    <a:pt x="208015" y="841750"/>
                    <a:pt x="141739" y="675552"/>
                    <a:pt x="46991" y="529970"/>
                  </a:cubicBezTo>
                  <a:lnTo>
                    <a:pt x="0" y="465134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A3449E-B083-4FC9-897C-1CA3AF43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" t="1377" r="15679" b="200"/>
            <a:stretch>
              <a:fillRect/>
            </a:stretch>
          </p:blipFill>
          <p:spPr>
            <a:xfrm rot="6072438">
              <a:off x="5162444" y="4477172"/>
              <a:ext cx="1023413" cy="1886734"/>
            </a:xfrm>
            <a:custGeom>
              <a:avLst/>
              <a:gdLst>
                <a:gd name="connsiteX0" fmla="*/ 687469 w 1023413"/>
                <a:gd name="connsiteY0" fmla="*/ 0 h 1886734"/>
                <a:gd name="connsiteX1" fmla="*/ 902838 w 1023413"/>
                <a:gd name="connsiteY1" fmla="*/ 1886734 h 1886734"/>
                <a:gd name="connsiteX2" fmla="*/ 109137 w 1023413"/>
                <a:gd name="connsiteY2" fmla="*/ 1621090 h 1886734"/>
                <a:gd name="connsiteX3" fmla="*/ 144301 w 1023413"/>
                <a:gd name="connsiteY3" fmla="*/ 1511309 h 1886734"/>
                <a:gd name="connsiteX4" fmla="*/ 26190 w 1023413"/>
                <a:gd name="connsiteY4" fmla="*/ 490438 h 1886734"/>
                <a:gd name="connsiteX5" fmla="*/ 0 w 1023413"/>
                <a:gd name="connsiteY5" fmla="*/ 448018 h 188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413" h="1886734">
                  <a:moveTo>
                    <a:pt x="687469" y="0"/>
                  </a:moveTo>
                  <a:cubicBezTo>
                    <a:pt x="1040918" y="558695"/>
                    <a:pt x="1120188" y="1253133"/>
                    <a:pt x="902838" y="1886734"/>
                  </a:cubicBezTo>
                  <a:lnTo>
                    <a:pt x="109137" y="1621090"/>
                  </a:lnTo>
                  <a:lnTo>
                    <a:pt x="144301" y="1511309"/>
                  </a:lnTo>
                  <a:cubicBezTo>
                    <a:pt x="238269" y="1160872"/>
                    <a:pt x="193118" y="793730"/>
                    <a:pt x="26190" y="490438"/>
                  </a:cubicBezTo>
                  <a:lnTo>
                    <a:pt x="0" y="448018"/>
                  </a:lnTo>
                  <a:close/>
                </a:path>
              </a:pathLst>
            </a:cu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34CBF92-D073-4E41-AF6B-F59B5456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0" r="32623" b="4589"/>
            <a:stretch>
              <a:fillRect/>
            </a:stretch>
          </p:blipFill>
          <p:spPr>
            <a:xfrm rot="9216661">
              <a:off x="3831610" y="3748080"/>
              <a:ext cx="963658" cy="1890588"/>
            </a:xfrm>
            <a:custGeom>
              <a:avLst/>
              <a:gdLst>
                <a:gd name="connsiteX0" fmla="*/ 592369 w 963658"/>
                <a:gd name="connsiteY0" fmla="*/ 0 h 1890588"/>
                <a:gd name="connsiteX1" fmla="*/ 864174 w 963658"/>
                <a:gd name="connsiteY1" fmla="*/ 1890588 h 1890588"/>
                <a:gd name="connsiteX2" fmla="*/ 75469 w 963658"/>
                <a:gd name="connsiteY2" fmla="*/ 1630834 h 1890588"/>
                <a:gd name="connsiteX3" fmla="*/ 98680 w 963658"/>
                <a:gd name="connsiteY3" fmla="*/ 1542669 h 1890588"/>
                <a:gd name="connsiteX4" fmla="*/ 34693 w 963658"/>
                <a:gd name="connsiteY4" fmla="*/ 736587 h 1890588"/>
                <a:gd name="connsiteX5" fmla="*/ 0 w 963658"/>
                <a:gd name="connsiteY5" fmla="*/ 657144 h 1890588"/>
                <a:gd name="connsiteX6" fmla="*/ 0 w 963658"/>
                <a:gd name="connsiteY6" fmla="*/ 398037 h 1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658" h="1890588">
                  <a:moveTo>
                    <a:pt x="592369" y="0"/>
                  </a:moveTo>
                  <a:cubicBezTo>
                    <a:pt x="961785" y="558768"/>
                    <a:pt x="1061826" y="1254623"/>
                    <a:pt x="864174" y="1890588"/>
                  </a:cubicBezTo>
                  <a:lnTo>
                    <a:pt x="75469" y="1630834"/>
                  </a:lnTo>
                  <a:lnTo>
                    <a:pt x="98680" y="1542669"/>
                  </a:lnTo>
                  <a:cubicBezTo>
                    <a:pt x="153729" y="1284681"/>
                    <a:pt x="136909" y="1005313"/>
                    <a:pt x="34693" y="736587"/>
                  </a:cubicBezTo>
                  <a:lnTo>
                    <a:pt x="0" y="657144"/>
                  </a:lnTo>
                  <a:lnTo>
                    <a:pt x="0" y="398037"/>
                  </a:lnTo>
                  <a:close/>
                </a:path>
              </a:pathLst>
            </a:cu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CCA7A8-93B7-4D73-91AF-D7480E1BB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0" r="17954"/>
            <a:stretch>
              <a:fillRect/>
            </a:stretch>
          </p:blipFill>
          <p:spPr>
            <a:xfrm rot="12544369">
              <a:off x="3517031" y="2272762"/>
              <a:ext cx="1126331" cy="1832440"/>
            </a:xfrm>
            <a:custGeom>
              <a:avLst/>
              <a:gdLst>
                <a:gd name="connsiteX0" fmla="*/ 649579 w 1126331"/>
                <a:gd name="connsiteY0" fmla="*/ 0 h 1832440"/>
                <a:gd name="connsiteX1" fmla="*/ 667269 w 1126331"/>
                <a:gd name="connsiteY1" fmla="*/ 0 h 1832440"/>
                <a:gd name="connsiteX2" fmla="*/ 803154 w 1126331"/>
                <a:gd name="connsiteY2" fmla="*/ 194347 h 1832440"/>
                <a:gd name="connsiteX3" fmla="*/ 1065622 w 1126331"/>
                <a:gd name="connsiteY3" fmla="*/ 1832440 h 1832440"/>
                <a:gd name="connsiteX4" fmla="*/ 274131 w 1126331"/>
                <a:gd name="connsiteY4" fmla="*/ 1639310 h 1832440"/>
                <a:gd name="connsiteX5" fmla="*/ 26237 w 1126331"/>
                <a:gd name="connsiteY5" fmla="*/ 524137 h 1832440"/>
                <a:gd name="connsiteX6" fmla="*/ 0 w 1126331"/>
                <a:gd name="connsiteY6" fmla="*/ 493646 h 18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331" h="1832440">
                  <a:moveTo>
                    <a:pt x="649579" y="0"/>
                  </a:moveTo>
                  <a:lnTo>
                    <a:pt x="667269" y="0"/>
                  </a:lnTo>
                  <a:lnTo>
                    <a:pt x="803154" y="194347"/>
                  </a:lnTo>
                  <a:cubicBezTo>
                    <a:pt x="1105399" y="683435"/>
                    <a:pt x="1202300" y="1272305"/>
                    <a:pt x="1065622" y="1832440"/>
                  </a:cubicBezTo>
                  <a:lnTo>
                    <a:pt x="274131" y="1639310"/>
                  </a:lnTo>
                  <a:cubicBezTo>
                    <a:pt x="371917" y="1238562"/>
                    <a:pt x="268238" y="833877"/>
                    <a:pt x="26237" y="524137"/>
                  </a:cubicBezTo>
                  <a:lnTo>
                    <a:pt x="0" y="493646"/>
                  </a:lnTo>
                  <a:close/>
                </a:path>
              </a:pathLst>
            </a:cu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9BA63F-4967-4004-8D84-570020C2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8" t="1618" r="12415" b="8240"/>
            <a:stretch>
              <a:fillRect/>
            </a:stretch>
          </p:blipFill>
          <p:spPr>
            <a:xfrm rot="15285761">
              <a:off x="4580006" y="1092600"/>
              <a:ext cx="1014862" cy="1875227"/>
            </a:xfrm>
            <a:custGeom>
              <a:avLst/>
              <a:gdLst>
                <a:gd name="connsiteX0" fmla="*/ 691088 w 1014862"/>
                <a:gd name="connsiteY0" fmla="*/ 0 h 1875227"/>
                <a:gd name="connsiteX1" fmla="*/ 884020 w 1014862"/>
                <a:gd name="connsiteY1" fmla="*/ 1875227 h 1875227"/>
                <a:gd name="connsiteX2" fmla="*/ 98734 w 1014862"/>
                <a:gd name="connsiteY2" fmla="*/ 1605315 h 1875227"/>
                <a:gd name="connsiteX3" fmla="*/ 114094 w 1014862"/>
                <a:gd name="connsiteY3" fmla="*/ 1568139 h 1875227"/>
                <a:gd name="connsiteX4" fmla="*/ 0 w 1014862"/>
                <a:gd name="connsiteY4" fmla="*/ 431456 h 187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862" h="1875227">
                  <a:moveTo>
                    <a:pt x="691088" y="0"/>
                  </a:moveTo>
                  <a:cubicBezTo>
                    <a:pt x="1040048" y="558949"/>
                    <a:pt x="1111059" y="1249151"/>
                    <a:pt x="884020" y="1875227"/>
                  </a:cubicBezTo>
                  <a:lnTo>
                    <a:pt x="98734" y="1605315"/>
                  </a:lnTo>
                  <a:lnTo>
                    <a:pt x="114094" y="1568139"/>
                  </a:lnTo>
                  <a:cubicBezTo>
                    <a:pt x="246829" y="1198158"/>
                    <a:pt x="218456" y="781368"/>
                    <a:pt x="0" y="431456"/>
                  </a:cubicBezTo>
                  <a:close/>
                </a:path>
              </a:pathLst>
            </a:cu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9805FB-F64A-45D5-9E2E-25462A3EB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33" t="1824" r="14491"/>
            <a:stretch/>
          </p:blipFill>
          <p:spPr>
            <a:xfrm rot="18767131">
              <a:off x="6033272" y="1186021"/>
              <a:ext cx="1117233" cy="1851379"/>
            </a:xfrm>
            <a:custGeom>
              <a:avLst/>
              <a:gdLst>
                <a:gd name="connsiteX0" fmla="*/ 629636 w 1117233"/>
                <a:gd name="connsiteY0" fmla="*/ 0 h 1851379"/>
                <a:gd name="connsiteX1" fmla="*/ 653414 w 1117233"/>
                <a:gd name="connsiteY1" fmla="*/ 0 h 1851379"/>
                <a:gd name="connsiteX2" fmla="*/ 786763 w 1117233"/>
                <a:gd name="connsiteY2" fmla="*/ 191435 h 1851379"/>
                <a:gd name="connsiteX3" fmla="*/ 1062927 w 1117233"/>
                <a:gd name="connsiteY3" fmla="*/ 1851379 h 1851379"/>
                <a:gd name="connsiteX4" fmla="*/ 247645 w 1117233"/>
                <a:gd name="connsiteY4" fmla="*/ 1662057 h 1851379"/>
                <a:gd name="connsiteX5" fmla="*/ 252835 w 1117233"/>
                <a:gd name="connsiteY5" fmla="*/ 1640955 h 1851379"/>
                <a:gd name="connsiteX6" fmla="*/ 279812 w 1117233"/>
                <a:gd name="connsiteY6" fmla="*/ 1361180 h 1851379"/>
                <a:gd name="connsiteX7" fmla="*/ 53039 w 1117233"/>
                <a:gd name="connsiteY7" fmla="*/ 585012 h 1851379"/>
                <a:gd name="connsiteX8" fmla="*/ 0 w 1117233"/>
                <a:gd name="connsiteY8" fmla="*/ 510859 h 185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233" h="1851379">
                  <a:moveTo>
                    <a:pt x="629636" y="0"/>
                  </a:moveTo>
                  <a:lnTo>
                    <a:pt x="653414" y="0"/>
                  </a:lnTo>
                  <a:lnTo>
                    <a:pt x="786763" y="191435"/>
                  </a:lnTo>
                  <a:cubicBezTo>
                    <a:pt x="1089443" y="682804"/>
                    <a:pt x="1191225" y="1279481"/>
                    <a:pt x="1062927" y="1851379"/>
                  </a:cubicBezTo>
                  <a:lnTo>
                    <a:pt x="247645" y="1662057"/>
                  </a:lnTo>
                  <a:lnTo>
                    <a:pt x="252835" y="1640955"/>
                  </a:lnTo>
                  <a:cubicBezTo>
                    <a:pt x="270524" y="1550586"/>
                    <a:pt x="279812" y="1457017"/>
                    <a:pt x="279812" y="1361180"/>
                  </a:cubicBezTo>
                  <a:cubicBezTo>
                    <a:pt x="279812" y="1073670"/>
                    <a:pt x="196212" y="806574"/>
                    <a:pt x="53039" y="585012"/>
                  </a:cubicBezTo>
                  <a:lnTo>
                    <a:pt x="0" y="510859"/>
                  </a:lnTo>
                  <a:close/>
                </a:path>
              </a:pathLst>
            </a:cu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655462-DFB0-41D2-8629-30DE7C9E5765}"/>
              </a:ext>
            </a:extLst>
          </p:cNvPr>
          <p:cNvSpPr txBox="1"/>
          <p:nvPr/>
        </p:nvSpPr>
        <p:spPr>
          <a:xfrm>
            <a:off x="5521805" y="10768544"/>
            <a:ext cx="163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Agenda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7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3FC8E-54AC-4C9F-BA7D-7B9BE781B1CE}"/>
              </a:ext>
            </a:extLst>
          </p:cNvPr>
          <p:cNvSpPr txBox="1"/>
          <p:nvPr/>
        </p:nvSpPr>
        <p:spPr>
          <a:xfrm>
            <a:off x="3584672" y="0"/>
            <a:ext cx="583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Trends on Week Basis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E0BB7E-0098-4DE1-8EC1-CB810D5C7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7163736">
            <a:off x="-97208" y="918156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BC932F-B03E-44E4-9E4C-EC83737B4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20282986">
            <a:off x="1569158" y="977467"/>
            <a:ext cx="1455687" cy="252567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21B056-8D17-429A-9F57-227CC23CB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1636174">
            <a:off x="1384690" y="3182657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208289-F56E-40DE-ABC0-8D5A0E9A4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4780397">
            <a:off x="384923" y="4327481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19E426-82DB-4FDB-A244-3BA90EFB7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8108105">
            <a:off x="-1247856" y="4198720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25A408-5504-43FF-93B3-11CD3FA59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0849497">
            <a:off x="-2045366" y="2898733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0EA376-A04D-4B6A-AB7F-FAF1C927D5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14330867">
            <a:off x="-1614551" y="1464212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5B5C9-939A-4DF8-85F6-BF7EE6ED226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750" t="36913" r="41464" b="23086"/>
          <a:stretch/>
        </p:blipFill>
        <p:spPr>
          <a:xfrm>
            <a:off x="3453277" y="529983"/>
            <a:ext cx="4442567" cy="2057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89AF3-346E-43D3-AC2D-257BF8F4C75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597" t="43088" r="48125" b="29233"/>
          <a:stretch/>
        </p:blipFill>
        <p:spPr>
          <a:xfrm>
            <a:off x="8077200" y="561975"/>
            <a:ext cx="4114800" cy="2035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B85ED-134A-46FB-B2D0-9F57D65413F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561" t="43025" r="48126" b="29047"/>
          <a:stretch/>
        </p:blipFill>
        <p:spPr>
          <a:xfrm>
            <a:off x="3514725" y="2832827"/>
            <a:ext cx="4371975" cy="1931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FF9040-EFD2-4B40-8297-8C19F9C51A5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590" t="43087" r="48090" b="29000"/>
          <a:stretch/>
        </p:blipFill>
        <p:spPr>
          <a:xfrm>
            <a:off x="8046720" y="2832827"/>
            <a:ext cx="4145280" cy="1931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19129A-689C-4C7D-AEB0-A9CD32DE8E7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553" t="42983" r="48197" b="28855"/>
          <a:stretch/>
        </p:blipFill>
        <p:spPr>
          <a:xfrm>
            <a:off x="3540124" y="4899025"/>
            <a:ext cx="4346575" cy="1931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9617C2-1335-4F09-BF4F-E43BBD25D1A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538" t="42989" r="48156" b="28910"/>
          <a:stretch/>
        </p:blipFill>
        <p:spPr>
          <a:xfrm>
            <a:off x="8077200" y="4930775"/>
            <a:ext cx="4051301" cy="19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6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B195F7-2F69-4EF3-A994-BB3DEBD9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9782012">
            <a:off x="1320616" y="654586"/>
            <a:ext cx="1588529" cy="2656090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7E9143-3A77-4433-9E86-DABB9D518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1301262">
            <a:off x="1422520" y="2927827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524A74-5E83-4486-80B2-1E2BB7845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4254450">
            <a:off x="544324" y="4136180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9C9A58-9204-40ED-A3B3-04010E6D3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7398673">
            <a:off x="-962340" y="4253618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93D2EA-E1F0-46DB-86F2-4CDCC293E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10726381">
            <a:off x="-2057556" y="3097816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5DD1E6-FF80-4479-AF31-00F5ABB75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3467773">
            <a:off x="-1716800" y="1567767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4AFDD8-F2D0-4804-A79C-2FE7C56F4FF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16949143">
            <a:off x="-427929" y="891023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ADA325-7242-447B-BB88-6081895B92CA}"/>
              </a:ext>
            </a:extLst>
          </p:cNvPr>
          <p:cNvSpPr txBox="1"/>
          <p:nvPr/>
        </p:nvSpPr>
        <p:spPr>
          <a:xfrm>
            <a:off x="3470678" y="1293492"/>
            <a:ext cx="547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Findings and Conclusion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052AAB-CE99-4FEF-BD09-15A38C5BDF47}"/>
              </a:ext>
            </a:extLst>
          </p:cNvPr>
          <p:cNvSpPr txBox="1"/>
          <p:nvPr/>
        </p:nvSpPr>
        <p:spPr>
          <a:xfrm>
            <a:off x="3470678" y="2150130"/>
            <a:ext cx="8721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Mumbai generates the highest revenue followed by Bangalore, Hyderabad and Delhi.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AtliQ Exotica performs better compared to all 7 types of properties.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Atliq Bay has the highest occupancy.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Delhi tops both in occupancy and rating followed by Hyderabad, Mumbai and Bangalore.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Elite type rooms has the most booking and as well as higher calculation rate.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8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2DFC1C-703F-4278-90E3-F1590FA9587C}"/>
              </a:ext>
            </a:extLst>
          </p:cNvPr>
          <p:cNvGrpSpPr/>
          <p:nvPr/>
        </p:nvGrpSpPr>
        <p:grpSpPr>
          <a:xfrm>
            <a:off x="3158368" y="1069923"/>
            <a:ext cx="5432236" cy="5411417"/>
            <a:chOff x="3517031" y="1522783"/>
            <a:chExt cx="4509135" cy="440946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8BC5038-62C5-463C-96D0-B0516D2D9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" r="15814" b="3604"/>
            <a:stretch>
              <a:fillRect/>
            </a:stretch>
          </p:blipFill>
          <p:spPr>
            <a:xfrm>
              <a:off x="6941435" y="2482448"/>
              <a:ext cx="1084731" cy="1813717"/>
            </a:xfrm>
            <a:custGeom>
              <a:avLst/>
              <a:gdLst>
                <a:gd name="connsiteX0" fmla="*/ 602415 w 1084731"/>
                <a:gd name="connsiteY0" fmla="*/ 0 h 1813717"/>
                <a:gd name="connsiteX1" fmla="*/ 730071 w 1084731"/>
                <a:gd name="connsiteY1" fmla="*/ 0 h 1813717"/>
                <a:gd name="connsiteX2" fmla="*/ 822577 w 1084731"/>
                <a:gd name="connsiteY2" fmla="*/ 151710 h 1813717"/>
                <a:gd name="connsiteX3" fmla="*/ 993860 w 1084731"/>
                <a:gd name="connsiteY3" fmla="*/ 1813717 h 1813717"/>
                <a:gd name="connsiteX4" fmla="*/ 211079 w 1084731"/>
                <a:gd name="connsiteY4" fmla="*/ 1567571 h 1813717"/>
                <a:gd name="connsiteX5" fmla="*/ 224866 w 1084731"/>
                <a:gd name="connsiteY5" fmla="*/ 1519661 h 1813717"/>
                <a:gd name="connsiteX6" fmla="*/ 63452 w 1084731"/>
                <a:gd name="connsiteY6" fmla="*/ 504736 h 1813717"/>
                <a:gd name="connsiteX7" fmla="*/ 0 w 1084731"/>
                <a:gd name="connsiteY7" fmla="*/ 408497 h 181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4731" h="1813717">
                  <a:moveTo>
                    <a:pt x="602415" y="0"/>
                  </a:moveTo>
                  <a:lnTo>
                    <a:pt x="730071" y="0"/>
                  </a:lnTo>
                  <a:lnTo>
                    <a:pt x="822577" y="151710"/>
                  </a:lnTo>
                  <a:cubicBezTo>
                    <a:pt x="1095820" y="661968"/>
                    <a:pt x="1159921" y="1259593"/>
                    <a:pt x="993860" y="1813717"/>
                  </a:cubicBezTo>
                  <a:lnTo>
                    <a:pt x="211079" y="1567571"/>
                  </a:lnTo>
                  <a:lnTo>
                    <a:pt x="224866" y="1519661"/>
                  </a:lnTo>
                  <a:cubicBezTo>
                    <a:pt x="303871" y="1182602"/>
                    <a:pt x="248394" y="816878"/>
                    <a:pt x="63452" y="504736"/>
                  </a:cubicBezTo>
                  <a:lnTo>
                    <a:pt x="0" y="408497"/>
                  </a:lnTo>
                  <a:close/>
                </a:path>
              </a:pathLst>
            </a:cu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C2C50E0-39C9-419F-9C7F-3947953A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" t="13169" r="29264" b="2188"/>
            <a:stretch>
              <a:fillRect/>
            </a:stretch>
          </p:blipFill>
          <p:spPr>
            <a:xfrm rot="3119250">
              <a:off x="6535289" y="3890635"/>
              <a:ext cx="1068969" cy="1854701"/>
            </a:xfrm>
            <a:custGeom>
              <a:avLst/>
              <a:gdLst>
                <a:gd name="connsiteX0" fmla="*/ 676006 w 1068969"/>
                <a:gd name="connsiteY0" fmla="*/ 0 h 1854701"/>
                <a:gd name="connsiteX1" fmla="*/ 976444 w 1068969"/>
                <a:gd name="connsiteY1" fmla="*/ 1854701 h 1854701"/>
                <a:gd name="connsiteX2" fmla="*/ 188169 w 1068969"/>
                <a:gd name="connsiteY2" fmla="*/ 1626762 h 1854701"/>
                <a:gd name="connsiteX3" fmla="*/ 212296 w 1068969"/>
                <a:gd name="connsiteY3" fmla="*/ 1550374 h 1854701"/>
                <a:gd name="connsiteX4" fmla="*/ 237333 w 1068969"/>
                <a:gd name="connsiteY4" fmla="*/ 1022726 h 1854701"/>
                <a:gd name="connsiteX5" fmla="*/ 46991 w 1068969"/>
                <a:gd name="connsiteY5" fmla="*/ 529970 h 1854701"/>
                <a:gd name="connsiteX6" fmla="*/ 0 w 1068969"/>
                <a:gd name="connsiteY6" fmla="*/ 465134 h 18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69" h="1854701">
                  <a:moveTo>
                    <a:pt x="676006" y="0"/>
                  </a:moveTo>
                  <a:cubicBezTo>
                    <a:pt x="1058056" y="539518"/>
                    <a:pt x="1168636" y="1222162"/>
                    <a:pt x="976444" y="1854701"/>
                  </a:cubicBezTo>
                  <a:lnTo>
                    <a:pt x="188169" y="1626762"/>
                  </a:lnTo>
                  <a:lnTo>
                    <a:pt x="212296" y="1550374"/>
                  </a:lnTo>
                  <a:cubicBezTo>
                    <a:pt x="256236" y="1382325"/>
                    <a:pt x="266651" y="1203702"/>
                    <a:pt x="237333" y="1022726"/>
                  </a:cubicBezTo>
                  <a:cubicBezTo>
                    <a:pt x="208015" y="841750"/>
                    <a:pt x="141739" y="675552"/>
                    <a:pt x="46991" y="529970"/>
                  </a:cubicBezTo>
                  <a:lnTo>
                    <a:pt x="0" y="465134"/>
                  </a:lnTo>
                  <a:close/>
                </a:path>
              </a:pathLst>
            </a:cu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C1C245D-6793-45B9-BE6A-02DC80216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" t="1377" r="15679" b="200"/>
            <a:stretch>
              <a:fillRect/>
            </a:stretch>
          </p:blipFill>
          <p:spPr>
            <a:xfrm rot="6072438">
              <a:off x="5162444" y="4477172"/>
              <a:ext cx="1023413" cy="1886734"/>
            </a:xfrm>
            <a:custGeom>
              <a:avLst/>
              <a:gdLst>
                <a:gd name="connsiteX0" fmla="*/ 687469 w 1023413"/>
                <a:gd name="connsiteY0" fmla="*/ 0 h 1886734"/>
                <a:gd name="connsiteX1" fmla="*/ 902838 w 1023413"/>
                <a:gd name="connsiteY1" fmla="*/ 1886734 h 1886734"/>
                <a:gd name="connsiteX2" fmla="*/ 109137 w 1023413"/>
                <a:gd name="connsiteY2" fmla="*/ 1621090 h 1886734"/>
                <a:gd name="connsiteX3" fmla="*/ 144301 w 1023413"/>
                <a:gd name="connsiteY3" fmla="*/ 1511309 h 1886734"/>
                <a:gd name="connsiteX4" fmla="*/ 26190 w 1023413"/>
                <a:gd name="connsiteY4" fmla="*/ 490438 h 1886734"/>
                <a:gd name="connsiteX5" fmla="*/ 0 w 1023413"/>
                <a:gd name="connsiteY5" fmla="*/ 448018 h 188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413" h="1886734">
                  <a:moveTo>
                    <a:pt x="687469" y="0"/>
                  </a:moveTo>
                  <a:cubicBezTo>
                    <a:pt x="1040918" y="558695"/>
                    <a:pt x="1120188" y="1253133"/>
                    <a:pt x="902838" y="1886734"/>
                  </a:cubicBezTo>
                  <a:lnTo>
                    <a:pt x="109137" y="1621090"/>
                  </a:lnTo>
                  <a:lnTo>
                    <a:pt x="144301" y="1511309"/>
                  </a:lnTo>
                  <a:cubicBezTo>
                    <a:pt x="238269" y="1160872"/>
                    <a:pt x="193118" y="793730"/>
                    <a:pt x="26190" y="490438"/>
                  </a:cubicBezTo>
                  <a:lnTo>
                    <a:pt x="0" y="448018"/>
                  </a:lnTo>
                  <a:close/>
                </a:path>
              </a:pathLst>
            </a:cu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B1A7F03-E3A3-48B8-BDC8-2DB8C2CB0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0" r="32623" b="4589"/>
            <a:stretch>
              <a:fillRect/>
            </a:stretch>
          </p:blipFill>
          <p:spPr>
            <a:xfrm rot="9216661">
              <a:off x="3831610" y="3748080"/>
              <a:ext cx="963658" cy="1890588"/>
            </a:xfrm>
            <a:custGeom>
              <a:avLst/>
              <a:gdLst>
                <a:gd name="connsiteX0" fmla="*/ 592369 w 963658"/>
                <a:gd name="connsiteY0" fmla="*/ 0 h 1890588"/>
                <a:gd name="connsiteX1" fmla="*/ 864174 w 963658"/>
                <a:gd name="connsiteY1" fmla="*/ 1890588 h 1890588"/>
                <a:gd name="connsiteX2" fmla="*/ 75469 w 963658"/>
                <a:gd name="connsiteY2" fmla="*/ 1630834 h 1890588"/>
                <a:gd name="connsiteX3" fmla="*/ 98680 w 963658"/>
                <a:gd name="connsiteY3" fmla="*/ 1542669 h 1890588"/>
                <a:gd name="connsiteX4" fmla="*/ 34693 w 963658"/>
                <a:gd name="connsiteY4" fmla="*/ 736587 h 1890588"/>
                <a:gd name="connsiteX5" fmla="*/ 0 w 963658"/>
                <a:gd name="connsiteY5" fmla="*/ 657144 h 1890588"/>
                <a:gd name="connsiteX6" fmla="*/ 0 w 963658"/>
                <a:gd name="connsiteY6" fmla="*/ 398037 h 1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658" h="1890588">
                  <a:moveTo>
                    <a:pt x="592369" y="0"/>
                  </a:moveTo>
                  <a:cubicBezTo>
                    <a:pt x="961785" y="558768"/>
                    <a:pt x="1061826" y="1254623"/>
                    <a:pt x="864174" y="1890588"/>
                  </a:cubicBezTo>
                  <a:lnTo>
                    <a:pt x="75469" y="1630834"/>
                  </a:lnTo>
                  <a:lnTo>
                    <a:pt x="98680" y="1542669"/>
                  </a:lnTo>
                  <a:cubicBezTo>
                    <a:pt x="153729" y="1284681"/>
                    <a:pt x="136909" y="1005313"/>
                    <a:pt x="34693" y="736587"/>
                  </a:cubicBezTo>
                  <a:lnTo>
                    <a:pt x="0" y="657144"/>
                  </a:lnTo>
                  <a:lnTo>
                    <a:pt x="0" y="398037"/>
                  </a:lnTo>
                  <a:close/>
                </a:path>
              </a:pathLst>
            </a:cu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E61A333-68F9-4F5E-A7B0-A753BCDA9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0" r="17954"/>
            <a:stretch>
              <a:fillRect/>
            </a:stretch>
          </p:blipFill>
          <p:spPr>
            <a:xfrm rot="12544369">
              <a:off x="3517031" y="2272762"/>
              <a:ext cx="1126331" cy="1832440"/>
            </a:xfrm>
            <a:custGeom>
              <a:avLst/>
              <a:gdLst>
                <a:gd name="connsiteX0" fmla="*/ 649579 w 1126331"/>
                <a:gd name="connsiteY0" fmla="*/ 0 h 1832440"/>
                <a:gd name="connsiteX1" fmla="*/ 667269 w 1126331"/>
                <a:gd name="connsiteY1" fmla="*/ 0 h 1832440"/>
                <a:gd name="connsiteX2" fmla="*/ 803154 w 1126331"/>
                <a:gd name="connsiteY2" fmla="*/ 194347 h 1832440"/>
                <a:gd name="connsiteX3" fmla="*/ 1065622 w 1126331"/>
                <a:gd name="connsiteY3" fmla="*/ 1832440 h 1832440"/>
                <a:gd name="connsiteX4" fmla="*/ 274131 w 1126331"/>
                <a:gd name="connsiteY4" fmla="*/ 1639310 h 1832440"/>
                <a:gd name="connsiteX5" fmla="*/ 26237 w 1126331"/>
                <a:gd name="connsiteY5" fmla="*/ 524137 h 1832440"/>
                <a:gd name="connsiteX6" fmla="*/ 0 w 1126331"/>
                <a:gd name="connsiteY6" fmla="*/ 493646 h 18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331" h="1832440">
                  <a:moveTo>
                    <a:pt x="649579" y="0"/>
                  </a:moveTo>
                  <a:lnTo>
                    <a:pt x="667269" y="0"/>
                  </a:lnTo>
                  <a:lnTo>
                    <a:pt x="803154" y="194347"/>
                  </a:lnTo>
                  <a:cubicBezTo>
                    <a:pt x="1105399" y="683435"/>
                    <a:pt x="1202300" y="1272305"/>
                    <a:pt x="1065622" y="1832440"/>
                  </a:cubicBezTo>
                  <a:lnTo>
                    <a:pt x="274131" y="1639310"/>
                  </a:lnTo>
                  <a:cubicBezTo>
                    <a:pt x="371917" y="1238562"/>
                    <a:pt x="268238" y="833877"/>
                    <a:pt x="26237" y="524137"/>
                  </a:cubicBezTo>
                  <a:lnTo>
                    <a:pt x="0" y="493646"/>
                  </a:lnTo>
                  <a:close/>
                </a:path>
              </a:pathLst>
            </a:cu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BA1F0B9-A048-4B30-A9E1-BB11E371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8" t="1618" r="12415" b="8240"/>
            <a:stretch>
              <a:fillRect/>
            </a:stretch>
          </p:blipFill>
          <p:spPr>
            <a:xfrm rot="15285761">
              <a:off x="4580006" y="1092600"/>
              <a:ext cx="1014862" cy="1875227"/>
            </a:xfrm>
            <a:custGeom>
              <a:avLst/>
              <a:gdLst>
                <a:gd name="connsiteX0" fmla="*/ 691088 w 1014862"/>
                <a:gd name="connsiteY0" fmla="*/ 0 h 1875227"/>
                <a:gd name="connsiteX1" fmla="*/ 884020 w 1014862"/>
                <a:gd name="connsiteY1" fmla="*/ 1875227 h 1875227"/>
                <a:gd name="connsiteX2" fmla="*/ 98734 w 1014862"/>
                <a:gd name="connsiteY2" fmla="*/ 1605315 h 1875227"/>
                <a:gd name="connsiteX3" fmla="*/ 114094 w 1014862"/>
                <a:gd name="connsiteY3" fmla="*/ 1568139 h 1875227"/>
                <a:gd name="connsiteX4" fmla="*/ 0 w 1014862"/>
                <a:gd name="connsiteY4" fmla="*/ 431456 h 187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862" h="1875227">
                  <a:moveTo>
                    <a:pt x="691088" y="0"/>
                  </a:moveTo>
                  <a:cubicBezTo>
                    <a:pt x="1040048" y="558949"/>
                    <a:pt x="1111059" y="1249151"/>
                    <a:pt x="884020" y="1875227"/>
                  </a:cubicBezTo>
                  <a:lnTo>
                    <a:pt x="98734" y="1605315"/>
                  </a:lnTo>
                  <a:lnTo>
                    <a:pt x="114094" y="1568139"/>
                  </a:lnTo>
                  <a:cubicBezTo>
                    <a:pt x="246829" y="1198158"/>
                    <a:pt x="218456" y="781368"/>
                    <a:pt x="0" y="431456"/>
                  </a:cubicBezTo>
                  <a:close/>
                </a:path>
              </a:pathLst>
            </a:cu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2CE2E5A-5246-49E9-A9F6-321ADD5F7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33" t="1824" r="14491"/>
            <a:stretch/>
          </p:blipFill>
          <p:spPr>
            <a:xfrm rot="18767131">
              <a:off x="6033272" y="1186021"/>
              <a:ext cx="1117233" cy="1851379"/>
            </a:xfrm>
            <a:custGeom>
              <a:avLst/>
              <a:gdLst>
                <a:gd name="connsiteX0" fmla="*/ 629636 w 1117233"/>
                <a:gd name="connsiteY0" fmla="*/ 0 h 1851379"/>
                <a:gd name="connsiteX1" fmla="*/ 653414 w 1117233"/>
                <a:gd name="connsiteY1" fmla="*/ 0 h 1851379"/>
                <a:gd name="connsiteX2" fmla="*/ 786763 w 1117233"/>
                <a:gd name="connsiteY2" fmla="*/ 191435 h 1851379"/>
                <a:gd name="connsiteX3" fmla="*/ 1062927 w 1117233"/>
                <a:gd name="connsiteY3" fmla="*/ 1851379 h 1851379"/>
                <a:gd name="connsiteX4" fmla="*/ 247645 w 1117233"/>
                <a:gd name="connsiteY4" fmla="*/ 1662057 h 1851379"/>
                <a:gd name="connsiteX5" fmla="*/ 252835 w 1117233"/>
                <a:gd name="connsiteY5" fmla="*/ 1640955 h 1851379"/>
                <a:gd name="connsiteX6" fmla="*/ 279812 w 1117233"/>
                <a:gd name="connsiteY6" fmla="*/ 1361180 h 1851379"/>
                <a:gd name="connsiteX7" fmla="*/ 53039 w 1117233"/>
                <a:gd name="connsiteY7" fmla="*/ 585012 h 1851379"/>
                <a:gd name="connsiteX8" fmla="*/ 0 w 1117233"/>
                <a:gd name="connsiteY8" fmla="*/ 510859 h 185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233" h="1851379">
                  <a:moveTo>
                    <a:pt x="629636" y="0"/>
                  </a:moveTo>
                  <a:lnTo>
                    <a:pt x="653414" y="0"/>
                  </a:lnTo>
                  <a:lnTo>
                    <a:pt x="786763" y="191435"/>
                  </a:lnTo>
                  <a:cubicBezTo>
                    <a:pt x="1089443" y="682804"/>
                    <a:pt x="1191225" y="1279481"/>
                    <a:pt x="1062927" y="1851379"/>
                  </a:cubicBezTo>
                  <a:lnTo>
                    <a:pt x="247645" y="1662057"/>
                  </a:lnTo>
                  <a:lnTo>
                    <a:pt x="252835" y="1640955"/>
                  </a:lnTo>
                  <a:cubicBezTo>
                    <a:pt x="270524" y="1550586"/>
                    <a:pt x="279812" y="1457017"/>
                    <a:pt x="279812" y="1361180"/>
                  </a:cubicBezTo>
                  <a:cubicBezTo>
                    <a:pt x="279812" y="1073670"/>
                    <a:pt x="196212" y="806574"/>
                    <a:pt x="53039" y="585012"/>
                  </a:cubicBezTo>
                  <a:lnTo>
                    <a:pt x="0" y="510859"/>
                  </a:lnTo>
                  <a:close/>
                </a:path>
              </a:pathLst>
            </a:cu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5054877" y="3375522"/>
            <a:ext cx="1939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Thank You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4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2DFC1C-703F-4278-90E3-F1590FA9587C}"/>
              </a:ext>
            </a:extLst>
          </p:cNvPr>
          <p:cNvGrpSpPr/>
          <p:nvPr/>
        </p:nvGrpSpPr>
        <p:grpSpPr>
          <a:xfrm>
            <a:off x="3158368" y="1069923"/>
            <a:ext cx="5432236" cy="5411417"/>
            <a:chOff x="3517031" y="1522783"/>
            <a:chExt cx="4509135" cy="440946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8BC5038-62C5-463C-96D0-B0516D2D9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" r="15814" b="3604"/>
            <a:stretch>
              <a:fillRect/>
            </a:stretch>
          </p:blipFill>
          <p:spPr>
            <a:xfrm>
              <a:off x="6941435" y="2482448"/>
              <a:ext cx="1084731" cy="1813717"/>
            </a:xfrm>
            <a:custGeom>
              <a:avLst/>
              <a:gdLst>
                <a:gd name="connsiteX0" fmla="*/ 602415 w 1084731"/>
                <a:gd name="connsiteY0" fmla="*/ 0 h 1813717"/>
                <a:gd name="connsiteX1" fmla="*/ 730071 w 1084731"/>
                <a:gd name="connsiteY1" fmla="*/ 0 h 1813717"/>
                <a:gd name="connsiteX2" fmla="*/ 822577 w 1084731"/>
                <a:gd name="connsiteY2" fmla="*/ 151710 h 1813717"/>
                <a:gd name="connsiteX3" fmla="*/ 993860 w 1084731"/>
                <a:gd name="connsiteY3" fmla="*/ 1813717 h 1813717"/>
                <a:gd name="connsiteX4" fmla="*/ 211079 w 1084731"/>
                <a:gd name="connsiteY4" fmla="*/ 1567571 h 1813717"/>
                <a:gd name="connsiteX5" fmla="*/ 224866 w 1084731"/>
                <a:gd name="connsiteY5" fmla="*/ 1519661 h 1813717"/>
                <a:gd name="connsiteX6" fmla="*/ 63452 w 1084731"/>
                <a:gd name="connsiteY6" fmla="*/ 504736 h 1813717"/>
                <a:gd name="connsiteX7" fmla="*/ 0 w 1084731"/>
                <a:gd name="connsiteY7" fmla="*/ 408497 h 181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4731" h="1813717">
                  <a:moveTo>
                    <a:pt x="602415" y="0"/>
                  </a:moveTo>
                  <a:lnTo>
                    <a:pt x="730071" y="0"/>
                  </a:lnTo>
                  <a:lnTo>
                    <a:pt x="822577" y="151710"/>
                  </a:lnTo>
                  <a:cubicBezTo>
                    <a:pt x="1095820" y="661968"/>
                    <a:pt x="1159921" y="1259593"/>
                    <a:pt x="993860" y="1813717"/>
                  </a:cubicBezTo>
                  <a:lnTo>
                    <a:pt x="211079" y="1567571"/>
                  </a:lnTo>
                  <a:lnTo>
                    <a:pt x="224866" y="1519661"/>
                  </a:lnTo>
                  <a:cubicBezTo>
                    <a:pt x="303871" y="1182602"/>
                    <a:pt x="248394" y="816878"/>
                    <a:pt x="63452" y="504736"/>
                  </a:cubicBezTo>
                  <a:lnTo>
                    <a:pt x="0" y="408497"/>
                  </a:lnTo>
                  <a:close/>
                </a:path>
              </a:pathLst>
            </a:cu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C2C50E0-39C9-419F-9C7F-3947953A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" t="13169" r="29264" b="2188"/>
            <a:stretch>
              <a:fillRect/>
            </a:stretch>
          </p:blipFill>
          <p:spPr>
            <a:xfrm rot="3119250">
              <a:off x="6535289" y="3890635"/>
              <a:ext cx="1068969" cy="1854701"/>
            </a:xfrm>
            <a:custGeom>
              <a:avLst/>
              <a:gdLst>
                <a:gd name="connsiteX0" fmla="*/ 676006 w 1068969"/>
                <a:gd name="connsiteY0" fmla="*/ 0 h 1854701"/>
                <a:gd name="connsiteX1" fmla="*/ 976444 w 1068969"/>
                <a:gd name="connsiteY1" fmla="*/ 1854701 h 1854701"/>
                <a:gd name="connsiteX2" fmla="*/ 188169 w 1068969"/>
                <a:gd name="connsiteY2" fmla="*/ 1626762 h 1854701"/>
                <a:gd name="connsiteX3" fmla="*/ 212296 w 1068969"/>
                <a:gd name="connsiteY3" fmla="*/ 1550374 h 1854701"/>
                <a:gd name="connsiteX4" fmla="*/ 237333 w 1068969"/>
                <a:gd name="connsiteY4" fmla="*/ 1022726 h 1854701"/>
                <a:gd name="connsiteX5" fmla="*/ 46991 w 1068969"/>
                <a:gd name="connsiteY5" fmla="*/ 529970 h 1854701"/>
                <a:gd name="connsiteX6" fmla="*/ 0 w 1068969"/>
                <a:gd name="connsiteY6" fmla="*/ 465134 h 18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69" h="1854701">
                  <a:moveTo>
                    <a:pt x="676006" y="0"/>
                  </a:moveTo>
                  <a:cubicBezTo>
                    <a:pt x="1058056" y="539518"/>
                    <a:pt x="1168636" y="1222162"/>
                    <a:pt x="976444" y="1854701"/>
                  </a:cubicBezTo>
                  <a:lnTo>
                    <a:pt x="188169" y="1626762"/>
                  </a:lnTo>
                  <a:lnTo>
                    <a:pt x="212296" y="1550374"/>
                  </a:lnTo>
                  <a:cubicBezTo>
                    <a:pt x="256236" y="1382325"/>
                    <a:pt x="266651" y="1203702"/>
                    <a:pt x="237333" y="1022726"/>
                  </a:cubicBezTo>
                  <a:cubicBezTo>
                    <a:pt x="208015" y="841750"/>
                    <a:pt x="141739" y="675552"/>
                    <a:pt x="46991" y="529970"/>
                  </a:cubicBezTo>
                  <a:lnTo>
                    <a:pt x="0" y="465134"/>
                  </a:lnTo>
                  <a:close/>
                </a:path>
              </a:pathLst>
            </a:cu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C1C245D-6793-45B9-BE6A-02DC80216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" t="1377" r="15679" b="200"/>
            <a:stretch>
              <a:fillRect/>
            </a:stretch>
          </p:blipFill>
          <p:spPr>
            <a:xfrm rot="6072438">
              <a:off x="5162444" y="4477172"/>
              <a:ext cx="1023413" cy="1886734"/>
            </a:xfrm>
            <a:custGeom>
              <a:avLst/>
              <a:gdLst>
                <a:gd name="connsiteX0" fmla="*/ 687469 w 1023413"/>
                <a:gd name="connsiteY0" fmla="*/ 0 h 1886734"/>
                <a:gd name="connsiteX1" fmla="*/ 902838 w 1023413"/>
                <a:gd name="connsiteY1" fmla="*/ 1886734 h 1886734"/>
                <a:gd name="connsiteX2" fmla="*/ 109137 w 1023413"/>
                <a:gd name="connsiteY2" fmla="*/ 1621090 h 1886734"/>
                <a:gd name="connsiteX3" fmla="*/ 144301 w 1023413"/>
                <a:gd name="connsiteY3" fmla="*/ 1511309 h 1886734"/>
                <a:gd name="connsiteX4" fmla="*/ 26190 w 1023413"/>
                <a:gd name="connsiteY4" fmla="*/ 490438 h 1886734"/>
                <a:gd name="connsiteX5" fmla="*/ 0 w 1023413"/>
                <a:gd name="connsiteY5" fmla="*/ 448018 h 188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413" h="1886734">
                  <a:moveTo>
                    <a:pt x="687469" y="0"/>
                  </a:moveTo>
                  <a:cubicBezTo>
                    <a:pt x="1040918" y="558695"/>
                    <a:pt x="1120188" y="1253133"/>
                    <a:pt x="902838" y="1886734"/>
                  </a:cubicBezTo>
                  <a:lnTo>
                    <a:pt x="109137" y="1621090"/>
                  </a:lnTo>
                  <a:lnTo>
                    <a:pt x="144301" y="1511309"/>
                  </a:lnTo>
                  <a:cubicBezTo>
                    <a:pt x="238269" y="1160872"/>
                    <a:pt x="193118" y="793730"/>
                    <a:pt x="26190" y="490438"/>
                  </a:cubicBezTo>
                  <a:lnTo>
                    <a:pt x="0" y="448018"/>
                  </a:lnTo>
                  <a:close/>
                </a:path>
              </a:pathLst>
            </a:cu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B1A7F03-E3A3-48B8-BDC8-2DB8C2CB0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0" r="32623" b="4589"/>
            <a:stretch>
              <a:fillRect/>
            </a:stretch>
          </p:blipFill>
          <p:spPr>
            <a:xfrm rot="9216661">
              <a:off x="3831610" y="3748080"/>
              <a:ext cx="963658" cy="1890588"/>
            </a:xfrm>
            <a:custGeom>
              <a:avLst/>
              <a:gdLst>
                <a:gd name="connsiteX0" fmla="*/ 592369 w 963658"/>
                <a:gd name="connsiteY0" fmla="*/ 0 h 1890588"/>
                <a:gd name="connsiteX1" fmla="*/ 864174 w 963658"/>
                <a:gd name="connsiteY1" fmla="*/ 1890588 h 1890588"/>
                <a:gd name="connsiteX2" fmla="*/ 75469 w 963658"/>
                <a:gd name="connsiteY2" fmla="*/ 1630834 h 1890588"/>
                <a:gd name="connsiteX3" fmla="*/ 98680 w 963658"/>
                <a:gd name="connsiteY3" fmla="*/ 1542669 h 1890588"/>
                <a:gd name="connsiteX4" fmla="*/ 34693 w 963658"/>
                <a:gd name="connsiteY4" fmla="*/ 736587 h 1890588"/>
                <a:gd name="connsiteX5" fmla="*/ 0 w 963658"/>
                <a:gd name="connsiteY5" fmla="*/ 657144 h 1890588"/>
                <a:gd name="connsiteX6" fmla="*/ 0 w 963658"/>
                <a:gd name="connsiteY6" fmla="*/ 398037 h 1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658" h="1890588">
                  <a:moveTo>
                    <a:pt x="592369" y="0"/>
                  </a:moveTo>
                  <a:cubicBezTo>
                    <a:pt x="961785" y="558768"/>
                    <a:pt x="1061826" y="1254623"/>
                    <a:pt x="864174" y="1890588"/>
                  </a:cubicBezTo>
                  <a:lnTo>
                    <a:pt x="75469" y="1630834"/>
                  </a:lnTo>
                  <a:lnTo>
                    <a:pt x="98680" y="1542669"/>
                  </a:lnTo>
                  <a:cubicBezTo>
                    <a:pt x="153729" y="1284681"/>
                    <a:pt x="136909" y="1005313"/>
                    <a:pt x="34693" y="736587"/>
                  </a:cubicBezTo>
                  <a:lnTo>
                    <a:pt x="0" y="657144"/>
                  </a:lnTo>
                  <a:lnTo>
                    <a:pt x="0" y="398037"/>
                  </a:lnTo>
                  <a:close/>
                </a:path>
              </a:pathLst>
            </a:cu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E61A333-68F9-4F5E-A7B0-A753BCDA9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0" r="17954"/>
            <a:stretch>
              <a:fillRect/>
            </a:stretch>
          </p:blipFill>
          <p:spPr>
            <a:xfrm rot="12544369">
              <a:off x="3517031" y="2272762"/>
              <a:ext cx="1126331" cy="1832440"/>
            </a:xfrm>
            <a:custGeom>
              <a:avLst/>
              <a:gdLst>
                <a:gd name="connsiteX0" fmla="*/ 649579 w 1126331"/>
                <a:gd name="connsiteY0" fmla="*/ 0 h 1832440"/>
                <a:gd name="connsiteX1" fmla="*/ 667269 w 1126331"/>
                <a:gd name="connsiteY1" fmla="*/ 0 h 1832440"/>
                <a:gd name="connsiteX2" fmla="*/ 803154 w 1126331"/>
                <a:gd name="connsiteY2" fmla="*/ 194347 h 1832440"/>
                <a:gd name="connsiteX3" fmla="*/ 1065622 w 1126331"/>
                <a:gd name="connsiteY3" fmla="*/ 1832440 h 1832440"/>
                <a:gd name="connsiteX4" fmla="*/ 274131 w 1126331"/>
                <a:gd name="connsiteY4" fmla="*/ 1639310 h 1832440"/>
                <a:gd name="connsiteX5" fmla="*/ 26237 w 1126331"/>
                <a:gd name="connsiteY5" fmla="*/ 524137 h 1832440"/>
                <a:gd name="connsiteX6" fmla="*/ 0 w 1126331"/>
                <a:gd name="connsiteY6" fmla="*/ 493646 h 18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331" h="1832440">
                  <a:moveTo>
                    <a:pt x="649579" y="0"/>
                  </a:moveTo>
                  <a:lnTo>
                    <a:pt x="667269" y="0"/>
                  </a:lnTo>
                  <a:lnTo>
                    <a:pt x="803154" y="194347"/>
                  </a:lnTo>
                  <a:cubicBezTo>
                    <a:pt x="1105399" y="683435"/>
                    <a:pt x="1202300" y="1272305"/>
                    <a:pt x="1065622" y="1832440"/>
                  </a:cubicBezTo>
                  <a:lnTo>
                    <a:pt x="274131" y="1639310"/>
                  </a:lnTo>
                  <a:cubicBezTo>
                    <a:pt x="371917" y="1238562"/>
                    <a:pt x="268238" y="833877"/>
                    <a:pt x="26237" y="524137"/>
                  </a:cubicBezTo>
                  <a:lnTo>
                    <a:pt x="0" y="493646"/>
                  </a:lnTo>
                  <a:close/>
                </a:path>
              </a:pathLst>
            </a:cu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BA1F0B9-A048-4B30-A9E1-BB11E371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8" t="1618" r="12415" b="8240"/>
            <a:stretch>
              <a:fillRect/>
            </a:stretch>
          </p:blipFill>
          <p:spPr>
            <a:xfrm rot="15285761">
              <a:off x="4580006" y="1092600"/>
              <a:ext cx="1014862" cy="1875227"/>
            </a:xfrm>
            <a:custGeom>
              <a:avLst/>
              <a:gdLst>
                <a:gd name="connsiteX0" fmla="*/ 691088 w 1014862"/>
                <a:gd name="connsiteY0" fmla="*/ 0 h 1875227"/>
                <a:gd name="connsiteX1" fmla="*/ 884020 w 1014862"/>
                <a:gd name="connsiteY1" fmla="*/ 1875227 h 1875227"/>
                <a:gd name="connsiteX2" fmla="*/ 98734 w 1014862"/>
                <a:gd name="connsiteY2" fmla="*/ 1605315 h 1875227"/>
                <a:gd name="connsiteX3" fmla="*/ 114094 w 1014862"/>
                <a:gd name="connsiteY3" fmla="*/ 1568139 h 1875227"/>
                <a:gd name="connsiteX4" fmla="*/ 0 w 1014862"/>
                <a:gd name="connsiteY4" fmla="*/ 431456 h 187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862" h="1875227">
                  <a:moveTo>
                    <a:pt x="691088" y="0"/>
                  </a:moveTo>
                  <a:cubicBezTo>
                    <a:pt x="1040048" y="558949"/>
                    <a:pt x="1111059" y="1249151"/>
                    <a:pt x="884020" y="1875227"/>
                  </a:cubicBezTo>
                  <a:lnTo>
                    <a:pt x="98734" y="1605315"/>
                  </a:lnTo>
                  <a:lnTo>
                    <a:pt x="114094" y="1568139"/>
                  </a:lnTo>
                  <a:cubicBezTo>
                    <a:pt x="246829" y="1198158"/>
                    <a:pt x="218456" y="781368"/>
                    <a:pt x="0" y="431456"/>
                  </a:cubicBezTo>
                  <a:close/>
                </a:path>
              </a:pathLst>
            </a:cu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2CE2E5A-5246-49E9-A9F6-321ADD5F7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33" t="1824" r="14491"/>
            <a:stretch/>
          </p:blipFill>
          <p:spPr>
            <a:xfrm rot="18767131">
              <a:off x="6033272" y="1186021"/>
              <a:ext cx="1117233" cy="1851379"/>
            </a:xfrm>
            <a:custGeom>
              <a:avLst/>
              <a:gdLst>
                <a:gd name="connsiteX0" fmla="*/ 629636 w 1117233"/>
                <a:gd name="connsiteY0" fmla="*/ 0 h 1851379"/>
                <a:gd name="connsiteX1" fmla="*/ 653414 w 1117233"/>
                <a:gd name="connsiteY1" fmla="*/ 0 h 1851379"/>
                <a:gd name="connsiteX2" fmla="*/ 786763 w 1117233"/>
                <a:gd name="connsiteY2" fmla="*/ 191435 h 1851379"/>
                <a:gd name="connsiteX3" fmla="*/ 1062927 w 1117233"/>
                <a:gd name="connsiteY3" fmla="*/ 1851379 h 1851379"/>
                <a:gd name="connsiteX4" fmla="*/ 247645 w 1117233"/>
                <a:gd name="connsiteY4" fmla="*/ 1662057 h 1851379"/>
                <a:gd name="connsiteX5" fmla="*/ 252835 w 1117233"/>
                <a:gd name="connsiteY5" fmla="*/ 1640955 h 1851379"/>
                <a:gd name="connsiteX6" fmla="*/ 279812 w 1117233"/>
                <a:gd name="connsiteY6" fmla="*/ 1361180 h 1851379"/>
                <a:gd name="connsiteX7" fmla="*/ 53039 w 1117233"/>
                <a:gd name="connsiteY7" fmla="*/ 585012 h 1851379"/>
                <a:gd name="connsiteX8" fmla="*/ 0 w 1117233"/>
                <a:gd name="connsiteY8" fmla="*/ 510859 h 185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233" h="1851379">
                  <a:moveTo>
                    <a:pt x="629636" y="0"/>
                  </a:moveTo>
                  <a:lnTo>
                    <a:pt x="653414" y="0"/>
                  </a:lnTo>
                  <a:lnTo>
                    <a:pt x="786763" y="191435"/>
                  </a:lnTo>
                  <a:cubicBezTo>
                    <a:pt x="1089443" y="682804"/>
                    <a:pt x="1191225" y="1279481"/>
                    <a:pt x="1062927" y="1851379"/>
                  </a:cubicBezTo>
                  <a:lnTo>
                    <a:pt x="247645" y="1662057"/>
                  </a:lnTo>
                  <a:lnTo>
                    <a:pt x="252835" y="1640955"/>
                  </a:lnTo>
                  <a:cubicBezTo>
                    <a:pt x="270524" y="1550586"/>
                    <a:pt x="279812" y="1457017"/>
                    <a:pt x="279812" y="1361180"/>
                  </a:cubicBezTo>
                  <a:cubicBezTo>
                    <a:pt x="279812" y="1073670"/>
                    <a:pt x="196212" y="806574"/>
                    <a:pt x="53039" y="585012"/>
                  </a:cubicBezTo>
                  <a:lnTo>
                    <a:pt x="0" y="510859"/>
                  </a:lnTo>
                  <a:close/>
                </a:path>
              </a:pathLst>
            </a:cu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5054878" y="3404590"/>
            <a:ext cx="173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TOC(Tableof Content)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09D2F0-3E8C-405C-B7A6-EBAF685415E5}"/>
              </a:ext>
            </a:extLst>
          </p:cNvPr>
          <p:cNvCxnSpPr>
            <a:cxnSpLocks/>
          </p:cNvCxnSpPr>
          <p:nvPr/>
        </p:nvCxnSpPr>
        <p:spPr>
          <a:xfrm flipH="1">
            <a:off x="1782217" y="2552191"/>
            <a:ext cx="104097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D8BC5038-62C5-463C-96D0-B0516D2D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2666074">
            <a:off x="1217041" y="3645354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C2C50E0-39C9-419F-9C7F-3947953AE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5785324">
            <a:off x="-70924" y="4355153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C1C245D-6793-45B9-BE6A-02DC80216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8738512">
            <a:off x="-1466536" y="3792322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B1A7F03-E3A3-48B8-BDC8-2DB8C2CB0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11882735">
            <a:off x="-1956374" y="2339498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E61A333-68F9-4F5E-A7B0-A753BCDA9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15210443">
            <a:off x="-1161591" y="1078495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BA1F0B9-A048-4B30-A9E1-BB11E3716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7951835">
            <a:off x="424611" y="913936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2CE2E5A-5246-49E9-A9F6-321ADD5F79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21433205">
            <a:off x="1417075" y="2037311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35BC3-E030-4D38-B083-DEFE8FC34C0E}"/>
              </a:ext>
            </a:extLst>
          </p:cNvPr>
          <p:cNvSpPr txBox="1"/>
          <p:nvPr/>
        </p:nvSpPr>
        <p:spPr>
          <a:xfrm>
            <a:off x="1859729" y="1053419"/>
            <a:ext cx="994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Arial Black" panose="020B0A04020102020204" pitchFamily="34" charset="0"/>
              </a:rPr>
              <a:t>Introduction</a:t>
            </a:r>
            <a:endParaRPr lang="en-IN" sz="80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FB311-BA76-4E88-98AE-2F80225041F1}"/>
              </a:ext>
            </a:extLst>
          </p:cNvPr>
          <p:cNvSpPr txBox="1"/>
          <p:nvPr/>
        </p:nvSpPr>
        <p:spPr>
          <a:xfrm>
            <a:off x="3417163" y="3284792"/>
            <a:ext cx="768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 Per This Projects, we have to provide insights to the revenue team of AtliQ hotels by utilizing the provided data.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39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D8BC5038-62C5-463C-96D0-B0516D2D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970286">
            <a:off x="1492154" y="3387539"/>
            <a:ext cx="1081753" cy="1808738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C2C50E0-39C9-419F-9C7F-3947953AE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5089536">
            <a:off x="373351" y="4341712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C1C245D-6793-45B9-BE6A-02DC80216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8042724">
            <a:off x="-1103228" y="4075165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B1A7F03-E3A3-48B8-BDC8-2DB8C2CB0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11186947">
            <a:off x="-1822310" y="2724401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E61A333-68F9-4F5E-A7B0-A753BCDA9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14514655">
            <a:off x="-1283837" y="1362995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BA1F0B9-A048-4B30-A9E1-BB11E3716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7256047">
            <a:off x="250816" y="916215"/>
            <a:ext cx="1012076" cy="1870079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2CE2E5A-5246-49E9-A9F6-321ADD5F79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20737417">
            <a:off x="1842951" y="1023061"/>
            <a:ext cx="1619079" cy="2672921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D4929-47C7-4B5A-AAE1-76F482B3EDE7}"/>
              </a:ext>
            </a:extLst>
          </p:cNvPr>
          <p:cNvSpPr txBox="1"/>
          <p:nvPr/>
        </p:nvSpPr>
        <p:spPr>
          <a:xfrm>
            <a:off x="3768511" y="1659665"/>
            <a:ext cx="3951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Problem Statement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3B6E6-D833-45EB-A002-6ED20ED73B2D}"/>
              </a:ext>
            </a:extLst>
          </p:cNvPr>
          <p:cNvSpPr txBox="1"/>
          <p:nvPr/>
        </p:nvSpPr>
        <p:spPr>
          <a:xfrm>
            <a:off x="3768510" y="2616344"/>
            <a:ext cx="8423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1310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 Grands owns multiple five-star hotels across India. They have been in the hospitality industry for the past 20 years. Due to strategic moves from other competitors and ineffective decision-making in management, AtliQ Grands are losing its market share and revenue in the luxury/business hotels category. As a strategic move, the managing director of AtliQ Grands wanted to incorporate “Business and Data Intelligence” to regain their market share and revenue. However, they do not have an in-house data analytics team to provide them with these insights.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2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FBC88C-F642-4094-94E5-B8A28697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4756334">
            <a:off x="432933" y="4326476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D9713B-87FD-44A6-BA68-19925C3BB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7875584">
            <a:off x="-1039963" y="4165131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21054B-F2CD-4567-A086-1DAEA8CBE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10828772">
            <a:off x="-1868994" y="2890045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1F6CA8-54C1-42DB-A232-60B137492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13972995">
            <a:off x="-1433542" y="1377138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219459-3776-4387-B3AF-7E3469B03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17300703">
            <a:off x="-80195" y="897015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AE42D7-CC2E-4922-932F-D36517379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20042095">
            <a:off x="1697426" y="816905"/>
            <a:ext cx="1452684" cy="2684219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DAE642-AFBE-4EDB-AAA5-EB40EE1EE2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1923465">
            <a:off x="1450331" y="3154813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CAA68B-00D9-4181-9264-3C8E29C697FC}"/>
              </a:ext>
            </a:extLst>
          </p:cNvPr>
          <p:cNvSpPr txBox="1"/>
          <p:nvPr/>
        </p:nvSpPr>
        <p:spPr>
          <a:xfrm>
            <a:off x="3514848" y="1367788"/>
            <a:ext cx="2123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Purpose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5D86-3269-4ADE-9A34-F68C3C20372C}"/>
              </a:ext>
            </a:extLst>
          </p:cNvPr>
          <p:cNvSpPr txBox="1"/>
          <p:nvPr/>
        </p:nvSpPr>
        <p:spPr>
          <a:xfrm>
            <a:off x="3514848" y="2002505"/>
            <a:ext cx="8677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310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You are a data analyst who has been provided with sample data and a dashboard to work on the following task. You can download all relevant documents from the download section.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310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Create the metrics according to the metric list.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310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Create a dashboard according to the instructions provided by stakeholders.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310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Create relevant insights that are not provided in the metric list/Live dashboard.</a:t>
            </a:r>
          </a:p>
          <a:p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52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2AF7A3-C4F0-4E3A-A583-C0A37B5E6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0875364">
            <a:off x="-1992472" y="3033332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CE9547-80EE-4BE5-B0CA-D401061CF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13994614">
            <a:off x="-1539345" y="1593580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A793CA-3021-4C11-8220-CF9CDF510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16947802">
            <a:off x="-108071" y="1005748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5E19B7-1208-422B-BEDF-88C24EA4B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20092025">
            <a:off x="1712028" y="1007444"/>
            <a:ext cx="1285793" cy="2522580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0E2AF6-4386-4F63-8C58-E5E051E16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1819733">
            <a:off x="1428539" y="3246138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4DF49C-5248-4BAD-8C87-2983762F0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4561125">
            <a:off x="451874" y="4361155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9ED561-B54E-47A8-9B6D-3C821B1E01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8042495">
            <a:off x="-1101615" y="4258623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1CB46A-6F6D-4289-A042-A125C8DEE221}"/>
              </a:ext>
            </a:extLst>
          </p:cNvPr>
          <p:cNvSpPr txBox="1"/>
          <p:nvPr/>
        </p:nvSpPr>
        <p:spPr>
          <a:xfrm>
            <a:off x="3472650" y="1537768"/>
            <a:ext cx="320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Dataset Details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ECF28-81AA-48BB-B7D0-C03E3F2C6454}"/>
              </a:ext>
            </a:extLst>
          </p:cNvPr>
          <p:cNvSpPr txBox="1"/>
          <p:nvPr/>
        </p:nvSpPr>
        <p:spPr>
          <a:xfrm>
            <a:off x="3472650" y="2283024"/>
            <a:ext cx="8058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We are having 3 months booking details data of all the atliq hotels.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Dataset Contains 5 excel files:-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Dim_date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Dim_hotels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Dim_rooms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Fact_aggregated_bookings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Fact_bookings</a:t>
            </a:r>
          </a:p>
        </p:txBody>
      </p:sp>
    </p:spTree>
    <p:extLst>
      <p:ext uri="{BB962C8B-B14F-4D97-AF65-F5344CB8AC3E}">
        <p14:creationId xmlns:p14="http://schemas.microsoft.com/office/powerpoint/2010/main" val="7182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AE02C69-123E-42CD-91CF-E1BE52276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7643292">
            <a:off x="-1018542" y="4292221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94C536-A3C2-4833-8AE8-8BA73BB1B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10762542">
            <a:off x="-1894401" y="3075257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D95773-6635-4DE6-9421-D9BCF92C0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13715730">
            <a:off x="-1502936" y="1584484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21E86C-3DF9-47E2-8992-C78A2469E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16859953">
            <a:off x="-96875" y="888782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571C604-24E6-4A9E-A31A-730D1D0EE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20187661">
            <a:off x="1492918" y="836189"/>
            <a:ext cx="1534695" cy="2496812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074B66-5E54-4C85-82B9-414B5F7BFC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329053">
            <a:off x="1534369" y="3116568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BCB2830-E64E-404B-9AA4-21EE4EBCC5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4810423">
            <a:off x="504909" y="4274352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8156E65-CE9C-49A1-9E20-9DCDAC68D1CB}"/>
              </a:ext>
            </a:extLst>
          </p:cNvPr>
          <p:cNvSpPr txBox="1"/>
          <p:nvPr/>
        </p:nvSpPr>
        <p:spPr>
          <a:xfrm>
            <a:off x="3360741" y="325611"/>
            <a:ext cx="523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End Result/ Output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87C91-E8F8-4335-B1D2-5BF86A2A8B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40" y="1003300"/>
            <a:ext cx="872966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319817-401D-41BC-9832-88A022684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4119701">
            <a:off x="-1545708" y="1499855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049D7D-1C9F-40ED-8E10-280B2B662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17238951">
            <a:off x="-127316" y="1007133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45DB16B-6C45-41AA-B830-97D3A251A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20192139">
            <a:off x="1552813" y="945175"/>
            <a:ext cx="1488012" cy="2743255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9597B7-7FE2-4D2F-80DC-305C95275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1736362">
            <a:off x="1450973" y="3317181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E3D5A8-14C0-4E56-B092-3E7161CDCB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5064070">
            <a:off x="273121" y="4407887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F801ECE-B30A-4762-819C-B1BCFFF83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7805462">
            <a:off x="-1197137" y="4217304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CF0B44-2D81-4CB0-A58F-24D06F9736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11286832">
            <a:off x="-2037138" y="2945567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000020-D560-4E39-ABCF-B64876A6D26F}"/>
              </a:ext>
            </a:extLst>
          </p:cNvPr>
          <p:cNvSpPr txBox="1"/>
          <p:nvPr/>
        </p:nvSpPr>
        <p:spPr>
          <a:xfrm>
            <a:off x="3525455" y="1327569"/>
            <a:ext cx="272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Data Model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A3DA3-1126-432E-A649-BEEE84B13C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31" t="22385" r="48749" b="11116"/>
          <a:stretch/>
        </p:blipFill>
        <p:spPr>
          <a:xfrm>
            <a:off x="3814585" y="1918139"/>
            <a:ext cx="7323690" cy="49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0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326EB4-31C2-448A-ADE9-11EBB5B1A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7185553">
            <a:off x="-132547" y="952518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3BC212-1B66-4EEA-8E8B-5FA2F0C92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20304803">
            <a:off x="1575092" y="837185"/>
            <a:ext cx="1555221" cy="2698366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7B05EB-BAF9-45B0-BF70-1C5DF224A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1657991">
            <a:off x="1334718" y="3226183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38AE4A-E7CE-4908-B065-7CA2E8C3D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4802214">
            <a:off x="327694" y="4364449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75ED7E-2B35-457A-B6FD-EA5CA7C76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8129922">
            <a:off x="-1268430" y="4206898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628B1A-34ED-4C8C-8FD2-F68FBBB4B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0871314">
            <a:off x="-2039347" y="2891703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2F95E9-CA1D-4407-8550-1696A0492C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14352684">
            <a:off x="-1586941" y="1483623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53FC8E-54AC-4C9F-BA7D-7B9BE781B1CE}"/>
              </a:ext>
            </a:extLst>
          </p:cNvPr>
          <p:cNvSpPr txBox="1"/>
          <p:nvPr/>
        </p:nvSpPr>
        <p:spPr>
          <a:xfrm>
            <a:off x="3572148" y="653569"/>
            <a:ext cx="42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Final Dashboards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6AF8-5C3D-4E08-831F-0449CB00CB2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32" t="22533" r="30851" b="11734"/>
          <a:stretch/>
        </p:blipFill>
        <p:spPr>
          <a:xfrm>
            <a:off x="3570578" y="1235998"/>
            <a:ext cx="8621422" cy="56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14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7" Type="http://schemas.microsoft.com/office/2011/relationships/webextension" Target="webextension7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  <wetp:taskpane dockstate="right" visibility="0" width="525" row="0">
    <wetp:webextensionref xmlns:r="http://schemas.openxmlformats.org/officeDocument/2006/relationships" r:id="rId3"/>
  </wetp:taskpane>
  <wetp:taskpane dockstate="right" visibility="0" width="525" row="1">
    <wetp:webextensionref xmlns:r="http://schemas.openxmlformats.org/officeDocument/2006/relationships" r:id="rId4"/>
  </wetp:taskpane>
  <wetp:taskpane dockstate="right" visibility="0" width="525" row="1">
    <wetp:webextensionref xmlns:r="http://schemas.openxmlformats.org/officeDocument/2006/relationships" r:id="rId5"/>
  </wetp:taskpane>
  <wetp:taskpane dockstate="right" visibility="0" width="525" row="2">
    <wetp:webextensionref xmlns:r="http://schemas.openxmlformats.org/officeDocument/2006/relationships" r:id="rId6"/>
  </wetp:taskpane>
  <wetp:taskpane dockstate="right" visibility="0" width="525" row="3">
    <wetp:webextensionref xmlns:r="http://schemas.openxmlformats.org/officeDocument/2006/relationships" r:id="rId7"/>
  </wetp:taskpane>
</wetp:taskpanes>
</file>

<file path=ppt/webextensions/webextension1.xml><?xml version="1.0" encoding="utf-8"?>
<we:webextension xmlns:we="http://schemas.microsoft.com/office/webextensions/webextension/2010/11" id="{84AD50F4-256F-4EB7-B950-C6B767C3983C}">
  <we:reference id="wa200001409" version="2.0.0.0" store="en-US" storeType="OMEX"/>
  <we:alternateReferences>
    <we:reference id="wa200001409" version="2.0.0.0" store="WA20000140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D5D17D-D98B-4DD1-935B-D7A467350761}">
  <we:reference id="wa200003052" version="2.0.0.0" store="en-US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4E4A695-06FA-4F66-9FE4-C1F05D7E51CA}">
  <we:reference id="wa200001625" version="1.0.0.7" store="en-US" storeType="OMEX"/>
  <we:alternateReferences>
    <we:reference id="wa200001625" version="1.0.0.7" store="WA200001625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9E6B586-98EE-4688-B4BA-090CBF4D1C11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49FC684F-B7BA-4F5E-B4B9-EA2BA6CC86E8}">
  <we:reference id="wa104380518" version="3.6.0.0" store="en-US" storeType="OMEX"/>
  <we:alternateReferences>
    <we:reference id="wa104380518" version="3.6.0.0" store="WA104380518" storeType="OMEX"/>
  </we:alternateReferences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A78A3D87-407B-46A0-9400-732C30FC286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5F6C6D3E-6ECF-4BB8-97EC-A142D195B7AC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339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singh</dc:creator>
  <cp:lastModifiedBy>Rohan singh</cp:lastModifiedBy>
  <cp:revision>37</cp:revision>
  <dcterms:created xsi:type="dcterms:W3CDTF">2024-02-26T07:27:07Z</dcterms:created>
  <dcterms:modified xsi:type="dcterms:W3CDTF">2024-08-26T11:45:39Z</dcterms:modified>
</cp:coreProperties>
</file>