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itchFamily="2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479214" y="36247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3828759" y="3277220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6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600" dirty="0"/>
              </a:p>
              <a:p>
                <a:pPr lvl="1"/>
                <a:r>
                  <a:rPr lang="de-CH" sz="1600" dirty="0"/>
                  <a:t>Root-MSE (</a:t>
                </a:r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6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48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</a:t>
                </a:r>
                <a:r>
                  <a:rPr lang="de-CH" sz="1600" b="0" dirty="0"/>
                  <a:t> 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27" y="241379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589174" y="211478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100285" y="2422559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  <a:blipFill>
                <a:blip r:embed="rId3"/>
                <a:stretch>
                  <a:fillRect b="-72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69433" y="2004980"/>
            <a:ext cx="4242985" cy="234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 err="1"/>
              <a:t>Additivity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effects</a:t>
            </a:r>
            <a:r>
              <a:rPr lang="de-CH" sz="1800" dirty="0"/>
              <a:t> not </a:t>
            </a:r>
            <a:r>
              <a:rPr lang="de-CH" sz="1800" dirty="0" err="1"/>
              <a:t>always</a:t>
            </a:r>
            <a:r>
              <a:rPr lang="de-CH" sz="1800" dirty="0"/>
              <a:t> </a:t>
            </a:r>
            <a:r>
              <a:rPr lang="de-CH" sz="1800" dirty="0" err="1"/>
              <a:t>realistic</a:t>
            </a:r>
            <a:endParaRPr lang="de-CH" sz="1800" dirty="0"/>
          </a:p>
          <a:p>
            <a:r>
              <a:rPr lang="de-CH" sz="1800" dirty="0" err="1"/>
              <a:t>Adding</a:t>
            </a:r>
            <a:r>
              <a:rPr lang="de-CH" sz="1800" dirty="0"/>
              <a:t> </a:t>
            </a:r>
            <a:r>
              <a:rPr lang="de-CH" sz="1800" dirty="0" err="1"/>
              <a:t>interaction</a:t>
            </a:r>
            <a:r>
              <a:rPr lang="de-CH" sz="1800" dirty="0"/>
              <a:t> </a:t>
            </a:r>
            <a:r>
              <a:rPr lang="de-CH" sz="1800" dirty="0" err="1"/>
              <a:t>terms</a:t>
            </a:r>
            <a:r>
              <a:rPr lang="de-CH" sz="1800" dirty="0"/>
              <a:t> </a:t>
            </a:r>
            <a:r>
              <a:rPr lang="de-CH" sz="1800" dirty="0" err="1"/>
              <a:t>brings</a:t>
            </a:r>
            <a:r>
              <a:rPr lang="de-CH" sz="1800" dirty="0"/>
              <a:t> </a:t>
            </a:r>
            <a:r>
              <a:rPr lang="de-CH" sz="1800" dirty="0" err="1"/>
              <a:t>necessary</a:t>
            </a:r>
            <a:r>
              <a:rPr lang="de-CH" sz="1800" dirty="0"/>
              <a:t> </a:t>
            </a:r>
            <a:r>
              <a:rPr lang="de-CH" sz="1800" dirty="0" err="1"/>
              <a:t>flexibility</a:t>
            </a:r>
            <a:endParaRPr lang="de-CH" sz="1800" dirty="0"/>
          </a:p>
          <a:p>
            <a:r>
              <a:rPr lang="de-CH" sz="1800" dirty="0"/>
              <a:t>Interaction </a:t>
            </a:r>
            <a:r>
              <a:rPr lang="de-CH" sz="1800" dirty="0" err="1"/>
              <a:t>between</a:t>
            </a:r>
            <a:r>
              <a:rPr lang="de-CH" sz="1800" dirty="0"/>
              <a:t> </a:t>
            </a:r>
            <a:r>
              <a:rPr lang="de-CH" sz="1800" dirty="0" err="1"/>
              <a:t>features</a:t>
            </a:r>
            <a:r>
              <a:rPr lang="de-CH" sz="1800" dirty="0"/>
              <a:t> </a:t>
            </a:r>
            <a:r>
              <a:rPr lang="de-CH" sz="1800" i="1" dirty="0"/>
              <a:t>X</a:t>
            </a:r>
            <a:r>
              <a:rPr lang="de-CH" sz="1800" dirty="0"/>
              <a:t> and </a:t>
            </a:r>
            <a:r>
              <a:rPr lang="de-CH" sz="1800" i="1" dirty="0"/>
              <a:t>Z</a:t>
            </a:r>
          </a:p>
          <a:p>
            <a:pPr lvl="1"/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categorical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  <a:r>
              <a:rPr lang="de-CH" sz="1600" dirty="0"/>
              <a:t>, </a:t>
            </a:r>
            <a:r>
              <a:rPr lang="de-CH" sz="1600" dirty="0" err="1"/>
              <a:t>effects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X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calculated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</a:p>
          <a:p>
            <a:pPr lvl="1"/>
            <a:r>
              <a:rPr lang="de-CH" sz="1600" dirty="0"/>
              <a:t>Like separate </a:t>
            </a:r>
            <a:r>
              <a:rPr lang="de-CH" sz="1600" dirty="0" err="1"/>
              <a:t>models</a:t>
            </a:r>
            <a:r>
              <a:rPr lang="de-CH" sz="1600" dirty="0"/>
              <a:t> per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Z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 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1 &amp; 2</a:t>
                </a: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6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5"/>
            <a:ext cx="4462232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Extension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1927874" cy="230211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deviance loss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611905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seems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79992"/>
                <a:ext cx="6119050" cy="266616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 → linear Regression</a:t>
                </a:r>
              </a:p>
              <a:p>
                <a:r>
                  <a:rPr lang="de-CH" dirty="0"/>
                  <a:t>Log link → linear Regression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r>
                  <a:rPr lang="de-CH" dirty="0"/>
                  <a:t>Logit link →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Odds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</a:t>
                </a:r>
                <a:r>
                  <a:rPr lang="de-CH" sz="1600" dirty="0" err="1"/>
                  <a:t>are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interpreted</a:t>
                </a:r>
                <a:r>
                  <a:rPr lang="de-CH" sz="1600" dirty="0"/>
                  <a:t>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</a:t>
                </a:r>
              </a:p>
              <a:p>
                <a:pPr lvl="1"/>
                <a:endParaRPr lang="de-CH" sz="1600" dirty="0"/>
              </a:p>
              <a:p>
                <a:pPr marL="101600" indent="0">
                  <a:buNone/>
                </a:pPr>
                <a:endParaRPr lang="de-CH" sz="1600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79992"/>
                <a:ext cx="6119050" cy="2666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800434" y="2281887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D2292D6-51C1-4C30-9CE8-FCBAD855AC7F}"/>
              </a:ext>
            </a:extLst>
          </p:cNvPr>
          <p:cNvCxnSpPr>
            <a:cxnSpLocks/>
          </p:cNvCxnSpPr>
          <p:nvPr/>
        </p:nvCxnSpPr>
        <p:spPr>
          <a:xfrm flipH="1">
            <a:off x="5415804" y="3391744"/>
            <a:ext cx="38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322310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435553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7" y="2164100"/>
            <a:ext cx="5760300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3983091" y="4227408"/>
            <a:ext cx="231986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589639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2772843" y="3192833"/>
            <a:ext cx="1242979" cy="49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537651" y="3122855"/>
            <a:ext cx="1099824" cy="51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LightGBM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802377" y="2875325"/>
            <a:ext cx="1168660" cy="4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dirty="0"/>
              <a:t>Michael: </a:t>
            </a:r>
            <a:br>
              <a:rPr lang="de-CH" dirty="0"/>
            </a:br>
            <a:r>
              <a:rPr lang="de-CH" dirty="0"/>
              <a:t>«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like </a:t>
            </a:r>
            <a:r>
              <a:rPr lang="de-CH" dirty="0" err="1"/>
              <a:t>wolves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 </a:t>
            </a:r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alone</a:t>
            </a:r>
            <a:r>
              <a:rPr lang="de-CH" dirty="0"/>
              <a:t>, strong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97" y="882666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742091" y="4289597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27" y="1762054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  <a:p>
            <a:r>
              <a:rPr lang="de-CH" sz="1600" u="sng" dirty="0" err="1"/>
              <a:t>Typical</a:t>
            </a:r>
            <a:r>
              <a:rPr lang="de-CH" sz="1600" u="sng" dirty="0"/>
              <a:t> </a:t>
            </a:r>
            <a:r>
              <a:rPr lang="de-CH" sz="1600" u="sng" dirty="0" err="1"/>
              <a:t>losses</a:t>
            </a:r>
            <a:r>
              <a:rPr lang="de-CH" sz="1600" u="sng" dirty="0"/>
              <a:t>: MSE, </a:t>
            </a:r>
            <a:br>
              <a:rPr lang="de-CH" sz="1600" u="sng" dirty="0"/>
            </a:br>
            <a:r>
              <a:rPr lang="de-CH" sz="1600" dirty="0"/>
              <a:t>log </a:t>
            </a:r>
            <a:r>
              <a:rPr lang="de-CH" sz="1600" dirty="0" err="1"/>
              <a:t>loss</a:t>
            </a:r>
            <a:r>
              <a:rPr lang="de-CH" sz="1600" dirty="0"/>
              <a:t>/</a:t>
            </a:r>
            <a:r>
              <a:rPr lang="de-CH" sz="1600" dirty="0" err="1"/>
              <a:t>cross-entropy</a:t>
            </a:r>
            <a:r>
              <a:rPr lang="de-CH" sz="1600" dirty="0"/>
              <a:t>/ </a:t>
            </a:r>
            <a:br>
              <a:rPr lang="de-CH" sz="1600" dirty="0"/>
            </a:b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Gini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?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557450" y="257175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779114" y="1951702"/>
            <a:ext cx="2660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862224" y="2238935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010383" y="2252756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337563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(Friedman)</a:t>
            </a:r>
          </a:p>
          <a:p>
            <a:r>
              <a:rPr lang="de-CH" dirty="0" err="1">
                <a:hlinkClick r:id="rId3"/>
              </a:rPr>
              <a:t>XGBoost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LightGBM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CatBoost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448330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5671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55912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60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977178" y="2088492"/>
            <a:ext cx="1345280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>
                <a:solidFill>
                  <a:schemeClr val="accent4">
                    <a:lumMod val="75000"/>
                  </a:schemeClr>
                </a:solidFill>
              </a:rPr>
              <a:t>- Loss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681134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478009" y="4316375"/>
            <a:ext cx="1210150" cy="24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061012"/>
            <a:ext cx="744845" cy="47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444588" y="3789886"/>
            <a:ext cx="1290076" cy="74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1577354" y="4504398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768288"/>
            <a:ext cx="5851988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5056396" y="3488291"/>
            <a:ext cx="1735329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Embedding/</a:t>
            </a:r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of some ML 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26676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2989247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:r>
                  <a:rPr lang="en-GB" i="1" dirty="0">
                    <a:solidFill>
                      <a:schemeClr val="accent1">
                        <a:lumMod val="50000"/>
                      </a:schemeClr>
                    </a:solidFill>
                  </a:rPr>
                  <a:t>Y</a:t>
                </a:r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  <a:blipFill>
                <a:blip r:embed="rId3"/>
                <a:stretch>
                  <a:fillRect r="-11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2796988" y="4054288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1788459" y="4229100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525742" y="1706715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Microsoft Office PowerPoint</Application>
  <PresentationFormat>Bildschirmpräsentation (16:9)</PresentationFormat>
  <Paragraphs>466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Arial</vt:lpstr>
      <vt:lpstr>Roboto Condensed</vt:lpstr>
      <vt:lpstr>Oswald</vt:lpstr>
      <vt:lpstr>Cambria Math</vt:lpstr>
      <vt:lpstr>Courier New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some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183</cp:revision>
  <dcterms:modified xsi:type="dcterms:W3CDTF">2020-10-08T12:13:06Z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