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6"/>
  </p:notesMasterIdLst>
  <p:sldIdLst>
    <p:sldId id="256" r:id="rId2"/>
    <p:sldId id="305" r:id="rId3"/>
    <p:sldId id="306" r:id="rId4"/>
    <p:sldId id="286" r:id="rId5"/>
    <p:sldId id="259" r:id="rId6"/>
    <p:sldId id="293" r:id="rId7"/>
    <p:sldId id="261" r:id="rId8"/>
    <p:sldId id="290" r:id="rId9"/>
    <p:sldId id="294" r:id="rId10"/>
    <p:sldId id="291" r:id="rId11"/>
    <p:sldId id="340" r:id="rId12"/>
    <p:sldId id="297" r:id="rId13"/>
    <p:sldId id="298" r:id="rId14"/>
    <p:sldId id="300" r:id="rId15"/>
    <p:sldId id="342" r:id="rId16"/>
    <p:sldId id="343" r:id="rId17"/>
    <p:sldId id="344" r:id="rId18"/>
    <p:sldId id="346" r:id="rId19"/>
    <p:sldId id="345" r:id="rId20"/>
    <p:sldId id="303" r:id="rId21"/>
    <p:sldId id="304" r:id="rId22"/>
    <p:sldId id="295" r:id="rId23"/>
    <p:sldId id="349" r:id="rId24"/>
    <p:sldId id="350" r:id="rId25"/>
    <p:sldId id="351" r:id="rId26"/>
    <p:sldId id="352" r:id="rId27"/>
    <p:sldId id="348" r:id="rId28"/>
    <p:sldId id="347" r:id="rId29"/>
    <p:sldId id="287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288" r:id="rId39"/>
    <p:sldId id="315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16" r:id="rId48"/>
    <p:sldId id="324" r:id="rId49"/>
    <p:sldId id="325" r:id="rId50"/>
    <p:sldId id="326" r:id="rId51"/>
    <p:sldId id="327" r:id="rId52"/>
    <p:sldId id="289" r:id="rId53"/>
    <p:sldId id="329" r:id="rId54"/>
    <p:sldId id="328" r:id="rId55"/>
    <p:sldId id="330" r:id="rId56"/>
    <p:sldId id="331" r:id="rId57"/>
    <p:sldId id="334" r:id="rId58"/>
    <p:sldId id="332" r:id="rId59"/>
    <p:sldId id="333" r:id="rId60"/>
    <p:sldId id="335" r:id="rId61"/>
    <p:sldId id="339" r:id="rId62"/>
    <p:sldId id="336" r:id="rId63"/>
    <p:sldId id="337" r:id="rId64"/>
    <p:sldId id="338" r:id="rId6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7"/>
    </p:embeddedFont>
    <p:embeddedFont>
      <p:font typeface="Oswald" panose="020B0604020202020204" charset="0"/>
      <p:regular r:id="rId68"/>
      <p:bold r:id="rId69"/>
    </p:embeddedFont>
    <p:embeddedFont>
      <p:font typeface="Roboto Condensed" panose="020B0604020202020204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142" d="100"/>
          <a:sy n="142" d="100"/>
        </p:scale>
        <p:origin x="684" y="114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479214" y="362472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3828759" y="3277220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6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6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6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600" dirty="0"/>
              </a:p>
              <a:p>
                <a:pPr lvl="1"/>
                <a:r>
                  <a:rPr lang="de-CH" sz="1600" dirty="0"/>
                  <a:t>Root-MSE (</a:t>
                </a:r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6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483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</a:t>
                </a:r>
                <a:r>
                  <a:rPr lang="de-CH" sz="1600" b="0" dirty="0"/>
                  <a:t> 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027" y="241379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589174" y="211478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100285" y="2422559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1" y="1980327"/>
                <a:ext cx="3286576" cy="211270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1" y="1980327"/>
                <a:ext cx="3286576" cy="2112702"/>
              </a:xfrm>
              <a:prstGeom prst="rect">
                <a:avLst/>
              </a:prstGeom>
              <a:blipFill>
                <a:blip r:embed="rId3"/>
                <a:stretch>
                  <a:fillRect b="-722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69433" y="2004980"/>
            <a:ext cx="4242985" cy="2342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 err="1"/>
              <a:t>Additivity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effects</a:t>
            </a:r>
            <a:r>
              <a:rPr lang="de-CH" sz="1800" dirty="0"/>
              <a:t> not </a:t>
            </a:r>
            <a:r>
              <a:rPr lang="de-CH" sz="1800" dirty="0" err="1"/>
              <a:t>always</a:t>
            </a:r>
            <a:r>
              <a:rPr lang="de-CH" sz="1800" dirty="0"/>
              <a:t> </a:t>
            </a:r>
            <a:r>
              <a:rPr lang="de-CH" sz="1800" dirty="0" err="1"/>
              <a:t>realistic</a:t>
            </a:r>
            <a:endParaRPr lang="de-CH" sz="1800" dirty="0"/>
          </a:p>
          <a:p>
            <a:r>
              <a:rPr lang="de-CH" sz="1800" dirty="0" err="1"/>
              <a:t>Adding</a:t>
            </a:r>
            <a:r>
              <a:rPr lang="de-CH" sz="1800" dirty="0"/>
              <a:t> </a:t>
            </a:r>
            <a:r>
              <a:rPr lang="de-CH" sz="1800" dirty="0" err="1"/>
              <a:t>interaction</a:t>
            </a:r>
            <a:r>
              <a:rPr lang="de-CH" sz="1800" dirty="0"/>
              <a:t> </a:t>
            </a:r>
            <a:r>
              <a:rPr lang="de-CH" sz="1800" dirty="0" err="1"/>
              <a:t>terms</a:t>
            </a:r>
            <a:r>
              <a:rPr lang="de-CH" sz="1800" dirty="0"/>
              <a:t> </a:t>
            </a:r>
            <a:r>
              <a:rPr lang="de-CH" sz="1800" dirty="0" err="1"/>
              <a:t>brings</a:t>
            </a:r>
            <a:r>
              <a:rPr lang="de-CH" sz="1800" dirty="0"/>
              <a:t> </a:t>
            </a:r>
            <a:r>
              <a:rPr lang="de-CH" sz="1800" dirty="0" err="1"/>
              <a:t>necessary</a:t>
            </a:r>
            <a:r>
              <a:rPr lang="de-CH" sz="1800" dirty="0"/>
              <a:t> </a:t>
            </a:r>
            <a:r>
              <a:rPr lang="de-CH" sz="1800" dirty="0" err="1"/>
              <a:t>flexibility</a:t>
            </a:r>
            <a:endParaRPr lang="de-CH" sz="1800" dirty="0"/>
          </a:p>
          <a:p>
            <a:r>
              <a:rPr lang="de-CH" sz="1800" dirty="0"/>
              <a:t>Interaction </a:t>
            </a:r>
            <a:r>
              <a:rPr lang="de-CH" sz="1800" dirty="0" err="1"/>
              <a:t>between</a:t>
            </a:r>
            <a:r>
              <a:rPr lang="de-CH" sz="1800" dirty="0"/>
              <a:t> </a:t>
            </a:r>
            <a:r>
              <a:rPr lang="de-CH" sz="1800" dirty="0" err="1"/>
              <a:t>features</a:t>
            </a:r>
            <a:r>
              <a:rPr lang="de-CH" sz="1800" dirty="0"/>
              <a:t> </a:t>
            </a:r>
            <a:r>
              <a:rPr lang="de-CH" sz="1800" i="1" dirty="0"/>
              <a:t>X</a:t>
            </a:r>
            <a:r>
              <a:rPr lang="de-CH" sz="1800" dirty="0"/>
              <a:t> and </a:t>
            </a:r>
            <a:r>
              <a:rPr lang="de-CH" sz="1800" i="1" dirty="0"/>
              <a:t>Z</a:t>
            </a:r>
          </a:p>
          <a:p>
            <a:pPr lvl="1"/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categorical</a:t>
            </a:r>
            <a:r>
              <a:rPr lang="de-CH" sz="1600" dirty="0"/>
              <a:t> </a:t>
            </a:r>
            <a:r>
              <a:rPr lang="de-CH" sz="1600" i="1" dirty="0"/>
              <a:t>Z</a:t>
            </a:r>
            <a:r>
              <a:rPr lang="de-CH" sz="1600" dirty="0"/>
              <a:t>, </a:t>
            </a:r>
            <a:r>
              <a:rPr lang="de-CH" sz="1600" dirty="0" err="1"/>
              <a:t>effects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i="1" dirty="0"/>
              <a:t>X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calculated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level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i="1" dirty="0"/>
              <a:t>Z</a:t>
            </a:r>
          </a:p>
          <a:p>
            <a:pPr lvl="1"/>
            <a:r>
              <a:rPr lang="de-CH" sz="1600" dirty="0"/>
              <a:t>Like separate </a:t>
            </a:r>
            <a:r>
              <a:rPr lang="de-CH" sz="1600" dirty="0" err="1"/>
              <a:t>models</a:t>
            </a:r>
            <a:r>
              <a:rPr lang="de-CH" sz="1600" dirty="0"/>
              <a:t> per </a:t>
            </a:r>
            <a:r>
              <a:rPr lang="de-CH" sz="1600" dirty="0" err="1"/>
              <a:t>level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Z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covariables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covariable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 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resp.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1 &amp; 2</a:t>
                </a: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6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5"/>
            <a:ext cx="4462232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Extension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covariables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1927874" cy="2302117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deviance loss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611905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seems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79992"/>
                <a:ext cx="6119050" cy="266616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 → linear Regression</a:t>
                </a:r>
              </a:p>
              <a:p>
                <a:r>
                  <a:rPr lang="de-CH" dirty="0"/>
                  <a:t>Log link → linear Regression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r>
                  <a:rPr lang="de-CH" dirty="0"/>
                  <a:t>Logit link →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Odds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</a:t>
                </a:r>
                <a:r>
                  <a:rPr lang="de-CH" sz="1600" dirty="0" err="1"/>
                  <a:t>are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interpreted</a:t>
                </a:r>
                <a:r>
                  <a:rPr lang="de-CH" sz="1600" dirty="0"/>
                  <a:t>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</a:t>
                </a:r>
              </a:p>
              <a:p>
                <a:pPr lvl="1"/>
                <a:endParaRPr lang="de-CH" sz="1600" dirty="0"/>
              </a:p>
              <a:p>
                <a:pPr marL="101600" indent="0">
                  <a:buNone/>
                </a:pPr>
                <a:endParaRPr lang="de-CH" sz="1600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79992"/>
                <a:ext cx="6119050" cy="26661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800434" y="2281887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800434" y="3237856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434" y="3237856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D2292D6-51C1-4C30-9CE8-FCBAD855AC7F}"/>
              </a:ext>
            </a:extLst>
          </p:cNvPr>
          <p:cNvCxnSpPr>
            <a:cxnSpLocks/>
          </p:cNvCxnSpPr>
          <p:nvPr/>
        </p:nvCxnSpPr>
        <p:spPr>
          <a:xfrm flipH="1">
            <a:off x="5415804" y="3391744"/>
            <a:ext cx="384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322310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5"/>
            <a:ext cx="4549105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</a:t>
            </a:r>
            <a:endParaRPr lang="de-CH" sz="16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hyperparameters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neither</a:t>
            </a:r>
            <a:r>
              <a:rPr lang="de-CH" dirty="0"/>
              <a:t> </a:t>
            </a:r>
            <a:r>
              <a:rPr lang="de-CH" dirty="0" err="1"/>
              <a:t>economic</a:t>
            </a:r>
            <a:r>
              <a:rPr lang="de-CH" dirty="0"/>
              <a:t> </a:t>
            </a:r>
            <a:r>
              <a:rPr lang="de-CH" dirty="0" err="1"/>
              <a:t>nor</a:t>
            </a:r>
            <a:r>
              <a:rPr lang="de-CH" dirty="0"/>
              <a:t> robust</a:t>
            </a:r>
          </a:p>
          <a:p>
            <a:r>
              <a:rPr lang="de-CH" dirty="0" err="1"/>
              <a:t>Better</a:t>
            </a:r>
            <a:r>
              <a:rPr lang="de-CH" dirty="0"/>
              <a:t>: k-</a:t>
            </a:r>
            <a:r>
              <a:rPr lang="de-CH" dirty="0" err="1"/>
              <a:t>fold</a:t>
            </a:r>
            <a:r>
              <a:rPr lang="de-CH" dirty="0"/>
              <a:t> </a:t>
            </a:r>
            <a:r>
              <a:rPr lang="de-CH" dirty="0" err="1"/>
              <a:t>cross</a:t>
            </a:r>
            <a:r>
              <a:rPr lang="de-CH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dirty="0"/>
              <a:t>Final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435553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84" y="2672997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7" y="2164100"/>
            <a:ext cx="5760300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F5FA1D-6AC0-42FA-8ED8-3609BE6C7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17" y="3058357"/>
            <a:ext cx="3053961" cy="1092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370" y="3058357"/>
            <a:ext cx="3226747" cy="108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3983091" y="4227408"/>
            <a:ext cx="231986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261756" y="2912043"/>
            <a:ext cx="1970644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621064" y="3763573"/>
            <a:ext cx="1711451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1" y="2942250"/>
            <a:ext cx="1589639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Compare by simple validation the linear regression for “price” to a Gamma GLM with log-link. Once use (R)MSE for comparison and once Gamma deviance. What do you observe? </a:t>
            </a:r>
            <a:br>
              <a:rPr lang="en-US" sz="1600" dirty="0"/>
            </a:br>
            <a:r>
              <a:rPr lang="en-US" sz="1600" dirty="0"/>
              <a:t>As covariables, use log(carat), color, cut, clarity.</a:t>
            </a:r>
            <a:endParaRPr lang="de-CH" sz="1600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2772843" y="3192833"/>
            <a:ext cx="1242979" cy="49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XGBoost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1537651" y="3122855"/>
            <a:ext cx="1099824" cy="51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LightGBM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3802377" y="2875325"/>
            <a:ext cx="1168660" cy="4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CatBoost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dirty="0"/>
              <a:t>Michael: </a:t>
            </a:r>
            <a:br>
              <a:rPr lang="de-CH" dirty="0"/>
            </a:br>
            <a:r>
              <a:rPr lang="de-CH" dirty="0"/>
              <a:t>«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like </a:t>
            </a:r>
            <a:r>
              <a:rPr lang="de-CH" dirty="0" err="1"/>
              <a:t>wolves</a:t>
            </a:r>
            <a:r>
              <a:rPr lang="de-CH" dirty="0"/>
              <a:t>: </a:t>
            </a:r>
            <a:br>
              <a:rPr lang="de-CH" dirty="0"/>
            </a:br>
            <a:r>
              <a:rPr lang="de-CH" dirty="0"/>
              <a:t> </a:t>
            </a:r>
            <a:r>
              <a:rPr lang="de-CH" dirty="0" err="1"/>
              <a:t>Weak</a:t>
            </a:r>
            <a:r>
              <a:rPr lang="de-CH" dirty="0"/>
              <a:t> </a:t>
            </a:r>
            <a:r>
              <a:rPr lang="de-CH" dirty="0" err="1"/>
              <a:t>alone</a:t>
            </a:r>
            <a:r>
              <a:rPr lang="de-CH" dirty="0"/>
              <a:t>, strong </a:t>
            </a:r>
            <a:r>
              <a:rPr lang="de-CH" dirty="0" err="1"/>
              <a:t>together</a:t>
            </a:r>
            <a:r>
              <a:rPr lang="de-CH" dirty="0"/>
              <a:t>»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697" y="882666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742091" y="4289597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27" y="1762054"/>
            <a:ext cx="4011185" cy="2970274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  <a:p>
            <a:r>
              <a:rPr lang="de-CH" sz="1600" u="sng" dirty="0" err="1"/>
              <a:t>Typical</a:t>
            </a:r>
            <a:r>
              <a:rPr lang="de-CH" sz="1600" u="sng" dirty="0"/>
              <a:t> </a:t>
            </a:r>
            <a:r>
              <a:rPr lang="de-CH" sz="1600" u="sng" dirty="0" err="1"/>
              <a:t>losses</a:t>
            </a:r>
            <a:r>
              <a:rPr lang="de-CH" sz="1600" u="sng" dirty="0"/>
              <a:t>: MSE, </a:t>
            </a:r>
            <a:br>
              <a:rPr lang="de-CH" sz="1600" u="sng" dirty="0"/>
            </a:br>
            <a:r>
              <a:rPr lang="de-CH" sz="1600" dirty="0"/>
              <a:t>log </a:t>
            </a:r>
            <a:r>
              <a:rPr lang="de-CH" sz="1600" dirty="0" err="1"/>
              <a:t>loss</a:t>
            </a:r>
            <a:r>
              <a:rPr lang="de-CH" sz="1600" dirty="0"/>
              <a:t>/</a:t>
            </a:r>
            <a:r>
              <a:rPr lang="de-CH" sz="1600" dirty="0" err="1"/>
              <a:t>cross-entropy</a:t>
            </a:r>
            <a:r>
              <a:rPr lang="de-CH" sz="1600" dirty="0"/>
              <a:t>/ </a:t>
            </a:r>
            <a:br>
              <a:rPr lang="de-CH" sz="1600" dirty="0"/>
            </a:br>
            <a:r>
              <a:rPr lang="de-CH" sz="1600" dirty="0" err="1"/>
              <a:t>information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Gini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?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557450" y="257175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779114" y="1951702"/>
            <a:ext cx="26602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862224" y="2238935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010383" y="2252756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050401" y="3249346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91388" y="272505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957764" y="2571750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337563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911575" y="296468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903360" y="3093988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752605" y="2441440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(Friedman)</a:t>
            </a:r>
          </a:p>
          <a:p>
            <a:r>
              <a:rPr lang="de-CH" dirty="0" err="1">
                <a:hlinkClick r:id="rId3"/>
              </a:rPr>
              <a:t>XGBoost</a:t>
            </a:r>
            <a:r>
              <a:rPr lang="de-CH" dirty="0">
                <a:hlinkClick r:id="rId3"/>
              </a:rPr>
              <a:t>, </a:t>
            </a:r>
            <a:r>
              <a:rPr lang="de-CH" dirty="0" err="1">
                <a:hlinkClick r:id="rId3"/>
              </a:rPr>
              <a:t>LightGBM</a:t>
            </a:r>
            <a:r>
              <a:rPr lang="de-CH" dirty="0">
                <a:hlinkClick r:id="rId3"/>
              </a:rPr>
              <a:t>, </a:t>
            </a:r>
            <a:r>
              <a:rPr lang="de-CH" dirty="0" err="1">
                <a:hlinkClick r:id="rId3"/>
              </a:rPr>
              <a:t>CatBoost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448330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56714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5591251" cy="1678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Fit simple </a:t>
            </a:r>
            <a:r>
              <a:rPr lang="de-CH" dirty="0" err="1"/>
              <a:t>model</a:t>
            </a:r>
            <a:r>
              <a:rPr lang="de-CH" dirty="0"/>
              <a:t> (</a:t>
            </a:r>
            <a:r>
              <a:rPr lang="de-CH" dirty="0" err="1"/>
              <a:t>often</a:t>
            </a:r>
            <a:r>
              <a:rPr lang="de-CH" dirty="0"/>
              <a:t>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Repeat </a:t>
            </a:r>
            <a:r>
              <a:rPr lang="de-CH" dirty="0" err="1"/>
              <a:t>Step</a:t>
            </a:r>
            <a:r>
              <a:rPr lang="de-CH" dirty="0"/>
              <a:t> 1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(~</a:t>
            </a:r>
            <a:r>
              <a:rPr lang="de-CH" dirty="0" err="1"/>
              <a:t>gradients</a:t>
            </a:r>
            <a:r>
              <a:rPr lang="de-CH" dirty="0"/>
              <a:t>) </a:t>
            </a:r>
            <a:r>
              <a:rPr lang="de-CH" dirty="0" err="1"/>
              <a:t>until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stops</a:t>
            </a:r>
            <a:r>
              <a:rPr lang="de-CH" dirty="0"/>
              <a:t> </a:t>
            </a:r>
            <a:r>
              <a:rPr lang="de-CH" dirty="0" err="1"/>
              <a:t>improving</a:t>
            </a:r>
            <a:r>
              <a:rPr lang="de-CH" dirty="0"/>
              <a:t>.</a:t>
            </a:r>
          </a:p>
          <a:p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to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606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175894" y="4089530"/>
            <a:ext cx="13486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5977178" y="2088492"/>
            <a:ext cx="1345280" cy="1169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>
                <a:solidFill>
                  <a:schemeClr val="accent4">
                    <a:lumMod val="75000"/>
                  </a:schemeClr>
                </a:solidFill>
              </a:rPr>
              <a:t>- Loss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681134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“backpropagation”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9033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495756" y="2362911"/>
            <a:ext cx="2130336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5" y="1975328"/>
            <a:ext cx="2159178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1" y="3299201"/>
            <a:ext cx="2248398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1373264" y="3830122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4" y="3386954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40" y="2596506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3983091" y="4126229"/>
            <a:ext cx="2248398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585346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8"/>
                <a:ext cx="4593727" cy="2602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8"/>
                <a:ext cx="4593727" cy="2602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478009" y="4316375"/>
            <a:ext cx="1210150" cy="24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061012"/>
            <a:ext cx="744845" cy="47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444588" y="3789886"/>
            <a:ext cx="1290076" cy="74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1577354" y="4504398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768288"/>
            <a:ext cx="5851988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weights.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weights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weights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5275044" y="3419727"/>
            <a:ext cx="1735329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241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Embedding/</a:t>
            </a:r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33638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4853053" y="2302706"/>
            <a:ext cx="1854692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178506" y="1932887"/>
            <a:ext cx="2201760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546614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53139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174255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318623" y="2229246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250951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exponential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on test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of some ML 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26676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2989247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5913981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:r>
                  <a:rPr lang="en-GB" i="1" dirty="0">
                    <a:solidFill>
                      <a:schemeClr val="accent1">
                        <a:lumMod val="50000"/>
                      </a:schemeClr>
                    </a:solidFill>
                  </a:rPr>
                  <a:t>Y</a:t>
                </a:r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covariables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5913981" cy="2521200"/>
              </a:xfrm>
              <a:prstGeom prst="rect">
                <a:avLst/>
              </a:prstGeom>
              <a:blipFill>
                <a:blip r:embed="rId3"/>
                <a:stretch>
                  <a:fillRect r="-113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2796988" y="4054288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1788459" y="4229100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525742" y="1706715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2230</Words>
  <Application>Microsoft Office PowerPoint</Application>
  <PresentationFormat>Bildschirmpräsentation (16:9)</PresentationFormat>
  <Paragraphs>465</Paragraphs>
  <Slides>64</Slides>
  <Notes>64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70" baseType="lpstr">
      <vt:lpstr>Arial</vt:lpstr>
      <vt:lpstr>Roboto Condensed</vt:lpstr>
      <vt:lpstr>Oswald</vt:lpstr>
      <vt:lpstr>Courier New</vt:lpstr>
      <vt:lpstr>Cambria Math</vt:lpstr>
      <vt:lpstr>Wolsey template</vt:lpstr>
      <vt:lpstr>Introduction to  Machine Learning Copyright © Michael Mayer</vt:lpstr>
      <vt:lpstr>PowerPoint-Präsentation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Non-Linear Terms</vt:lpstr>
      <vt:lpstr>Interactions</vt:lpstr>
      <vt:lpstr>Transformations of Covariables</vt:lpstr>
      <vt:lpstr>Logarithmic Covariables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some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174</cp:revision>
  <dcterms:modified xsi:type="dcterms:W3CDTF">2020-10-03T05:46:32Z</dcterms:modified>
</cp:coreProperties>
</file>