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1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292" r:id="rId12"/>
    <p:sldId id="297" r:id="rId13"/>
    <p:sldId id="298" r:id="rId14"/>
    <p:sldId id="300" r:id="rId15"/>
    <p:sldId id="301" r:id="rId16"/>
    <p:sldId id="303" r:id="rId17"/>
    <p:sldId id="304" r:id="rId18"/>
    <p:sldId id="295" r:id="rId19"/>
    <p:sldId id="287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288" r:id="rId29"/>
    <p:sldId id="315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16" r:id="rId38"/>
    <p:sldId id="324" r:id="rId39"/>
    <p:sldId id="325" r:id="rId40"/>
    <p:sldId id="326" r:id="rId41"/>
    <p:sldId id="327" r:id="rId42"/>
    <p:sldId id="289" r:id="rId43"/>
    <p:sldId id="260" r:id="rId44"/>
    <p:sldId id="262" r:id="rId45"/>
    <p:sldId id="263" r:id="rId46"/>
    <p:sldId id="264" r:id="rId47"/>
    <p:sldId id="265" r:id="rId48"/>
    <p:sldId id="267" r:id="rId49"/>
    <p:sldId id="268" r:id="rId50"/>
    <p:sldId id="270" r:id="rId51"/>
    <p:sldId id="271" r:id="rId52"/>
    <p:sldId id="272" r:id="rId53"/>
    <p:sldId id="273" r:id="rId54"/>
    <p:sldId id="274" r:id="rId55"/>
    <p:sldId id="279" r:id="rId56"/>
    <p:sldId id="280" r:id="rId57"/>
    <p:sldId id="282" r:id="rId58"/>
    <p:sldId id="283" r:id="rId59"/>
    <p:sldId id="284" r:id="rId6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Cambria Math" panose="02040503050406030204" pitchFamily="18" charset="0"/>
      <p:regular r:id="rId66"/>
    </p:embeddedFont>
    <p:embeddedFont>
      <p:font typeface="Oswald" panose="020B0604020202020204" charset="0"/>
      <p:regular r:id="rId67"/>
      <p:bold r:id="rId68"/>
    </p:embeddedFont>
    <p:embeddedFont>
      <p:font typeface="Roboto Condensed" panose="020B060402020202020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842" autoAdjust="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937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33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7c9ba1909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7c9ba1909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4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6791634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mailto:mayermichael79@gmail.com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mean-squared error</a:t>
                </a:r>
                <a:r>
                  <a:rPr lang="de-CH" b="0" dirty="0"/>
                  <a:t> </a:t>
                </a:r>
                <a:br>
                  <a:rPr lang="de-CH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dirty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/>
                  <a:t>Simple linear </a:t>
                </a:r>
                <a:r>
                  <a:rPr lang="de-CH" u="sng" dirty="0" err="1"/>
                  <a:t>regression</a:t>
                </a:r>
                <a:r>
                  <a:rPr lang="de-CH" dirty="0"/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b="1" dirty="0"/>
                  <a:t>1. </a:t>
                </a:r>
                <a:r>
                  <a:rPr lang="de-CH" b="1" dirty="0" err="1"/>
                  <a:t>Predictive</a:t>
                </a:r>
                <a:r>
                  <a:rPr lang="de-CH" b="1" dirty="0"/>
                  <a:t> Performance</a:t>
                </a:r>
              </a:p>
              <a:p>
                <a:r>
                  <a:rPr lang="de-CH" dirty="0"/>
                  <a:t>Absolute </a:t>
                </a:r>
                <a:r>
                  <a:rPr lang="de-CH" dirty="0" err="1"/>
                  <a:t>performance</a:t>
                </a:r>
                <a:r>
                  <a:rPr lang="de-CH" dirty="0"/>
                  <a:t>: MSE </a:t>
                </a:r>
                <a:r>
                  <a:rPr lang="de-CH" dirty="0" err="1"/>
                  <a:t>or</a:t>
                </a:r>
                <a:r>
                  <a:rPr lang="de-CH" dirty="0"/>
                  <a:t> Root-MSE</a:t>
                </a:r>
              </a:p>
              <a:p>
                <a:pPr lvl="0"/>
                <a:r>
                  <a:rPr lang="de-CH" dirty="0"/>
                  <a:t>Relative </a:t>
                </a:r>
                <a:r>
                  <a:rPr lang="de-CH" dirty="0" err="1"/>
                  <a:t>performance</a:t>
                </a:r>
                <a:r>
                  <a:rPr lang="de-CH" dirty="0"/>
                  <a:t>: R-</a:t>
                </a:r>
                <a:r>
                  <a:rPr lang="de-CH" dirty="0" err="1"/>
                  <a:t>squared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b="1" dirty="0"/>
                  <a:t>2. </a:t>
                </a:r>
                <a:r>
                  <a:rPr lang="de-CH" b="1" dirty="0" err="1"/>
                  <a:t>Validity</a:t>
                </a:r>
                <a:r>
                  <a:rPr lang="de-CH" b="1" dirty="0"/>
                  <a:t> </a:t>
                </a:r>
                <a:r>
                  <a:rPr lang="de-CH" b="1" dirty="0" err="1"/>
                  <a:t>of</a:t>
                </a:r>
                <a:r>
                  <a:rPr lang="de-CH" b="1" dirty="0"/>
                  <a:t> </a:t>
                </a:r>
                <a:r>
                  <a:rPr lang="de-CH" b="1" dirty="0" err="1"/>
                  <a:t>Assumptions</a:t>
                </a:r>
                <a:endParaRPr lang="de-CH" b="1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r>
                  <a:rPr lang="de-CH" dirty="0"/>
                  <a:t> </a:t>
                </a:r>
                <a:r>
                  <a:rPr lang="de-CH" dirty="0" err="1"/>
                  <a:t>is</a:t>
                </a:r>
                <a:r>
                  <a:rPr lang="de-CH" dirty="0"/>
                  <a:t> </a:t>
                </a:r>
                <a:r>
                  <a:rPr lang="de-CH" dirty="0" err="1"/>
                  <a:t>correct</a:t>
                </a:r>
                <a:endParaRPr lang="de-CH" dirty="0"/>
              </a:p>
              <a:p>
                <a:r>
                  <a:rPr lang="de-CH" b="0" i="1" dirty="0"/>
                  <a:t>Normal</a:t>
                </a:r>
                <a:r>
                  <a:rPr lang="de-CH" b="0" dirty="0"/>
                  <a:t> linear </a:t>
                </a:r>
                <a:r>
                  <a:rPr lang="de-CH" b="0" dirty="0" err="1"/>
                  <a:t>model</a:t>
                </a:r>
                <a:r>
                  <a:rPr lang="de-CH" b="0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pPr marL="101600" indent="0">
                  <a:buNone/>
                </a:pPr>
                <a:r>
                  <a:rPr lang="de-CH" b="1" u="sng" dirty="0" err="1"/>
                  <a:t>Example</a:t>
                </a:r>
                <a:r>
                  <a:rPr lang="de-CH" b="1" u="sng" dirty="0"/>
                  <a:t>?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191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071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911575" y="279491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100045" y="3681382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rgbClr val="4BB5D9"/>
                </a:solidFill>
              </a:rPr>
              <a:t>Collinearity</a:t>
            </a:r>
            <a:endParaRPr lang="de-CH" sz="36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700005" y="3041607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524745" y="2155141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3600" dirty="0">
                <a:solidFill>
                  <a:schemeClr val="accent6">
                    <a:lumMod val="75000"/>
                  </a:schemeClr>
                </a:solidFill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r>
              <a:rPr lang="de-CH" u="sng" dirty="0" err="1"/>
              <a:t>Example</a:t>
            </a:r>
            <a:endParaRPr lang="de-CH" u="sng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145" y="2369259"/>
            <a:ext cx="4189900" cy="16773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690027" y="2061484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-Hot-Encoding</a:t>
            </a:r>
          </a:p>
        </p:txBody>
      </p: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Non-linear </a:t>
                </a:r>
                <a:r>
                  <a:rPr lang="de-CH" dirty="0" err="1"/>
                  <a:t>terms</a:t>
                </a:r>
                <a:r>
                  <a:rPr lang="de-CH" dirty="0"/>
                  <a:t>, e.g. </a:t>
                </a:r>
                <a:r>
                  <a:rPr lang="de-CH" dirty="0" err="1"/>
                  <a:t>cubic</a:t>
                </a:r>
                <a:r>
                  <a:rPr lang="de-CH" dirty="0"/>
                  <a:t> </a:t>
                </a:r>
                <a:r>
                  <a:rPr lang="de-CH" dirty="0" err="1"/>
                  <a:t>regression</a:t>
                </a:r>
                <a:br>
                  <a:rPr lang="de-CH" dirty="0"/>
                </a:b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CH" dirty="0"/>
                  <a:t>→ </a:t>
                </a:r>
                <a:r>
                  <a:rPr lang="de-CH" u="sng" dirty="0" err="1"/>
                  <a:t>Example</a:t>
                </a:r>
                <a:endParaRPr lang="de-CH" u="sng" dirty="0"/>
              </a:p>
              <a:p>
                <a:r>
                  <a:rPr lang="de-CH" dirty="0"/>
                  <a:t>Interactions → </a:t>
                </a:r>
                <a:r>
                  <a:rPr lang="de-CH" u="sng" dirty="0" err="1"/>
                  <a:t>Example</a:t>
                </a:r>
                <a:endParaRPr lang="de-CH" dirty="0"/>
              </a:p>
              <a:p>
                <a:r>
                  <a:rPr lang="de-CH" dirty="0" err="1"/>
                  <a:t>Transformations</a:t>
                </a:r>
                <a:r>
                  <a:rPr lang="de-CH" dirty="0"/>
                  <a:t> like </a:t>
                </a:r>
                <a:r>
                  <a:rPr lang="de-CH" dirty="0" err="1"/>
                  <a:t>logarithms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sepChr m:val="∣"/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dirty="0"/>
                  <a:t>/100 </a:t>
                </a:r>
                <a:r>
                  <a:rPr lang="de-CH" dirty="0" err="1"/>
                  <a:t>is</a:t>
                </a:r>
                <a:r>
                  <a:rPr lang="de-CH" dirty="0"/>
                  <a:t> </a:t>
                </a:r>
                <a:r>
                  <a:rPr lang="de-CH" dirty="0" err="1"/>
                  <a:t>effect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increasing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by</a:t>
                </a:r>
                <a:r>
                  <a:rPr lang="de-CH" dirty="0"/>
                  <a:t> 1% </a:t>
                </a:r>
              </a:p>
              <a:p>
                <a:pPr lvl="1"/>
                <a:r>
                  <a:rPr lang="de-CH" dirty="0"/>
                  <a:t>→ </a:t>
                </a:r>
                <a:r>
                  <a:rPr lang="de-CH" u="sng" dirty="0" err="1"/>
                  <a:t>Example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CH" dirty="0"/>
              </a:p>
              <a:p>
                <a:r>
                  <a:rPr lang="en-US" dirty="0"/>
                  <a:t>“A one point increase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associated with a relative increase in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⋅100%</m:t>
                    </m:r>
                  </m:oMath>
                </a14:m>
                <a:r>
                  <a:rPr lang="en-US" dirty="0"/>
                  <a:t>.”</a:t>
                </a:r>
              </a:p>
              <a:p>
                <a:r>
                  <a:rPr lang="de-CH" dirty="0"/>
                  <a:t>Derivation </a:t>
                </a:r>
                <a:r>
                  <a:rPr lang="de-CH" dirty="0" err="1"/>
                  <a:t>works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equation</a:t>
                </a:r>
                <a:br>
                  <a:rPr lang="de-CH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CH" dirty="0"/>
              </a:p>
              <a:p>
                <a:r>
                  <a:rPr lang="de-CH" dirty="0" err="1"/>
                  <a:t>Unfortunately</a:t>
                </a:r>
                <a:r>
                  <a:rPr lang="de-CH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i="1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 → GLMs</a:t>
                </a:r>
              </a:p>
              <a:p>
                <a:pPr marL="101600" indent="0">
                  <a:buNone/>
                </a:pPr>
                <a:r>
                  <a:rPr lang="de-CH" u="sng" dirty="0" err="1"/>
                  <a:t>Two</a:t>
                </a:r>
                <a:r>
                  <a:rPr lang="de-CH" u="sng" dirty="0"/>
                  <a:t> </a:t>
                </a:r>
                <a:r>
                  <a:rPr lang="de-CH" u="sng" dirty="0" err="1"/>
                  <a:t>examples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  <a:blipFill>
                <a:blip r:embed="rId3"/>
                <a:stretch>
                  <a:fillRect r="-39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2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A Strong Model </a:t>
            </a:r>
            <a:r>
              <a:rPr lang="de-CH" dirty="0" err="1"/>
              <a:t>for</a:t>
            </a:r>
            <a:r>
              <a:rPr lang="de-CH" dirty="0"/>
              <a:t> Diamond Prices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dirty="0"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1" y="889635"/>
            <a:ext cx="4351020" cy="425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logarithms</a:t>
            </a:r>
            <a:endParaRPr lang="de-CH" dirty="0"/>
          </a:p>
          <a:p>
            <a:pPr marL="342900" indent="-342900"/>
            <a:r>
              <a:rPr lang="de-CH" dirty="0"/>
              <a:t>Interpret</a:t>
            </a:r>
          </a:p>
          <a:p>
            <a:pPr marL="342900" indent="-342900"/>
            <a:r>
              <a:rPr lang="de-CH" dirty="0" err="1"/>
              <a:t>Compare</a:t>
            </a:r>
            <a:endParaRPr lang="de-CH" dirty="0"/>
          </a:p>
          <a:p>
            <a:pPr marL="342900" indent="-342900"/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1" y="889635"/>
            <a:ext cx="4351020" cy="425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/>
              <a:t>Example</a:t>
            </a:r>
            <a:endParaRPr lang="de-CH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hyperparameters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/>
              <a:t>Example</a:t>
            </a:r>
            <a:endParaRPr lang="de-CH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neither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nor</a:t>
            </a:r>
            <a:r>
              <a:rPr lang="de-CH" dirty="0"/>
              <a:t> robust</a:t>
            </a:r>
          </a:p>
          <a:p>
            <a:r>
              <a:rPr lang="de-CH" dirty="0" err="1"/>
              <a:t>Better</a:t>
            </a:r>
            <a:r>
              <a:rPr lang="de-CH" dirty="0"/>
              <a:t>: 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dirty="0"/>
              <a:t>Final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2651761"/>
            <a:ext cx="1435553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u="sng" dirty="0" err="1"/>
              <a:t>Example</a:t>
            </a:r>
            <a:r>
              <a:rPr lang="de-CH" u="sng" dirty="0"/>
              <a:t>?</a:t>
            </a: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84" y="2672997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Grid Search CV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«</a:t>
            </a:r>
            <a:r>
              <a:rPr lang="de-CH" dirty="0" err="1"/>
              <a:t>hyperparameter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CV?</a:t>
            </a:r>
          </a:p>
          <a:p>
            <a:r>
              <a:rPr lang="de-CH" dirty="0" err="1"/>
              <a:t>Randomized</a:t>
            </a:r>
            <a:r>
              <a:rPr lang="de-CH" dirty="0"/>
              <a:t> Search CV?</a:t>
            </a:r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Test </a:t>
            </a:r>
            <a:r>
              <a:rPr lang="de-CH" dirty="0" err="1"/>
              <a:t>data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Test = Validation?</a:t>
            </a:r>
          </a:p>
          <a:p>
            <a:r>
              <a:rPr lang="de-CH" u="sng" dirty="0" err="1"/>
              <a:t>Example</a:t>
            </a:r>
            <a:r>
              <a:rPr lang="de-CH" u="sng" dirty="0"/>
              <a:t> </a:t>
            </a:r>
            <a:r>
              <a:rPr lang="de-CH" u="sng" dirty="0" err="1"/>
              <a:t>of</a:t>
            </a:r>
            <a:r>
              <a:rPr lang="de-CH" u="sng" dirty="0"/>
              <a:t> Workflow B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F5FA1D-6AC0-42FA-8ED8-3609BE6C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7" y="2725017"/>
            <a:ext cx="3029828" cy="1083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091" y="2725016"/>
            <a:ext cx="3226747" cy="108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052785" y="2688723"/>
            <a:ext cx="3285956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541235" y="3546325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rgbClr val="4BB5D9"/>
                </a:solidFill>
              </a:rPr>
              <a:t>Stratified</a:t>
            </a:r>
            <a:r>
              <a:rPr lang="de-CH" sz="3600" dirty="0">
                <a:solidFill>
                  <a:srgbClr val="4BB5D9"/>
                </a:solidFill>
              </a:rPr>
              <a:t> </a:t>
            </a:r>
            <a:r>
              <a:rPr lang="de-CH" sz="3600" dirty="0" err="1">
                <a:solidFill>
                  <a:srgbClr val="4BB5D9"/>
                </a:solidFill>
              </a:rPr>
              <a:t>splits</a:t>
            </a:r>
            <a:endParaRPr lang="de-CH" sz="36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031425" y="26636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36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Compare by simple validation the linear regression for “price” to a Gamma GLM with log-link. Once use (R)MSE for comparison and once Gamma deviance. What do you observe? </a:t>
            </a:r>
            <a:br>
              <a:rPr lang="en-US" sz="1600" dirty="0"/>
            </a:br>
            <a:r>
              <a:rPr lang="en-US" sz="1600" dirty="0"/>
              <a:t>As covariables, use log(carat), color, cut, clarity.</a:t>
            </a:r>
            <a:endParaRPr lang="de-CH" sz="1600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572000" y="2865626"/>
            <a:ext cx="3285956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XGBoost</a:t>
            </a:r>
            <a:endParaRPr lang="de-CH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1418405" y="3617222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rgbClr val="4BB5D9"/>
                </a:solidFill>
              </a:rPr>
              <a:t>LightGBM</a:t>
            </a:r>
            <a:endParaRPr lang="de-CH" sz="36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031425" y="2663624"/>
            <a:ext cx="3177504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36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3533837" y="3700445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accent2">
                    <a:lumMod val="75000"/>
                  </a:schemeClr>
                </a:solidFill>
              </a:rPr>
              <a:t>CatBoost</a:t>
            </a:r>
            <a:endParaRPr lang="de-CH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«Collection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statistical</a:t>
            </a:r>
            <a:r>
              <a:rPr lang="de-CH" dirty="0"/>
              <a:t> </a:t>
            </a:r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things</a:t>
            </a:r>
            <a:r>
              <a:rPr lang="de-CH" dirty="0"/>
              <a:t> (</a:t>
            </a:r>
            <a:r>
              <a:rPr lang="de-CH" dirty="0" err="1"/>
              <a:t>supervised</a:t>
            </a:r>
            <a:r>
              <a:rPr lang="de-CH" dirty="0"/>
              <a:t> ML)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to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investigate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structure</a:t>
            </a:r>
            <a:r>
              <a:rPr lang="de-CH" dirty="0"/>
              <a:t> (</a:t>
            </a:r>
            <a:r>
              <a:rPr lang="de-CH" dirty="0" err="1"/>
              <a:t>unsupervised</a:t>
            </a:r>
            <a:r>
              <a:rPr lang="de-CH" dirty="0"/>
              <a:t> ML).»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dirty="0"/>
              <a:t>This </a:t>
            </a:r>
            <a:r>
              <a:rPr lang="de-CH" dirty="0" err="1"/>
              <a:t>lecture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on </a:t>
            </a:r>
            <a:r>
              <a:rPr lang="de-CH" dirty="0" err="1"/>
              <a:t>supervised</a:t>
            </a:r>
            <a:r>
              <a:rPr lang="de-CH" dirty="0"/>
              <a:t> ML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regression</a:t>
            </a:r>
            <a:r>
              <a:rPr lang="de-CH" dirty="0"/>
              <a:t> &amp; </a:t>
            </a:r>
            <a:r>
              <a:rPr lang="de-CH" dirty="0" err="1"/>
              <a:t>classification</a:t>
            </a:r>
            <a:r>
              <a:rPr lang="de-CH" dirty="0"/>
              <a:t>)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dirty="0"/>
              <a:t>Michael: </a:t>
            </a:r>
            <a:br>
              <a:rPr lang="de-CH" dirty="0"/>
            </a:br>
            <a:r>
              <a:rPr lang="de-CH" dirty="0"/>
              <a:t>«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like </a:t>
            </a:r>
            <a:r>
              <a:rPr lang="de-CH" dirty="0" err="1"/>
              <a:t>wolves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 </a:t>
            </a:r>
            <a:r>
              <a:rPr lang="de-CH" dirty="0" err="1"/>
              <a:t>Weak</a:t>
            </a:r>
            <a:r>
              <a:rPr lang="de-CH" dirty="0"/>
              <a:t> </a:t>
            </a:r>
            <a:r>
              <a:rPr lang="de-CH" dirty="0" err="1"/>
              <a:t>alone</a:t>
            </a:r>
            <a:r>
              <a:rPr lang="de-CH" dirty="0"/>
              <a:t>, strong </a:t>
            </a:r>
            <a:r>
              <a:rPr lang="de-CH" dirty="0" err="1"/>
              <a:t>together</a:t>
            </a:r>
            <a:r>
              <a:rPr lang="de-CH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97" y="882666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742091" y="4289597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27" y="1762054"/>
            <a:ext cx="4011185" cy="2970274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661599" cy="1692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  <a:p>
            <a:endParaRPr lang="de-CH" dirty="0"/>
          </a:p>
          <a:p>
            <a:r>
              <a:rPr lang="de-CH" sz="1600" u="sng" dirty="0" err="1"/>
              <a:t>Typical</a:t>
            </a:r>
            <a:r>
              <a:rPr lang="de-CH" sz="1600" u="sng" dirty="0"/>
              <a:t> </a:t>
            </a:r>
            <a:r>
              <a:rPr lang="de-CH" sz="1600" u="sng" dirty="0" err="1"/>
              <a:t>losses</a:t>
            </a:r>
            <a:r>
              <a:rPr lang="de-CH" sz="1600" u="sng" dirty="0"/>
              <a:t>: MSE, </a:t>
            </a:r>
            <a:br>
              <a:rPr lang="de-CH" sz="1600" u="sng" dirty="0"/>
            </a:br>
            <a:r>
              <a:rPr lang="de-CH" sz="1600" dirty="0"/>
              <a:t>log </a:t>
            </a:r>
            <a:r>
              <a:rPr lang="de-CH" sz="1600" dirty="0" err="1"/>
              <a:t>loss</a:t>
            </a:r>
            <a:r>
              <a:rPr lang="de-CH" sz="1600" dirty="0"/>
              <a:t>/</a:t>
            </a:r>
            <a:r>
              <a:rPr lang="de-CH" sz="1600" dirty="0" err="1"/>
              <a:t>cross-entropy</a:t>
            </a:r>
            <a:r>
              <a:rPr lang="de-CH" sz="1600" dirty="0"/>
              <a:t>/ </a:t>
            </a:r>
            <a:br>
              <a:rPr lang="de-CH" sz="1600" dirty="0"/>
            </a:br>
            <a:r>
              <a:rPr lang="de-CH" sz="1600" dirty="0" err="1"/>
              <a:t>information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Gini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?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557450" y="257175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779114" y="1951702"/>
            <a:ext cx="2660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862224" y="2238935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010383" y="2252756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815079" y="3413302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815202" y="2801575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1001022" y="4232374"/>
            <a:ext cx="4192173" cy="523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337563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112405" y="353015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815078" y="3413302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815202" y="2801575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11309" y="2287596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823293" y="2953652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910402" y="4035628"/>
            <a:ext cx="4219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3200" dirty="0">
                <a:solidFill>
                  <a:srgbClr val="92D050"/>
                </a:solidFill>
              </a:rPr>
              <a:t>→ </a:t>
            </a:r>
            <a:r>
              <a:rPr lang="de-CH" sz="2000" u="sng" dirty="0" err="1">
                <a:solidFill>
                  <a:srgbClr val="92D050"/>
                </a:solidFill>
              </a:rPr>
              <a:t>Example</a:t>
            </a:r>
            <a:endParaRPr lang="de-CH" sz="200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/>
              <a:t>Example</a:t>
            </a:r>
            <a:endParaRPr lang="de-CH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(Friedman)</a:t>
            </a:r>
          </a:p>
          <a:p>
            <a:r>
              <a:rPr lang="de-CH" dirty="0" err="1">
                <a:hlinkClick r:id="rId3"/>
              </a:rPr>
              <a:t>XGBoost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LightGBM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CatBoost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448330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56714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55912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pPr marL="101600" indent="0">
              <a:buNone/>
            </a:pPr>
            <a:endParaRPr lang="de-CH"/>
          </a:p>
          <a:p>
            <a:pPr marL="101600" indent="0">
              <a:buNone/>
            </a:pPr>
            <a:r>
              <a:rPr lang="de-CH"/>
              <a:t>Material: </a:t>
            </a:r>
            <a:r>
              <a:rPr lang="en-US" sz="20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</a:rPr>
              <a:t>https://github.com/mayer79/ml_lecture</a:t>
            </a:r>
          </a:p>
          <a:p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60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boosting</a:t>
            </a:r>
            <a:r>
              <a:rPr lang="de-CH" dirty="0"/>
              <a:t> </a:t>
            </a:r>
            <a:r>
              <a:rPr lang="de-CH" dirty="0" err="1"/>
              <a:t>rounds</a:t>
            </a:r>
            <a:r>
              <a:rPr lang="de-CH" dirty="0"/>
              <a:t>/</a:t>
            </a:r>
            <a:r>
              <a:rPr lang="de-CH" dirty="0" err="1"/>
              <a:t>trees</a:t>
            </a:r>
            <a:br>
              <a:rPr lang="de-CH" dirty="0"/>
            </a:br>
            <a:r>
              <a:rPr lang="de-CH" dirty="0"/>
              <a:t>→ find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early</a:t>
            </a:r>
            <a:r>
              <a:rPr lang="de-CH" dirty="0"/>
              <a:t> </a:t>
            </a:r>
            <a:r>
              <a:rPr lang="de-CH" dirty="0" err="1"/>
              <a:t>stopping</a:t>
            </a:r>
            <a:r>
              <a:rPr lang="de-CH" dirty="0"/>
              <a:t> (</a:t>
            </a:r>
            <a:r>
              <a:rPr lang="de-CH" dirty="0" err="1"/>
              <a:t>validation</a:t>
            </a:r>
            <a:r>
              <a:rPr lang="de-CH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Learning rate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reasonable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rounds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Regularization</a:t>
            </a:r>
            <a:endParaRPr lang="de-CH" dirty="0"/>
          </a:p>
          <a:p>
            <a:pPr lvl="1"/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depth</a:t>
            </a:r>
            <a:r>
              <a:rPr lang="de-CH" dirty="0"/>
              <a:t>,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leaves</a:t>
            </a:r>
            <a:r>
              <a:rPr lang="de-CH" dirty="0"/>
              <a:t>, </a:t>
            </a:r>
            <a:r>
              <a:rPr lang="de-CH" dirty="0" err="1"/>
              <a:t>loss</a:t>
            </a:r>
            <a:r>
              <a:rPr lang="de-CH" dirty="0"/>
              <a:t> </a:t>
            </a:r>
            <a:r>
              <a:rPr lang="de-CH" dirty="0" err="1"/>
              <a:t>penalties</a:t>
            </a:r>
            <a:r>
              <a:rPr lang="de-CH" dirty="0"/>
              <a:t>, …</a:t>
            </a:r>
          </a:p>
          <a:p>
            <a:pPr lvl="1"/>
            <a:r>
              <a:rPr lang="de-CH" dirty="0"/>
              <a:t>→ </a:t>
            </a:r>
            <a:r>
              <a:rPr lang="de-CH" dirty="0" err="1"/>
              <a:t>Grid</a:t>
            </a:r>
            <a:r>
              <a:rPr lang="de-CH" dirty="0"/>
              <a:t>/</a:t>
            </a:r>
            <a:r>
              <a:rPr lang="de-CH" dirty="0" err="1"/>
              <a:t>Randomized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 &amp; </a:t>
            </a:r>
            <a:r>
              <a:rPr lang="de-CH" dirty="0" err="1"/>
              <a:t>iterate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32352" y="4289585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83480" y="1671226"/>
            <a:ext cx="16290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50"/>
            <a:ext cx="529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8000">
                <a:solidFill>
                  <a:srgbClr val="81D1EC"/>
                </a:solidFill>
              </a:rPr>
              <a:t>BIG</a:t>
            </a:r>
            <a:endParaRPr sz="8000">
              <a:solidFill>
                <a:srgbClr val="81D1EC"/>
              </a:solidFill>
            </a:endParaRPr>
          </a:p>
          <a:p>
            <a:r>
              <a:rPr lang="en" sz="8000">
                <a:solidFill>
                  <a:srgbClr val="81D1EC"/>
                </a:solidFill>
              </a:rPr>
              <a:t>CONCEPT</a:t>
            </a:r>
            <a:endParaRPr sz="8000">
              <a:solidFill>
                <a:srgbClr val="81D1EC"/>
              </a:solidFill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640152"/>
            <a:ext cx="529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5858744" y="2615556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5508636" y="1102940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4343723" y="2053163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4433326" y="1337125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006590" y="1572620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6716995" y="1785995"/>
            <a:ext cx="211251" cy="201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5837876" y="434724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White</a:t>
            </a:r>
            <a:endParaRPr b="1"/>
          </a:p>
          <a:p>
            <a:pPr marL="0" indent="0"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YOU CAN ALSO SPLIT YOUR CONTENT</a:t>
            </a:r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Black</a:t>
            </a:r>
            <a:endParaRPr b="1"/>
          </a:p>
          <a:p>
            <a:pPr marL="0" indent="0"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 TWO OR THREE COLUMNS</a:t>
            </a:r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 PICTURE IS WORTH A THOUSAND WORDS</a:t>
            </a:r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l="5549" r="17698"/>
          <a:stretch/>
        </p:blipFill>
        <p:spPr>
          <a:xfrm flipH="1">
            <a:off x="5195977" y="0"/>
            <a:ext cx="3948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031425" y="16069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USE CHARTS TO EXPLAIN YOUR IDEAS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1142150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4225562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683856" y="2475275"/>
            <a:ext cx="1804800" cy="1804800"/>
          </a:xfrm>
          <a:prstGeom prst="ellipse">
            <a:avLst/>
          </a:prstGeom>
          <a:noFill/>
          <a:ln w="152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1127500" y="1945481"/>
          <a:ext cx="4675900" cy="2461900"/>
        </p:xfrm>
        <a:graphic>
          <a:graphicData uri="http://schemas.openxmlformats.org/drawingml/2006/table">
            <a:tbl>
              <a:tblPr>
                <a:noFill/>
                <a:tableStyleId>{D4B54DB6-20CF-4241-B8EF-2635BED55092}</a:tableStyleId>
              </a:tblPr>
              <a:tblGrid>
                <a:gridCol w="116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50"/>
            <a:ext cx="60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600">
                <a:solidFill>
                  <a:srgbClr val="FF9900"/>
                </a:solidFill>
              </a:rPr>
              <a:t>89,526,124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3297254"/>
            <a:ext cx="60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>
                <a:solidFill>
                  <a:srgbClr val="81D1EC"/>
                </a:solidFill>
              </a:rPr>
              <a:t>89,526,124$</a:t>
            </a:r>
            <a:endParaRPr sz="3600">
              <a:solidFill>
                <a:srgbClr val="81D1EC"/>
              </a:solidFill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563708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rgbClr val="81D1EC"/>
                </a:solidFill>
              </a:rPr>
              <a:t>That’s a lot of money</a:t>
            </a:r>
            <a:endParaRPr sz="2400">
              <a:solidFill>
                <a:srgbClr val="81D1EC"/>
              </a:solidFill>
            </a:endParaRPr>
          </a:p>
        </p:txBody>
      </p:sp>
      <p:sp>
        <p:nvSpPr>
          <p:cNvPr id="299" name="Google Shape;299;p27"/>
          <p:cNvSpPr txBox="1">
            <a:spLocks noGrp="1"/>
          </p:cNvSpPr>
          <p:nvPr>
            <p:ph type="ctrTitle" idx="4294967295"/>
          </p:nvPr>
        </p:nvSpPr>
        <p:spPr>
          <a:xfrm>
            <a:off x="3352800" y="3581693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/>
              <a:t>100%</a:t>
            </a:r>
            <a:endParaRPr sz="360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ubTitle" idx="4294967295"/>
          </p:nvPr>
        </p:nvSpPr>
        <p:spPr>
          <a:xfrm>
            <a:off x="3352800" y="4192600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rgbClr val="3796BF"/>
                </a:solidFill>
              </a:rPr>
              <a:t>Total success!</a:t>
            </a:r>
            <a:endParaRPr sz="2400">
              <a:solidFill>
                <a:srgbClr val="3796BF"/>
              </a:solidFill>
            </a:endParaRPr>
          </a:p>
        </p:txBody>
      </p:sp>
      <p:sp>
        <p:nvSpPr>
          <p:cNvPr id="301" name="Google Shape;301;p27"/>
          <p:cNvSpPr txBox="1">
            <a:spLocks noGrp="1"/>
          </p:cNvSpPr>
          <p:nvPr>
            <p:ph type="ctrTitle" idx="4294967295"/>
          </p:nvPr>
        </p:nvSpPr>
        <p:spPr>
          <a:xfrm>
            <a:off x="2057400" y="2267246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>
                <a:solidFill>
                  <a:srgbClr val="4BB5D9"/>
                </a:solidFill>
              </a:rPr>
              <a:t>185,244 USERS</a:t>
            </a:r>
            <a:endParaRPr sz="3600">
              <a:solidFill>
                <a:srgbClr val="4BB5D9"/>
              </a:solidFill>
            </a:endParaRPr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4294967295"/>
          </p:nvPr>
        </p:nvSpPr>
        <p:spPr>
          <a:xfrm>
            <a:off x="2057400" y="2878154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rgbClr val="4BB5D9"/>
                </a:solidFill>
              </a:rPr>
              <a:t>And a lot of users</a:t>
            </a:r>
            <a:endParaRPr sz="2400">
              <a:solidFill>
                <a:srgbClr val="4BB5D9"/>
              </a:solidFill>
            </a:endParaRPr>
          </a:p>
        </p:txBody>
      </p:sp>
      <p:sp>
        <p:nvSpPr>
          <p:cNvPr id="303" name="Google Shape;303;p2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OUR PROCESS IS EASY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2" name="Google Shape;312;p2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title" idx="4294967295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LET’S REVIEW SOME CONCEPTS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4294967295"/>
          </p:nvPr>
        </p:nvSpPr>
        <p:spPr>
          <a:xfrm>
            <a:off x="103142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19" name="Google Shape;319;p29"/>
          <p:cNvSpPr txBox="1">
            <a:spLocks noGrp="1"/>
          </p:cNvSpPr>
          <p:nvPr>
            <p:ph type="body" idx="4294967295"/>
          </p:nvPr>
        </p:nvSpPr>
        <p:spPr>
          <a:xfrm>
            <a:off x="317327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0" name="Google Shape;320;p29"/>
          <p:cNvSpPr txBox="1">
            <a:spLocks noGrp="1"/>
          </p:cNvSpPr>
          <p:nvPr>
            <p:ph type="body" idx="4294967295"/>
          </p:nvPr>
        </p:nvSpPr>
        <p:spPr>
          <a:xfrm>
            <a:off x="531512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indent="0"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body" idx="4294967295"/>
          </p:nvPr>
        </p:nvSpPr>
        <p:spPr>
          <a:xfrm>
            <a:off x="103142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2" name="Google Shape;322;p29"/>
          <p:cNvSpPr txBox="1">
            <a:spLocks noGrp="1"/>
          </p:cNvSpPr>
          <p:nvPr>
            <p:ph type="body" idx="4294967295"/>
          </p:nvPr>
        </p:nvSpPr>
        <p:spPr>
          <a:xfrm>
            <a:off x="317327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3" name="Google Shape;323;p29"/>
          <p:cNvSpPr txBox="1">
            <a:spLocks noGrp="1"/>
          </p:cNvSpPr>
          <p:nvPr>
            <p:ph type="body" idx="4294967295"/>
          </p:nvPr>
        </p:nvSpPr>
        <p:spPr>
          <a:xfrm>
            <a:off x="531512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indent="0"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30" name="Google Shape;330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275" y="1336889"/>
            <a:ext cx="5743376" cy="24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>
                <a:solidFill>
                  <a:srgbClr val="FF9900"/>
                </a:solidFill>
              </a:rPr>
              <a:t>THANKS!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3600" b="1" dirty="0">
                <a:solidFill>
                  <a:srgbClr val="3796BF"/>
                </a:solidFill>
              </a:rPr>
              <a:t>Any questions?</a:t>
            </a:r>
            <a:endParaRPr sz="3600" b="1" dirty="0">
              <a:solidFill>
                <a:srgbClr val="3796BF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You can find me at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u="sng" dirty="0">
                <a:hlinkClick r:id="rId3"/>
              </a:rPr>
              <a:t>mayermichael79@gmail.com</a:t>
            </a:r>
            <a:endParaRPr lang="en" sz="3600" b="1" u="sng" dirty="0"/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CREDITS</a:t>
            </a:r>
            <a:endParaRPr/>
          </a:p>
        </p:txBody>
      </p:sp>
      <p:sp>
        <p:nvSpPr>
          <p:cNvPr id="376" name="Google Shape;376;p36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15000"/>
              </a:lnSpc>
              <a:buClr>
                <a:srgbClr val="81D1EC"/>
              </a:buClr>
              <a:buSzPts val="2400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lang="en" sz="2400" u="sng" dirty="0"/>
          </a:p>
          <a:p>
            <a:pPr indent="-381000">
              <a:lnSpc>
                <a:spcPct val="115000"/>
              </a:lnSpc>
              <a:buClr>
                <a:srgbClr val="81D1EC"/>
              </a:buClr>
              <a:buSzPts val="2400"/>
            </a:pPr>
            <a:r>
              <a:rPr lang="en" sz="2400" dirty="0"/>
              <a:t>R, Python, and their contributors</a:t>
            </a:r>
          </a:p>
          <a:p>
            <a:pPr marL="76200" indent="0">
              <a:lnSpc>
                <a:spcPct val="115000"/>
              </a:lnSpc>
              <a:buClr>
                <a:srgbClr val="81D1EC"/>
              </a:buClr>
              <a:buSzPts val="2400"/>
              <a:buNone/>
            </a:pPr>
            <a:endParaRPr lang="en" sz="2400" dirty="0"/>
          </a:p>
          <a:p>
            <a:pPr indent="-381000">
              <a:lnSpc>
                <a:spcPct val="115000"/>
              </a:lnSpc>
              <a:buClr>
                <a:srgbClr val="81D1EC"/>
              </a:buClr>
              <a:buSzPts val="2400"/>
            </a:pPr>
            <a:endParaRPr sz="2400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8"/>
          <p:cNvGrpSpPr/>
          <p:nvPr/>
        </p:nvGrpSpPr>
        <p:grpSpPr>
          <a:xfrm>
            <a:off x="927304" y="803929"/>
            <a:ext cx="273949" cy="346461"/>
            <a:chOff x="584925" y="238125"/>
            <a:chExt cx="415200" cy="525100"/>
          </a:xfrm>
        </p:grpSpPr>
        <p:sp>
          <p:nvSpPr>
            <p:cNvPr id="391" name="Google Shape;391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97" name="Google Shape;397;p38"/>
          <p:cNvGrpSpPr/>
          <p:nvPr/>
        </p:nvGrpSpPr>
        <p:grpSpPr>
          <a:xfrm>
            <a:off x="1362376" y="854274"/>
            <a:ext cx="293298" cy="244159"/>
            <a:chOff x="1244325" y="314425"/>
            <a:chExt cx="444525" cy="370050"/>
          </a:xfrm>
        </p:grpSpPr>
        <p:sp>
          <p:nvSpPr>
            <p:cNvPr id="398" name="Google Shape;398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0" name="Google Shape;400;p38"/>
          <p:cNvGrpSpPr/>
          <p:nvPr/>
        </p:nvGrpSpPr>
        <p:grpSpPr>
          <a:xfrm>
            <a:off x="1813582" y="853070"/>
            <a:ext cx="280415" cy="246567"/>
            <a:chOff x="1928175" y="312600"/>
            <a:chExt cx="425000" cy="373700"/>
          </a:xfrm>
        </p:grpSpPr>
        <p:sp>
          <p:nvSpPr>
            <p:cNvPr id="401" name="Google Shape;401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3" name="Google Shape;403;p38"/>
          <p:cNvSpPr/>
          <p:nvPr/>
        </p:nvSpPr>
        <p:spPr>
          <a:xfrm>
            <a:off x="2283733" y="844214"/>
            <a:ext cx="229643" cy="264283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2744194" y="845020"/>
            <a:ext cx="198237" cy="262666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05" name="Google Shape;405;p38"/>
          <p:cNvGrpSpPr/>
          <p:nvPr/>
        </p:nvGrpSpPr>
        <p:grpSpPr>
          <a:xfrm>
            <a:off x="3126896" y="840187"/>
            <a:ext cx="322312" cy="272349"/>
            <a:chOff x="3918650" y="293075"/>
            <a:chExt cx="488500" cy="412775"/>
          </a:xfrm>
        </p:grpSpPr>
        <p:sp>
          <p:nvSpPr>
            <p:cNvPr id="406" name="Google Shape;406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3600253" y="819632"/>
            <a:ext cx="265108" cy="313438"/>
            <a:chOff x="4636075" y="261925"/>
            <a:chExt cx="401800" cy="475050"/>
          </a:xfrm>
        </p:grpSpPr>
        <p:sp>
          <p:nvSpPr>
            <p:cNvPr id="410" name="Google Shape;410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14" name="Google Shape;414;p38"/>
          <p:cNvSpPr/>
          <p:nvPr/>
        </p:nvSpPr>
        <p:spPr>
          <a:xfrm>
            <a:off x="4025697" y="843799"/>
            <a:ext cx="303772" cy="265108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15" name="Google Shape;415;p38"/>
          <p:cNvGrpSpPr/>
          <p:nvPr/>
        </p:nvGrpSpPr>
        <p:grpSpPr>
          <a:xfrm>
            <a:off x="4489368" y="845827"/>
            <a:ext cx="265899" cy="260654"/>
            <a:chOff x="5983625" y="301625"/>
            <a:chExt cx="403000" cy="395050"/>
          </a:xfrm>
        </p:grpSpPr>
        <p:sp>
          <p:nvSpPr>
            <p:cNvPr id="416" name="Google Shape;416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6" name="Google Shape;436;p38"/>
          <p:cNvGrpSpPr/>
          <p:nvPr/>
        </p:nvGrpSpPr>
        <p:grpSpPr>
          <a:xfrm>
            <a:off x="4936135" y="843800"/>
            <a:ext cx="261875" cy="261479"/>
            <a:chOff x="6660750" y="298550"/>
            <a:chExt cx="396900" cy="396300"/>
          </a:xfrm>
        </p:grpSpPr>
        <p:sp>
          <p:nvSpPr>
            <p:cNvPr id="437" name="Google Shape;437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9" name="Google Shape;439;p38"/>
          <p:cNvGrpSpPr/>
          <p:nvPr/>
        </p:nvGrpSpPr>
        <p:grpSpPr>
          <a:xfrm>
            <a:off x="927304" y="1255529"/>
            <a:ext cx="273949" cy="331566"/>
            <a:chOff x="584925" y="922575"/>
            <a:chExt cx="415200" cy="502525"/>
          </a:xfrm>
        </p:grpSpPr>
        <p:sp>
          <p:nvSpPr>
            <p:cNvPr id="440" name="Google Shape;440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1363995" y="1247878"/>
            <a:ext cx="290081" cy="345669"/>
            <a:chOff x="1246775" y="910975"/>
            <a:chExt cx="439650" cy="523900"/>
          </a:xfrm>
        </p:grpSpPr>
        <p:sp>
          <p:nvSpPr>
            <p:cNvPr id="444" name="Google Shape;444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812378" y="1303466"/>
            <a:ext cx="282823" cy="235285"/>
            <a:chOff x="1926350" y="995225"/>
            <a:chExt cx="428650" cy="356600"/>
          </a:xfrm>
        </p:grpSpPr>
        <p:sp>
          <p:nvSpPr>
            <p:cNvPr id="448" name="Google Shape;448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52" name="Google Shape;452;p38"/>
          <p:cNvSpPr/>
          <p:nvPr/>
        </p:nvSpPr>
        <p:spPr>
          <a:xfrm>
            <a:off x="2260358" y="1283725"/>
            <a:ext cx="276390" cy="27477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2705530" y="1297433"/>
            <a:ext cx="275565" cy="24737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3154310" y="1299445"/>
            <a:ext cx="267516" cy="2433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3607925" y="1301853"/>
            <a:ext cx="249800" cy="23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56" name="Google Shape;456;p38"/>
          <p:cNvGrpSpPr/>
          <p:nvPr/>
        </p:nvGrpSpPr>
        <p:grpSpPr>
          <a:xfrm>
            <a:off x="4039781" y="1285750"/>
            <a:ext cx="275565" cy="275961"/>
            <a:chOff x="5302225" y="968375"/>
            <a:chExt cx="417650" cy="418250"/>
          </a:xfrm>
        </p:grpSpPr>
        <p:sp>
          <p:nvSpPr>
            <p:cNvPr id="457" name="Google Shape;457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9" name="Google Shape;459;p38"/>
          <p:cNvGrpSpPr/>
          <p:nvPr/>
        </p:nvGrpSpPr>
        <p:grpSpPr>
          <a:xfrm>
            <a:off x="4451494" y="1254721"/>
            <a:ext cx="341644" cy="332770"/>
            <a:chOff x="5926225" y="921350"/>
            <a:chExt cx="517800" cy="504350"/>
          </a:xfrm>
        </p:grpSpPr>
        <p:sp>
          <p:nvSpPr>
            <p:cNvPr id="460" name="Google Shape;46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2" name="Google Shape;462;p38"/>
          <p:cNvGrpSpPr/>
          <p:nvPr/>
        </p:nvGrpSpPr>
        <p:grpSpPr>
          <a:xfrm>
            <a:off x="4907533" y="1261171"/>
            <a:ext cx="319079" cy="319888"/>
            <a:chOff x="6617400" y="931125"/>
            <a:chExt cx="483600" cy="484825"/>
          </a:xfrm>
        </p:grpSpPr>
        <p:sp>
          <p:nvSpPr>
            <p:cNvPr id="463" name="Google Shape;463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5" name="Google Shape;465;p38"/>
          <p:cNvGrpSpPr/>
          <p:nvPr/>
        </p:nvGrpSpPr>
        <p:grpSpPr>
          <a:xfrm>
            <a:off x="910380" y="1757885"/>
            <a:ext cx="307797" cy="215953"/>
            <a:chOff x="559275" y="1683950"/>
            <a:chExt cx="466500" cy="327300"/>
          </a:xfrm>
        </p:grpSpPr>
        <p:sp>
          <p:nvSpPr>
            <p:cNvPr id="466" name="Google Shape;466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8" name="Google Shape;468;p38"/>
          <p:cNvGrpSpPr/>
          <p:nvPr/>
        </p:nvGrpSpPr>
        <p:grpSpPr>
          <a:xfrm>
            <a:off x="1355137" y="1715197"/>
            <a:ext cx="307797" cy="301347"/>
            <a:chOff x="1233350" y="1619250"/>
            <a:chExt cx="466500" cy="456725"/>
          </a:xfrm>
        </p:grpSpPr>
        <p:sp>
          <p:nvSpPr>
            <p:cNvPr id="469" name="Google Shape;469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3" name="Google Shape;473;p38"/>
          <p:cNvGrpSpPr/>
          <p:nvPr/>
        </p:nvGrpSpPr>
        <p:grpSpPr>
          <a:xfrm>
            <a:off x="1809558" y="1721631"/>
            <a:ext cx="288465" cy="288465"/>
            <a:chOff x="1922075" y="1629000"/>
            <a:chExt cx="437200" cy="437200"/>
          </a:xfrm>
        </p:grpSpPr>
        <p:sp>
          <p:nvSpPr>
            <p:cNvPr id="474" name="Google Shape;474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253108" y="1720426"/>
            <a:ext cx="290873" cy="290873"/>
            <a:chOff x="2594325" y="1627175"/>
            <a:chExt cx="440850" cy="440850"/>
          </a:xfrm>
        </p:grpSpPr>
        <p:sp>
          <p:nvSpPr>
            <p:cNvPr id="477" name="Google Shape;477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0" name="Google Shape;480;p38"/>
          <p:cNvSpPr/>
          <p:nvPr/>
        </p:nvSpPr>
        <p:spPr>
          <a:xfrm>
            <a:off x="2710757" y="1733336"/>
            <a:ext cx="265108" cy="265091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81" name="Google Shape;481;p38"/>
          <p:cNvGrpSpPr/>
          <p:nvPr/>
        </p:nvGrpSpPr>
        <p:grpSpPr>
          <a:xfrm>
            <a:off x="3170014" y="1698670"/>
            <a:ext cx="236076" cy="334387"/>
            <a:chOff x="3984000" y="1594200"/>
            <a:chExt cx="357800" cy="506800"/>
          </a:xfrm>
        </p:grpSpPr>
        <p:sp>
          <p:nvSpPr>
            <p:cNvPr id="482" name="Google Shape;482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4" name="Google Shape;484;p38"/>
          <p:cNvGrpSpPr/>
          <p:nvPr/>
        </p:nvGrpSpPr>
        <p:grpSpPr>
          <a:xfrm>
            <a:off x="3577292" y="1770373"/>
            <a:ext cx="311030" cy="190979"/>
            <a:chOff x="4601275" y="1702875"/>
            <a:chExt cx="471400" cy="289450"/>
          </a:xfrm>
        </p:grpSpPr>
        <p:sp>
          <p:nvSpPr>
            <p:cNvPr id="485" name="Google Shape;485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0" name="Google Shape;490;p38"/>
          <p:cNvGrpSpPr/>
          <p:nvPr/>
        </p:nvGrpSpPr>
        <p:grpSpPr>
          <a:xfrm>
            <a:off x="4036960" y="1723641"/>
            <a:ext cx="281207" cy="284440"/>
            <a:chOff x="5297950" y="1632050"/>
            <a:chExt cx="426200" cy="431100"/>
          </a:xfrm>
        </p:grpSpPr>
        <p:sp>
          <p:nvSpPr>
            <p:cNvPr id="491" name="Google Shape;491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4480906" y="1715197"/>
            <a:ext cx="282823" cy="301347"/>
            <a:chOff x="5970800" y="1619250"/>
            <a:chExt cx="428650" cy="456725"/>
          </a:xfrm>
        </p:grpSpPr>
        <p:sp>
          <p:nvSpPr>
            <p:cNvPr id="494" name="Google Shape;494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9" name="Google Shape;499;p38"/>
          <p:cNvGrpSpPr/>
          <p:nvPr/>
        </p:nvGrpSpPr>
        <p:grpSpPr>
          <a:xfrm>
            <a:off x="4912777" y="1711567"/>
            <a:ext cx="317050" cy="289256"/>
            <a:chOff x="6625350" y="1613750"/>
            <a:chExt cx="480525" cy="438400"/>
          </a:xfrm>
        </p:grpSpPr>
        <p:sp>
          <p:nvSpPr>
            <p:cNvPr id="500" name="Google Shape;500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944624" y="2182103"/>
            <a:ext cx="239309" cy="257042"/>
            <a:chOff x="611175" y="2326900"/>
            <a:chExt cx="362700" cy="389575"/>
          </a:xfrm>
        </p:grpSpPr>
        <p:sp>
          <p:nvSpPr>
            <p:cNvPr id="506" name="Google Shape;506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10" name="Google Shape;510;p38"/>
          <p:cNvSpPr/>
          <p:nvPr/>
        </p:nvSpPr>
        <p:spPr>
          <a:xfrm>
            <a:off x="1382936" y="2184527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1827693" y="2184527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2" name="Google Shape;512;p38"/>
          <p:cNvSpPr/>
          <p:nvPr/>
        </p:nvSpPr>
        <p:spPr>
          <a:xfrm>
            <a:off x="2272451" y="2184527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13" name="Google Shape;513;p38"/>
          <p:cNvGrpSpPr/>
          <p:nvPr/>
        </p:nvGrpSpPr>
        <p:grpSpPr>
          <a:xfrm>
            <a:off x="2776014" y="2141016"/>
            <a:ext cx="134566" cy="336003"/>
            <a:chOff x="3386850" y="2264625"/>
            <a:chExt cx="203950" cy="509250"/>
          </a:xfrm>
        </p:grpSpPr>
        <p:sp>
          <p:nvSpPr>
            <p:cNvPr id="514" name="Google Shape;514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3677616" y="2183719"/>
            <a:ext cx="110385" cy="250592"/>
            <a:chOff x="4753325" y="2329350"/>
            <a:chExt cx="167300" cy="379800"/>
          </a:xfrm>
        </p:grpSpPr>
        <p:sp>
          <p:nvSpPr>
            <p:cNvPr id="517" name="Google Shape;517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230831" y="2142616"/>
            <a:ext cx="114442" cy="332787"/>
            <a:chOff x="4076175" y="2267050"/>
            <a:chExt cx="173450" cy="504375"/>
          </a:xfrm>
        </p:grpSpPr>
        <p:sp>
          <p:nvSpPr>
            <p:cNvPr id="520" name="Google Shape;520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22" name="Google Shape;522;p38"/>
          <p:cNvSpPr/>
          <p:nvPr/>
        </p:nvSpPr>
        <p:spPr>
          <a:xfrm>
            <a:off x="4051480" y="2177682"/>
            <a:ext cx="252209" cy="26589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23" name="Google Shape;523;p38"/>
          <p:cNvGrpSpPr/>
          <p:nvPr/>
        </p:nvGrpSpPr>
        <p:grpSpPr>
          <a:xfrm>
            <a:off x="4483725" y="2182501"/>
            <a:ext cx="277182" cy="256233"/>
            <a:chOff x="5975075" y="2327500"/>
            <a:chExt cx="420100" cy="388350"/>
          </a:xfrm>
        </p:grpSpPr>
        <p:sp>
          <p:nvSpPr>
            <p:cNvPr id="524" name="Google Shape;524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26" name="Google Shape;526;p38"/>
          <p:cNvGrpSpPr/>
          <p:nvPr/>
        </p:nvGrpSpPr>
        <p:grpSpPr>
          <a:xfrm>
            <a:off x="4982056" y="2174845"/>
            <a:ext cx="170030" cy="277182"/>
            <a:chOff x="6730350" y="2315900"/>
            <a:chExt cx="257700" cy="420100"/>
          </a:xfrm>
        </p:grpSpPr>
        <p:sp>
          <p:nvSpPr>
            <p:cNvPr id="527" name="Google Shape;527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1021161" y="2598255"/>
            <a:ext cx="86236" cy="314246"/>
            <a:chOff x="727175" y="2957625"/>
            <a:chExt cx="130700" cy="476275"/>
          </a:xfrm>
        </p:grpSpPr>
        <p:sp>
          <p:nvSpPr>
            <p:cNvPr id="533" name="Google Shape;533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1821656" y="2585787"/>
            <a:ext cx="264283" cy="339220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1411141" y="2585787"/>
            <a:ext cx="195796" cy="339220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2245848" y="2608317"/>
            <a:ext cx="305388" cy="294106"/>
            <a:chOff x="2583325" y="2972875"/>
            <a:chExt cx="462850" cy="445750"/>
          </a:xfrm>
        </p:grpSpPr>
        <p:sp>
          <p:nvSpPr>
            <p:cNvPr id="538" name="Google Shape;538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2680131" y="2652243"/>
            <a:ext cx="326337" cy="206270"/>
            <a:chOff x="3241525" y="3039450"/>
            <a:chExt cx="494600" cy="312625"/>
          </a:xfrm>
        </p:grpSpPr>
        <p:sp>
          <p:nvSpPr>
            <p:cNvPr id="541" name="Google Shape;541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>
            <a:off x="3592620" y="2615199"/>
            <a:ext cx="280415" cy="28039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44" name="Google Shape;544;p38"/>
          <p:cNvGrpSpPr/>
          <p:nvPr/>
        </p:nvGrpSpPr>
        <p:grpSpPr>
          <a:xfrm>
            <a:off x="4008752" y="2630487"/>
            <a:ext cx="337620" cy="249784"/>
            <a:chOff x="5255200" y="3006475"/>
            <a:chExt cx="511700" cy="378575"/>
          </a:xfrm>
        </p:grpSpPr>
        <p:sp>
          <p:nvSpPr>
            <p:cNvPr id="545" name="Google Shape;545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7" name="Google Shape;547;p38"/>
          <p:cNvGrpSpPr/>
          <p:nvPr/>
        </p:nvGrpSpPr>
        <p:grpSpPr>
          <a:xfrm>
            <a:off x="3151475" y="2615987"/>
            <a:ext cx="273157" cy="278782"/>
            <a:chOff x="3955900" y="2984500"/>
            <a:chExt cx="414000" cy="422525"/>
          </a:xfrm>
        </p:grpSpPr>
        <p:sp>
          <p:nvSpPr>
            <p:cNvPr id="548" name="Google Shape;548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51" name="Google Shape;551;p38"/>
          <p:cNvSpPr/>
          <p:nvPr/>
        </p:nvSpPr>
        <p:spPr>
          <a:xfrm>
            <a:off x="913203" y="3080097"/>
            <a:ext cx="305372" cy="240118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4515980" y="2602300"/>
            <a:ext cx="212720" cy="30619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53" name="Google Shape;553;p38"/>
          <p:cNvGrpSpPr/>
          <p:nvPr/>
        </p:nvGrpSpPr>
        <p:grpSpPr>
          <a:xfrm>
            <a:off x="4962725" y="2611948"/>
            <a:ext cx="208695" cy="296531"/>
            <a:chOff x="6701050" y="2978375"/>
            <a:chExt cx="316300" cy="449425"/>
          </a:xfrm>
        </p:grpSpPr>
        <p:sp>
          <p:nvSpPr>
            <p:cNvPr id="554" name="Google Shape;554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1360366" y="3100217"/>
            <a:ext cx="297339" cy="199837"/>
            <a:chOff x="1241275" y="3718400"/>
            <a:chExt cx="450650" cy="302875"/>
          </a:xfrm>
        </p:grpSpPr>
        <p:sp>
          <p:nvSpPr>
            <p:cNvPr id="557" name="Google Shape;557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1809160" y="3084907"/>
            <a:ext cx="289256" cy="230848"/>
            <a:chOff x="1921475" y="3695200"/>
            <a:chExt cx="438400" cy="349875"/>
          </a:xfrm>
        </p:grpSpPr>
        <p:sp>
          <p:nvSpPr>
            <p:cNvPr id="562" name="Google Shape;562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2256737" y="3081280"/>
            <a:ext cx="283615" cy="237709"/>
            <a:chOff x="2599825" y="3689700"/>
            <a:chExt cx="429850" cy="360275"/>
          </a:xfrm>
        </p:grpSpPr>
        <p:sp>
          <p:nvSpPr>
            <p:cNvPr id="566" name="Google Shape;566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2715183" y="3056701"/>
            <a:ext cx="256233" cy="267516"/>
            <a:chOff x="3294650" y="3652450"/>
            <a:chExt cx="388350" cy="405450"/>
          </a:xfrm>
        </p:grpSpPr>
        <p:sp>
          <p:nvSpPr>
            <p:cNvPr id="569" name="Google Shape;569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138591" y="3090551"/>
            <a:ext cx="298922" cy="219169"/>
            <a:chOff x="3936375" y="3703750"/>
            <a:chExt cx="453050" cy="332175"/>
          </a:xfrm>
        </p:grpSpPr>
        <p:sp>
          <p:nvSpPr>
            <p:cNvPr id="573" name="Google Shape;573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8" name="Google Shape;578;p38"/>
          <p:cNvGrpSpPr/>
          <p:nvPr/>
        </p:nvGrpSpPr>
        <p:grpSpPr>
          <a:xfrm>
            <a:off x="3583346" y="3090551"/>
            <a:ext cx="298922" cy="219169"/>
            <a:chOff x="4610450" y="3703750"/>
            <a:chExt cx="453050" cy="332175"/>
          </a:xfrm>
        </p:grpSpPr>
        <p:sp>
          <p:nvSpPr>
            <p:cNvPr id="579" name="Google Shape;579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038575" y="3068398"/>
            <a:ext cx="277974" cy="263475"/>
            <a:chOff x="5300400" y="3670175"/>
            <a:chExt cx="421300" cy="399325"/>
          </a:xfrm>
        </p:grpSpPr>
        <p:sp>
          <p:nvSpPr>
            <p:cNvPr id="582" name="Google Shape;582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7" name="Google Shape;587;p38"/>
          <p:cNvSpPr/>
          <p:nvPr/>
        </p:nvSpPr>
        <p:spPr>
          <a:xfrm>
            <a:off x="4467635" y="3045459"/>
            <a:ext cx="309413" cy="30939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88" name="Google Shape;588;p38"/>
          <p:cNvGrpSpPr/>
          <p:nvPr/>
        </p:nvGrpSpPr>
        <p:grpSpPr>
          <a:xfrm>
            <a:off x="4932109" y="3065165"/>
            <a:ext cx="269924" cy="269941"/>
            <a:chOff x="6654650" y="3665275"/>
            <a:chExt cx="409100" cy="409125"/>
          </a:xfrm>
        </p:grpSpPr>
        <p:sp>
          <p:nvSpPr>
            <p:cNvPr id="589" name="Google Shape;589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91" name="Google Shape;591;p38"/>
          <p:cNvGrpSpPr/>
          <p:nvPr/>
        </p:nvGrpSpPr>
        <p:grpSpPr>
          <a:xfrm>
            <a:off x="918034" y="3498635"/>
            <a:ext cx="292489" cy="292506"/>
            <a:chOff x="570875" y="4322250"/>
            <a:chExt cx="443300" cy="443325"/>
          </a:xfrm>
        </p:grpSpPr>
        <p:sp>
          <p:nvSpPr>
            <p:cNvPr id="592" name="Google Shape;592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96" name="Google Shape;596;p38"/>
          <p:cNvSpPr/>
          <p:nvPr/>
        </p:nvSpPr>
        <p:spPr>
          <a:xfrm>
            <a:off x="1350705" y="3555471"/>
            <a:ext cx="316671" cy="17888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97" name="Google Shape;597;p38"/>
          <p:cNvGrpSpPr/>
          <p:nvPr/>
        </p:nvGrpSpPr>
        <p:grpSpPr>
          <a:xfrm>
            <a:off x="1847428" y="3476896"/>
            <a:ext cx="212720" cy="335987"/>
            <a:chOff x="1979475" y="4289300"/>
            <a:chExt cx="322400" cy="509225"/>
          </a:xfrm>
        </p:grpSpPr>
        <p:sp>
          <p:nvSpPr>
            <p:cNvPr id="598" name="Google Shape;598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2273247" y="3481317"/>
            <a:ext cx="250988" cy="327145"/>
            <a:chOff x="2624850" y="4296000"/>
            <a:chExt cx="380400" cy="495825"/>
          </a:xfrm>
        </p:grpSpPr>
        <p:sp>
          <p:nvSpPr>
            <p:cNvPr id="602" name="Google Shape;602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05" name="Google Shape;605;p38"/>
          <p:cNvSpPr/>
          <p:nvPr/>
        </p:nvSpPr>
        <p:spPr>
          <a:xfrm>
            <a:off x="3153914" y="3510752"/>
            <a:ext cx="268308" cy="2683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2709157" y="3527676"/>
            <a:ext cx="268308" cy="23447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7" name="Google Shape;607;p38"/>
          <p:cNvSpPr/>
          <p:nvPr/>
        </p:nvSpPr>
        <p:spPr>
          <a:xfrm>
            <a:off x="3597453" y="3509548"/>
            <a:ext cx="270749" cy="2707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08" name="Google Shape;608;p38"/>
          <p:cNvGrpSpPr/>
          <p:nvPr/>
        </p:nvGrpSpPr>
        <p:grpSpPr>
          <a:xfrm>
            <a:off x="4022461" y="3513548"/>
            <a:ext cx="310205" cy="262683"/>
            <a:chOff x="5275975" y="4344850"/>
            <a:chExt cx="470150" cy="398125"/>
          </a:xfrm>
        </p:grpSpPr>
        <p:sp>
          <p:nvSpPr>
            <p:cNvPr id="609" name="Google Shape;609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12" name="Google Shape;612;p38"/>
          <p:cNvSpPr/>
          <p:nvPr/>
        </p:nvSpPr>
        <p:spPr>
          <a:xfrm>
            <a:off x="4482941" y="3505523"/>
            <a:ext cx="278798" cy="278782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13" name="Google Shape;613;p38"/>
          <p:cNvGrpSpPr/>
          <p:nvPr/>
        </p:nvGrpSpPr>
        <p:grpSpPr>
          <a:xfrm>
            <a:off x="4924043" y="3492202"/>
            <a:ext cx="286056" cy="305372"/>
            <a:chOff x="6642425" y="4312500"/>
            <a:chExt cx="433550" cy="462825"/>
          </a:xfrm>
        </p:grpSpPr>
        <p:sp>
          <p:nvSpPr>
            <p:cNvPr id="614" name="Google Shape;614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17" name="Google Shape;617;p38"/>
          <p:cNvSpPr/>
          <p:nvPr/>
        </p:nvSpPr>
        <p:spPr>
          <a:xfrm>
            <a:off x="880576" y="3981293"/>
            <a:ext cx="367410" cy="216761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18" name="Google Shape;618;p38"/>
          <p:cNvGrpSpPr/>
          <p:nvPr/>
        </p:nvGrpSpPr>
        <p:grpSpPr>
          <a:xfrm>
            <a:off x="1362376" y="3945420"/>
            <a:ext cx="293298" cy="288465"/>
            <a:chOff x="1244325" y="4999400"/>
            <a:chExt cx="444525" cy="437200"/>
          </a:xfrm>
        </p:grpSpPr>
        <p:sp>
          <p:nvSpPr>
            <p:cNvPr id="619" name="Google Shape;619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1833325" y="3936148"/>
            <a:ext cx="240926" cy="306988"/>
            <a:chOff x="1958100" y="4985350"/>
            <a:chExt cx="365150" cy="465275"/>
          </a:xfrm>
        </p:grpSpPr>
        <p:sp>
          <p:nvSpPr>
            <p:cNvPr id="625" name="Google Shape;625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2260348" y="3947829"/>
            <a:ext cx="276390" cy="284027"/>
            <a:chOff x="2605300" y="5003050"/>
            <a:chExt cx="418900" cy="430475"/>
          </a:xfrm>
        </p:grpSpPr>
        <p:sp>
          <p:nvSpPr>
            <p:cNvPr id="629" name="Google Shape;629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678116" y="3953882"/>
            <a:ext cx="330362" cy="271541"/>
            <a:chOff x="3238475" y="5012225"/>
            <a:chExt cx="500700" cy="411550"/>
          </a:xfrm>
        </p:grpSpPr>
        <p:sp>
          <p:nvSpPr>
            <p:cNvPr id="633" name="Google Shape;633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38" name="Google Shape;638;p38"/>
          <p:cNvGrpSpPr/>
          <p:nvPr/>
        </p:nvGrpSpPr>
        <p:grpSpPr>
          <a:xfrm>
            <a:off x="3551512" y="3924866"/>
            <a:ext cx="362593" cy="329554"/>
            <a:chOff x="4562200" y="4968250"/>
            <a:chExt cx="549550" cy="499475"/>
          </a:xfrm>
        </p:grpSpPr>
        <p:sp>
          <p:nvSpPr>
            <p:cNvPr id="639" name="Google Shape;639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3162360" y="3943408"/>
            <a:ext cx="251384" cy="292077"/>
            <a:chOff x="3972400" y="4996350"/>
            <a:chExt cx="381000" cy="442675"/>
          </a:xfrm>
        </p:grpSpPr>
        <p:sp>
          <p:nvSpPr>
            <p:cNvPr id="645" name="Google Shape;645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47" name="Google Shape;647;p38"/>
          <p:cNvGrpSpPr/>
          <p:nvPr/>
        </p:nvGrpSpPr>
        <p:grpSpPr>
          <a:xfrm>
            <a:off x="3999498" y="3918829"/>
            <a:ext cx="356144" cy="341628"/>
            <a:chOff x="5241175" y="4959100"/>
            <a:chExt cx="539775" cy="517775"/>
          </a:xfrm>
        </p:grpSpPr>
        <p:sp>
          <p:nvSpPr>
            <p:cNvPr id="648" name="Google Shape;648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54" name="Google Shape;654;p38"/>
          <p:cNvSpPr/>
          <p:nvPr/>
        </p:nvSpPr>
        <p:spPr>
          <a:xfrm>
            <a:off x="4465621" y="4003052"/>
            <a:ext cx="313438" cy="17324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55" name="Google Shape;655;p38"/>
          <p:cNvGrpSpPr/>
          <p:nvPr/>
        </p:nvGrpSpPr>
        <p:grpSpPr>
          <a:xfrm>
            <a:off x="4952251" y="3969586"/>
            <a:ext cx="228439" cy="262683"/>
            <a:chOff x="6685175" y="5036025"/>
            <a:chExt cx="346225" cy="398125"/>
          </a:xfrm>
        </p:grpSpPr>
        <p:sp>
          <p:nvSpPr>
            <p:cNvPr id="656" name="Google Shape;656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5567668" y="2369449"/>
            <a:ext cx="432570" cy="421334"/>
            <a:chOff x="5926225" y="921350"/>
            <a:chExt cx="517800" cy="504350"/>
          </a:xfrm>
        </p:grpSpPr>
        <p:sp>
          <p:nvSpPr>
            <p:cNvPr id="662" name="Google Shape;66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Google Shape;664;p38"/>
          <p:cNvSpPr/>
          <p:nvPr/>
        </p:nvSpPr>
        <p:spPr>
          <a:xfrm>
            <a:off x="5761588" y="260550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65" name="Google Shape;665;p38"/>
          <p:cNvGrpSpPr/>
          <p:nvPr/>
        </p:nvGrpSpPr>
        <p:grpSpPr>
          <a:xfrm>
            <a:off x="6452655" y="234882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646576" y="258488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5567937" y="3097873"/>
            <a:ext cx="1075937" cy="1047989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050248" y="3684970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3" name="Google Shape;673;p38"/>
          <p:cNvSpPr txBox="1"/>
          <p:nvPr/>
        </p:nvSpPr>
        <p:spPr>
          <a:xfrm>
            <a:off x="5456625" y="8039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chemeClr val="dk1"/>
              </a:buClr>
              <a:buSzPts val="1100"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285750"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285750"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fill color and opacity.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285750"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chemeClr val="dk1"/>
              </a:buClr>
              <a:buSzPts val="1100"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4" name="Google Shape;674;p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9"/>
          <p:cNvGrpSpPr/>
          <p:nvPr/>
        </p:nvGrpSpPr>
        <p:grpSpPr>
          <a:xfrm>
            <a:off x="3058888" y="1550129"/>
            <a:ext cx="445718" cy="445753"/>
            <a:chOff x="3706812" y="1035050"/>
            <a:chExt cx="4792662" cy="4787899"/>
          </a:xfrm>
        </p:grpSpPr>
        <p:sp>
          <p:nvSpPr>
            <p:cNvPr id="680" name="Google Shape;680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1779395" y="1550159"/>
            <a:ext cx="443331" cy="445437"/>
            <a:chOff x="1400175" y="1220787"/>
            <a:chExt cx="4473575" cy="4476750"/>
          </a:xfrm>
        </p:grpSpPr>
        <p:sp>
          <p:nvSpPr>
            <p:cNvPr id="687" name="Google Shape;687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92" name="Google Shape;692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96" name="Google Shape;696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4341572" y="1550335"/>
            <a:ext cx="445621" cy="445591"/>
            <a:chOff x="5732756" y="2682276"/>
            <a:chExt cx="719905" cy="719856"/>
          </a:xfrm>
        </p:grpSpPr>
        <p:sp>
          <p:nvSpPr>
            <p:cNvPr id="702" name="Google Shape;702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9"/>
          <p:cNvGrpSpPr/>
          <p:nvPr/>
        </p:nvGrpSpPr>
        <p:grpSpPr>
          <a:xfrm>
            <a:off x="4982889" y="1550327"/>
            <a:ext cx="445627" cy="445604"/>
            <a:chOff x="6768809" y="2682265"/>
            <a:chExt cx="719915" cy="719877"/>
          </a:xfrm>
        </p:grpSpPr>
        <p:sp>
          <p:nvSpPr>
            <p:cNvPr id="706" name="Google Shape;706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5624211" y="1550358"/>
            <a:ext cx="445753" cy="445545"/>
            <a:chOff x="7804870" y="2682313"/>
            <a:chExt cx="720118" cy="719782"/>
          </a:xfrm>
        </p:grpSpPr>
        <p:sp>
          <p:nvSpPr>
            <p:cNvPr id="711" name="Google Shape;711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39"/>
          <p:cNvGrpSpPr/>
          <p:nvPr/>
        </p:nvGrpSpPr>
        <p:grpSpPr>
          <a:xfrm>
            <a:off x="6265659" y="1550125"/>
            <a:ext cx="446293" cy="446006"/>
            <a:chOff x="8841135" y="2681940"/>
            <a:chExt cx="720990" cy="720527"/>
          </a:xfrm>
        </p:grpSpPr>
        <p:sp>
          <p:nvSpPr>
            <p:cNvPr id="717" name="Google Shape;717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24" name="Google Shape;724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39"/>
          <p:cNvGrpSpPr/>
          <p:nvPr/>
        </p:nvGrpSpPr>
        <p:grpSpPr>
          <a:xfrm>
            <a:off x="6907647" y="1550363"/>
            <a:ext cx="445803" cy="445535"/>
            <a:chOff x="9878272" y="2682320"/>
            <a:chExt cx="720199" cy="719767"/>
          </a:xfrm>
        </p:grpSpPr>
        <p:sp>
          <p:nvSpPr>
            <p:cNvPr id="727" name="Google Shape;727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39"/>
          <p:cNvGrpSpPr/>
          <p:nvPr/>
        </p:nvGrpSpPr>
        <p:grpSpPr>
          <a:xfrm>
            <a:off x="7549143" y="1550280"/>
            <a:ext cx="445700" cy="445701"/>
            <a:chOff x="10914618" y="2682187"/>
            <a:chExt cx="720033" cy="720033"/>
          </a:xfrm>
        </p:grpSpPr>
        <p:sp>
          <p:nvSpPr>
            <p:cNvPr id="731" name="Google Shape;731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39"/>
          <p:cNvGrpSpPr/>
          <p:nvPr/>
        </p:nvGrpSpPr>
        <p:grpSpPr>
          <a:xfrm>
            <a:off x="1772666" y="843057"/>
            <a:ext cx="361521" cy="445816"/>
            <a:chOff x="1582665" y="1011072"/>
            <a:chExt cx="584040" cy="720220"/>
          </a:xfrm>
        </p:grpSpPr>
        <p:sp>
          <p:nvSpPr>
            <p:cNvPr id="738" name="Google Shape;738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39"/>
          <p:cNvGrpSpPr/>
          <p:nvPr/>
        </p:nvGrpSpPr>
        <p:grpSpPr>
          <a:xfrm>
            <a:off x="2374050" y="843078"/>
            <a:ext cx="379481" cy="445796"/>
            <a:chOff x="2554206" y="1011105"/>
            <a:chExt cx="613055" cy="720187"/>
          </a:xfrm>
        </p:grpSpPr>
        <p:sp>
          <p:nvSpPr>
            <p:cNvPr id="744" name="Google Shape;744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39"/>
          <p:cNvGrpSpPr/>
          <p:nvPr/>
        </p:nvGrpSpPr>
        <p:grpSpPr>
          <a:xfrm>
            <a:off x="6922225" y="797420"/>
            <a:ext cx="460705" cy="491455"/>
            <a:chOff x="9901824" y="937343"/>
            <a:chExt cx="744273" cy="793950"/>
          </a:xfrm>
        </p:grpSpPr>
        <p:grpSp>
          <p:nvGrpSpPr>
            <p:cNvPr id="748" name="Google Shape;748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49" name="Google Shape;749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9" name="Google Shape;759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39"/>
          <p:cNvGrpSpPr/>
          <p:nvPr/>
        </p:nvGrpSpPr>
        <p:grpSpPr>
          <a:xfrm>
            <a:off x="2993392" y="843246"/>
            <a:ext cx="369868" cy="445629"/>
            <a:chOff x="3554761" y="1011374"/>
            <a:chExt cx="597525" cy="719918"/>
          </a:xfrm>
        </p:grpSpPr>
        <p:sp>
          <p:nvSpPr>
            <p:cNvPr id="766" name="Google Shape;766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3603124" y="843034"/>
            <a:ext cx="370755" cy="445841"/>
            <a:chOff x="4539787" y="1011032"/>
            <a:chExt cx="598958" cy="720261"/>
          </a:xfrm>
        </p:grpSpPr>
        <p:sp>
          <p:nvSpPr>
            <p:cNvPr id="771" name="Google Shape;771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6" name="Google Shape;776;p39"/>
          <p:cNvGrpSpPr/>
          <p:nvPr/>
        </p:nvGrpSpPr>
        <p:grpSpPr>
          <a:xfrm>
            <a:off x="4213742" y="843142"/>
            <a:ext cx="366917" cy="445733"/>
            <a:chOff x="5526246" y="1011207"/>
            <a:chExt cx="592758" cy="720086"/>
          </a:xfrm>
        </p:grpSpPr>
        <p:sp>
          <p:nvSpPr>
            <p:cNvPr id="777" name="Google Shape;777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84" name="Google Shape;784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7622793" y="843111"/>
            <a:ext cx="298405" cy="445762"/>
            <a:chOff x="11033597" y="1011159"/>
            <a:chExt cx="482075" cy="720133"/>
          </a:xfrm>
        </p:grpSpPr>
        <p:sp>
          <p:nvSpPr>
            <p:cNvPr id="789" name="Google Shape;789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39"/>
          <p:cNvGrpSpPr/>
          <p:nvPr/>
        </p:nvGrpSpPr>
        <p:grpSpPr>
          <a:xfrm>
            <a:off x="6221658" y="797420"/>
            <a:ext cx="460705" cy="491455"/>
            <a:chOff x="8770051" y="937343"/>
            <a:chExt cx="744273" cy="793950"/>
          </a:xfrm>
        </p:grpSpPr>
        <p:sp>
          <p:nvSpPr>
            <p:cNvPr id="794" name="Google Shape;794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9" name="Google Shape;799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00" name="Google Shape;80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0" name="Google Shape;810;p39"/>
          <p:cNvGrpSpPr/>
          <p:nvPr/>
        </p:nvGrpSpPr>
        <p:grpSpPr>
          <a:xfrm>
            <a:off x="4820522" y="797420"/>
            <a:ext cx="460705" cy="491455"/>
            <a:chOff x="6506504" y="937343"/>
            <a:chExt cx="744273" cy="793950"/>
          </a:xfrm>
        </p:grpSpPr>
        <p:sp>
          <p:nvSpPr>
            <p:cNvPr id="811" name="Google Shape;811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4" name="Google Shape;814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15" name="Google Shape;81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5" name="Google Shape;825;p39"/>
          <p:cNvGrpSpPr/>
          <p:nvPr/>
        </p:nvGrpSpPr>
        <p:grpSpPr>
          <a:xfrm>
            <a:off x="5521090" y="797420"/>
            <a:ext cx="460705" cy="491455"/>
            <a:chOff x="7638277" y="937343"/>
            <a:chExt cx="744273" cy="793950"/>
          </a:xfrm>
        </p:grpSpPr>
        <p:sp>
          <p:nvSpPr>
            <p:cNvPr id="826" name="Google Shape;826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0" name="Google Shape;830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31" name="Google Shape;83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1" name="Google Shape;841;p39"/>
          <p:cNvGrpSpPr/>
          <p:nvPr/>
        </p:nvGrpSpPr>
        <p:grpSpPr>
          <a:xfrm>
            <a:off x="3061200" y="2986973"/>
            <a:ext cx="445779" cy="400764"/>
            <a:chOff x="3778727" y="4460423"/>
            <a:chExt cx="720160" cy="647438"/>
          </a:xfrm>
        </p:grpSpPr>
        <p:sp>
          <p:nvSpPr>
            <p:cNvPr id="842" name="Google Shape;842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50" name="Google Shape;850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4343307" y="2964459"/>
            <a:ext cx="445833" cy="445792"/>
            <a:chOff x="5926265" y="4424051"/>
            <a:chExt cx="720246" cy="720181"/>
          </a:xfrm>
        </p:grpSpPr>
        <p:sp>
          <p:nvSpPr>
            <p:cNvPr id="855" name="Google Shape;855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60" name="Google Shape;860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5" name="Google Shape;865;p39"/>
          <p:cNvGrpSpPr/>
          <p:nvPr/>
        </p:nvGrpSpPr>
        <p:grpSpPr>
          <a:xfrm>
            <a:off x="2420095" y="2983431"/>
            <a:ext cx="445680" cy="407853"/>
            <a:chOff x="2704878" y="4454697"/>
            <a:chExt cx="720000" cy="658889"/>
          </a:xfrm>
        </p:grpSpPr>
        <p:sp>
          <p:nvSpPr>
            <p:cNvPr id="866" name="Google Shape;866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3702368" y="2985389"/>
            <a:ext cx="445549" cy="403935"/>
            <a:chOff x="4852681" y="4457861"/>
            <a:chExt cx="719788" cy="652561"/>
          </a:xfrm>
        </p:grpSpPr>
        <p:sp>
          <p:nvSpPr>
            <p:cNvPr id="873" name="Google Shape;873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4527" y="2975826"/>
            <a:ext cx="445818" cy="423063"/>
            <a:chOff x="7000306" y="4442411"/>
            <a:chExt cx="720224" cy="683463"/>
          </a:xfrm>
        </p:grpSpPr>
        <p:sp>
          <p:nvSpPr>
            <p:cNvPr id="877" name="Google Shape;877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5625737" y="2973621"/>
            <a:ext cx="445779" cy="427468"/>
            <a:chOff x="8074325" y="4438852"/>
            <a:chExt cx="720160" cy="690579"/>
          </a:xfrm>
        </p:grpSpPr>
        <p:sp>
          <p:nvSpPr>
            <p:cNvPr id="883" name="Google Shape;883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9"/>
          <p:cNvGrpSpPr/>
          <p:nvPr/>
        </p:nvGrpSpPr>
        <p:grpSpPr>
          <a:xfrm>
            <a:off x="6908082" y="2987572"/>
            <a:ext cx="445629" cy="399565"/>
            <a:chOff x="9878975" y="4425243"/>
            <a:chExt cx="719918" cy="645502"/>
          </a:xfrm>
        </p:grpSpPr>
        <p:sp>
          <p:nvSpPr>
            <p:cNvPr id="890" name="Google Shape;890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7549099" y="2976371"/>
            <a:ext cx="445785" cy="421964"/>
            <a:chOff x="10914544" y="4407150"/>
            <a:chExt cx="720170" cy="681687"/>
          </a:xfrm>
        </p:grpSpPr>
        <p:sp>
          <p:nvSpPr>
            <p:cNvPr id="894" name="Google Shape;894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39"/>
          <p:cNvGrpSpPr/>
          <p:nvPr/>
        </p:nvGrpSpPr>
        <p:grpSpPr>
          <a:xfrm>
            <a:off x="6266889" y="2984487"/>
            <a:ext cx="445805" cy="405735"/>
            <a:chOff x="8843122" y="4420259"/>
            <a:chExt cx="720202" cy="655469"/>
          </a:xfrm>
        </p:grpSpPr>
        <p:sp>
          <p:nvSpPr>
            <p:cNvPr id="899" name="Google Shape;899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06" name="Google Shape;906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39"/>
          <p:cNvGrpSpPr/>
          <p:nvPr/>
        </p:nvGrpSpPr>
        <p:grpSpPr>
          <a:xfrm>
            <a:off x="3761150" y="2300567"/>
            <a:ext cx="445767" cy="359478"/>
            <a:chOff x="2595501" y="3253725"/>
            <a:chExt cx="720141" cy="580739"/>
          </a:xfrm>
        </p:grpSpPr>
        <p:sp>
          <p:nvSpPr>
            <p:cNvPr id="914" name="Google Shape;914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5143821" y="2257537"/>
            <a:ext cx="443879" cy="445541"/>
            <a:chOff x="4764809" y="3184208"/>
            <a:chExt cx="717090" cy="719775"/>
          </a:xfrm>
        </p:grpSpPr>
        <p:sp>
          <p:nvSpPr>
            <p:cNvPr id="919" name="Google Shape;919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23" name="Google Shape;923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9"/>
          <p:cNvGrpSpPr/>
          <p:nvPr/>
        </p:nvGrpSpPr>
        <p:grpSpPr>
          <a:xfrm>
            <a:off x="6524584" y="2257496"/>
            <a:ext cx="443283" cy="445620"/>
            <a:chOff x="6931035" y="3184144"/>
            <a:chExt cx="716128" cy="719903"/>
          </a:xfrm>
        </p:grpSpPr>
        <p:sp>
          <p:nvSpPr>
            <p:cNvPr id="927" name="Google Shape;927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39"/>
          <p:cNvGrpSpPr/>
          <p:nvPr/>
        </p:nvGrpSpPr>
        <p:grpSpPr>
          <a:xfrm>
            <a:off x="5833278" y="2257448"/>
            <a:ext cx="445727" cy="445714"/>
            <a:chOff x="5846429" y="3184067"/>
            <a:chExt cx="720076" cy="720055"/>
          </a:xfrm>
        </p:grpSpPr>
        <p:sp>
          <p:nvSpPr>
            <p:cNvPr id="932" name="Google Shape;932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520481" y="2257395"/>
            <a:ext cx="303698" cy="445825"/>
            <a:chOff x="655600" y="3183978"/>
            <a:chExt cx="490627" cy="720234"/>
          </a:xfrm>
        </p:grpSpPr>
        <p:sp>
          <p:nvSpPr>
            <p:cNvPr id="937" name="Google Shape;937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7213445" y="2257509"/>
            <a:ext cx="189785" cy="445592"/>
            <a:chOff x="8011692" y="3184166"/>
            <a:chExt cx="306600" cy="719859"/>
          </a:xfrm>
        </p:grpSpPr>
        <p:sp>
          <p:nvSpPr>
            <p:cNvPr id="943" name="Google Shape;943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39"/>
          <p:cNvGrpSpPr/>
          <p:nvPr/>
        </p:nvGrpSpPr>
        <p:grpSpPr>
          <a:xfrm>
            <a:off x="7648232" y="2257259"/>
            <a:ext cx="246199" cy="445516"/>
            <a:chOff x="4556125" y="630237"/>
            <a:chExt cx="3081338" cy="5568950"/>
          </a:xfrm>
        </p:grpSpPr>
        <p:sp>
          <p:nvSpPr>
            <p:cNvPr id="950" name="Google Shape;950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39"/>
          <p:cNvGrpSpPr/>
          <p:nvPr/>
        </p:nvGrpSpPr>
        <p:grpSpPr>
          <a:xfrm>
            <a:off x="1829253" y="2257461"/>
            <a:ext cx="445768" cy="445697"/>
            <a:chOff x="1674084" y="3214987"/>
            <a:chExt cx="720142" cy="720027"/>
          </a:xfrm>
        </p:grpSpPr>
        <p:sp>
          <p:nvSpPr>
            <p:cNvPr id="958" name="Google Shape;958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71" name="Google Shape;971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76" name="Google Shape;976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39"/>
          <p:cNvGrpSpPr/>
          <p:nvPr/>
        </p:nvGrpSpPr>
        <p:grpSpPr>
          <a:xfrm>
            <a:off x="1879308" y="3687410"/>
            <a:ext cx="445901" cy="413282"/>
            <a:chOff x="1570037" y="1341437"/>
            <a:chExt cx="4943475" cy="4576762"/>
          </a:xfrm>
        </p:grpSpPr>
        <p:sp>
          <p:nvSpPr>
            <p:cNvPr id="980" name="Google Shape;980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39"/>
          <p:cNvGrpSpPr/>
          <p:nvPr/>
        </p:nvGrpSpPr>
        <p:grpSpPr>
          <a:xfrm>
            <a:off x="4364629" y="3671513"/>
            <a:ext cx="441332" cy="445721"/>
            <a:chOff x="5770007" y="5489899"/>
            <a:chExt cx="712976" cy="720067"/>
          </a:xfrm>
        </p:grpSpPr>
        <p:sp>
          <p:nvSpPr>
            <p:cNvPr id="987" name="Google Shape;987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39"/>
          <p:cNvGrpSpPr/>
          <p:nvPr/>
        </p:nvGrpSpPr>
        <p:grpSpPr>
          <a:xfrm>
            <a:off x="5157422" y="3693981"/>
            <a:ext cx="445651" cy="400824"/>
            <a:chOff x="7050768" y="5526199"/>
            <a:chExt cx="719953" cy="647534"/>
          </a:xfrm>
        </p:grpSpPr>
        <p:sp>
          <p:nvSpPr>
            <p:cNvPr id="996" name="Google Shape;996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39"/>
          <p:cNvGrpSpPr/>
          <p:nvPr/>
        </p:nvGrpSpPr>
        <p:grpSpPr>
          <a:xfrm>
            <a:off x="6751938" y="3694053"/>
            <a:ext cx="445681" cy="400651"/>
            <a:chOff x="9626723" y="5526313"/>
            <a:chExt cx="720002" cy="647256"/>
          </a:xfrm>
        </p:grpSpPr>
        <p:sp>
          <p:nvSpPr>
            <p:cNvPr id="1009" name="Google Shape;1009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39"/>
          <p:cNvGrpSpPr/>
          <p:nvPr/>
        </p:nvGrpSpPr>
        <p:grpSpPr>
          <a:xfrm>
            <a:off x="7549176" y="3671490"/>
            <a:ext cx="445582" cy="445743"/>
            <a:chOff x="10914672" y="5489861"/>
            <a:chExt cx="719842" cy="720102"/>
          </a:xfrm>
        </p:grpSpPr>
        <p:sp>
          <p:nvSpPr>
            <p:cNvPr id="1022" name="Google Shape;1022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39"/>
          <p:cNvGrpSpPr/>
          <p:nvPr/>
        </p:nvGrpSpPr>
        <p:grpSpPr>
          <a:xfrm>
            <a:off x="5954638" y="3681752"/>
            <a:ext cx="445821" cy="425246"/>
            <a:chOff x="8338678" y="5506443"/>
            <a:chExt cx="720227" cy="686988"/>
          </a:xfrm>
        </p:grpSpPr>
        <p:sp>
          <p:nvSpPr>
            <p:cNvPr id="1035" name="Google Shape;1035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39"/>
          <p:cNvGrpSpPr/>
          <p:nvPr/>
        </p:nvGrpSpPr>
        <p:grpSpPr>
          <a:xfrm>
            <a:off x="2676293" y="3736344"/>
            <a:ext cx="1336824" cy="316035"/>
            <a:chOff x="3042485" y="5594633"/>
            <a:chExt cx="2159652" cy="510557"/>
          </a:xfrm>
        </p:grpSpPr>
        <p:sp>
          <p:nvSpPr>
            <p:cNvPr id="1042" name="Google Shape;1042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58" name="Google Shape;1058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39"/>
          <p:cNvGrpSpPr/>
          <p:nvPr/>
        </p:nvGrpSpPr>
        <p:grpSpPr>
          <a:xfrm>
            <a:off x="6788035" y="4378460"/>
            <a:ext cx="373053" cy="445791"/>
            <a:chOff x="8095060" y="5664590"/>
            <a:chExt cx="497404" cy="594389"/>
          </a:xfrm>
        </p:grpSpPr>
        <p:grpSp>
          <p:nvGrpSpPr>
            <p:cNvPr id="1064" name="Google Shape;1064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65" name="Google Shape;1065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69" name="Google Shape;1069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2" name="Google Shape;1072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3" name="Google Shape;1073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6" name="Google Shape;1076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77" name="Google Shape;1077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0" name="Google Shape;1080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81" name="Google Shape;1081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3973892" y="4378543"/>
            <a:ext cx="1079865" cy="445620"/>
            <a:chOff x="2571250" y="5664711"/>
            <a:chExt cx="1439820" cy="594160"/>
          </a:xfrm>
        </p:grpSpPr>
        <p:sp>
          <p:nvSpPr>
            <p:cNvPr id="1090" name="Google Shape;1090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15" name="Google Shape;1115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16" name="Google Shape;1116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19" name="Google Shape;1119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1" name="Google Shape;1121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22" name="Google Shape;112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4" name="Google Shape;1124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/>
              <a:t>Diagrams and infographics</a:t>
            </a:r>
            <a:endParaRPr sz="200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chemeClr val="dk1"/>
              </a:buClr>
              <a:buSzPts val="1100"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1" name="Google Shape;1131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6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07896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07896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2" name="Google Shape;1132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600">
                <a:solidFill>
                  <a:srgbClr val="FF9900"/>
                </a:solidFill>
              </a:rPr>
              <a:t>😉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1133" name="Google Shape;1133;p4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88" y="3000398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Organization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r>
              <a:rPr lang="de-CH" dirty="0"/>
              <a:t>Data </a:t>
            </a:r>
            <a:r>
              <a:rPr lang="de-CH" dirty="0" err="1"/>
              <a:t>types</a:t>
            </a:r>
            <a:endParaRPr lang="de-CH" dirty="0"/>
          </a:p>
          <a:p>
            <a:r>
              <a:rPr lang="de-CH" u="sng" dirty="0" err="1"/>
              <a:t>Descriptive</a:t>
            </a:r>
            <a:r>
              <a:rPr lang="de-CH" u="sng" dirty="0"/>
              <a:t> </a:t>
            </a:r>
            <a:r>
              <a:rPr lang="de-CH" u="sng" dirty="0" err="1"/>
              <a:t>analysis</a:t>
            </a:r>
            <a:endParaRPr lang="de-CH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3982817" y="1803777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: </a:t>
            </a:r>
            <a:r>
              <a:rPr lang="de-CH" dirty="0" err="1"/>
              <a:t>diamonds</a:t>
            </a:r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04" y="2084904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760300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de-CH" b="0" dirty="0" err="1"/>
                  <a:t>Approximate</a:t>
                </a:r>
                <a:r>
                  <a:rPr lang="de-CH" b="0" dirty="0"/>
                  <a:t> </a:t>
                </a:r>
                <a:r>
                  <a:rPr lang="de-CH" b="0" dirty="0" err="1"/>
                  <a:t>response</a:t>
                </a:r>
                <a:r>
                  <a:rPr lang="de-CH" b="0" dirty="0"/>
                  <a:t> </a:t>
                </a:r>
                <a:r>
                  <a:rPr lang="de-CH" b="0" dirty="0" err="1"/>
                  <a:t>by</a:t>
                </a:r>
                <a:r>
                  <a:rPr lang="de-CH" b="0" dirty="0"/>
                  <a:t> </a:t>
                </a:r>
                <a:r>
                  <a:rPr lang="de-CH" b="0" dirty="0" err="1"/>
                  <a:t>covariables</a:t>
                </a:r>
                <a:br>
                  <a:rPr lang="de-CH" b="0" dirty="0"/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pPr lvl="0"/>
                <a:r>
                  <a:rPr lang="de-CH" dirty="0" err="1"/>
                  <a:t>Estimate</a:t>
                </a:r>
                <a:r>
                  <a:rPr lang="de-CH" dirty="0"/>
                  <a:t> </a:t>
                </a:r>
                <a:r>
                  <a:rPr lang="de-CH" dirty="0" err="1"/>
                  <a:t>unknown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from</a:t>
                </a:r>
                <a:r>
                  <a:rPr lang="de-CH" dirty="0"/>
                  <a:t> </a:t>
                </a:r>
                <a:r>
                  <a:rPr lang="de-CH" dirty="0" err="1"/>
                  <a:t>data</a:t>
                </a:r>
                <a:r>
                  <a:rPr lang="de-CH" dirty="0"/>
                  <a:t> </a:t>
                </a:r>
                <a:r>
                  <a:rPr lang="de-CH" dirty="0" err="1"/>
                  <a:t>by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de-CH" b="0" dirty="0"/>
              </a:p>
              <a:p>
                <a:pPr lvl="0"/>
                <a:r>
                  <a:rPr lang="de-CH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de-CH" b="0" dirty="0"/>
                  <a:t> </a:t>
                </a:r>
                <a:r>
                  <a:rPr lang="de-CH" b="0" dirty="0" err="1"/>
                  <a:t>to</a:t>
                </a:r>
                <a:r>
                  <a:rPr lang="de-CH" b="0" dirty="0"/>
                  <a:t> </a:t>
                </a:r>
                <a:r>
                  <a:rPr lang="de-CH" b="0" dirty="0" err="1"/>
                  <a:t>predict</a:t>
                </a:r>
                <a:r>
                  <a:rPr lang="de-CH" b="0" dirty="0"/>
                  <a:t> and </a:t>
                </a:r>
                <a:r>
                  <a:rPr lang="de-CH" b="0" dirty="0" err="1"/>
                  <a:t>to</a:t>
                </a:r>
                <a:r>
                  <a:rPr lang="de-CH" b="0" dirty="0"/>
                  <a:t> </a:t>
                </a:r>
                <a:r>
                  <a:rPr lang="de-CH" b="0" dirty="0" err="1"/>
                  <a:t>investigate</a:t>
                </a:r>
                <a:r>
                  <a:rPr lang="de-CH" b="0" dirty="0"/>
                  <a:t> </a:t>
                </a:r>
                <a:r>
                  <a:rPr lang="de-CH" b="0" dirty="0" err="1"/>
                  <a:t>relationships</a:t>
                </a:r>
                <a:endParaRPr lang="de-CH" b="0" dirty="0"/>
              </a:p>
              <a:p>
                <a:pPr lvl="0"/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r>
                  <a:rPr lang="de-CH" dirty="0"/>
                  <a:t> </a:t>
                </a:r>
                <a:br>
                  <a:rPr lang="de-CH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760300" cy="252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1890</Words>
  <Application>Microsoft Office PowerPoint</Application>
  <PresentationFormat>Bildschirmpräsentation (16:9)</PresentationFormat>
  <Paragraphs>387</Paragraphs>
  <Slides>59</Slides>
  <Notes>59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6" baseType="lpstr">
      <vt:lpstr>Roboto Condensed</vt:lpstr>
      <vt:lpstr>Oswald</vt:lpstr>
      <vt:lpstr>Cambria Math</vt:lpstr>
      <vt:lpstr>Arial</vt:lpstr>
      <vt:lpstr>Courier New</vt:lpstr>
      <vt:lpstr>Calibri</vt:lpstr>
      <vt:lpstr>Wolsey template</vt:lpstr>
      <vt:lpstr>Introduction to  Machine Learning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Logarithmic Response</vt:lpstr>
      <vt:lpstr>A Strong Model for Diamond Prices</vt:lpstr>
      <vt:lpstr>Exercise</vt:lpstr>
      <vt:lpstr> Generalized Linear Models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Grid Search CV</vt:lpstr>
      <vt:lpstr>Test Data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PowerPoint-Präsentation</vt:lpstr>
      <vt:lpstr>BIG CONCEPT</vt:lpstr>
      <vt:lpstr>YOU CAN ALSO SPLIT YOUR CONTENT</vt:lpstr>
      <vt:lpstr>IN TWO OR THREE COLUMNS</vt:lpstr>
      <vt:lpstr>A PICTURE IS WORTH A THOUSAND WORDS</vt:lpstr>
      <vt:lpstr>USE CHARTS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PowerPoint-Präsentation</vt:lpstr>
      <vt:lpstr>THANKS!</vt:lpstr>
      <vt:lpstr>CREDITS</vt:lpstr>
      <vt:lpstr>PowerPoint-Präsentation</vt:lpstr>
      <vt:lpstr>Diagrams and infographics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94</cp:revision>
  <dcterms:modified xsi:type="dcterms:W3CDTF">2020-09-18T09:48:20Z</dcterms:modified>
</cp:coreProperties>
</file>