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292" r:id="rId12"/>
    <p:sldId id="297" r:id="rId13"/>
    <p:sldId id="298" r:id="rId14"/>
    <p:sldId id="300" r:id="rId15"/>
    <p:sldId id="301" r:id="rId16"/>
    <p:sldId id="303" r:id="rId17"/>
    <p:sldId id="304" r:id="rId18"/>
    <p:sldId id="295" r:id="rId19"/>
    <p:sldId id="287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8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16" r:id="rId38"/>
    <p:sldId id="324" r:id="rId39"/>
    <p:sldId id="325" r:id="rId40"/>
    <p:sldId id="326" r:id="rId41"/>
    <p:sldId id="327" r:id="rId42"/>
    <p:sldId id="289" r:id="rId43"/>
    <p:sldId id="329" r:id="rId44"/>
    <p:sldId id="328" r:id="rId45"/>
    <p:sldId id="330" r:id="rId46"/>
    <p:sldId id="331" r:id="rId47"/>
    <p:sldId id="334" r:id="rId48"/>
    <p:sldId id="332" r:id="rId49"/>
    <p:sldId id="333" r:id="rId50"/>
    <p:sldId id="335" r:id="rId51"/>
    <p:sldId id="339" r:id="rId52"/>
    <p:sldId id="336" r:id="rId53"/>
    <p:sldId id="337" r:id="rId54"/>
    <p:sldId id="338" r:id="rId5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7"/>
    </p:embeddedFont>
    <p:embeddedFont>
      <p:font typeface="Oswald" panose="020B0604020202020204" charset="0"/>
      <p:regular r:id="rId58"/>
      <p:bold r:id="rId59"/>
    </p:embeddedFont>
    <p:embeddedFont>
      <p:font typeface="Roboto Condensed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93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33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mean-squared error</a:t>
                </a:r>
                <a:r>
                  <a:rPr lang="de-CH" b="0" dirty="0"/>
                  <a:t> 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/>
                  <a:t>Simple linear </a:t>
                </a:r>
                <a:r>
                  <a:rPr lang="de-CH" u="sng" dirty="0" err="1"/>
                  <a:t>regression</a:t>
                </a:r>
                <a:r>
                  <a:rPr lang="de-CH" dirty="0"/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b="1" dirty="0"/>
                  <a:t>1. </a:t>
                </a:r>
                <a:r>
                  <a:rPr lang="de-CH" b="1" dirty="0" err="1"/>
                  <a:t>Predictive</a:t>
                </a:r>
                <a:r>
                  <a:rPr lang="de-CH" b="1" dirty="0"/>
                  <a:t> Performance</a:t>
                </a:r>
              </a:p>
              <a:p>
                <a:r>
                  <a:rPr lang="de-CH" dirty="0"/>
                  <a:t>Absolute </a:t>
                </a:r>
                <a:r>
                  <a:rPr lang="de-CH" dirty="0" err="1"/>
                  <a:t>performance</a:t>
                </a:r>
                <a:r>
                  <a:rPr lang="de-CH" dirty="0"/>
                  <a:t>: MSE </a:t>
                </a:r>
                <a:r>
                  <a:rPr lang="de-CH" dirty="0" err="1"/>
                  <a:t>or</a:t>
                </a:r>
                <a:r>
                  <a:rPr lang="de-CH" dirty="0"/>
                  <a:t> Root-MSE</a:t>
                </a:r>
              </a:p>
              <a:p>
                <a:pPr lvl="0"/>
                <a:r>
                  <a:rPr lang="de-CH" dirty="0"/>
                  <a:t>Relative </a:t>
                </a:r>
                <a:r>
                  <a:rPr lang="de-CH" dirty="0" err="1"/>
                  <a:t>performance</a:t>
                </a:r>
                <a:r>
                  <a:rPr lang="de-CH" dirty="0"/>
                  <a:t>: R-</a:t>
                </a:r>
                <a:r>
                  <a:rPr lang="de-CH" dirty="0" err="1"/>
                  <a:t>squared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b="1" dirty="0"/>
                  <a:t>2. </a:t>
                </a:r>
                <a:r>
                  <a:rPr lang="de-CH" b="1" dirty="0" err="1"/>
                  <a:t>Validity</a:t>
                </a:r>
                <a:r>
                  <a:rPr lang="de-CH" b="1" dirty="0"/>
                  <a:t> </a:t>
                </a:r>
                <a:r>
                  <a:rPr lang="de-CH" b="1" dirty="0" err="1"/>
                  <a:t>of</a:t>
                </a:r>
                <a:r>
                  <a:rPr lang="de-CH" b="1" dirty="0"/>
                  <a:t> </a:t>
                </a:r>
                <a:r>
                  <a:rPr lang="de-CH" b="1" dirty="0" err="1"/>
                  <a:t>Assumptions</a:t>
                </a:r>
                <a:endParaRPr lang="de-CH" b="1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correct</a:t>
                </a:r>
                <a:endParaRPr lang="de-CH" dirty="0"/>
              </a:p>
              <a:p>
                <a:r>
                  <a:rPr lang="de-CH" b="0" i="1" dirty="0"/>
                  <a:t>Normal</a:t>
                </a:r>
                <a:r>
                  <a:rPr lang="de-CH" b="0" dirty="0"/>
                  <a:t> linear </a:t>
                </a:r>
                <a:r>
                  <a:rPr lang="de-CH" b="0" dirty="0" err="1"/>
                  <a:t>model</a:t>
                </a:r>
                <a:r>
                  <a:rPr lang="de-CH" b="0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marL="101600" indent="0">
                  <a:buNone/>
                </a:pPr>
                <a:r>
                  <a:rPr lang="de-CH" b="1" u="sng" dirty="0" err="1"/>
                  <a:t>Example</a:t>
                </a:r>
                <a:r>
                  <a:rPr lang="de-CH" b="1" u="sng" dirty="0"/>
                  <a:t>?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191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7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911575" y="279491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100045" y="368138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Collinearity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700005" y="3041607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524745" y="2155141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r>
              <a:rPr lang="de-CH" u="sng" dirty="0" err="1"/>
              <a:t>Example</a:t>
            </a:r>
            <a:endParaRPr lang="de-CH" u="sng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45" y="2369259"/>
            <a:ext cx="4189900" cy="1677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690027" y="2061484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-Hot-Encoding</a:t>
            </a:r>
          </a:p>
        </p:txBody>
      </p: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Non-linear </a:t>
                </a:r>
                <a:r>
                  <a:rPr lang="de-CH" dirty="0" err="1"/>
                  <a:t>terms</a:t>
                </a:r>
                <a:r>
                  <a:rPr lang="de-CH" dirty="0"/>
                  <a:t>, e.g. </a:t>
                </a:r>
                <a:r>
                  <a:rPr lang="de-CH" dirty="0" err="1"/>
                  <a:t>cubic</a:t>
                </a:r>
                <a:r>
                  <a:rPr lang="de-CH" dirty="0"/>
                  <a:t> </a:t>
                </a:r>
                <a:r>
                  <a:rPr lang="de-CH" dirty="0" err="1"/>
                  <a:t>regression</a:t>
                </a:r>
                <a:br>
                  <a:rPr lang="de-CH" dirty="0"/>
                </a:b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endParaRPr lang="de-CH" u="sng" dirty="0"/>
              </a:p>
              <a:p>
                <a:r>
                  <a:rPr lang="de-CH" dirty="0"/>
                  <a:t>Interactions → </a:t>
                </a:r>
                <a:r>
                  <a:rPr lang="de-CH" u="sng" dirty="0" err="1"/>
                  <a:t>Example</a:t>
                </a:r>
                <a:endParaRPr lang="de-CH" dirty="0"/>
              </a:p>
              <a:p>
                <a:r>
                  <a:rPr lang="de-CH" dirty="0" err="1"/>
                  <a:t>Transformations</a:t>
                </a:r>
                <a:r>
                  <a:rPr lang="de-CH" dirty="0"/>
                  <a:t> like </a:t>
                </a:r>
                <a:r>
                  <a:rPr lang="de-CH" dirty="0" err="1"/>
                  <a:t>logarithms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sepChr m:val="∣"/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dirty="0"/>
                  <a:t>/100 </a:t>
                </a:r>
                <a:r>
                  <a:rPr lang="de-CH" dirty="0" err="1"/>
                  <a:t>is</a:t>
                </a:r>
                <a:r>
                  <a:rPr lang="de-CH" dirty="0"/>
                  <a:t> </a:t>
                </a:r>
                <a:r>
                  <a:rPr lang="de-CH" dirty="0" err="1"/>
                  <a:t>effect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increasing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1% </a:t>
                </a:r>
              </a:p>
              <a:p>
                <a:pPr lvl="1"/>
                <a:r>
                  <a:rPr lang="de-CH" dirty="0"/>
                  <a:t>→ </a:t>
                </a:r>
                <a:r>
                  <a:rPr lang="de-CH" u="sng" dirty="0" err="1"/>
                  <a:t>Example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en-US" dirty="0"/>
                  <a:t>“A one point increase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is</a:t>
                </a:r>
                <a:r>
                  <a:rPr lang="en-US" dirty="0"/>
                  <a:t> associated with a relative increase in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⋅100%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de-CH" dirty="0"/>
                  <a:t>Derivation </a:t>
                </a:r>
                <a:r>
                  <a:rPr lang="de-CH" dirty="0" err="1"/>
                  <a:t>works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equation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CH" dirty="0"/>
              </a:p>
              <a:p>
                <a:r>
                  <a:rPr lang="de-CH" dirty="0" err="1"/>
                  <a:t>Unfortunately</a:t>
                </a:r>
                <a:r>
                  <a:rPr lang="de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i="1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→ GLMs</a:t>
                </a:r>
              </a:p>
              <a:p>
                <a:pPr marL="101600" indent="0">
                  <a:buNone/>
                </a:pPr>
                <a:r>
                  <a:rPr lang="de-CH" u="sng" dirty="0" err="1"/>
                  <a:t>Two</a:t>
                </a:r>
                <a:r>
                  <a:rPr lang="de-CH" u="sng" dirty="0"/>
                  <a:t> </a:t>
                </a:r>
                <a:r>
                  <a:rPr lang="de-CH" u="sng" dirty="0" err="1"/>
                  <a:t>examples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161855" cy="2861620"/>
              </a:xfrm>
              <a:prstGeom prst="rect">
                <a:avLst/>
              </a:prstGeom>
              <a:blipFill>
                <a:blip r:embed="rId3"/>
                <a:stretch>
                  <a:fillRect r="-39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2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A Strong Model </a:t>
            </a:r>
            <a:r>
              <a:rPr lang="de-CH" dirty="0" err="1"/>
              <a:t>for</a:t>
            </a:r>
            <a:r>
              <a:rPr lang="de-CH" dirty="0"/>
              <a:t> Diamond Prices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logarithms</a:t>
            </a:r>
            <a:endParaRPr lang="de-CH" dirty="0"/>
          </a:p>
          <a:p>
            <a:pPr marL="342900" indent="-342900"/>
            <a:r>
              <a:rPr lang="de-CH" dirty="0"/>
              <a:t>Interpret</a:t>
            </a:r>
          </a:p>
          <a:p>
            <a:pPr marL="342900" indent="-342900"/>
            <a:r>
              <a:rPr lang="de-CH" dirty="0" err="1"/>
              <a:t>Compare</a:t>
            </a:r>
            <a:endParaRPr lang="de-CH" dirty="0"/>
          </a:p>
          <a:p>
            <a:pPr marL="342900" indent="-342900"/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81" y="889635"/>
            <a:ext cx="4351020" cy="42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2651761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u="sng" dirty="0" err="1"/>
              <a:t>Example</a:t>
            </a:r>
            <a:r>
              <a:rPr lang="de-CH" u="sng" dirty="0"/>
              <a:t>?</a:t>
            </a: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Grid Search CV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«</a:t>
            </a:r>
            <a:r>
              <a:rPr lang="de-CH" dirty="0" err="1"/>
              <a:t>hyperparameter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CV?</a:t>
            </a:r>
          </a:p>
          <a:p>
            <a:r>
              <a:rPr lang="de-CH" dirty="0" err="1"/>
              <a:t>Randomized</a:t>
            </a:r>
            <a:r>
              <a:rPr lang="de-CH" dirty="0"/>
              <a:t> Search CV?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Test </a:t>
            </a:r>
            <a:r>
              <a:rPr lang="de-CH" dirty="0" err="1"/>
              <a:t>data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Test = Validation?</a:t>
            </a:r>
          </a:p>
          <a:p>
            <a:r>
              <a:rPr lang="de-CH" u="sng" dirty="0" err="1"/>
              <a:t>Example</a:t>
            </a:r>
            <a:r>
              <a:rPr lang="de-CH" u="sng" dirty="0"/>
              <a:t> </a:t>
            </a:r>
            <a:r>
              <a:rPr lang="de-CH" u="sng" dirty="0" err="1"/>
              <a:t>of</a:t>
            </a:r>
            <a:r>
              <a:rPr lang="de-CH" u="sng" dirty="0"/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7" y="2725017"/>
            <a:ext cx="3029828" cy="10836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091" y="2725016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052785" y="2688723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541235" y="354632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Stratified</a:t>
            </a:r>
            <a:r>
              <a:rPr lang="de-CH" sz="3600" dirty="0">
                <a:solidFill>
                  <a:srgbClr val="4BB5D9"/>
                </a:solidFill>
              </a:rPr>
              <a:t> </a:t>
            </a:r>
            <a:r>
              <a:rPr lang="de-CH" sz="3600" dirty="0" err="1">
                <a:solidFill>
                  <a:srgbClr val="4BB5D9"/>
                </a:solidFill>
              </a:rPr>
              <a:t>splits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36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572000" y="2865626"/>
            <a:ext cx="328595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418405" y="3617222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rgbClr val="4BB5D9"/>
                </a:solidFill>
              </a:rPr>
              <a:t>LightGBM</a:t>
            </a:r>
            <a:endParaRPr lang="de-CH" sz="36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031425" y="2663624"/>
            <a:ext cx="3177504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36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533837" y="3700445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36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«Collection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statistical</a:t>
            </a:r>
            <a:r>
              <a:rPr lang="de-CH" dirty="0"/>
              <a:t> </a:t>
            </a:r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predict</a:t>
            </a:r>
            <a:r>
              <a:rPr lang="de-CH" dirty="0"/>
              <a:t> </a:t>
            </a:r>
            <a:r>
              <a:rPr lang="de-CH" dirty="0" err="1"/>
              <a:t>things</a:t>
            </a:r>
            <a:r>
              <a:rPr lang="de-CH" dirty="0"/>
              <a:t> (</a:t>
            </a:r>
            <a:r>
              <a:rPr lang="de-CH" dirty="0" err="1"/>
              <a:t>supervised</a:t>
            </a:r>
            <a:r>
              <a:rPr lang="de-CH" dirty="0"/>
              <a:t> ML)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to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investigate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structure</a:t>
            </a:r>
            <a:r>
              <a:rPr lang="de-CH" dirty="0"/>
              <a:t> (</a:t>
            </a:r>
            <a:r>
              <a:rPr lang="de-CH" dirty="0" err="1"/>
              <a:t>unsupervised</a:t>
            </a:r>
            <a:r>
              <a:rPr lang="de-CH" dirty="0"/>
              <a:t> ML).»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dirty="0"/>
              <a:t>This </a:t>
            </a:r>
            <a:r>
              <a:rPr lang="de-CH" dirty="0" err="1"/>
              <a:t>lecture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on </a:t>
            </a:r>
            <a:r>
              <a:rPr lang="de-CH" dirty="0" err="1"/>
              <a:t>supervised</a:t>
            </a:r>
            <a:r>
              <a:rPr lang="de-CH" dirty="0"/>
              <a:t> ML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regression</a:t>
            </a:r>
            <a:r>
              <a:rPr lang="de-CH" dirty="0"/>
              <a:t> &amp; </a:t>
            </a:r>
            <a:r>
              <a:rPr lang="de-CH" dirty="0" err="1"/>
              <a:t>classification</a:t>
            </a:r>
            <a:r>
              <a:rPr lang="de-CH" dirty="0"/>
              <a:t>)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661599" cy="1692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815079" y="3413302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815202" y="2801575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1001022" y="4232374"/>
            <a:ext cx="4192173" cy="5232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112405" y="353015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815078" y="3413302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815202" y="2801575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11309" y="2287596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823293" y="2953652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910402" y="4035628"/>
            <a:ext cx="4219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3200" dirty="0">
                <a:solidFill>
                  <a:srgbClr val="92D050"/>
                </a:solidFill>
              </a:rPr>
              <a:t>→ </a:t>
            </a:r>
            <a:r>
              <a:rPr lang="de-CH" sz="2000" u="sng" dirty="0" err="1">
                <a:solidFill>
                  <a:srgbClr val="92D050"/>
                </a:solidFill>
              </a:rPr>
              <a:t>Example</a:t>
            </a:r>
            <a:endParaRPr lang="de-CH" sz="200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/>
              <a:t>Example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boosting</a:t>
            </a:r>
            <a:r>
              <a:rPr lang="de-CH" dirty="0"/>
              <a:t> </a:t>
            </a:r>
            <a:r>
              <a:rPr lang="de-CH" dirty="0" err="1"/>
              <a:t>rounds</a:t>
            </a:r>
            <a:r>
              <a:rPr lang="de-CH" dirty="0"/>
              <a:t>/</a:t>
            </a:r>
            <a:r>
              <a:rPr lang="de-CH" dirty="0" err="1"/>
              <a:t>trees</a:t>
            </a:r>
            <a:br>
              <a:rPr lang="de-CH" dirty="0"/>
            </a:br>
            <a:r>
              <a:rPr lang="de-CH" dirty="0"/>
              <a:t>→ find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early</a:t>
            </a:r>
            <a:r>
              <a:rPr lang="de-CH" dirty="0"/>
              <a:t> </a:t>
            </a:r>
            <a:r>
              <a:rPr lang="de-CH" dirty="0" err="1"/>
              <a:t>stopping</a:t>
            </a:r>
            <a:r>
              <a:rPr lang="de-CH" dirty="0"/>
              <a:t> (</a:t>
            </a:r>
            <a:r>
              <a:rPr lang="de-CH" dirty="0" err="1"/>
              <a:t>validation</a:t>
            </a:r>
            <a:r>
              <a:rPr lang="de-CH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Learning rate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reasonable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rounds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Regularization</a:t>
            </a:r>
            <a:endParaRPr lang="de-CH" dirty="0"/>
          </a:p>
          <a:p>
            <a:pPr lvl="1"/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depth</a:t>
            </a:r>
            <a:r>
              <a:rPr lang="de-CH" dirty="0"/>
              <a:t>,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leaves</a:t>
            </a:r>
            <a:r>
              <a:rPr lang="de-CH" dirty="0"/>
              <a:t>, </a:t>
            </a:r>
            <a:r>
              <a:rPr lang="de-CH" dirty="0" err="1"/>
              <a:t>loss</a:t>
            </a:r>
            <a:r>
              <a:rPr lang="de-CH" dirty="0"/>
              <a:t> </a:t>
            </a:r>
            <a:r>
              <a:rPr lang="de-CH" dirty="0" err="1"/>
              <a:t>penalties</a:t>
            </a:r>
            <a:r>
              <a:rPr lang="de-CH" dirty="0"/>
              <a:t>, …</a:t>
            </a:r>
          </a:p>
          <a:p>
            <a:pPr lvl="1"/>
            <a:r>
              <a:rPr lang="de-CH" dirty="0"/>
              <a:t>→ </a:t>
            </a:r>
            <a:r>
              <a:rPr lang="de-CH" dirty="0" err="1"/>
              <a:t>Grid</a:t>
            </a:r>
            <a:r>
              <a:rPr lang="de-CH" dirty="0"/>
              <a:t>/</a:t>
            </a:r>
            <a:r>
              <a:rPr lang="de-CH" dirty="0" err="1"/>
              <a:t>Randomized</a:t>
            </a:r>
            <a:r>
              <a:rPr lang="de-CH" dirty="0"/>
              <a:t> </a:t>
            </a:r>
            <a:r>
              <a:rPr lang="de-CH" dirty="0" err="1"/>
              <a:t>search</a:t>
            </a:r>
            <a:r>
              <a:rPr lang="de-CH" dirty="0"/>
              <a:t> &amp; </a:t>
            </a:r>
            <a:r>
              <a:rPr lang="de-CH" dirty="0" err="1"/>
              <a:t>iterate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32352" y="4289585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83480" y="1671226"/>
            <a:ext cx="16290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88" y="3000398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Organization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types</a:t>
            </a:r>
            <a:endParaRPr lang="de-CH" dirty="0"/>
          </a:p>
          <a:p>
            <a:r>
              <a:rPr lang="de-CH" u="sng" dirty="0" err="1"/>
              <a:t>Descriptive</a:t>
            </a:r>
            <a:r>
              <a:rPr lang="de-CH" u="sng" dirty="0"/>
              <a:t> </a:t>
            </a:r>
            <a:r>
              <a:rPr lang="de-CH" u="sng" dirty="0" err="1"/>
              <a:t>analysis</a:t>
            </a:r>
            <a:endParaRPr lang="de-CH" u="sng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3982817" y="1803777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Example</a:t>
            </a:r>
            <a:r>
              <a:rPr lang="de-CH" dirty="0"/>
              <a:t>: </a:t>
            </a:r>
            <a:r>
              <a:rPr lang="de-CH" dirty="0" err="1"/>
              <a:t>diamonds</a:t>
            </a: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04" y="2084904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de-CH" b="0" dirty="0" err="1"/>
                  <a:t>Approximate</a:t>
                </a:r>
                <a:r>
                  <a:rPr lang="de-CH" b="0" dirty="0"/>
                  <a:t> </a:t>
                </a:r>
                <a:r>
                  <a:rPr lang="de-CH" b="0" dirty="0" err="1"/>
                  <a:t>response</a:t>
                </a:r>
                <a:r>
                  <a:rPr lang="de-CH" b="0" dirty="0"/>
                  <a:t> </a:t>
                </a:r>
                <a:r>
                  <a:rPr lang="de-CH" b="0" dirty="0" err="1"/>
                  <a:t>by</a:t>
                </a:r>
                <a:r>
                  <a:rPr lang="de-CH" b="0" dirty="0"/>
                  <a:t> </a:t>
                </a:r>
                <a:r>
                  <a:rPr lang="de-CH" b="0" dirty="0" err="1"/>
                  <a:t>covariables</a:t>
                </a:r>
                <a:br>
                  <a:rPr lang="de-CH" b="0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lvl="0"/>
                <a:r>
                  <a:rPr lang="de-CH" dirty="0" err="1"/>
                  <a:t>Estimate</a:t>
                </a:r>
                <a:r>
                  <a:rPr lang="de-CH" dirty="0"/>
                  <a:t> </a:t>
                </a:r>
                <a:r>
                  <a:rPr lang="de-CH" dirty="0" err="1"/>
                  <a:t>unknown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CH" dirty="0"/>
                  <a:t> </a:t>
                </a:r>
                <a:r>
                  <a:rPr lang="de-CH" dirty="0" err="1"/>
                  <a:t>from</a:t>
                </a:r>
                <a:r>
                  <a:rPr lang="de-CH" dirty="0"/>
                  <a:t> </a:t>
                </a:r>
                <a:r>
                  <a:rPr lang="de-CH" dirty="0" err="1"/>
                  <a:t>data</a:t>
                </a:r>
                <a:r>
                  <a:rPr lang="de-CH" dirty="0"/>
                  <a:t> </a:t>
                </a:r>
                <a:r>
                  <a:rPr lang="de-CH" dirty="0" err="1"/>
                  <a:t>by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de-CH" b="0" dirty="0"/>
              </a:p>
              <a:p>
                <a:pPr lvl="0"/>
                <a:r>
                  <a:rPr lang="de-CH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de-CH" b="0" dirty="0"/>
                  <a:t>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predict</a:t>
                </a:r>
                <a:r>
                  <a:rPr lang="de-CH" b="0" dirty="0"/>
                  <a:t> and </a:t>
                </a:r>
                <a:r>
                  <a:rPr lang="de-CH" b="0" dirty="0" err="1"/>
                  <a:t>to</a:t>
                </a:r>
                <a:r>
                  <a:rPr lang="de-CH" b="0" dirty="0"/>
                  <a:t> </a:t>
                </a:r>
                <a:r>
                  <a:rPr lang="de-CH" b="0" dirty="0" err="1"/>
                  <a:t>investigate</a:t>
                </a:r>
                <a:r>
                  <a:rPr lang="de-CH" b="0" dirty="0"/>
                  <a:t> </a:t>
                </a:r>
                <a:r>
                  <a:rPr lang="de-CH" b="0" dirty="0" err="1"/>
                  <a:t>relationships</a:t>
                </a:r>
                <a:endParaRPr lang="de-CH" b="0" dirty="0"/>
              </a:p>
              <a:p>
                <a:pPr lvl="0"/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r>
                  <a:rPr lang="de-CH" dirty="0"/>
                  <a:t> </a:t>
                </a:r>
                <a:br>
                  <a:rPr lang="de-CH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760300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Microsoft Office PowerPoint</Application>
  <PresentationFormat>Bildschirmpräsentation (16:9)</PresentationFormat>
  <Paragraphs>372</Paragraphs>
  <Slides>54</Slides>
  <Notes>54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60" baseType="lpstr">
      <vt:lpstr>Roboto Condensed</vt:lpstr>
      <vt:lpstr>Cambria Math</vt:lpstr>
      <vt:lpstr>Arial</vt:lpstr>
      <vt:lpstr>Oswald</vt:lpstr>
      <vt:lpstr>Courier New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Logarithmic Response</vt:lpstr>
      <vt:lpstr>A Strong Model for Diamond Prices</vt:lpstr>
      <vt:lpstr>Exercise</vt:lpstr>
      <vt:lpstr> Generalized Linear Models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Grid Search CV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128</cp:revision>
  <dcterms:modified xsi:type="dcterms:W3CDTF">2020-09-19T09:14:12Z</dcterms:modified>
</cp:coreProperties>
</file>