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67"/>
  </p:notesMasterIdLst>
  <p:sldIdLst>
    <p:sldId id="256" r:id="rId2"/>
    <p:sldId id="305" r:id="rId3"/>
    <p:sldId id="306" r:id="rId4"/>
    <p:sldId id="353" r:id="rId5"/>
    <p:sldId id="286" r:id="rId6"/>
    <p:sldId id="259" r:id="rId7"/>
    <p:sldId id="293" r:id="rId8"/>
    <p:sldId id="261" r:id="rId9"/>
    <p:sldId id="290" r:id="rId10"/>
    <p:sldId id="294" r:id="rId11"/>
    <p:sldId id="291" r:id="rId12"/>
    <p:sldId id="340" r:id="rId13"/>
    <p:sldId id="297" r:id="rId14"/>
    <p:sldId id="298" r:id="rId15"/>
    <p:sldId id="300" r:id="rId16"/>
    <p:sldId id="342" r:id="rId17"/>
    <p:sldId id="343" r:id="rId18"/>
    <p:sldId id="344" r:id="rId19"/>
    <p:sldId id="346" r:id="rId20"/>
    <p:sldId id="345" r:id="rId21"/>
    <p:sldId id="303" r:id="rId22"/>
    <p:sldId id="304" r:id="rId23"/>
    <p:sldId id="295" r:id="rId24"/>
    <p:sldId id="349" r:id="rId25"/>
    <p:sldId id="350" r:id="rId26"/>
    <p:sldId id="351" r:id="rId27"/>
    <p:sldId id="352" r:id="rId28"/>
    <p:sldId id="348" r:id="rId29"/>
    <p:sldId id="347" r:id="rId30"/>
    <p:sldId id="287" r:id="rId31"/>
    <p:sldId id="307" r:id="rId32"/>
    <p:sldId id="308" r:id="rId33"/>
    <p:sldId id="309" r:id="rId34"/>
    <p:sldId id="310" r:id="rId35"/>
    <p:sldId id="311" r:id="rId36"/>
    <p:sldId id="312" r:id="rId37"/>
    <p:sldId id="313" r:id="rId38"/>
    <p:sldId id="314" r:id="rId39"/>
    <p:sldId id="288" r:id="rId40"/>
    <p:sldId id="315" r:id="rId41"/>
    <p:sldId id="317" r:id="rId42"/>
    <p:sldId id="318" r:id="rId43"/>
    <p:sldId id="319" r:id="rId44"/>
    <p:sldId id="320" r:id="rId45"/>
    <p:sldId id="321" r:id="rId46"/>
    <p:sldId id="322" r:id="rId47"/>
    <p:sldId id="323" r:id="rId48"/>
    <p:sldId id="316" r:id="rId49"/>
    <p:sldId id="324" r:id="rId50"/>
    <p:sldId id="325" r:id="rId51"/>
    <p:sldId id="326" r:id="rId52"/>
    <p:sldId id="327" r:id="rId53"/>
    <p:sldId id="289" r:id="rId54"/>
    <p:sldId id="329" r:id="rId55"/>
    <p:sldId id="328" r:id="rId56"/>
    <p:sldId id="330" r:id="rId57"/>
    <p:sldId id="331" r:id="rId58"/>
    <p:sldId id="334" r:id="rId59"/>
    <p:sldId id="332" r:id="rId60"/>
    <p:sldId id="333" r:id="rId61"/>
    <p:sldId id="335" r:id="rId62"/>
    <p:sldId id="339" r:id="rId63"/>
    <p:sldId id="336" r:id="rId64"/>
    <p:sldId id="337" r:id="rId65"/>
    <p:sldId id="338" r:id="rId66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68"/>
    </p:embeddedFont>
    <p:embeddedFont>
      <p:font typeface="Oswald" panose="020B0604020202020204" charset="0"/>
      <p:regular r:id="rId69"/>
      <p:bold r:id="rId70"/>
    </p:embeddedFont>
    <p:embeddedFont>
      <p:font typeface="Roboto Condensed" pitchFamily="2" charset="0"/>
      <p:regular r:id="rId7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B54DB6-20CF-4241-B8EF-2635BED55092}">
  <a:tblStyle styleId="{D4B54DB6-20CF-4241-B8EF-2635BED550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93842" autoAdjust="0"/>
  </p:normalViewPr>
  <p:slideViewPr>
    <p:cSldViewPr snapToGrid="0">
      <p:cViewPr varScale="1">
        <p:scale>
          <a:sx n="131" d="100"/>
          <a:sy n="131" d="100"/>
        </p:scale>
        <p:origin x="930" y="120"/>
      </p:cViewPr>
      <p:guideLst/>
    </p:cSldViewPr>
  </p:slideViewPr>
  <p:outlineViewPr>
    <p:cViewPr>
      <p:scale>
        <a:sx n="33" d="100"/>
        <a:sy n="33" d="100"/>
      </p:scale>
      <p:origin x="0" y="-22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font" Target="fonts/font1.fntdata"/><Relationship Id="rId7" Type="http://schemas.openxmlformats.org/officeDocument/2006/relationships/slide" Target="slides/slide6.xml"/><Relationship Id="rId71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2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3.fntdata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38355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75937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10210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6886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3994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9290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78109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34526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98954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8444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70507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97189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44173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79620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9957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61323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07397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30696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90225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82292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7342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44360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12187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5307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9650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30053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89614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304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34359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60271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91614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9138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275015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58216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755116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39442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01235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221065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722873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11568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240696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56705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2409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355559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34142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931242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508168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985699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378611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68949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772862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698160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33593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7870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364135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515429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609845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008006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06766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7186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6115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3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4BB5D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609667" y="2185857"/>
            <a:ext cx="3534604" cy="3432788"/>
            <a:chOff x="6172200" y="2656118"/>
            <a:chExt cx="2971754" cy="2886151"/>
          </a:xfrm>
        </p:grpSpPr>
        <p:sp>
          <p:nvSpPr>
            <p:cNvPr id="11" name="Google Shape;11;p2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" name="Google Shape;12;p2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" name="Google Shape;13;p2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" name="Google Shape;14;p2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6" name="Google Shape;16;p2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17" name="Google Shape;17;p2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" name="Google Shape;18;p2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" name="Google Shape;19;p2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" name="Google Shape;20;p2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1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9900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6172200" y="2656120"/>
            <a:ext cx="2971755" cy="2886151"/>
            <a:chOff x="6172200" y="2656118"/>
            <a:chExt cx="2971754" cy="2886151"/>
          </a:xfrm>
        </p:grpSpPr>
        <p:sp>
          <p:nvSpPr>
            <p:cNvPr id="25" name="Google Shape;25;p3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" name="Google Shape;26;p3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" name="Google Shape;27;p3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" name="Google Shape;28;p3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30" name="Google Shape;30;p3"/>
          <p:cNvGrpSpPr/>
          <p:nvPr/>
        </p:nvGrpSpPr>
        <p:grpSpPr>
          <a:xfrm>
            <a:off x="-31" y="-228027"/>
            <a:ext cx="2163561" cy="1347300"/>
            <a:chOff x="-32" y="-215963"/>
            <a:chExt cx="2163561" cy="1347300"/>
          </a:xfrm>
        </p:grpSpPr>
        <p:sp>
          <p:nvSpPr>
            <p:cNvPr id="31" name="Google Shape;31;p3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" name="Google Shape;32;p3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" name="Google Shape;33;p3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" name="Google Shape;34;p3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6" name="Google Shape;36;p3"/>
          <p:cNvSpPr txBox="1">
            <a:spLocks noGrp="1"/>
          </p:cNvSpPr>
          <p:nvPr>
            <p:ph type="ctrTitle"/>
          </p:nvPr>
        </p:nvSpPr>
        <p:spPr>
          <a:xfrm>
            <a:off x="685801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685801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»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●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○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■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grpSp>
        <p:nvGrpSpPr>
          <p:cNvPr id="41" name="Google Shape;41;p4"/>
          <p:cNvGrpSpPr/>
          <p:nvPr/>
        </p:nvGrpSpPr>
        <p:grpSpPr>
          <a:xfrm>
            <a:off x="5609667" y="2185857"/>
            <a:ext cx="3534604" cy="3432788"/>
            <a:chOff x="6172200" y="2656118"/>
            <a:chExt cx="2971754" cy="2886151"/>
          </a:xfrm>
        </p:grpSpPr>
        <p:sp>
          <p:nvSpPr>
            <p:cNvPr id="42" name="Google Shape;42;p4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" name="Google Shape;43;p4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" name="Google Shape;44;p4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" name="Google Shape;45;p4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grpSp>
        <p:nvGrpSpPr>
          <p:cNvPr id="47" name="Google Shape;47;p4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48" name="Google Shape;48;p4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" name="Google Shape;49;p4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" name="Google Shape;50;p4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" name="Google Shape;51;p4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2" name="Google Shape;52;p4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53" name="Google Shape;53;p4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6172200" y="2656120"/>
            <a:ext cx="2971755" cy="2886151"/>
            <a:chOff x="6172200" y="2656118"/>
            <a:chExt cx="2971754" cy="2886151"/>
          </a:xfrm>
        </p:grpSpPr>
        <p:sp>
          <p:nvSpPr>
            <p:cNvPr id="56" name="Google Shape;56;p5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7" name="Google Shape;57;p5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8" name="Google Shape;58;p5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" name="Google Shape;59;p5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61" name="Google Shape;61;p5"/>
          <p:cNvGrpSpPr/>
          <p:nvPr/>
        </p:nvGrpSpPr>
        <p:grpSpPr>
          <a:xfrm>
            <a:off x="-31" y="-228027"/>
            <a:ext cx="2163561" cy="1347300"/>
            <a:chOff x="-32" y="-215963"/>
            <a:chExt cx="2163561" cy="1347300"/>
          </a:xfrm>
        </p:grpSpPr>
        <p:sp>
          <p:nvSpPr>
            <p:cNvPr id="62" name="Google Shape;62;p5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3" name="Google Shape;63;p5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" name="Google Shape;64;p5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" name="Google Shape;65;p5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" name="Google Shape;66;p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1031426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1426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transition>
    <p:fade thruBlk="1"/>
  </p:transition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yer79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yer79/gradient_boosting_comparison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yer79/ml_lectur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slidescarnival.com/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>
            <a:spLocks noGrp="1"/>
          </p:cNvSpPr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Machine Learning</a:t>
            </a:r>
            <a:br>
              <a:rPr lang="en-US" dirty="0"/>
            </a:br>
            <a:r>
              <a:rPr lang="en-US" sz="2400" dirty="0"/>
              <a:t>Copyright © Michael Mayer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Linear Regression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6261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Linear Regression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4" y="1777125"/>
                <a:ext cx="6261829" cy="286162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sv-SE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sv-SE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sv-SE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sv-SE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i="1" dirty="0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de-CH" dirty="0"/>
              </a:p>
              <a:p>
                <a:pPr lvl="0"/>
                <a:r>
                  <a:rPr lang="de-CH" dirty="0"/>
                  <a:t>Interpretation </a:t>
                </a:r>
                <a:r>
                  <a:rPr lang="de-CH" dirty="0" err="1"/>
                  <a:t>of</a:t>
                </a:r>
                <a:r>
                  <a:rPr lang="de-CH" dirty="0"/>
                  <a:t> </a:t>
                </a:r>
                <a:r>
                  <a:rPr lang="de-CH" dirty="0" err="1"/>
                  <a:t>coefficients</a:t>
                </a:r>
                <a:r>
                  <a:rPr lang="de-CH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CH" dirty="0"/>
                  <a:t>? Ceteris Paribus!</a:t>
                </a:r>
              </a:p>
              <a:p>
                <a:pPr lvl="0"/>
                <a:r>
                  <a:rPr lang="de-CH" b="0" dirty="0"/>
                  <a:t>Optimal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de-CH" dirty="0"/>
                  <a:t> ? </a:t>
                </a:r>
                <a:r>
                  <a:rPr lang="pt-BR" b="0" dirty="0"/>
                  <a:t>Minimize </a:t>
                </a:r>
                <a:r>
                  <a:rPr lang="de-CH" b="0" dirty="0" err="1"/>
                  <a:t>sum</a:t>
                </a:r>
                <a:r>
                  <a:rPr lang="de-CH" b="0" dirty="0"/>
                  <a:t> </a:t>
                </a:r>
                <a:r>
                  <a:rPr lang="de-CH" b="0" dirty="0" err="1"/>
                  <a:t>of</a:t>
                </a:r>
                <a:r>
                  <a:rPr lang="de-CH" b="0" dirty="0"/>
                  <a:t> </a:t>
                </a:r>
                <a:r>
                  <a:rPr lang="de-CH" b="0" dirty="0" err="1"/>
                  <a:t>squared</a:t>
                </a:r>
                <a:r>
                  <a:rPr lang="de-CH" b="0" dirty="0"/>
                  <a:t> </a:t>
                </a:r>
                <a:r>
                  <a:rPr lang="de-CH" b="0" dirty="0" err="1"/>
                  <a:t>errors</a:t>
                </a:r>
                <a:r>
                  <a:rPr lang="de-CH" b="0" dirty="0"/>
                  <a:t>/</a:t>
                </a:r>
                <a:r>
                  <a:rPr lang="de-CH" b="0" dirty="0" err="1"/>
                  <a:t>residuals</a:t>
                </a:r>
                <a:br>
                  <a:rPr lang="de-CH" b="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CH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de-CH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CH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CH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de-CH" dirty="0"/>
              </a:p>
              <a:p>
                <a:pPr lvl="0"/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Example</a:t>
                </a:r>
                <a:r>
                  <a:rPr lang="de-CH" u="sng" dirty="0">
                    <a:solidFill>
                      <a:schemeClr val="accent4">
                        <a:lumMod val="75000"/>
                      </a:schemeClr>
                    </a:solidFill>
                  </a:rPr>
                  <a:t>: simple linear </a:t>
                </a: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regression</a:t>
                </a:r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br>
                  <a:rPr lang="de-CH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de-CH" dirty="0"/>
              </a:p>
              <a:p>
                <a:pPr lvl="0"/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4" y="1777125"/>
                <a:ext cx="6261829" cy="2861620"/>
              </a:xfrm>
              <a:prstGeom prst="rect">
                <a:avLst/>
              </a:prstGeom>
              <a:blipFill>
                <a:blip r:embed="rId3"/>
                <a:stretch>
                  <a:fillRect b="-255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AAABB99-AAB5-4538-99B8-911692FF0D94}"/>
              </a:ext>
            </a:extLst>
          </p:cNvPr>
          <p:cNvSpPr txBox="1"/>
          <p:nvPr/>
        </p:nvSpPr>
        <p:spPr>
          <a:xfrm>
            <a:off x="3676724" y="3661001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Residual</a:t>
            </a:r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50FBEC63-C7D2-4A43-B6A2-23243E4F16A1}"/>
              </a:ext>
            </a:extLst>
          </p:cNvPr>
          <p:cNvSpPr/>
          <p:nvPr/>
        </p:nvSpPr>
        <p:spPr>
          <a:xfrm rot="5400000">
            <a:off x="4020358" y="3317366"/>
            <a:ext cx="80292" cy="767562"/>
          </a:xfrm>
          <a:prstGeom prst="rightBrace">
            <a:avLst>
              <a:gd name="adj1" fmla="val 8333"/>
              <a:gd name="adj2" fmla="val 48140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31A97A64-972F-4DED-99A9-342111033E77}"/>
                  </a:ext>
                </a:extLst>
              </p:cNvPr>
              <p:cNvSpPr txBox="1"/>
              <p:nvPr/>
            </p:nvSpPr>
            <p:spPr>
              <a:xfrm>
                <a:off x="5039233" y="3279164"/>
                <a:ext cx="2162964" cy="319896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de-CH" b="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de-CH" b="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(…)</m:t>
                    </m:r>
                  </m:oMath>
                </a14:m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are</a:t>
                </a:r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predictions</a:t>
                </a:r>
                <a:endParaRPr lang="de-CH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31A97A64-972F-4DED-99A9-342111033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233" y="3279164"/>
                <a:ext cx="2162964" cy="319896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688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Aspects of Model Quality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5" y="2000466"/>
                <a:ext cx="3199489" cy="1993309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numCol="1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dirty="0">
                    <a:solidFill>
                      <a:schemeClr val="accent2">
                        <a:lumMod val="75000"/>
                      </a:schemeClr>
                    </a:solidFill>
                  </a:rPr>
                  <a:t>1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.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Predictive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performance</a:t>
                </a:r>
                <a:endParaRPr lang="de-CH" sz="18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de-CH" sz="1600" dirty="0"/>
                  <a:t>Absolute </a:t>
                </a:r>
                <a:r>
                  <a:rPr lang="de-CH" sz="1600" dirty="0" err="1"/>
                  <a:t>performance</a:t>
                </a:r>
                <a:endParaRPr lang="de-CH" sz="16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CH" sz="1400" dirty="0" smtClean="0">
                        <a:solidFill>
                          <a:schemeClr val="accent4">
                            <a:lumMod val="75000"/>
                          </a:schemeClr>
                        </a:solidFill>
                      </a:rPr>
                      <m:t>MSE</m:t>
                    </m:r>
                    <m:r>
                      <a:rPr lang="de-CH" sz="1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CH" sz="1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sz="1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CH" sz="1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1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CH" sz="14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4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CH" sz="1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sz="14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de-CH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CH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CH" sz="1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de-CH" sz="1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CH" sz="1400" dirty="0"/>
              </a:p>
              <a:p>
                <a:pPr lvl="1"/>
                <a:r>
                  <a:rPr lang="de-CH" sz="1400" dirty="0"/>
                  <a:t>Root-MSE (</a:t>
                </a:r>
                <a:r>
                  <a:rPr lang="de-CH" sz="1400" dirty="0">
                    <a:solidFill>
                      <a:schemeClr val="accent4">
                        <a:lumMod val="75000"/>
                      </a:schemeClr>
                    </a:solidFill>
                  </a:rPr>
                  <a:t>RMSE</a:t>
                </a:r>
                <a:r>
                  <a:rPr lang="de-CH" sz="1400" dirty="0"/>
                  <a:t>)</a:t>
                </a:r>
              </a:p>
              <a:p>
                <a:pPr lvl="0"/>
                <a:r>
                  <a:rPr lang="de-CH" sz="1600" dirty="0"/>
                  <a:t>Relative </a:t>
                </a:r>
                <a:r>
                  <a:rPr lang="de-CH" sz="1600" dirty="0" err="1"/>
                  <a:t>performance</a:t>
                </a:r>
                <a:endParaRPr lang="de-CH" sz="1600" dirty="0"/>
              </a:p>
              <a:p>
                <a:pPr lvl="1"/>
                <a: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  <a:t>R-</a:t>
                </a:r>
                <a:r>
                  <a:rPr lang="de-CH" sz="1600" dirty="0" err="1">
                    <a:solidFill>
                      <a:schemeClr val="accent4">
                        <a:lumMod val="75000"/>
                      </a:schemeClr>
                    </a:solidFill>
                  </a:rPr>
                  <a:t>squared</a:t>
                </a: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endParaRPr lang="de-CH" sz="16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5" y="2000466"/>
                <a:ext cx="3199489" cy="1993309"/>
              </a:xfrm>
              <a:prstGeom prst="rect">
                <a:avLst/>
              </a:prstGeom>
              <a:blipFill>
                <a:blip r:embed="rId3"/>
                <a:stretch>
                  <a:fillRect b="-1511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947BDD2-C920-43AD-8602-713B98FA3EAD}"/>
              </a:ext>
            </a:extLst>
          </p:cNvPr>
          <p:cNvSpPr txBox="1"/>
          <p:nvPr/>
        </p:nvSpPr>
        <p:spPr>
          <a:xfrm>
            <a:off x="3376615" y="4042758"/>
            <a:ext cx="1536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en-GB" sz="2000" u="sng" dirty="0">
                <a:solidFill>
                  <a:schemeClr val="accent4">
                    <a:lumMod val="75000"/>
                  </a:schemeClr>
                </a:solidFill>
              </a:rPr>
              <a:t>Example?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Google Shape;203;p17">
                <a:extLst>
                  <a:ext uri="{FF2B5EF4-FFF2-40B4-BE49-F238E27FC236}">
                    <a16:creationId xmlns:a16="http://schemas.microsoft.com/office/drawing/2014/main" id="{10500CA2-E1FB-4E65-94F1-72C09377BC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99870" y="2000466"/>
                <a:ext cx="3199489" cy="1993309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numCol="1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:pPr marL="101600" indent="0">
                  <a:buNone/>
                </a:pP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2.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Validity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of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assumptions</a:t>
                </a:r>
                <a:endParaRPr lang="de-CH" sz="18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de-CH" sz="1600" dirty="0"/>
                  <a:t>Model </a:t>
                </a:r>
                <a:r>
                  <a:rPr lang="de-CH" sz="1600" dirty="0" err="1"/>
                  <a:t>equation</a:t>
                </a:r>
                <a:r>
                  <a:rPr lang="de-CH" sz="1600" dirty="0"/>
                  <a:t> </a:t>
                </a:r>
                <a:r>
                  <a:rPr lang="de-CH" sz="1600" dirty="0" err="1"/>
                  <a:t>is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correct</a:t>
                </a:r>
                <a:endParaRPr lang="de-CH" sz="1600" dirty="0"/>
              </a:p>
              <a:p>
                <a:r>
                  <a:rPr lang="de-CH" sz="1600" b="0" i="1" dirty="0"/>
                  <a:t>Normal  </a:t>
                </a:r>
                <a:r>
                  <a:rPr lang="de-CH" sz="1600" b="0" dirty="0"/>
                  <a:t>linear </a:t>
                </a:r>
                <a:r>
                  <a:rPr lang="de-CH" sz="1600" b="0" dirty="0" err="1"/>
                  <a:t>model</a:t>
                </a:r>
                <a:r>
                  <a:rPr lang="de-CH" sz="1600" b="0" dirty="0"/>
                  <a:t> </a:t>
                </a:r>
                <a:br>
                  <a:rPr lang="de-CH" sz="1600" b="0" dirty="0"/>
                </a:br>
                <a14:m>
                  <m:oMath xmlns:m="http://schemas.openxmlformats.org/officeDocument/2006/math"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v-S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sv-SE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v-SE" sz="160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br>
                  <a:rPr lang="de-CH" sz="16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(0, </m:t>
                    </m:r>
                    <m:sSup>
                      <m:sSupPr>
                        <m:ctrlPr>
                          <a:rPr lang="de-CH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endParaRPr lang="de-CH" sz="16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Google Shape;203;p17">
                <a:extLst>
                  <a:ext uri="{FF2B5EF4-FFF2-40B4-BE49-F238E27FC236}">
                    <a16:creationId xmlns:a16="http://schemas.microsoft.com/office/drawing/2014/main" id="{10500CA2-E1FB-4E65-94F1-72C09377B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870" y="2000466"/>
                <a:ext cx="3199489" cy="19933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6057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Typical Problems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/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D7ECC005-2A21-41B0-849F-882FDAF6F37D}"/>
              </a:ext>
            </a:extLst>
          </p:cNvPr>
          <p:cNvSpPr txBox="1">
            <a:spLocks/>
          </p:cNvSpPr>
          <p:nvPr/>
        </p:nvSpPr>
        <p:spPr>
          <a:xfrm>
            <a:off x="3815861" y="2688188"/>
            <a:ext cx="1588274" cy="680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Outliers</a:t>
            </a:r>
            <a:endParaRPr lang="de-CH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69ABADE8-2E3C-4039-B520-87F19A430580}"/>
              </a:ext>
            </a:extLst>
          </p:cNvPr>
          <p:cNvSpPr txBox="1">
            <a:spLocks/>
          </p:cNvSpPr>
          <p:nvPr/>
        </p:nvSpPr>
        <p:spPr>
          <a:xfrm>
            <a:off x="3418089" y="3544544"/>
            <a:ext cx="2124137" cy="66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rgbClr val="4BB5D9"/>
                </a:solidFill>
              </a:rPr>
              <a:t>Collinearity</a:t>
            </a:r>
            <a:endParaRPr lang="de-CH" sz="2400" dirty="0">
              <a:solidFill>
                <a:srgbClr val="4BB5D9"/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59A33F0-D1C7-4199-BB5F-B730FBE44F83}"/>
              </a:ext>
            </a:extLst>
          </p:cNvPr>
          <p:cNvSpPr txBox="1">
            <a:spLocks/>
          </p:cNvSpPr>
          <p:nvPr/>
        </p:nvSpPr>
        <p:spPr>
          <a:xfrm>
            <a:off x="1646217" y="3028539"/>
            <a:ext cx="2031554" cy="662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tx2">
                    <a:lumMod val="50000"/>
                  </a:schemeClr>
                </a:solidFill>
              </a:rPr>
              <a:t>Overfitting</a:t>
            </a:r>
            <a:endParaRPr lang="de-CH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88B4CE6B-9E3D-484B-8F38-F4C2E6336D7C}"/>
              </a:ext>
            </a:extLst>
          </p:cNvPr>
          <p:cNvSpPr txBox="1">
            <a:spLocks/>
          </p:cNvSpPr>
          <p:nvPr/>
        </p:nvSpPr>
        <p:spPr>
          <a:xfrm>
            <a:off x="1817991" y="2162905"/>
            <a:ext cx="2590055" cy="68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6">
                    <a:lumMod val="75000"/>
                  </a:schemeClr>
                </a:solidFill>
              </a:rPr>
              <a:t>Missing</a:t>
            </a:r>
            <a:r>
              <a:rPr lang="de-CH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400" dirty="0" err="1">
                <a:solidFill>
                  <a:schemeClr val="accent6">
                    <a:lumMod val="75000"/>
                  </a:schemeClr>
                </a:solidFill>
              </a:rPr>
              <a:t>values</a:t>
            </a:r>
            <a:endParaRPr lang="de-CH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190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Categorical</a:t>
            </a:r>
            <a:r>
              <a:rPr lang="de-CH" dirty="0"/>
              <a:t> </a:t>
            </a:r>
            <a:r>
              <a:rPr lang="de-CH" dirty="0" err="1"/>
              <a:t>Covariables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One</a:t>
            </a:r>
            <a:r>
              <a:rPr lang="de-CH" dirty="0"/>
              <a:t>-Hot-Encoding</a:t>
            </a:r>
          </a:p>
          <a:p>
            <a:r>
              <a:rPr lang="de-CH" dirty="0"/>
              <a:t>Dummy </a:t>
            </a:r>
            <a:r>
              <a:rPr lang="de-CH" dirty="0" err="1"/>
              <a:t>coding</a:t>
            </a:r>
            <a:endParaRPr lang="de-CH" dirty="0"/>
          </a:p>
          <a:p>
            <a:r>
              <a:rPr lang="de-CH" dirty="0"/>
              <a:t>Integer </a:t>
            </a:r>
            <a:r>
              <a:rPr lang="de-CH" dirty="0" err="1"/>
              <a:t>encoding</a:t>
            </a:r>
            <a:endParaRPr lang="de-CH" dirty="0"/>
          </a:p>
          <a:p>
            <a:r>
              <a:rPr lang="de-CH" dirty="0"/>
              <a:t>Interpretation?</a:t>
            </a:r>
          </a:p>
          <a:p>
            <a:pPr marL="10160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F0BD673-0F56-4290-AF2C-EEE3E9C19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757" y="2319066"/>
            <a:ext cx="3826879" cy="153202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95B27344-D53B-478A-A9D8-E5D410F05632}"/>
              </a:ext>
            </a:extLst>
          </p:cNvPr>
          <p:cNvSpPr txBox="1"/>
          <p:nvPr/>
        </p:nvSpPr>
        <p:spPr>
          <a:xfrm>
            <a:off x="3911904" y="2020052"/>
            <a:ext cx="2613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1"/>
                </a:solidFill>
              </a:rPr>
              <a:t>Example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of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One</a:t>
            </a:r>
            <a:r>
              <a:rPr lang="de-CH" dirty="0">
                <a:solidFill>
                  <a:schemeClr val="accent1"/>
                </a:solidFill>
              </a:rPr>
              <a:t>-Hot-Encoding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363FC5BD-3CD6-40DA-817C-E393F6593CAD}"/>
              </a:ext>
            </a:extLst>
          </p:cNvPr>
          <p:cNvCxnSpPr/>
          <p:nvPr/>
        </p:nvCxnSpPr>
        <p:spPr>
          <a:xfrm>
            <a:off x="4436784" y="2427362"/>
            <a:ext cx="0" cy="142372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419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Linear Regression </a:t>
            </a:r>
            <a:r>
              <a:rPr lang="de-CH" dirty="0" err="1"/>
              <a:t>is</a:t>
            </a:r>
            <a:r>
              <a:rPr lang="de-CH" dirty="0"/>
              <a:t> Flexible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372029" y="2081926"/>
            <a:ext cx="4933947" cy="14015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dirty="0"/>
              <a:t>Non-linear </a:t>
            </a:r>
            <a:r>
              <a:rPr lang="de-CH" dirty="0" err="1"/>
              <a:t>terms</a:t>
            </a:r>
            <a:endParaRPr lang="de-CH" u="sng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Interactions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Transformations</a:t>
            </a:r>
            <a:r>
              <a:rPr lang="de-CH" dirty="0"/>
              <a:t> like </a:t>
            </a:r>
            <a:r>
              <a:rPr lang="de-CH" dirty="0" err="1"/>
              <a:t>logarithms</a:t>
            </a:r>
            <a:br>
              <a:rPr lang="de-CH" dirty="0"/>
            </a:b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8A008FB-670A-4457-B4AF-170FB1DAA2B2}"/>
              </a:ext>
            </a:extLst>
          </p:cNvPr>
          <p:cNvSpPr txBox="1"/>
          <p:nvPr/>
        </p:nvSpPr>
        <p:spPr>
          <a:xfrm>
            <a:off x="1719944" y="3581042"/>
            <a:ext cx="3337773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These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elements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are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essential but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tricky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17748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Non-Linear Terms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57470" y="1980326"/>
                <a:ext cx="3514529" cy="258171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How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to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deal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with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non-linear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associations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to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i="1" dirty="0">
                    <a:solidFill>
                      <a:schemeClr val="accent1">
                        <a:lumMod val="75000"/>
                      </a:schemeClr>
                    </a:solidFill>
                  </a:rPr>
                  <a:t>Y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?</a:t>
                </a:r>
              </a:p>
              <a:p>
                <a:pPr marL="101600" indent="0">
                  <a:buNone/>
                </a:pP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→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use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more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parameters</a:t>
                </a:r>
                <a:endParaRPr lang="de-CH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>
                  <a:buFont typeface="+mj-lt"/>
                  <a:buAutoNum type="arabicPeriod"/>
                </a:pPr>
                <a:r>
                  <a:rPr lang="de-CH" sz="1600" dirty="0"/>
                  <a:t>Polynomial </a:t>
                </a:r>
                <a:r>
                  <a:rPr lang="de-CH" sz="1600" dirty="0" err="1"/>
                  <a:t>terms</a:t>
                </a:r>
                <a:endParaRPr lang="de-CH" sz="1600" dirty="0"/>
              </a:p>
              <a:p>
                <a:pPr lvl="1"/>
                <a:r>
                  <a:rPr lang="de-CH" sz="1600" dirty="0"/>
                  <a:t>E.g. </a:t>
                </a:r>
                <a:r>
                  <a:rPr lang="de-CH" sz="1600" dirty="0" err="1"/>
                  <a:t>cubic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regression</a:t>
                </a:r>
                <a:endParaRPr lang="de-CH" sz="1600" dirty="0"/>
              </a:p>
              <a:p>
                <a:pPr marL="558800" lvl="1" indent="0">
                  <a:buNone/>
                </a:pPr>
                <a:r>
                  <a:rPr lang="sv-SE" sz="1200" dirty="0"/>
                  <a:t>	</a:t>
                </a:r>
                <a14:m>
                  <m:oMath xmlns:m="http://schemas.openxmlformats.org/officeDocument/2006/math"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CH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CH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de-CH" sz="1200" u="sng" dirty="0"/>
              </a:p>
              <a:p>
                <a:pPr lvl="1"/>
                <a:r>
                  <a:rPr lang="de-CH" sz="1600" dirty="0" err="1"/>
                  <a:t>Don’t</a:t>
                </a:r>
                <a:r>
                  <a:rPr lang="de-CH" sz="1600" dirty="0"/>
                  <a:t> </a:t>
                </a:r>
                <a:r>
                  <a:rPr lang="de-CH" sz="1600" dirty="0" err="1"/>
                  <a:t>extrapolate</a:t>
                </a:r>
                <a:r>
                  <a:rPr lang="de-CH" sz="1600" dirty="0"/>
                  <a:t>!</a:t>
                </a:r>
              </a:p>
              <a:p>
                <a:pPr>
                  <a:buFont typeface="+mj-lt"/>
                  <a:buAutoNum type="arabicPeriod"/>
                </a:pPr>
                <a:r>
                  <a:rPr lang="de-CH" sz="1600" dirty="0"/>
                  <a:t>Regression </a:t>
                </a:r>
                <a:r>
                  <a:rPr lang="de-CH" sz="1600" dirty="0" err="1"/>
                  <a:t>splines</a:t>
                </a:r>
                <a:br>
                  <a:rPr lang="de-CH" dirty="0"/>
                </a:br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57470" y="1980326"/>
                <a:ext cx="3514529" cy="2581713"/>
              </a:xfrm>
              <a:prstGeom prst="rect">
                <a:avLst/>
              </a:prstGeom>
              <a:blipFill>
                <a:blip r:embed="rId3"/>
                <a:stretch>
                  <a:fillRect b="-260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C601746-018E-42BD-B325-B59CCC205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5886" y="1980327"/>
            <a:ext cx="2895453" cy="294636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9B04D22C-11DA-4645-9E72-6B973BC945E8}"/>
              </a:ext>
            </a:extLst>
          </p:cNvPr>
          <p:cNvSpPr txBox="1"/>
          <p:nvPr/>
        </p:nvSpPr>
        <p:spPr>
          <a:xfrm>
            <a:off x="4572000" y="1676536"/>
            <a:ext cx="3368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Example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: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cubic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regression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for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diamonds</a:t>
            </a:r>
            <a:endParaRPr lang="de-CH" dirty="0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51A88CE-426F-44FA-BA7C-A805B59885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3612" y="2952090"/>
            <a:ext cx="2210108" cy="160995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71208AA-3A47-4018-A066-2EECA6058C56}"/>
              </a:ext>
            </a:extLst>
          </p:cNvPr>
          <p:cNvCxnSpPr>
            <a:cxnSpLocks/>
          </p:cNvCxnSpPr>
          <p:nvPr/>
        </p:nvCxnSpPr>
        <p:spPr>
          <a:xfrm flipH="1">
            <a:off x="6720114" y="2331521"/>
            <a:ext cx="486273" cy="77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D46B6B97-8B0B-424A-BC80-34B53103DC3B}"/>
              </a:ext>
            </a:extLst>
          </p:cNvPr>
          <p:cNvSpPr txBox="1"/>
          <p:nvPr/>
        </p:nvSpPr>
        <p:spPr>
          <a:xfrm>
            <a:off x="7176020" y="2108836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Systematic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173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637748F9-06BA-4764-887B-08EF4D82B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296" y="1149725"/>
            <a:ext cx="3542857" cy="379047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2706004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Interactions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3401" y="2023514"/>
                <a:ext cx="4150863" cy="234204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de-CH" sz="1600" dirty="0" err="1"/>
                  <a:t>Additivity</a:t>
                </a:r>
                <a:r>
                  <a:rPr lang="de-CH" sz="1600" dirty="0"/>
                  <a:t> </a:t>
                </a:r>
                <a:r>
                  <a:rPr lang="de-CH" sz="1600" dirty="0" err="1"/>
                  <a:t>of</a:t>
                </a:r>
                <a:r>
                  <a:rPr lang="de-CH" sz="1600" dirty="0"/>
                  <a:t> </a:t>
                </a:r>
                <a:r>
                  <a:rPr lang="de-CH" sz="1600" dirty="0" err="1"/>
                  <a:t>effects</a:t>
                </a:r>
                <a:r>
                  <a:rPr lang="de-CH" sz="1600" dirty="0"/>
                  <a:t> not </a:t>
                </a:r>
                <a:r>
                  <a:rPr lang="de-CH" sz="1600" dirty="0" err="1"/>
                  <a:t>always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realistic</a:t>
                </a:r>
                <a:endParaRPr lang="de-CH" sz="1600" dirty="0"/>
              </a:p>
              <a:p>
                <a:pPr marL="1016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v-SE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de-CH" sz="1600" dirty="0"/>
              </a:p>
              <a:p>
                <a:r>
                  <a:rPr lang="de-CH" sz="1600" dirty="0" err="1"/>
                  <a:t>Adding</a:t>
                </a:r>
                <a:r>
                  <a:rPr lang="de-CH" sz="1600" dirty="0"/>
                  <a:t> </a:t>
                </a:r>
                <a:r>
                  <a:rPr lang="de-CH" sz="1600" dirty="0" err="1"/>
                  <a:t>interaction</a:t>
                </a:r>
                <a:r>
                  <a:rPr lang="de-CH" sz="1600" dirty="0"/>
                  <a:t> </a:t>
                </a:r>
                <a:r>
                  <a:rPr lang="de-CH" sz="1600" dirty="0" err="1"/>
                  <a:t>terms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brings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necessary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flexibility</a:t>
                </a:r>
                <a:r>
                  <a:rPr lang="de-CH" sz="1600" dirty="0"/>
                  <a:t> → </a:t>
                </a:r>
                <a:r>
                  <a:rPr lang="de-CH" sz="1600" dirty="0" err="1"/>
                  <a:t>more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parameters</a:t>
                </a:r>
                <a:endParaRPr lang="de-CH" sz="1600" dirty="0"/>
              </a:p>
              <a:p>
                <a:r>
                  <a:rPr lang="de-CH" sz="1600" dirty="0"/>
                  <a:t>Interaction </a:t>
                </a:r>
                <a:r>
                  <a:rPr lang="de-CH" sz="1600" dirty="0" err="1"/>
                  <a:t>between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features</a:t>
                </a:r>
                <a:r>
                  <a:rPr lang="de-CH" sz="1600" dirty="0"/>
                  <a:t> </a:t>
                </a:r>
                <a:r>
                  <a:rPr lang="de-CH" sz="1600" i="1" dirty="0"/>
                  <a:t>X</a:t>
                </a:r>
                <a:r>
                  <a:rPr lang="de-CH" sz="1600" dirty="0"/>
                  <a:t> and </a:t>
                </a:r>
                <a:r>
                  <a:rPr lang="de-CH" sz="1600" i="1" dirty="0"/>
                  <a:t>Z</a:t>
                </a:r>
              </a:p>
              <a:p>
                <a:pPr lvl="1"/>
                <a:r>
                  <a:rPr lang="de-CH" sz="1400" dirty="0" err="1"/>
                  <a:t>For</a:t>
                </a:r>
                <a:r>
                  <a:rPr lang="de-CH" sz="1400" dirty="0"/>
                  <a:t> </a:t>
                </a:r>
                <a:r>
                  <a:rPr lang="de-CH" sz="1400" dirty="0" err="1"/>
                  <a:t>categorical</a:t>
                </a:r>
                <a:r>
                  <a:rPr lang="de-CH" sz="1400" dirty="0"/>
                  <a:t> </a:t>
                </a:r>
                <a:r>
                  <a:rPr lang="de-CH" sz="1400" i="1" dirty="0"/>
                  <a:t>Z</a:t>
                </a:r>
                <a:r>
                  <a:rPr lang="de-CH" sz="1400" dirty="0"/>
                  <a:t>, </a:t>
                </a:r>
                <a:r>
                  <a:rPr lang="de-CH" sz="1400" dirty="0" err="1"/>
                  <a:t>effects</a:t>
                </a:r>
                <a:r>
                  <a:rPr lang="de-CH" sz="1400" dirty="0"/>
                  <a:t> </a:t>
                </a:r>
                <a:r>
                  <a:rPr lang="de-CH" sz="1400" dirty="0" err="1"/>
                  <a:t>of</a:t>
                </a:r>
                <a:r>
                  <a:rPr lang="de-CH" sz="1400" dirty="0"/>
                  <a:t> </a:t>
                </a:r>
                <a:r>
                  <a:rPr lang="de-CH" sz="1400" i="1" dirty="0"/>
                  <a:t>X</a:t>
                </a:r>
                <a:r>
                  <a:rPr lang="de-CH" sz="1400" dirty="0"/>
                  <a:t> </a:t>
                </a:r>
                <a:r>
                  <a:rPr lang="de-CH" sz="1400" dirty="0" err="1"/>
                  <a:t>are</a:t>
                </a:r>
                <a:r>
                  <a:rPr lang="de-CH" sz="1400" dirty="0"/>
                  <a:t> </a:t>
                </a:r>
                <a:r>
                  <a:rPr lang="de-CH" sz="1400" dirty="0" err="1"/>
                  <a:t>calculated</a:t>
                </a:r>
                <a:r>
                  <a:rPr lang="de-CH" sz="1400" dirty="0"/>
                  <a:t> </a:t>
                </a:r>
                <a:r>
                  <a:rPr lang="de-CH" sz="1400" dirty="0" err="1"/>
                  <a:t>by</a:t>
                </a:r>
                <a:r>
                  <a:rPr lang="de-CH" sz="1400" dirty="0"/>
                  <a:t> </a:t>
                </a:r>
                <a:r>
                  <a:rPr lang="de-CH" sz="1400" dirty="0" err="1"/>
                  <a:t>level</a:t>
                </a:r>
                <a:r>
                  <a:rPr lang="de-CH" sz="1400" dirty="0"/>
                  <a:t> </a:t>
                </a:r>
                <a:r>
                  <a:rPr lang="de-CH" sz="1400" dirty="0" err="1"/>
                  <a:t>of</a:t>
                </a:r>
                <a:r>
                  <a:rPr lang="de-CH" sz="1400" dirty="0"/>
                  <a:t> </a:t>
                </a:r>
                <a:r>
                  <a:rPr lang="de-CH" sz="1400" i="1" dirty="0"/>
                  <a:t>Z</a:t>
                </a:r>
              </a:p>
              <a:p>
                <a:pPr lvl="1"/>
                <a:r>
                  <a:rPr lang="de-CH" sz="1400" dirty="0"/>
                  <a:t>Like separate </a:t>
                </a:r>
                <a:r>
                  <a:rPr lang="de-CH" sz="1400" dirty="0" err="1"/>
                  <a:t>models</a:t>
                </a:r>
                <a:r>
                  <a:rPr lang="de-CH" sz="1400" dirty="0"/>
                  <a:t> per </a:t>
                </a:r>
                <a:r>
                  <a:rPr lang="de-CH" sz="1400" dirty="0" err="1"/>
                  <a:t>level</a:t>
                </a:r>
                <a:r>
                  <a:rPr lang="de-CH" sz="1400" dirty="0"/>
                  <a:t> </a:t>
                </a:r>
                <a:r>
                  <a:rPr lang="de-CH" sz="1400" dirty="0" err="1"/>
                  <a:t>of</a:t>
                </a:r>
                <a:r>
                  <a:rPr lang="de-CH" sz="1400" dirty="0"/>
                  <a:t> Z</a:t>
                </a: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3401" y="2023514"/>
                <a:ext cx="4150863" cy="23420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17</a:t>
            </a:fld>
            <a:endParaRPr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FDE295E-13CE-41C0-A019-385E69775A52}"/>
              </a:ext>
            </a:extLst>
          </p:cNvPr>
          <p:cNvSpPr txBox="1"/>
          <p:nvPr/>
        </p:nvSpPr>
        <p:spPr>
          <a:xfrm>
            <a:off x="4903989" y="841948"/>
            <a:ext cx="3358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Example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: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diamonds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with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carat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and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color</a:t>
            </a:r>
            <a:endParaRPr lang="de-CH" dirty="0">
              <a:solidFill>
                <a:schemeClr val="tx2">
                  <a:lumMod val="25000"/>
                </a:schemeClr>
              </a:solidFill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999A319A-1FB9-413A-9E75-87F6681B3B29}"/>
              </a:ext>
            </a:extLst>
          </p:cNvPr>
          <p:cNvCxnSpPr>
            <a:cxnSpLocks/>
          </p:cNvCxnSpPr>
          <p:nvPr/>
        </p:nvCxnSpPr>
        <p:spPr>
          <a:xfrm>
            <a:off x="6204857" y="2035538"/>
            <a:ext cx="101601" cy="410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2F2F5616-D6DD-474B-B9C4-07232BF0B55B}"/>
              </a:ext>
            </a:extLst>
          </p:cNvPr>
          <p:cNvSpPr txBox="1"/>
          <p:nvPr/>
        </p:nvSpPr>
        <p:spPr>
          <a:xfrm>
            <a:off x="5360665" y="1512318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Systematic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7EBCD0E-DBA7-4A94-B3F8-B97C9611EA60}"/>
              </a:ext>
            </a:extLst>
          </p:cNvPr>
          <p:cNvCxnSpPr>
            <a:cxnSpLocks/>
          </p:cNvCxnSpPr>
          <p:nvPr/>
        </p:nvCxnSpPr>
        <p:spPr>
          <a:xfrm>
            <a:off x="6235304" y="2023514"/>
            <a:ext cx="1246810" cy="217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895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Transformations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Covariables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372028" y="2081925"/>
            <a:ext cx="5760300" cy="23812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Examples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Dummy variables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categoricals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Decorrelation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Logarithms</a:t>
            </a:r>
            <a:r>
              <a:rPr lang="de-CH" dirty="0"/>
              <a:t> </a:t>
            </a:r>
            <a:r>
              <a:rPr lang="de-CH" dirty="0" err="1"/>
              <a:t>against</a:t>
            </a:r>
            <a:r>
              <a:rPr lang="de-CH" dirty="0"/>
              <a:t> </a:t>
            </a:r>
            <a:r>
              <a:rPr lang="de-CH" dirty="0" err="1"/>
              <a:t>outliers</a:t>
            </a:r>
            <a:endParaRPr lang="de-CH" dirty="0"/>
          </a:p>
          <a:p>
            <a:pPr marL="101600" indent="0">
              <a:buNone/>
            </a:pPr>
            <a:r>
              <a:rPr lang="de-CH" dirty="0" err="1"/>
              <a:t>Effects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interpreted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transformed</a:t>
            </a:r>
            <a:r>
              <a:rPr lang="de-CH" dirty="0"/>
              <a:t> </a:t>
            </a:r>
            <a:r>
              <a:rPr lang="de-CH" dirty="0" err="1"/>
              <a:t>covariables</a:t>
            </a:r>
            <a:br>
              <a:rPr lang="de-CH" dirty="0"/>
            </a:b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7115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Logarithmic</a:t>
            </a:r>
            <a:r>
              <a:rPr lang="de-CH" dirty="0"/>
              <a:t> </a:t>
            </a:r>
            <a:r>
              <a:rPr lang="de-CH" dirty="0" err="1"/>
              <a:t>Covariables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72028" y="1965811"/>
                <a:ext cx="5760300" cy="238121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m:rPr>
                        <m:sty m:val="p"/>
                      </m:rPr>
                      <a:rPr lang="es-E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CH" dirty="0"/>
              </a:p>
              <a:p>
                <a:r>
                  <a:rPr lang="de-CH" dirty="0"/>
                  <a:t>Properties </a:t>
                </a:r>
                <a:r>
                  <a:rPr lang="de-CH" dirty="0" err="1"/>
                  <a:t>of</a:t>
                </a:r>
                <a:r>
                  <a:rPr lang="de-CH" dirty="0"/>
                  <a:t> </a:t>
                </a:r>
                <a:r>
                  <a:rPr lang="de-CH" dirty="0" err="1"/>
                  <a:t>logarithm</a:t>
                </a:r>
                <a:r>
                  <a:rPr lang="de-CH" dirty="0"/>
                  <a:t> </a:t>
                </a:r>
                <a:r>
                  <a:rPr lang="de-CH" dirty="0" err="1"/>
                  <a:t>allow</a:t>
                </a:r>
                <a:r>
                  <a:rPr lang="de-CH" dirty="0"/>
                  <a:t> </a:t>
                </a:r>
                <a:r>
                  <a:rPr lang="de-CH" dirty="0" err="1"/>
                  <a:t>interpretation</a:t>
                </a:r>
                <a:r>
                  <a:rPr lang="de-CH" dirty="0"/>
                  <a:t>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for</a:t>
                </a:r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original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covariable</a:t>
                </a:r>
                <a:endParaRPr lang="de-CH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r>
                  <a:rPr lang="de-CH" dirty="0"/>
                  <a:t>«</a:t>
                </a:r>
                <a:r>
                  <a:rPr lang="en-US" dirty="0"/>
                  <a:t>A 1% increase in </a:t>
                </a:r>
                <a:r>
                  <a:rPr lang="en-US" i="1" dirty="0"/>
                  <a:t>X</a:t>
                </a:r>
                <a:r>
                  <a:rPr lang="en-US" dirty="0"/>
                  <a:t>  leads to an increase in </a:t>
                </a:r>
                <a:r>
                  <a:rPr lang="en-US" i="1" dirty="0"/>
                  <a:t>E(Y)</a:t>
                </a:r>
                <a:r>
                  <a:rPr lang="en-US" dirty="0"/>
                  <a:t> of about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/100</m:t>
                    </m:r>
                  </m:oMath>
                </a14:m>
                <a:r>
                  <a:rPr lang="de-CH" dirty="0"/>
                  <a:t>» (→ </a:t>
                </a:r>
                <a:r>
                  <a:rPr lang="de-CH" dirty="0" err="1"/>
                  <a:t>lecture</a:t>
                </a:r>
                <a:r>
                  <a:rPr lang="de-CH" dirty="0"/>
                  <a:t> </a:t>
                </a:r>
                <a:r>
                  <a:rPr lang="de-CH" dirty="0" err="1"/>
                  <a:t>notes</a:t>
                </a:r>
                <a:r>
                  <a:rPr lang="de-CH" dirty="0"/>
                  <a:t>)</a:t>
                </a:r>
              </a:p>
              <a:p>
                <a:pPr marL="101600" indent="0">
                  <a:buNone/>
                </a:pP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Example</a:t>
                </a:r>
                <a:endParaRPr lang="de-CH" u="sng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72028" y="1965811"/>
                <a:ext cx="5760300" cy="2381218"/>
              </a:xfrm>
              <a:prstGeom prst="rect">
                <a:avLst/>
              </a:prstGeom>
              <a:blipFill>
                <a:blip r:embed="rId3"/>
                <a:stretch>
                  <a:fillRect b="-25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0959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>
            <a:spLocks noGrp="1"/>
          </p:cNvSpPr>
          <p:nvPr>
            <p:ph type="body" idx="1"/>
          </p:nvPr>
        </p:nvSpPr>
        <p:spPr>
          <a:xfrm>
            <a:off x="2452980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" dirty="0"/>
              <a:t>Data Science is 90% data preparation. This lecture is about the remaining 10%.</a:t>
            </a:r>
            <a:endParaRPr dirty="0"/>
          </a:p>
        </p:txBody>
      </p:sp>
      <p:sp>
        <p:nvSpPr>
          <p:cNvPr id="197" name="Google Shape;197;p1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6235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Logarithmic</a:t>
            </a:r>
            <a:r>
              <a:rPr lang="de-CH" dirty="0"/>
              <a:t> Responses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57515" y="1973068"/>
                <a:ext cx="5863556" cy="250458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dirty="0"/>
                  <a:t>What </a:t>
                </a:r>
                <a:r>
                  <a:rPr lang="de-CH" dirty="0" err="1"/>
                  <a:t>would</a:t>
                </a:r>
                <a:r>
                  <a:rPr lang="de-CH" dirty="0"/>
                  <a:t> happen </a:t>
                </a:r>
                <a:r>
                  <a:rPr lang="de-CH" dirty="0" err="1"/>
                  <a:t>for</a:t>
                </a:r>
                <a:r>
                  <a:rPr lang="de-CH" dirty="0"/>
                  <a:t> </a:t>
                </a:r>
                <a:r>
                  <a:rPr lang="de-CH" dirty="0" err="1"/>
                  <a:t>logarithmic</a:t>
                </a:r>
                <a:r>
                  <a:rPr lang="de-CH" dirty="0"/>
                  <a:t> </a:t>
                </a:r>
                <a:r>
                  <a:rPr lang="de-CH" dirty="0" err="1"/>
                  <a:t>response</a:t>
                </a:r>
                <a:r>
                  <a:rPr lang="de-CH" dirty="0"/>
                  <a:t>?</a:t>
                </a:r>
                <a:br>
                  <a:rPr lang="de-CH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ES" i="1" dirty="0">
                              <a:latin typeface="Cambria Math" panose="02040503050406030204" pitchFamily="18" charset="0"/>
                            </a:rPr>
                            <m:t>log</m:t>
                          </m:r>
                          <m:d>
                            <m:d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d>
                      <m:r>
                        <a:rPr lang="es-E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i="1" dirty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de-CH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de-CH" i="1" dirty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br>
                  <a:rPr lang="de-CH" dirty="0"/>
                </a:br>
                <a:endParaRPr lang="de-CH" dirty="0"/>
              </a:p>
              <a:p>
                <a:r>
                  <a:rPr lang="de-CH" sz="1600" dirty="0"/>
                  <a:t>«</a:t>
                </a:r>
                <a:r>
                  <a:rPr lang="en-US" sz="1600" dirty="0"/>
                  <a:t>A one-point increase in </a:t>
                </a:r>
                <a:r>
                  <a:rPr lang="en-US" sz="1600" i="1" dirty="0"/>
                  <a:t>X</a:t>
                </a:r>
                <a:r>
                  <a:rPr lang="en-US" sz="1600" dirty="0"/>
                  <a:t>  is associated with a relative increase in </a:t>
                </a:r>
                <a:r>
                  <a:rPr lang="en-US" sz="1600" i="1" dirty="0"/>
                  <a:t>E(Y)</a:t>
                </a:r>
                <a:r>
                  <a:rPr lang="en-US" sz="1600" dirty="0"/>
                  <a:t> 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100%(</m:t>
                        </m:r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−1)≈100% 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de-CH" sz="1600" dirty="0"/>
                  <a:t>» (→ </a:t>
                </a:r>
                <a:r>
                  <a:rPr lang="de-CH" sz="1600" dirty="0" err="1"/>
                  <a:t>lecture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notes</a:t>
                </a:r>
                <a:r>
                  <a:rPr lang="de-CH" sz="1600" dirty="0"/>
                  <a:t>)</a:t>
                </a:r>
              </a:p>
              <a:p>
                <a:r>
                  <a:rPr lang="de-CH" dirty="0"/>
                  <a:t>Relative </a:t>
                </a:r>
                <a:r>
                  <a:rPr lang="de-CH" dirty="0" err="1"/>
                  <a:t>effects</a:t>
                </a:r>
                <a:r>
                  <a:rPr lang="de-CH" dirty="0"/>
                  <a:t> resp. </a:t>
                </a:r>
                <a:r>
                  <a:rPr lang="de-CH" dirty="0" err="1"/>
                  <a:t>multiplicative</a:t>
                </a:r>
                <a:r>
                  <a:rPr lang="de-CH" dirty="0"/>
                  <a:t> </a:t>
                </a:r>
                <a:r>
                  <a:rPr lang="de-CH" dirty="0" err="1"/>
                  <a:t>model</a:t>
                </a:r>
                <a:endParaRPr lang="de-CH" dirty="0"/>
              </a:p>
              <a:p>
                <a:pPr marL="101600" indent="0">
                  <a:buNone/>
                </a:pP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Two</a:t>
                </a:r>
                <a:r>
                  <a:rPr lang="de-CH" u="sng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Examples</a:t>
                </a:r>
                <a:endParaRPr lang="de-CH" u="sng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pPr marL="101600" indent="0">
                  <a:buNone/>
                </a:pPr>
                <a:endParaRPr lang="de-CH" u="sng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endParaRPr lang="de-CH" sz="1600" dirty="0"/>
              </a:p>
              <a:p>
                <a:pPr marL="558800" indent="-457200">
                  <a:buFont typeface="+mj-lt"/>
                  <a:buAutoNum type="arabicPeriod"/>
                </a:pPr>
                <a:endParaRPr lang="de-CH" dirty="0"/>
              </a:p>
              <a:p>
                <a:pPr marL="558800" indent="-457200">
                  <a:buFont typeface="+mj-lt"/>
                  <a:buAutoNum type="arabicPeriod"/>
                </a:pPr>
                <a:endParaRPr lang="de-CH" dirty="0"/>
              </a:p>
              <a:p>
                <a:endParaRPr lang="de-CH" dirty="0"/>
              </a:p>
              <a:p>
                <a:pPr marL="101600" indent="0">
                  <a:buNone/>
                </a:pPr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57515" y="1973068"/>
                <a:ext cx="5863556" cy="2504589"/>
              </a:xfrm>
              <a:prstGeom prst="rect">
                <a:avLst/>
              </a:prstGeom>
              <a:blipFill>
                <a:blip r:embed="rId3"/>
                <a:stretch>
                  <a:fillRect b="-438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20</a:t>
            </a:fld>
            <a:endParaRPr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BA47E8A-CF27-4F99-979D-EF71A02E1E15}"/>
              </a:ext>
            </a:extLst>
          </p:cNvPr>
          <p:cNvSpPr txBox="1"/>
          <p:nvPr/>
        </p:nvSpPr>
        <p:spPr>
          <a:xfrm>
            <a:off x="5878502" y="2449514"/>
            <a:ext cx="2332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Mathematically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wrong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(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why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Biased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endParaRPr lang="de-CH" sz="1200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Motivation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GLMs</a:t>
            </a:r>
          </a:p>
        </p:txBody>
      </p:sp>
      <p:sp>
        <p:nvSpPr>
          <p:cNvPr id="6" name="Pfeil: nach rechts gekrümmt 5">
            <a:extLst>
              <a:ext uri="{FF2B5EF4-FFF2-40B4-BE49-F238E27FC236}">
                <a16:creationId xmlns:a16="http://schemas.microsoft.com/office/drawing/2014/main" id="{AEF3F12E-D803-4A68-BF7A-27851B3B0C9A}"/>
              </a:ext>
            </a:extLst>
          </p:cNvPr>
          <p:cNvSpPr/>
          <p:nvPr/>
        </p:nvSpPr>
        <p:spPr>
          <a:xfrm flipH="1">
            <a:off x="5539866" y="2639557"/>
            <a:ext cx="265847" cy="387606"/>
          </a:xfrm>
          <a:prstGeom prst="curv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129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4" y="1835525"/>
            <a:ext cx="65377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b="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b="0" u="sng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de-CH" b="0" u="sng" dirty="0" err="1">
                <a:solidFill>
                  <a:schemeClr val="accent4">
                    <a:lumMod val="75000"/>
                  </a:schemeClr>
                </a:solidFill>
              </a:rPr>
              <a:t>Realistic</a:t>
            </a:r>
            <a:r>
              <a:rPr lang="de-CH" b="0" u="sng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Model </a:t>
            </a:r>
            <a:r>
              <a:rPr lang="de-CH" b="0" dirty="0" err="1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 Diamond Prices</a:t>
            </a:r>
            <a:endParaRPr b="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5" y="2462925"/>
            <a:ext cx="3460746" cy="1441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de-CH" dirty="0"/>
              <a:t>Response: log(</a:t>
            </a:r>
            <a:r>
              <a:rPr lang="de-CH" dirty="0" err="1"/>
              <a:t>price</a:t>
            </a:r>
            <a:r>
              <a:rPr lang="de-CH" dirty="0"/>
              <a:t>)</a:t>
            </a:r>
          </a:p>
          <a:p>
            <a:pPr marL="342900" indent="-342900"/>
            <a:r>
              <a:rPr lang="de-CH" dirty="0" err="1"/>
              <a:t>Covariables</a:t>
            </a:r>
            <a:r>
              <a:rPr lang="de-CH" dirty="0"/>
              <a:t>: log(</a:t>
            </a:r>
            <a:r>
              <a:rPr lang="de-CH" dirty="0" err="1"/>
              <a:t>carat</a:t>
            </a:r>
            <a:r>
              <a:rPr lang="de-CH" dirty="0"/>
              <a:t>),</a:t>
            </a:r>
            <a:br>
              <a:rPr lang="de-CH" dirty="0"/>
            </a:br>
            <a:r>
              <a:rPr lang="de-CH" dirty="0" err="1"/>
              <a:t>color</a:t>
            </a:r>
            <a:r>
              <a:rPr lang="de-CH" dirty="0"/>
              <a:t>, </a:t>
            </a:r>
            <a:r>
              <a:rPr lang="de-CH" dirty="0" err="1"/>
              <a:t>cut</a:t>
            </a:r>
            <a:r>
              <a:rPr lang="de-CH" dirty="0"/>
              <a:t> and </a:t>
            </a:r>
            <a:r>
              <a:rPr lang="de-CH" dirty="0" err="1"/>
              <a:t>clarity</a:t>
            </a:r>
            <a:endParaRPr lang="de-CH" dirty="0"/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21</a:t>
            </a:fld>
            <a:endParaRPr dirty="0"/>
          </a:p>
        </p:txBody>
      </p:sp>
      <p:pic>
        <p:nvPicPr>
          <p:cNvPr id="3" name="Picture 4" descr="M.I.D. House of Diamonds (Israel) | Baselworld Brands">
            <a:extLst>
              <a:ext uri="{FF2B5EF4-FFF2-40B4-BE49-F238E27FC236}">
                <a16:creationId xmlns:a16="http://schemas.microsoft.com/office/drawing/2014/main" id="{763C3B54-D0EF-4B45-9DCD-A04637623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311" y="2571750"/>
            <a:ext cx="1647372" cy="1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456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5" y="1835525"/>
            <a:ext cx="4462232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Exercise</a:t>
            </a:r>
            <a:r>
              <a:rPr lang="de-CH" dirty="0"/>
              <a:t> on Linear Regression</a:t>
            </a:r>
            <a:endParaRPr dirty="0"/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4" y="2462924"/>
            <a:ext cx="4744088" cy="16105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de-CH" dirty="0"/>
              <a:t>Run last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without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logarithm</a:t>
            </a:r>
            <a:endParaRPr lang="de-CH" dirty="0"/>
          </a:p>
          <a:p>
            <a:pPr marL="342900" indent="-342900"/>
            <a:r>
              <a:rPr lang="de-CH" dirty="0"/>
              <a:t>Interpret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results</a:t>
            </a:r>
            <a:endParaRPr lang="de-CH" dirty="0"/>
          </a:p>
          <a:p>
            <a:pPr marL="342900" indent="-342900"/>
            <a:r>
              <a:rPr lang="en-US" dirty="0"/>
              <a:t>Does model make sense from practical perspective?</a:t>
            </a:r>
            <a:endParaRPr lang="de-CH" dirty="0"/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22</a:t>
            </a:fld>
            <a:endParaRPr/>
          </a:p>
        </p:txBody>
      </p:sp>
      <p:pic>
        <p:nvPicPr>
          <p:cNvPr id="2052" name="Picture 4" descr="M.I.D. House of Diamonds (Israel) | Baselworld Brands">
            <a:extLst>
              <a:ext uri="{FF2B5EF4-FFF2-40B4-BE49-F238E27FC236}">
                <a16:creationId xmlns:a16="http://schemas.microsoft.com/office/drawing/2014/main" id="{3C39F68A-24C7-4619-BDB7-72C236AFC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656" y="1924947"/>
            <a:ext cx="1647372" cy="1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382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Generalized</a:t>
            </a:r>
            <a:r>
              <a:rPr lang="de-CH" dirty="0"/>
              <a:t> Linear Models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9477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Generalized</a:t>
            </a:r>
            <a:r>
              <a:rPr lang="de-CH" dirty="0"/>
              <a:t> Linear Model (GLM)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57515" y="1973068"/>
                <a:ext cx="6052028" cy="250458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de-CH" dirty="0"/>
                  <a:t>(</a:t>
                </a:r>
                <a:r>
                  <a:rPr lang="de-CH" dirty="0" err="1"/>
                  <a:t>One</a:t>
                </a:r>
                <a:r>
                  <a:rPr lang="de-CH" dirty="0"/>
                  <a:t>) </a:t>
                </a:r>
                <a:r>
                  <a:rPr lang="de-CH" dirty="0" err="1"/>
                  <a:t>extension</a:t>
                </a:r>
                <a:r>
                  <a:rPr lang="de-CH" dirty="0"/>
                  <a:t> </a:t>
                </a:r>
                <a:r>
                  <a:rPr lang="de-CH" dirty="0" err="1"/>
                  <a:t>of</a:t>
                </a:r>
                <a:r>
                  <a:rPr lang="de-CH" dirty="0"/>
                  <a:t> linear </a:t>
                </a:r>
                <a:r>
                  <a:rPr lang="de-CH" dirty="0" err="1"/>
                  <a:t>regression</a:t>
                </a:r>
                <a:endParaRPr lang="de-CH" dirty="0"/>
              </a:p>
              <a:p>
                <a:r>
                  <a:rPr lang="de-CH" dirty="0"/>
                  <a:t>Model </a:t>
                </a:r>
                <a:r>
                  <a:rPr lang="de-CH" dirty="0" err="1"/>
                  <a:t>equation</a:t>
                </a:r>
                <a:endParaRPr lang="de-CH" dirty="0"/>
              </a:p>
              <a:p>
                <a:pPr lvl="1"/>
                <a14:m>
                  <m:oMath xmlns:m="http://schemas.openxmlformats.org/officeDocument/2006/math"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sv-SE" sz="1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160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d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de-CH" sz="16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CH" sz="1600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de-CH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CH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de-CH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6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600" i="1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de-CH" sz="1600" dirty="0"/>
                  <a:t>)</a:t>
                </a:r>
              </a:p>
              <a:p>
                <a:r>
                  <a:rPr lang="de-CH" dirty="0"/>
                  <a:t>Components</a:t>
                </a:r>
              </a:p>
              <a:p>
                <a:pPr marL="1016000" lvl="1" indent="-457200">
                  <a:buFont typeface="+mj-lt"/>
                  <a:buAutoNum type="arabicPeriod"/>
                </a:pPr>
                <a:r>
                  <a:rPr lang="de-CH" sz="1600" dirty="0"/>
                  <a:t>Linear </a:t>
                </a:r>
                <a:r>
                  <a:rPr lang="de-CH" sz="1600" dirty="0" err="1"/>
                  <a:t>function</a:t>
                </a:r>
                <a:r>
                  <a:rPr lang="de-CH" sz="1600" dirty="0"/>
                  <a:t>/</a:t>
                </a:r>
                <a:r>
                  <a:rPr lang="de-CH" sz="1600" dirty="0" err="1"/>
                  <a:t>predictor</a:t>
                </a:r>
                <a:endParaRPr lang="de-CH" sz="1600" dirty="0"/>
              </a:p>
              <a:p>
                <a:pPr marL="1016000" lvl="1" indent="-457200">
                  <a:buFont typeface="+mj-lt"/>
                  <a:buAutoNum type="arabicPeriod"/>
                </a:pPr>
                <a:r>
                  <a:rPr lang="de-CH" sz="1600" dirty="0"/>
                  <a:t>Link </a:t>
                </a:r>
                <a:r>
                  <a:rPr lang="de-CH" sz="1600" dirty="0" err="1"/>
                  <a:t>function</a:t>
                </a:r>
                <a:r>
                  <a:rPr lang="de-CH" sz="1600" dirty="0"/>
                  <a:t> g </a:t>
                </a:r>
                <a:r>
                  <a:rPr lang="de-CH" sz="1600" dirty="0" err="1"/>
                  <a:t>to</a:t>
                </a:r>
                <a:r>
                  <a:rPr lang="de-CH" sz="1600" dirty="0"/>
                  <a:t> </a:t>
                </a:r>
                <a:r>
                  <a:rPr lang="de-CH" sz="1600" dirty="0" err="1"/>
                  <a:t>map</a:t>
                </a:r>
                <a:r>
                  <a:rPr lang="de-CH" sz="1600" dirty="0"/>
                  <a:t> </a:t>
                </a:r>
                <a:r>
                  <a:rPr lang="de-CH" sz="1600" i="1" dirty="0"/>
                  <a:t>E(Y) </a:t>
                </a:r>
                <a:r>
                  <a:rPr lang="de-CH" sz="1600" dirty="0" err="1"/>
                  <a:t>to</a:t>
                </a:r>
                <a:r>
                  <a:rPr lang="de-CH" sz="1600" dirty="0"/>
                  <a:t> linear </a:t>
                </a:r>
                <a:r>
                  <a:rPr lang="de-CH" sz="1600" dirty="0" err="1"/>
                  <a:t>scale</a:t>
                </a:r>
                <a:endParaRPr lang="de-CH" sz="1600" dirty="0"/>
              </a:p>
              <a:p>
                <a:pPr marL="1016000" lvl="1" indent="-457200">
                  <a:buFont typeface="+mj-lt"/>
                  <a:buAutoNum type="arabicPeriod"/>
                </a:pPr>
                <a:r>
                  <a:rPr lang="de-CH" sz="1600" dirty="0"/>
                  <a:t>Distribution </a:t>
                </a:r>
                <a:r>
                  <a:rPr lang="de-CH" sz="1600" dirty="0" err="1"/>
                  <a:t>of</a:t>
                </a:r>
                <a:r>
                  <a:rPr lang="de-CH" sz="1600" dirty="0"/>
                  <a:t> </a:t>
                </a:r>
                <a:r>
                  <a:rPr lang="de-CH" sz="1600" i="1" dirty="0"/>
                  <a:t>Y </a:t>
                </a:r>
                <a:r>
                  <a:rPr lang="de-CH" sz="1600" dirty="0" err="1"/>
                  <a:t>conditional</a:t>
                </a:r>
                <a:r>
                  <a:rPr lang="de-CH" sz="1600" dirty="0"/>
                  <a:t> on </a:t>
                </a:r>
                <a:r>
                  <a:rPr lang="de-CH" sz="1600" dirty="0" err="1"/>
                  <a:t>covariables</a:t>
                </a:r>
                <a:endParaRPr lang="de-CH" sz="1600" dirty="0"/>
              </a:p>
              <a:p>
                <a:endParaRPr lang="de-CH" dirty="0"/>
              </a:p>
              <a:p>
                <a:pPr lvl="1"/>
                <a:endParaRPr lang="de-CH" dirty="0"/>
              </a:p>
              <a:p>
                <a:pPr marL="558800" indent="-457200">
                  <a:buFont typeface="+mj-lt"/>
                  <a:buAutoNum type="arabicPeriod"/>
                </a:pPr>
                <a:endParaRPr lang="de-CH" dirty="0"/>
              </a:p>
              <a:p>
                <a:endParaRPr lang="de-CH" dirty="0"/>
              </a:p>
              <a:p>
                <a:pPr marL="101600" indent="0">
                  <a:buNone/>
                </a:pPr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57515" y="1973068"/>
                <a:ext cx="6052028" cy="2504589"/>
              </a:xfrm>
              <a:prstGeom prst="rect">
                <a:avLst/>
              </a:prstGeom>
              <a:blipFill>
                <a:blip r:embed="rId3"/>
                <a:stretch>
                  <a:fillRect b="-608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28931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Typical</a:t>
            </a:r>
            <a:r>
              <a:rPr lang="de-CH" dirty="0"/>
              <a:t> GLMs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25</a:t>
            </a:fld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E83FC7-2B2A-4FE1-86D1-3FA63EE39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71613" y="1897898"/>
            <a:ext cx="2182422" cy="2594944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de-CH" sz="1400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«Natural» link?</a:t>
            </a:r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Log-Link? </a:t>
            </a: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For binary Y</a:t>
            </a:r>
            <a:br>
              <a:rPr lang="es-ES" sz="14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E(Y) = P(Y = 1) = p</a:t>
            </a: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Tweedie-GLM</a:t>
            </a: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GLM minimizes </a:t>
            </a:r>
            <a:r>
              <a:rPr lang="es-ES" sz="1400" dirty="0" err="1">
                <a:solidFill>
                  <a:schemeClr val="accent4">
                    <a:lumMod val="75000"/>
                  </a:schemeClr>
                </a:solidFill>
              </a:rPr>
              <a:t>deviance</a:t>
            </a:r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accent4">
                    <a:lumMod val="75000"/>
                  </a:schemeClr>
                </a:solidFill>
              </a:rPr>
              <a:t>loss</a:t>
            </a:r>
            <a:endParaRPr lang="es-ES" sz="14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MSE </a:t>
            </a:r>
            <a:r>
              <a:rPr lang="es-ES" sz="1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s-ES" sz="1400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Deviance</a:t>
            </a:r>
            <a:endParaRPr lang="de-CH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4DBA66A-98DA-446F-9966-A8472D4BE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424" y="3744746"/>
            <a:ext cx="5475593" cy="748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E5F506F-5B33-4440-9274-9F5F6AB6F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425" y="1897898"/>
            <a:ext cx="5475593" cy="17632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2" name="Geschweifte Klammer rechts 1">
            <a:extLst>
              <a:ext uri="{FF2B5EF4-FFF2-40B4-BE49-F238E27FC236}">
                <a16:creationId xmlns:a16="http://schemas.microsoft.com/office/drawing/2014/main" id="{AF2AB41C-EAD8-419E-B810-855373515D86}"/>
              </a:ext>
            </a:extLst>
          </p:cNvPr>
          <p:cNvSpPr/>
          <p:nvPr/>
        </p:nvSpPr>
        <p:spPr>
          <a:xfrm rot="16200000">
            <a:off x="5100037" y="640208"/>
            <a:ext cx="182880" cy="2082145"/>
          </a:xfrm>
          <a:prstGeom prst="rightBrac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007ED4B-DDAE-4847-AB78-4D463B159C97}"/>
              </a:ext>
            </a:extLst>
          </p:cNvPr>
          <p:cNvSpPr txBox="1"/>
          <p:nvPr/>
        </p:nvSpPr>
        <p:spPr>
          <a:xfrm>
            <a:off x="4021124" y="1366964"/>
            <a:ext cx="23407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Important</a:t>
            </a:r>
            <a:r>
              <a:rPr lang="de-CH" sz="1000" dirty="0">
                <a:solidFill>
                  <a:schemeClr val="accent4">
                    <a:lumMod val="75000"/>
                  </a:schemeClr>
                </a:solidFill>
              </a:rPr>
              <a:t> also </a:t>
            </a:r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de-CH" sz="1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other</a:t>
            </a:r>
            <a:r>
              <a:rPr lang="de-CH" sz="1000" dirty="0">
                <a:solidFill>
                  <a:schemeClr val="accent4">
                    <a:lumMod val="75000"/>
                  </a:schemeClr>
                </a:solidFill>
              </a:rPr>
              <a:t> ML </a:t>
            </a:r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algorithms</a:t>
            </a:r>
            <a:endParaRPr lang="de-CH" sz="1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1604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Why</a:t>
            </a:r>
            <a:r>
              <a:rPr lang="de-CH" dirty="0"/>
              <a:t> GLM, not Linear Regression?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357515" y="1973068"/>
            <a:ext cx="5434210" cy="26661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Linearity</a:t>
            </a:r>
            <a:r>
              <a:rPr lang="de-CH" dirty="0"/>
              <a:t> </a:t>
            </a:r>
            <a:r>
              <a:rPr lang="de-CH" dirty="0" err="1"/>
              <a:t>assumption</a:t>
            </a:r>
            <a:r>
              <a:rPr lang="de-CH" dirty="0"/>
              <a:t> not </a:t>
            </a:r>
            <a:r>
              <a:rPr lang="de-CH" dirty="0" err="1"/>
              <a:t>always</a:t>
            </a:r>
            <a:r>
              <a:rPr lang="de-CH" dirty="0"/>
              <a:t> </a:t>
            </a:r>
            <a:r>
              <a:rPr lang="de-CH" dirty="0" err="1"/>
              <a:t>realistic</a:t>
            </a:r>
            <a:endParaRPr lang="de-CH" dirty="0"/>
          </a:p>
          <a:p>
            <a:pPr lvl="1">
              <a:buFont typeface="+mj-lt"/>
              <a:buAutoNum type="arabicPeriod"/>
            </a:pPr>
            <a:r>
              <a:rPr lang="en-US" sz="1400" dirty="0"/>
              <a:t>Binary </a:t>
            </a:r>
            <a:r>
              <a:rPr lang="en-US" sz="1400" i="1" dirty="0"/>
              <a:t>Y</a:t>
            </a:r>
            <a:r>
              <a:rPr lang="en-US" sz="1400" dirty="0"/>
              <a:t>: Jump from 0.5 to 0.6 success probability less impressive than from 0.89 to 0.99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Count </a:t>
            </a:r>
            <a:r>
              <a:rPr lang="en-US" sz="1400" i="1" dirty="0"/>
              <a:t>Y</a:t>
            </a:r>
            <a:r>
              <a:rPr lang="en-US" sz="1400" dirty="0"/>
              <a:t>: Jump from </a:t>
            </a:r>
            <a:r>
              <a:rPr lang="en-US" sz="1400" i="1" dirty="0"/>
              <a:t>E(Y)</a:t>
            </a:r>
            <a:r>
              <a:rPr lang="en-US" sz="1400" dirty="0"/>
              <a:t> of 2 to 3 less impressive than from 0.1 to 1.1.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Right-skewed Y: Jump from 1 Mio to 1.1 Mio deemed larger than from 2 Mio to 2.1 Mio.</a:t>
            </a:r>
            <a:endParaRPr lang="de-CH" sz="1400" dirty="0"/>
          </a:p>
          <a:p>
            <a:r>
              <a:rPr lang="de-CH" dirty="0"/>
              <a:t>GLM </a:t>
            </a:r>
            <a:r>
              <a:rPr lang="de-CH" dirty="0" err="1"/>
              <a:t>solves</a:t>
            </a:r>
            <a:r>
              <a:rPr lang="de-CH" dirty="0"/>
              <a:t> </a:t>
            </a:r>
            <a:r>
              <a:rPr lang="de-CH" dirty="0" err="1"/>
              <a:t>problem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suitable</a:t>
            </a:r>
            <a:r>
              <a:rPr lang="de-CH" dirty="0"/>
              <a:t> link g</a:t>
            </a:r>
          </a:p>
          <a:p>
            <a:r>
              <a:rPr lang="de-CH" dirty="0"/>
              <a:t>Further </a:t>
            </a:r>
            <a:r>
              <a:rPr lang="de-CH" dirty="0" err="1"/>
              <a:t>advantages</a:t>
            </a:r>
            <a:r>
              <a:rPr lang="de-CH" dirty="0"/>
              <a:t>?</a:t>
            </a:r>
          </a:p>
          <a:p>
            <a:pPr lvl="1"/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26</a:t>
            </a:fld>
            <a:endParaRPr/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66800882-84FD-4911-ADAA-8FF1E455F1E9}"/>
              </a:ext>
            </a:extLst>
          </p:cNvPr>
          <p:cNvSpPr/>
          <p:nvPr/>
        </p:nvSpPr>
        <p:spPr>
          <a:xfrm>
            <a:off x="6634886" y="2479853"/>
            <a:ext cx="212141" cy="753465"/>
          </a:xfrm>
          <a:prstGeom prst="rightBrac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991D1C3-8999-4FBD-B9DB-F1B53C7C786C}"/>
              </a:ext>
            </a:extLst>
          </p:cNvPr>
          <p:cNvSpPr txBox="1"/>
          <p:nvPr/>
        </p:nvSpPr>
        <p:spPr>
          <a:xfrm>
            <a:off x="6847027" y="2601010"/>
            <a:ext cx="1317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Log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response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impossible</a:t>
            </a:r>
          </a:p>
        </p:txBody>
      </p:sp>
    </p:spTree>
    <p:extLst>
      <p:ext uri="{BB962C8B-B14F-4D97-AF65-F5344CB8AC3E}">
        <p14:creationId xmlns:p14="http://schemas.microsoft.com/office/powerpoint/2010/main" val="268971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Interpretation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Effects</a:t>
            </a:r>
            <a:r>
              <a:rPr lang="de-CH" dirty="0"/>
              <a:t> </a:t>
            </a:r>
            <a:r>
              <a:rPr lang="de-CH" dirty="0" err="1"/>
              <a:t>guided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Link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5" y="1986717"/>
                <a:ext cx="6217938" cy="261454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de-CH" dirty="0"/>
                  <a:t>Identity link: like linear </a:t>
                </a:r>
                <a:r>
                  <a:rPr lang="de-CH" dirty="0" err="1"/>
                  <a:t>regression</a:t>
                </a:r>
                <a:endParaRPr lang="de-CH" dirty="0"/>
              </a:p>
              <a:p>
                <a:r>
                  <a:rPr lang="de-CH" dirty="0"/>
                  <a:t>Log link: like linear </a:t>
                </a:r>
                <a:r>
                  <a:rPr lang="de-CH" dirty="0" err="1"/>
                  <a:t>regression</a:t>
                </a:r>
                <a:r>
                  <a:rPr lang="de-CH" dirty="0"/>
                  <a:t> </a:t>
                </a:r>
                <a:r>
                  <a:rPr lang="de-CH" dirty="0" err="1"/>
                  <a:t>with</a:t>
                </a:r>
                <a:r>
                  <a:rPr lang="de-CH" dirty="0"/>
                  <a:t> log </a:t>
                </a:r>
                <a:r>
                  <a:rPr lang="de-CH" dirty="0" err="1"/>
                  <a:t>response</a:t>
                </a:r>
                <a:endParaRPr lang="de-CH" dirty="0"/>
              </a:p>
              <a:p>
                <a:pPr lvl="1"/>
                <a:r>
                  <a:rPr lang="de-CH" sz="1600" dirty="0"/>
                  <a:t>→ </a:t>
                </a:r>
                <a:r>
                  <a:rPr lang="de-CH" sz="1600" dirty="0" err="1"/>
                  <a:t>multiplicative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model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for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response</a:t>
                </a:r>
                <a:endParaRPr lang="de-CH" sz="1600" dirty="0"/>
              </a:p>
              <a:p>
                <a:r>
                  <a:rPr lang="de-CH" dirty="0"/>
                  <a:t>Logit link → additive </a:t>
                </a:r>
                <a:r>
                  <a:rPr lang="de-CH" dirty="0" err="1"/>
                  <a:t>model</a:t>
                </a:r>
                <a:r>
                  <a:rPr lang="de-CH" dirty="0"/>
                  <a:t> </a:t>
                </a:r>
                <a:r>
                  <a:rPr lang="de-CH" dirty="0" err="1"/>
                  <a:t>for</a:t>
                </a:r>
                <a:r>
                  <a:rPr lang="de-CH" dirty="0"/>
                  <a:t> </a:t>
                </a:r>
                <a:r>
                  <a:rPr lang="de-CH" dirty="0" err="1"/>
                  <a:t>logit</a:t>
                </a:r>
                <a:r>
                  <a:rPr lang="de-CH" dirty="0"/>
                  <a:t>(</a:t>
                </a:r>
                <a14:m>
                  <m:oMath xmlns:m="http://schemas.openxmlformats.org/officeDocument/2006/math">
                    <m:r>
                      <a:rPr lang="de-CH" sz="20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CH" dirty="0"/>
                  <a:t>) </a:t>
                </a:r>
                <a:endParaRPr lang="de-CH" sz="1600" i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sz="1600" i="0" dirty="0" smtClean="0">
                        <a:latin typeface="Cambria Math" panose="02040503050406030204" pitchFamily="18" charset="0"/>
                      </a:rPr>
                      <m:t>logit</m:t>
                    </m:r>
                    <m:d>
                      <m:dPr>
                        <m:ctrlPr>
                          <a:rPr lang="de-CH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de-CH" sz="1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CH" sz="160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de-CH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sz="1600" i="0" dirty="0" err="1" smtClean="0">
                            <a:latin typeface="Cambria Math" panose="02040503050406030204" pitchFamily="18" charset="0"/>
                          </a:rPr>
                          <m:t>odds</m:t>
                        </m:r>
                        <m:d>
                          <m:dPr>
                            <m:ctrlP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d>
                    <m:r>
                      <a:rPr lang="de-CH" sz="1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CH" sz="160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de-CH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CH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</m:oMath>
                </a14:m>
                <a:endParaRPr lang="de-CH" sz="1600" b="0" dirty="0"/>
              </a:p>
              <a:p>
                <a:pPr lvl="1"/>
                <a:r>
                  <a:rPr lang="de-CH" sz="1600" dirty="0"/>
                  <a:t>→ </a:t>
                </a:r>
                <a:r>
                  <a:rPr lang="de-CH" sz="1600" dirty="0" err="1"/>
                  <a:t>multiplicative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model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for</a:t>
                </a:r>
                <a:r>
                  <a:rPr lang="de-CH" sz="16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sz="1600" i="0" dirty="0" smtClean="0">
                        <a:latin typeface="Cambria Math" panose="02040503050406030204" pitchFamily="18" charset="0"/>
                      </a:rPr>
                      <m:t>odds</m:t>
                    </m:r>
                    <m:d>
                      <m:dPr>
                        <m:ctrlPr>
                          <a:rPr lang="de-CH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de-CH" sz="1600" b="0" dirty="0"/>
              </a:p>
              <a:p>
                <a:pPr lvl="1"/>
                <a:r>
                  <a:rPr lang="de-CH" sz="1600" dirty="0" err="1"/>
                  <a:t>Coefficients</a:t>
                </a:r>
                <a:r>
                  <a:rPr lang="de-CH" sz="1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CH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  <m:r>
                      <a:rPr lang="de-CH" sz="16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−1≈100%</m:t>
                    </m:r>
                    <m:r>
                      <a:rPr lang="de-CH" sz="16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de-CH" sz="1600" dirty="0"/>
                  <a:t> interpreted </a:t>
                </a:r>
                <a:r>
                  <a:rPr lang="de-CH" sz="1600" dirty="0" err="1"/>
                  <a:t>as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odds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ratios</a:t>
                </a:r>
                <a:r>
                  <a:rPr lang="de-CH" sz="1600" dirty="0"/>
                  <a:t>. </a:t>
                </a: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5" y="1986717"/>
                <a:ext cx="6217938" cy="26145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27</a:t>
            </a:fld>
            <a:endParaRPr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BD826FB3-B420-41D0-8AC4-9B38D5952641}"/>
              </a:ext>
            </a:extLst>
          </p:cNvPr>
          <p:cNvCxnSpPr>
            <a:cxnSpLocks/>
          </p:cNvCxnSpPr>
          <p:nvPr/>
        </p:nvCxnSpPr>
        <p:spPr>
          <a:xfrm flipH="1">
            <a:off x="5764845" y="2346512"/>
            <a:ext cx="188259" cy="225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37EE8A37-5EA2-418B-AF2E-6793BAEAB79F}"/>
              </a:ext>
            </a:extLst>
          </p:cNvPr>
          <p:cNvSpPr txBox="1"/>
          <p:nvPr/>
        </p:nvSpPr>
        <p:spPr>
          <a:xfrm>
            <a:off x="5894564" y="2014451"/>
            <a:ext cx="1579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Now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in clean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way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0CE820AF-3178-46B1-AC7D-D3DF8691FF75}"/>
                  </a:ext>
                </a:extLst>
              </p:cNvPr>
              <p:cNvSpPr txBox="1"/>
              <p:nvPr/>
            </p:nvSpPr>
            <p:spPr>
              <a:xfrm>
                <a:off x="5606091" y="3140100"/>
                <a:ext cx="1867751" cy="307777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CH" sz="1400" b="0" i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de-CH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de-CH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CH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0CE820AF-3178-46B1-AC7D-D3DF8691F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091" y="3140100"/>
                <a:ext cx="1867751" cy="307777"/>
              </a:xfrm>
              <a:prstGeom prst="rect">
                <a:avLst/>
              </a:prstGeom>
              <a:blipFill>
                <a:blip r:embed="rId4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8482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4" y="1835525"/>
            <a:ext cx="65377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b="0" u="sng" dirty="0" err="1">
                <a:solidFill>
                  <a:schemeClr val="accent4">
                    <a:lumMod val="75000"/>
                  </a:schemeClr>
                </a:solidFill>
              </a:rPr>
              <a:t>Examples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b="0" dirty="0" err="1">
                <a:solidFill>
                  <a:schemeClr val="accent4">
                    <a:lumMod val="75000"/>
                  </a:schemeClr>
                </a:solidFill>
              </a:rPr>
              <a:t>with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 Insurance Claim Data</a:t>
            </a:r>
            <a:endParaRPr b="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5" y="2462925"/>
            <a:ext cx="5577804" cy="9526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>
              <a:buFont typeface="+mj-lt"/>
              <a:buAutoNum type="arabicPeriod"/>
            </a:pPr>
            <a:r>
              <a:rPr lang="de-CH" dirty="0"/>
              <a:t>Poisson </a:t>
            </a:r>
            <a:r>
              <a:rPr lang="de-CH" dirty="0" err="1"/>
              <a:t>regression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claim</a:t>
            </a:r>
            <a:r>
              <a:rPr lang="de-CH" dirty="0"/>
              <a:t> </a:t>
            </a:r>
            <a:r>
              <a:rPr lang="de-CH" dirty="0" err="1"/>
              <a:t>counts</a:t>
            </a:r>
            <a:endParaRPr lang="de-CH" dirty="0"/>
          </a:p>
          <a:p>
            <a:pPr indent="-457200">
              <a:buFont typeface="+mj-lt"/>
              <a:buAutoNum type="arabicPeriod"/>
            </a:pPr>
            <a:r>
              <a:rPr lang="de-CH" dirty="0"/>
              <a:t>Binary </a:t>
            </a:r>
            <a:r>
              <a:rPr lang="de-CH" dirty="0" err="1"/>
              <a:t>logistic</a:t>
            </a:r>
            <a:r>
              <a:rPr lang="de-CH" dirty="0"/>
              <a:t> </a:t>
            </a:r>
            <a:r>
              <a:rPr lang="de-CH" dirty="0" err="1"/>
              <a:t>regression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claim</a:t>
            </a:r>
            <a:r>
              <a:rPr lang="de-CH" dirty="0"/>
              <a:t> (</a:t>
            </a:r>
            <a:r>
              <a:rPr lang="de-CH" dirty="0" err="1"/>
              <a:t>yes</a:t>
            </a:r>
            <a:r>
              <a:rPr lang="de-CH" dirty="0"/>
              <a:t>/</a:t>
            </a:r>
            <a:r>
              <a:rPr lang="de-CH" dirty="0" err="1"/>
              <a:t>no</a:t>
            </a:r>
            <a:r>
              <a:rPr lang="de-CH" dirty="0"/>
              <a:t>) </a:t>
            </a:r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96832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5" y="1835525"/>
            <a:ext cx="4462232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Exercise</a:t>
            </a:r>
            <a:r>
              <a:rPr lang="de-CH" dirty="0"/>
              <a:t> on GLM</a:t>
            </a:r>
            <a:endParaRPr dirty="0"/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3" y="2462925"/>
            <a:ext cx="4549105" cy="14704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600" dirty="0"/>
              <a:t>Fit  Gamma regression with log-link to explain diamond prices by log(carat), color, cut and clarity. </a:t>
            </a:r>
          </a:p>
          <a:p>
            <a:pPr marL="285750" indent="-285750"/>
            <a:r>
              <a:rPr lang="en-US" sz="1600" dirty="0"/>
              <a:t>Compare the coefficients with corresponding linear regression for log(price)</a:t>
            </a:r>
            <a:endParaRPr lang="de-CH" sz="1600" dirty="0"/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29</a:t>
            </a:fld>
            <a:endParaRPr/>
          </a:p>
        </p:txBody>
      </p:sp>
      <p:pic>
        <p:nvPicPr>
          <p:cNvPr id="2052" name="Picture 4" descr="M.I.D. House of Diamonds (Israel) | Baselworld Brands">
            <a:extLst>
              <a:ext uri="{FF2B5EF4-FFF2-40B4-BE49-F238E27FC236}">
                <a16:creationId xmlns:a16="http://schemas.microsoft.com/office/drawing/2014/main" id="{3C39F68A-24C7-4619-BDB7-72C236AFC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656" y="1924947"/>
            <a:ext cx="1647372" cy="1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69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About Michael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5947599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Pricing </a:t>
            </a:r>
            <a:r>
              <a:rPr lang="de-CH" dirty="0" err="1"/>
              <a:t>actuary</a:t>
            </a:r>
            <a:r>
              <a:rPr lang="de-CH" dirty="0"/>
              <a:t> at Mobiliar</a:t>
            </a:r>
          </a:p>
          <a:p>
            <a:r>
              <a:rPr lang="de-CH" dirty="0"/>
              <a:t>Classic </a:t>
            </a:r>
            <a:r>
              <a:rPr lang="de-CH" dirty="0" err="1"/>
              <a:t>statistics</a:t>
            </a:r>
            <a:r>
              <a:rPr lang="de-CH" dirty="0"/>
              <a:t> </a:t>
            </a:r>
            <a:r>
              <a:rPr lang="de-CH" dirty="0" err="1"/>
              <a:t>background</a:t>
            </a:r>
            <a:endParaRPr lang="de-CH" dirty="0"/>
          </a:p>
          <a:p>
            <a:r>
              <a:rPr lang="de-CH" dirty="0"/>
              <a:t>Strong </a:t>
            </a:r>
            <a:r>
              <a:rPr lang="de-CH" dirty="0" err="1"/>
              <a:t>interest</a:t>
            </a:r>
            <a:r>
              <a:rPr lang="de-CH" dirty="0"/>
              <a:t> in ML</a:t>
            </a:r>
          </a:p>
          <a:p>
            <a:r>
              <a:rPr lang="de-CH" dirty="0"/>
              <a:t>R </a:t>
            </a:r>
            <a:r>
              <a:rPr lang="de-CH" dirty="0" err="1"/>
              <a:t>programmer</a:t>
            </a:r>
            <a:endParaRPr lang="de-CH" dirty="0">
              <a:hlinkClick r:id="rId3"/>
            </a:endParaRPr>
          </a:p>
          <a:p>
            <a:pPr marL="101600" indent="0">
              <a:buNone/>
            </a:pPr>
            <a:endParaRPr lang="de-CH" u="sng" dirty="0">
              <a:hlinkClick r:id="rId3"/>
            </a:endParaRPr>
          </a:p>
          <a:p>
            <a:pPr marL="101600" indent="0">
              <a:buNone/>
            </a:pPr>
            <a:r>
              <a:rPr lang="de-CH" dirty="0"/>
              <a:t>Further </a:t>
            </a:r>
            <a:r>
              <a:rPr lang="de-CH" dirty="0" err="1"/>
              <a:t>stuff</a:t>
            </a:r>
            <a:r>
              <a:rPr lang="de-CH" dirty="0"/>
              <a:t>: </a:t>
            </a:r>
            <a:r>
              <a:rPr lang="de-CH" dirty="0">
                <a:hlinkClick r:id="rId3"/>
              </a:rPr>
              <a:t>https://github.com/mayer79</a:t>
            </a:r>
            <a:endParaRPr lang="de-CH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3957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2.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Model </a:t>
            </a:r>
            <a:r>
              <a:rPr lang="de-CH" dirty="0" err="1"/>
              <a:t>Selection</a:t>
            </a:r>
            <a:r>
              <a:rPr lang="de-CH" dirty="0"/>
              <a:t> and Validation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55386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Overfitting should not be rewarded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>
              <a:buNone/>
            </a:pPr>
            <a:r>
              <a:rPr lang="de-CH" dirty="0"/>
              <a:t>«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good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?»</a:t>
            </a:r>
          </a:p>
          <a:p>
            <a:pPr marL="101600" lvl="0" indent="0">
              <a:buNone/>
            </a:pPr>
            <a:r>
              <a:rPr lang="de-CH" dirty="0"/>
              <a:t>«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among</a:t>
            </a:r>
            <a:r>
              <a:rPr lang="de-CH" dirty="0"/>
              <a:t> alternatives?»</a:t>
            </a:r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r>
              <a:rPr lang="de-CH" dirty="0"/>
              <a:t>Approach</a:t>
            </a:r>
          </a:p>
          <a:p>
            <a:r>
              <a:rPr lang="de-CH" dirty="0"/>
              <a:t>«</a:t>
            </a:r>
            <a:r>
              <a:rPr lang="de-CH" dirty="0" err="1"/>
              <a:t>Insample</a:t>
            </a:r>
            <a:r>
              <a:rPr lang="de-CH" dirty="0"/>
              <a:t>» </a:t>
            </a:r>
            <a:r>
              <a:rPr lang="de-CH" dirty="0" err="1"/>
              <a:t>performance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biased</a:t>
            </a:r>
            <a:endParaRPr lang="de-CH" dirty="0"/>
          </a:p>
          <a:p>
            <a:r>
              <a:rPr lang="de-CH" dirty="0"/>
              <a:t>Use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splitting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get</a:t>
            </a:r>
            <a:r>
              <a:rPr lang="de-CH" dirty="0"/>
              <a:t> fair </a:t>
            </a:r>
            <a:r>
              <a:rPr lang="de-CH" dirty="0" err="1"/>
              <a:t>results</a:t>
            </a:r>
            <a:endParaRPr lang="de-CH" dirty="0"/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47103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Excursion: k-Nearest-</a:t>
            </a:r>
            <a:r>
              <a:rPr lang="en-US" dirty="0" err="1"/>
              <a:t>Neighbour</a:t>
            </a:r>
            <a:r>
              <a:rPr lang="en-US" dirty="0"/>
              <a:t> (k-NN)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Alternative </a:t>
            </a:r>
            <a:r>
              <a:rPr lang="de-CH" dirty="0" err="1"/>
              <a:t>to</a:t>
            </a:r>
            <a:r>
              <a:rPr lang="de-CH" dirty="0"/>
              <a:t> linear </a:t>
            </a:r>
            <a:r>
              <a:rPr lang="de-CH" dirty="0" err="1"/>
              <a:t>model</a:t>
            </a:r>
            <a:endParaRPr lang="de-CH" dirty="0"/>
          </a:p>
          <a:p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does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work</a:t>
            </a:r>
            <a:r>
              <a:rPr lang="de-CH" dirty="0"/>
              <a:t>?</a:t>
            </a:r>
          </a:p>
          <a:p>
            <a:r>
              <a:rPr lang="de-CH" dirty="0"/>
              <a:t>Classification &amp; Regression</a:t>
            </a:r>
          </a:p>
          <a:p>
            <a:r>
              <a:rPr lang="de-CH" dirty="0" err="1"/>
              <a:t>Standardization</a:t>
            </a:r>
            <a:r>
              <a:rPr lang="de-CH" dirty="0"/>
              <a:t>?</a:t>
            </a:r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04171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Simple Validation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6210623" cy="24452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Insample</a:t>
            </a:r>
            <a:r>
              <a:rPr lang="de-CH" dirty="0"/>
              <a:t>, 1-NN </a:t>
            </a:r>
            <a:r>
              <a:rPr lang="de-CH" dirty="0" err="1"/>
              <a:t>would</a:t>
            </a:r>
            <a:r>
              <a:rPr lang="de-CH" dirty="0"/>
              <a:t> </a:t>
            </a:r>
            <a:r>
              <a:rPr lang="de-CH" dirty="0" err="1"/>
              <a:t>win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comparison</a:t>
            </a:r>
            <a:r>
              <a:rPr lang="de-CH" dirty="0"/>
              <a:t>!?</a:t>
            </a:r>
          </a:p>
          <a:p>
            <a:r>
              <a:rPr lang="de-CH" dirty="0"/>
              <a:t>Split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training</a:t>
            </a:r>
            <a:r>
              <a:rPr lang="de-CH" dirty="0"/>
              <a:t> and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, e.g. 80%/20%</a:t>
            </a:r>
          </a:p>
          <a:p>
            <a:r>
              <a:rPr lang="de-CH" dirty="0"/>
              <a:t>Use </a:t>
            </a:r>
            <a:r>
              <a:rPr lang="de-CH" dirty="0" err="1"/>
              <a:t>performance</a:t>
            </a:r>
            <a:r>
              <a:rPr lang="de-CH" dirty="0"/>
              <a:t> on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decisions</a:t>
            </a:r>
            <a:r>
              <a:rPr lang="de-CH" dirty="0"/>
              <a:t> (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models</a:t>
            </a:r>
            <a:r>
              <a:rPr lang="de-CH" dirty="0"/>
              <a:t>, 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parameters</a:t>
            </a:r>
            <a:r>
              <a:rPr lang="de-CH" dirty="0"/>
              <a:t> like k)</a:t>
            </a:r>
          </a:p>
          <a:p>
            <a:r>
              <a:rPr lang="de-CH" dirty="0" err="1"/>
              <a:t>Measure</a:t>
            </a:r>
            <a:r>
              <a:rPr lang="de-CH" dirty="0"/>
              <a:t> </a:t>
            </a:r>
            <a:r>
              <a:rPr lang="de-CH" dirty="0" err="1"/>
              <a:t>amount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overfitting</a:t>
            </a:r>
            <a:r>
              <a:rPr lang="de-CH" dirty="0"/>
              <a:t>?</a:t>
            </a:r>
          </a:p>
          <a:p>
            <a:pPr marL="101600" lvl="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33</a:t>
            </a:fld>
            <a:endParaRPr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E0E5CE0-1F4E-4ECC-B570-BB8BB65162EC}"/>
              </a:ext>
            </a:extLst>
          </p:cNvPr>
          <p:cNvSpPr txBox="1"/>
          <p:nvPr/>
        </p:nvSpPr>
        <p:spPr>
          <a:xfrm>
            <a:off x="1901953" y="3926353"/>
            <a:ext cx="13514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lvl="0" indent="0">
              <a:buNone/>
            </a:pPr>
            <a:r>
              <a:rPr lang="de-CH" sz="18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18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792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Cross-Validation (CV)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7454208" cy="30216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sz="1800" dirty="0"/>
              <a:t>Simple </a:t>
            </a:r>
            <a:r>
              <a:rPr lang="de-CH" sz="1800" dirty="0" err="1"/>
              <a:t>validation</a:t>
            </a:r>
            <a:r>
              <a:rPr lang="de-CH" sz="1800" dirty="0"/>
              <a:t> </a:t>
            </a:r>
            <a:r>
              <a:rPr lang="de-CH" sz="1800" dirty="0" err="1"/>
              <a:t>is</a:t>
            </a:r>
            <a:r>
              <a:rPr lang="de-CH" sz="1800" dirty="0"/>
              <a:t> </a:t>
            </a:r>
            <a:r>
              <a:rPr lang="de-CH" sz="1800" dirty="0" err="1"/>
              <a:t>neither</a:t>
            </a:r>
            <a:r>
              <a:rPr lang="de-CH" sz="1800" dirty="0"/>
              <a:t> </a:t>
            </a:r>
            <a:r>
              <a:rPr lang="de-CH" sz="1800" dirty="0" err="1"/>
              <a:t>economic</a:t>
            </a:r>
            <a:r>
              <a:rPr lang="de-CH" sz="1800" dirty="0"/>
              <a:t> </a:t>
            </a:r>
            <a:r>
              <a:rPr lang="de-CH" sz="1800" dirty="0" err="1"/>
              <a:t>nor</a:t>
            </a:r>
            <a:r>
              <a:rPr lang="de-CH" sz="1800" dirty="0"/>
              <a:t> robust, </a:t>
            </a:r>
            <a:r>
              <a:rPr lang="de-CH" sz="1800" dirty="0" err="1"/>
              <a:t>except</a:t>
            </a:r>
            <a:r>
              <a:rPr lang="de-CH" sz="1800" dirty="0"/>
              <a:t> </a:t>
            </a:r>
            <a:r>
              <a:rPr lang="de-CH" sz="1800" dirty="0" err="1"/>
              <a:t>for</a:t>
            </a:r>
            <a:r>
              <a:rPr lang="de-CH" sz="1800" dirty="0"/>
              <a:t> large </a:t>
            </a:r>
            <a:r>
              <a:rPr lang="de-CH" sz="1800" dirty="0" err="1"/>
              <a:t>data</a:t>
            </a:r>
            <a:endParaRPr lang="de-CH" sz="1800" dirty="0"/>
          </a:p>
          <a:p>
            <a:r>
              <a:rPr lang="de-CH" sz="1800" dirty="0" err="1"/>
              <a:t>Better</a:t>
            </a:r>
            <a:r>
              <a:rPr lang="de-CH" sz="1800" dirty="0"/>
              <a:t>: k-</a:t>
            </a:r>
            <a:r>
              <a:rPr lang="de-CH" sz="1800" dirty="0" err="1"/>
              <a:t>fold</a:t>
            </a:r>
            <a:r>
              <a:rPr lang="de-CH" sz="1800" dirty="0"/>
              <a:t> </a:t>
            </a:r>
            <a:r>
              <a:rPr lang="de-CH" sz="1800" dirty="0" err="1"/>
              <a:t>cross</a:t>
            </a:r>
            <a:r>
              <a:rPr lang="de-CH" sz="1800" dirty="0"/>
              <a:t>-validation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r>
              <a:rPr lang="de-CH" sz="1800" dirty="0"/>
              <a:t>Final </a:t>
            </a:r>
            <a:r>
              <a:rPr lang="de-CH" sz="1800" dirty="0" err="1"/>
              <a:t>model</a:t>
            </a:r>
            <a:r>
              <a:rPr lang="de-CH" sz="1800" dirty="0"/>
              <a:t>? </a:t>
            </a:r>
            <a:r>
              <a:rPr lang="de-CH" sz="1800" dirty="0" err="1"/>
              <a:t>Repeated</a:t>
            </a:r>
            <a:r>
              <a:rPr lang="de-CH" sz="1800" dirty="0"/>
              <a:t> CV?</a:t>
            </a:r>
          </a:p>
          <a:p>
            <a:pPr marL="101600" indent="0">
              <a:buNone/>
            </a:pPr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34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03689792-A134-42EE-8F23-7AF0EA66A343}"/>
              </a:ext>
            </a:extLst>
          </p:cNvPr>
          <p:cNvSpPr txBox="1">
            <a:spLocks/>
          </p:cNvSpPr>
          <p:nvPr/>
        </p:nvSpPr>
        <p:spPr>
          <a:xfrm>
            <a:off x="5499204" y="3207935"/>
            <a:ext cx="1553778" cy="615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101600" indent="0">
              <a:buNone/>
            </a:pPr>
            <a:r>
              <a:rPr lang="de-CH" sz="24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400" u="sng" dirty="0">
              <a:solidFill>
                <a:schemeClr val="accent4">
                  <a:lumMod val="75000"/>
                </a:schemeClr>
              </a:solidFill>
            </a:endParaRPr>
          </a:p>
          <a:p>
            <a:pPr marL="101600" indent="0">
              <a:buFont typeface="Roboto Condensed"/>
              <a:buNone/>
            </a:pPr>
            <a:endParaRPr lang="de-CH" dirty="0"/>
          </a:p>
          <a:p>
            <a:endParaRPr lang="de-CH" dirty="0"/>
          </a:p>
          <a:p>
            <a:pPr marL="101600" indent="0">
              <a:buFont typeface="Roboto Condensed"/>
              <a:buNone/>
            </a:pPr>
            <a:endParaRPr lang="de-CH" dirty="0"/>
          </a:p>
          <a:p>
            <a:pPr marL="101600" indent="0">
              <a:buFont typeface="Roboto Condensed"/>
              <a:buNone/>
            </a:pPr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C52A603-6D96-41B5-A4BB-EB6D7FDF0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156" y="2629106"/>
            <a:ext cx="3835195" cy="1504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5727500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Hyperparameter Tuning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74486" y="2170824"/>
            <a:ext cx="6716202" cy="19942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Choosing</a:t>
            </a:r>
            <a:r>
              <a:rPr lang="de-CH" dirty="0"/>
              <a:t> k in k-NN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example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«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hyperparameter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tuning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»</a:t>
            </a:r>
          </a:p>
          <a:p>
            <a:r>
              <a:rPr lang="de-CH" dirty="0" err="1"/>
              <a:t>Algorithms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than</a:t>
            </a:r>
            <a:r>
              <a:rPr lang="de-CH" dirty="0"/>
              <a:t> 1 </a:t>
            </a:r>
            <a:r>
              <a:rPr lang="de-CH" dirty="0" err="1"/>
              <a:t>hyperparameter</a:t>
            </a:r>
            <a:r>
              <a:rPr lang="de-CH" dirty="0"/>
              <a:t>?</a:t>
            </a:r>
          </a:p>
          <a:p>
            <a:r>
              <a:rPr lang="de-CH" dirty="0" err="1"/>
              <a:t>Grid</a:t>
            </a:r>
            <a:r>
              <a:rPr lang="de-CH" dirty="0"/>
              <a:t> Search CV</a:t>
            </a:r>
          </a:p>
          <a:p>
            <a:r>
              <a:rPr lang="de-CH" dirty="0" err="1"/>
              <a:t>Randomized</a:t>
            </a:r>
            <a:r>
              <a:rPr lang="de-CH" dirty="0"/>
              <a:t> Search CV</a:t>
            </a:r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04660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Test Data and Final Workflow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Problematic</a:t>
            </a:r>
            <a:r>
              <a:rPr lang="de-CH" dirty="0"/>
              <a:t> </a:t>
            </a:r>
            <a:r>
              <a:rPr lang="de-CH" dirty="0" err="1"/>
              <a:t>consequence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tuning</a:t>
            </a:r>
            <a:r>
              <a:rPr lang="de-CH" dirty="0"/>
              <a:t>?</a:t>
            </a:r>
          </a:p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Overfitting</a:t>
            </a:r>
            <a:r>
              <a:rPr lang="de-CH" dirty="0"/>
              <a:t> on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on CV!</a:t>
            </a:r>
          </a:p>
          <a:p>
            <a:r>
              <a:rPr lang="de-CH" dirty="0"/>
              <a:t>Performance </a:t>
            </a:r>
            <a:r>
              <a:rPr lang="de-CH" dirty="0" err="1"/>
              <a:t>of</a:t>
            </a:r>
            <a:r>
              <a:rPr lang="de-CH" dirty="0"/>
              <a:t> final </a:t>
            </a:r>
            <a:r>
              <a:rPr lang="de-CH" dirty="0" err="1"/>
              <a:t>model</a:t>
            </a:r>
            <a:r>
              <a:rPr lang="de-CH" dirty="0"/>
              <a:t>? → 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Test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data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36</a:t>
            </a:fld>
            <a:endParaRPr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19BBE81-0380-4189-909A-C4EAEB6E3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370" y="3077023"/>
            <a:ext cx="3233423" cy="10858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121824E9-7585-4137-89C5-76F0C4F80C9B}"/>
              </a:ext>
            </a:extLst>
          </p:cNvPr>
          <p:cNvSpPr txBox="1"/>
          <p:nvPr/>
        </p:nvSpPr>
        <p:spPr>
          <a:xfrm>
            <a:off x="1502501" y="4330968"/>
            <a:ext cx="2180405" cy="307777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When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Test = Validation?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33E884-7BC9-45D3-AAC5-414551FC3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425" y="3078663"/>
            <a:ext cx="3122559" cy="108585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10BA9225-C810-43BF-931F-0F84E2D05F62}"/>
              </a:ext>
            </a:extLst>
          </p:cNvPr>
          <p:cNvSpPr txBox="1"/>
          <p:nvPr/>
        </p:nvSpPr>
        <p:spPr>
          <a:xfrm>
            <a:off x="4295300" y="4162874"/>
            <a:ext cx="24981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u="sng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of</a:t>
            </a:r>
            <a:r>
              <a:rPr lang="de-CH" u="sng" dirty="0">
                <a:solidFill>
                  <a:schemeClr val="accent4">
                    <a:lumMod val="75000"/>
                  </a:schemeClr>
                </a:solidFill>
              </a:rPr>
              <a:t> Workflow B</a:t>
            </a:r>
          </a:p>
        </p:txBody>
      </p:sp>
    </p:spTree>
    <p:extLst>
      <p:ext uri="{BB962C8B-B14F-4D97-AF65-F5344CB8AC3E}">
        <p14:creationId xmlns:p14="http://schemas.microsoft.com/office/powerpoint/2010/main" val="8572638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Using Independent Partitions is Essential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37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3261756" y="2912043"/>
            <a:ext cx="1970644" cy="499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Time-Series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splits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2621064" y="3763573"/>
            <a:ext cx="1711451" cy="44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Stratified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splits</a:t>
            </a:r>
            <a:endParaRPr lang="de-CH" sz="2000" dirty="0">
              <a:solidFill>
                <a:srgbClr val="4BB5D9"/>
              </a:solidFill>
            </a:endParaRP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351771" y="2942250"/>
            <a:ext cx="1823026" cy="49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tx2">
                    <a:lumMod val="50000"/>
                  </a:schemeClr>
                </a:solidFill>
              </a:rPr>
              <a:t>Grouped</a:t>
            </a:r>
            <a:r>
              <a:rPr lang="de-CH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400" dirty="0" err="1">
                <a:solidFill>
                  <a:schemeClr val="tx2">
                    <a:lumMod val="50000"/>
                  </a:schemeClr>
                </a:solidFill>
              </a:rPr>
              <a:t>splits</a:t>
            </a:r>
            <a:endParaRPr lang="de-CH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2022287" y="1855524"/>
            <a:ext cx="30231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>
                <a:solidFill>
                  <a:schemeClr val="accent6">
                    <a:lumMod val="75000"/>
                  </a:schemeClr>
                </a:solidFill>
              </a:rPr>
              <a:t>Random </a:t>
            </a:r>
            <a:r>
              <a:rPr lang="de-CH" sz="2400" dirty="0" err="1">
                <a:solidFill>
                  <a:schemeClr val="accent6">
                    <a:lumMod val="75000"/>
                  </a:schemeClr>
                </a:solidFill>
              </a:rPr>
              <a:t>splits</a:t>
            </a:r>
            <a:endParaRPr lang="de-CH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0169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with Diamonds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38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6292740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Apply stratified splitting on “price” throughout the last example. </a:t>
            </a:r>
            <a:br>
              <a:rPr lang="en-US" sz="1600" dirty="0"/>
            </a:br>
            <a:r>
              <a:rPr lang="en-US" sz="1600" dirty="0"/>
              <a:t>Do the results change?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As alternative to grouped splitting, deduplicate (why?) the diamonds data on "price" and all covariables and repeat the last example. Do the results change? Are these results </a:t>
            </a:r>
            <a:r>
              <a:rPr lang="en-US" sz="1600"/>
              <a:t>overly pessimistic?</a:t>
            </a:r>
            <a:endParaRPr lang="en-US" sz="1600" dirty="0"/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Use CV to select the best polynomial degree of log(carat) in the Gamma GLM with log-link (with additional covariables color, cut, clarity). Evaluate on a test data.</a:t>
            </a:r>
          </a:p>
        </p:txBody>
      </p:sp>
    </p:spTree>
    <p:extLst>
      <p:ext uri="{BB962C8B-B14F-4D97-AF65-F5344CB8AC3E}">
        <p14:creationId xmlns:p14="http://schemas.microsoft.com/office/powerpoint/2010/main" val="17230137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3.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Trees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1145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What is Machine Learning (ML)?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5947599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en-US" dirty="0"/>
              <a:t>Collection of statistical algorithms used to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predict things (supervised ML) or to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investigate data structure (unsupervised ML).</a:t>
            </a:r>
          </a:p>
          <a:p>
            <a:pPr marL="101600" indent="0">
              <a:buNone/>
            </a:pPr>
            <a:r>
              <a:rPr lang="en-US" dirty="0"/>
              <a:t>This lecture is on supervised ML</a:t>
            </a:r>
          </a:p>
          <a:p>
            <a:r>
              <a:rPr lang="en-US" sz="1600" dirty="0"/>
              <a:t>Regression</a:t>
            </a:r>
          </a:p>
          <a:p>
            <a:r>
              <a:rPr lang="en-US" sz="1600" dirty="0"/>
              <a:t>Classification</a:t>
            </a:r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32096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Decision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40</a:t>
            </a:fld>
            <a:endParaRPr/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321711" y="2704253"/>
            <a:ext cx="2774710" cy="538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800" dirty="0">
                <a:solidFill>
                  <a:schemeClr val="tx2">
                    <a:lumMod val="50000"/>
                  </a:schemeClr>
                </a:solidFill>
              </a:rPr>
              <a:t>Gradient </a:t>
            </a:r>
            <a:r>
              <a:rPr lang="de-CH" sz="2800" dirty="0" err="1">
                <a:solidFill>
                  <a:schemeClr val="tx2">
                    <a:lumMod val="50000"/>
                  </a:schemeClr>
                </a:solidFill>
              </a:rPr>
              <a:t>boosting</a:t>
            </a:r>
            <a:endParaRPr lang="de-CH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3221805" y="1637566"/>
            <a:ext cx="30231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800" dirty="0">
                <a:solidFill>
                  <a:schemeClr val="accent6">
                    <a:lumMod val="75000"/>
                  </a:schemeClr>
                </a:solidFill>
              </a:rPr>
              <a:t>Random Forests</a:t>
            </a:r>
          </a:p>
        </p:txBody>
      </p:sp>
    </p:spTree>
    <p:extLst>
      <p:ext uri="{BB962C8B-B14F-4D97-AF65-F5344CB8AC3E}">
        <p14:creationId xmlns:p14="http://schemas.microsoft.com/office/powerpoint/2010/main" val="35693577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Decision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Simple</a:t>
            </a:r>
          </a:p>
          <a:p>
            <a:r>
              <a:rPr lang="de-CH" dirty="0"/>
              <a:t>Easy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interpret</a:t>
            </a:r>
            <a:endParaRPr lang="de-CH" dirty="0"/>
          </a:p>
          <a:p>
            <a:r>
              <a:rPr lang="de-CH" sz="1600" dirty="0" err="1"/>
              <a:t>Decision</a:t>
            </a:r>
            <a:r>
              <a:rPr lang="de-CH" sz="1600" dirty="0"/>
              <a:t> </a:t>
            </a:r>
            <a:r>
              <a:rPr lang="de-CH" sz="1600" dirty="0" err="1"/>
              <a:t>trees</a:t>
            </a:r>
            <a:r>
              <a:rPr lang="de-CH" sz="1600" dirty="0"/>
              <a:t> </a:t>
            </a:r>
            <a:r>
              <a:rPr lang="de-CH" sz="1600" dirty="0" err="1"/>
              <a:t>are</a:t>
            </a:r>
            <a:r>
              <a:rPr lang="de-CH" sz="1600" dirty="0"/>
              <a:t> like </a:t>
            </a:r>
            <a:r>
              <a:rPr lang="de-CH" sz="1600" dirty="0" err="1"/>
              <a:t>wolves</a:t>
            </a:r>
            <a:r>
              <a:rPr lang="de-CH" sz="1600" dirty="0"/>
              <a:t>: </a:t>
            </a:r>
            <a:br>
              <a:rPr lang="de-CH" sz="1600" dirty="0"/>
            </a:br>
            <a:r>
              <a:rPr lang="de-CH" sz="1600" dirty="0"/>
              <a:t> </a:t>
            </a:r>
            <a:r>
              <a:rPr lang="de-CH" sz="1600" dirty="0" err="1"/>
              <a:t>Weak</a:t>
            </a:r>
            <a:r>
              <a:rPr lang="de-CH" sz="1600" dirty="0"/>
              <a:t> </a:t>
            </a:r>
            <a:r>
              <a:rPr lang="de-CH" sz="1600" dirty="0" err="1"/>
              <a:t>alone</a:t>
            </a:r>
            <a:r>
              <a:rPr lang="de-CH" sz="1600" dirty="0"/>
              <a:t>, strong </a:t>
            </a:r>
            <a:r>
              <a:rPr lang="de-CH" sz="1600" dirty="0" err="1"/>
              <a:t>together</a:t>
            </a:r>
            <a:endParaRPr lang="de-CH" sz="1600" dirty="0"/>
          </a:p>
          <a:p>
            <a:r>
              <a:rPr lang="de-CH" dirty="0" err="1"/>
              <a:t>Around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1984 </a:t>
            </a:r>
            <a:br>
              <a:rPr lang="de-CH" dirty="0"/>
            </a:br>
            <a:r>
              <a:rPr lang="de-CH" dirty="0"/>
              <a:t>(</a:t>
            </a:r>
            <a:r>
              <a:rPr lang="de-CH" dirty="0" err="1"/>
              <a:t>Breiman</a:t>
            </a:r>
            <a:r>
              <a:rPr lang="de-CH" dirty="0"/>
              <a:t>, Friedman)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41</a:t>
            </a:fld>
            <a:endParaRPr/>
          </a:p>
        </p:txBody>
      </p:sp>
      <p:pic>
        <p:nvPicPr>
          <p:cNvPr id="2050" name="Picture 2" descr="Leafless Tree Under Gray Sky">
            <a:extLst>
              <a:ext uri="{FF2B5EF4-FFF2-40B4-BE49-F238E27FC236}">
                <a16:creationId xmlns:a16="http://schemas.microsoft.com/office/drawing/2014/main" id="{6A61B927-0A01-4D8B-BC37-FA69234F6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185" y="942577"/>
            <a:ext cx="2755443" cy="342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12A3CEA3-28B7-4C2D-B6D9-6CA577CC1436}"/>
              </a:ext>
            </a:extLst>
          </p:cNvPr>
          <p:cNvSpPr txBox="1"/>
          <p:nvPr/>
        </p:nvSpPr>
        <p:spPr>
          <a:xfrm>
            <a:off x="4674856" y="4366072"/>
            <a:ext cx="264907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https://images.pexels.com/photos/3732527/pexels-photo-3732527.jpeg</a:t>
            </a:r>
          </a:p>
        </p:txBody>
      </p:sp>
    </p:spTree>
    <p:extLst>
      <p:ext uri="{BB962C8B-B14F-4D97-AF65-F5344CB8AC3E}">
        <p14:creationId xmlns:p14="http://schemas.microsoft.com/office/powerpoint/2010/main" val="13221019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EC80B8E-24D1-4450-83B7-ED1E89239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757" y="1149725"/>
            <a:ext cx="4940980" cy="3658785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 Decision Trees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3649432" cy="159018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Algorithm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Split: find </a:t>
            </a:r>
            <a:r>
              <a:rPr lang="de-CH" dirty="0" err="1"/>
              <a:t>best</a:t>
            </a:r>
            <a:r>
              <a:rPr lang="de-CH" dirty="0"/>
              <a:t> «</a:t>
            </a:r>
            <a:r>
              <a:rPr lang="de-CH" dirty="0" err="1"/>
              <a:t>yes</a:t>
            </a:r>
            <a:r>
              <a:rPr lang="de-CH" dirty="0"/>
              <a:t>/</a:t>
            </a:r>
            <a:r>
              <a:rPr lang="de-CH" dirty="0" err="1"/>
              <a:t>no</a:t>
            </a:r>
            <a:r>
              <a:rPr lang="de-CH" dirty="0"/>
              <a:t>»</a:t>
            </a:r>
            <a:br>
              <a:rPr lang="de-CH" dirty="0"/>
            </a:br>
            <a:r>
              <a:rPr lang="de-CH" dirty="0" err="1"/>
              <a:t>question</a:t>
            </a:r>
            <a:r>
              <a:rPr lang="de-CH" dirty="0"/>
              <a:t> on </a:t>
            </a:r>
            <a:r>
              <a:rPr lang="de-CH" dirty="0" err="1"/>
              <a:t>best</a:t>
            </a:r>
            <a:r>
              <a:rPr lang="de-CH" dirty="0"/>
              <a:t> feature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Apply</a:t>
            </a:r>
            <a:r>
              <a:rPr lang="de-CH" dirty="0"/>
              <a:t> </a:t>
            </a:r>
            <a:r>
              <a:rPr lang="de-CH" dirty="0" err="1"/>
              <a:t>Step</a:t>
            </a:r>
            <a:r>
              <a:rPr lang="de-CH" dirty="0"/>
              <a:t> 1 </a:t>
            </a:r>
            <a:r>
              <a:rPr lang="de-CH" dirty="0" err="1"/>
              <a:t>recursively</a:t>
            </a: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42</a:t>
            </a:fld>
            <a:endParaRPr/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D182820B-9F17-4881-901F-3A34F4943BD6}"/>
              </a:ext>
            </a:extLst>
          </p:cNvPr>
          <p:cNvSpPr txBox="1">
            <a:spLocks/>
          </p:cNvSpPr>
          <p:nvPr/>
        </p:nvSpPr>
        <p:spPr>
          <a:xfrm>
            <a:off x="5733188" y="2508810"/>
            <a:ext cx="1058537" cy="440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3626E3D-0A4D-4624-9FE0-C69A79DB086B}"/>
              </a:ext>
            </a:extLst>
          </p:cNvPr>
          <p:cNvSpPr txBox="1"/>
          <p:nvPr/>
        </p:nvSpPr>
        <p:spPr>
          <a:xfrm>
            <a:off x="2924977" y="1814039"/>
            <a:ext cx="15037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Regarding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sz="12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improvement</a:t>
            </a:r>
            <a:endParaRPr lang="de-CH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E83C0934-E0D3-4A0F-9233-2022B5252BF8}"/>
              </a:ext>
            </a:extLst>
          </p:cNvPr>
          <p:cNvCxnSpPr/>
          <p:nvPr/>
        </p:nvCxnSpPr>
        <p:spPr>
          <a:xfrm flipH="1">
            <a:off x="2963801" y="2240372"/>
            <a:ext cx="129747" cy="14791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2803DB7-87F7-45BC-8F98-D17749B85779}"/>
              </a:ext>
            </a:extLst>
          </p:cNvPr>
          <p:cNvCxnSpPr>
            <a:cxnSpLocks/>
          </p:cNvCxnSpPr>
          <p:nvPr/>
        </p:nvCxnSpPr>
        <p:spPr>
          <a:xfrm>
            <a:off x="3195792" y="2238935"/>
            <a:ext cx="60457" cy="46504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Google Shape;203;p17">
            <a:extLst>
              <a:ext uri="{FF2B5EF4-FFF2-40B4-BE49-F238E27FC236}">
                <a16:creationId xmlns:a16="http://schemas.microsoft.com/office/drawing/2014/main" id="{5A9BEE0F-C185-466C-ADBE-4680574FC644}"/>
              </a:ext>
            </a:extLst>
          </p:cNvPr>
          <p:cNvSpPr txBox="1">
            <a:spLocks/>
          </p:cNvSpPr>
          <p:nvPr/>
        </p:nvSpPr>
        <p:spPr>
          <a:xfrm>
            <a:off x="1185667" y="3531423"/>
            <a:ext cx="2498827" cy="12009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de-CH" sz="1400" dirty="0" err="1"/>
              <a:t>Typical</a:t>
            </a:r>
            <a:r>
              <a:rPr lang="de-CH" sz="1400" dirty="0"/>
              <a:t> </a:t>
            </a:r>
            <a:r>
              <a:rPr lang="de-CH" sz="1400" dirty="0" err="1"/>
              <a:t>losses</a:t>
            </a:r>
            <a:r>
              <a:rPr lang="de-CH" sz="1400" dirty="0"/>
              <a:t>: MSE, </a:t>
            </a:r>
            <a:br>
              <a:rPr lang="de-CH" sz="1400" u="sng" dirty="0"/>
            </a:br>
            <a:r>
              <a:rPr lang="de-CH" sz="1400" dirty="0"/>
              <a:t>log </a:t>
            </a:r>
            <a:r>
              <a:rPr lang="de-CH" sz="1400" dirty="0" err="1"/>
              <a:t>loss</a:t>
            </a:r>
            <a:r>
              <a:rPr lang="de-CH" sz="1400" dirty="0"/>
              <a:t>/</a:t>
            </a:r>
            <a:r>
              <a:rPr lang="de-CH" sz="1400" dirty="0" err="1"/>
              <a:t>cross-entropy</a:t>
            </a:r>
            <a:r>
              <a:rPr lang="de-CH" sz="1400" dirty="0"/>
              <a:t>/ </a:t>
            </a:r>
            <a:br>
              <a:rPr lang="de-CH" sz="1400" dirty="0"/>
            </a:br>
            <a:r>
              <a:rPr lang="de-CH" sz="1400" dirty="0" err="1"/>
              <a:t>information</a:t>
            </a:r>
            <a:r>
              <a:rPr lang="de-CH" sz="1400" dirty="0"/>
              <a:t> </a:t>
            </a:r>
            <a:r>
              <a:rPr lang="de-CH" sz="1400" dirty="0" err="1"/>
              <a:t>or</a:t>
            </a:r>
            <a:r>
              <a:rPr lang="de-CH" sz="1400" dirty="0"/>
              <a:t> Gini</a:t>
            </a:r>
          </a:p>
          <a:p>
            <a:r>
              <a:rPr lang="de-CH" sz="1400" dirty="0" err="1"/>
              <a:t>Predictions</a:t>
            </a:r>
            <a:r>
              <a:rPr lang="de-CH" sz="1400" dirty="0"/>
              <a:t>?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784EB69-61F6-4DAF-9126-4066CD9E6A3B}"/>
              </a:ext>
            </a:extLst>
          </p:cNvPr>
          <p:cNvSpPr txBox="1"/>
          <p:nvPr/>
        </p:nvSpPr>
        <p:spPr>
          <a:xfrm>
            <a:off x="6791725" y="4306229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Leaves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4493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Properties of Decision Trees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43</a:t>
            </a:fld>
            <a:endParaRPr/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C46C02A-3B08-4E9D-8895-642071544F7F}"/>
              </a:ext>
            </a:extLst>
          </p:cNvPr>
          <p:cNvSpPr txBox="1">
            <a:spLocks/>
          </p:cNvSpPr>
          <p:nvPr/>
        </p:nvSpPr>
        <p:spPr>
          <a:xfrm>
            <a:off x="3405953" y="3100772"/>
            <a:ext cx="2436314" cy="5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Categorical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covariables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C8DD0645-0292-43D9-8A7E-35784562903D}"/>
              </a:ext>
            </a:extLst>
          </p:cNvPr>
          <p:cNvSpPr txBox="1">
            <a:spLocks/>
          </p:cNvSpPr>
          <p:nvPr/>
        </p:nvSpPr>
        <p:spPr>
          <a:xfrm>
            <a:off x="2050401" y="3249346"/>
            <a:ext cx="1513068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rgbClr val="4BB5D9"/>
                </a:solidFill>
              </a:rPr>
              <a:t>Interactions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86144C0F-6CCB-412A-943C-EE1779454CBE}"/>
              </a:ext>
            </a:extLst>
          </p:cNvPr>
          <p:cNvSpPr txBox="1">
            <a:spLocks/>
          </p:cNvSpPr>
          <p:nvPr/>
        </p:nvSpPr>
        <p:spPr>
          <a:xfrm>
            <a:off x="1991388" y="2725050"/>
            <a:ext cx="1631093" cy="459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Missing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Values</a:t>
            </a: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BDAEF781-6C2C-4FA5-AB31-80008F62ECE1}"/>
              </a:ext>
            </a:extLst>
          </p:cNvPr>
          <p:cNvSpPr txBox="1">
            <a:spLocks/>
          </p:cNvSpPr>
          <p:nvPr/>
        </p:nvSpPr>
        <p:spPr>
          <a:xfrm>
            <a:off x="2630749" y="2302779"/>
            <a:ext cx="932721" cy="409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Outliers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767C32E2-A149-4591-A6B1-EFEDCB71BF71}"/>
              </a:ext>
            </a:extLst>
          </p:cNvPr>
          <p:cNvSpPr txBox="1">
            <a:spLocks/>
          </p:cNvSpPr>
          <p:nvPr/>
        </p:nvSpPr>
        <p:spPr>
          <a:xfrm>
            <a:off x="3831844" y="2419402"/>
            <a:ext cx="990753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Greedy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07C9830-15BC-42F3-ADEF-7BECA89B682A}"/>
              </a:ext>
            </a:extLst>
          </p:cNvPr>
          <p:cNvSpPr txBox="1"/>
          <p:nvPr/>
        </p:nvSpPr>
        <p:spPr>
          <a:xfrm>
            <a:off x="961552" y="3915783"/>
            <a:ext cx="5203835" cy="30777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accent1"/>
                </a:solidFill>
              </a:rPr>
              <a:t>Properties </a:t>
            </a:r>
            <a:r>
              <a:rPr lang="de-CH" dirty="0" err="1">
                <a:solidFill>
                  <a:schemeClr val="accent1"/>
                </a:solidFill>
              </a:rPr>
              <a:t>are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inherited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to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groups</a:t>
            </a:r>
            <a:r>
              <a:rPr lang="de-CH" dirty="0">
                <a:solidFill>
                  <a:schemeClr val="accent1"/>
                </a:solidFill>
              </a:rPr>
              <a:t>/</a:t>
            </a:r>
            <a:r>
              <a:rPr lang="de-CH" dirty="0" err="1">
                <a:solidFill>
                  <a:schemeClr val="accent1"/>
                </a:solidFill>
              </a:rPr>
              <a:t>ensembles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of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decision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trees</a:t>
            </a:r>
            <a:endParaRPr lang="de-CH" dirty="0">
              <a:solidFill>
                <a:schemeClr val="accent1"/>
              </a:solidFill>
            </a:endParaRPr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EE884FFE-22F1-43CE-9160-F52679AB7F46}"/>
              </a:ext>
            </a:extLst>
          </p:cNvPr>
          <p:cNvSpPr txBox="1">
            <a:spLocks/>
          </p:cNvSpPr>
          <p:nvPr/>
        </p:nvSpPr>
        <p:spPr>
          <a:xfrm>
            <a:off x="4919022" y="2595359"/>
            <a:ext cx="2436314" cy="5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/>
                </a:solidFill>
              </a:rPr>
              <a:t>Extrapolation</a:t>
            </a:r>
          </a:p>
        </p:txBody>
      </p:sp>
    </p:spTree>
    <p:extLst>
      <p:ext uri="{BB962C8B-B14F-4D97-AF65-F5344CB8AC3E}">
        <p14:creationId xmlns:p14="http://schemas.microsoft.com/office/powerpoint/2010/main" val="31730659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Random Forests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Group of many </a:t>
            </a:r>
            <a:br>
              <a:rPr lang="en-US" dirty="0"/>
            </a:br>
            <a:r>
              <a:rPr lang="en-US" dirty="0"/>
              <a:t>decision trees</a:t>
            </a:r>
          </a:p>
          <a:p>
            <a:r>
              <a:rPr lang="en-US" dirty="0"/>
              <a:t>Perform very well</a:t>
            </a:r>
          </a:p>
          <a:p>
            <a:r>
              <a:rPr lang="en-US" dirty="0"/>
              <a:t>“Black Box”</a:t>
            </a:r>
          </a:p>
          <a:p>
            <a:r>
              <a:rPr lang="de-CH" dirty="0" err="1"/>
              <a:t>Around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2001 </a:t>
            </a:r>
            <a:br>
              <a:rPr lang="de-CH" dirty="0"/>
            </a:br>
            <a:r>
              <a:rPr lang="de-CH" dirty="0"/>
              <a:t>(</a:t>
            </a:r>
            <a:r>
              <a:rPr lang="de-CH" dirty="0" err="1"/>
              <a:t>Breiman</a:t>
            </a:r>
            <a:r>
              <a:rPr lang="de-CH" dirty="0"/>
              <a:t>)</a:t>
            </a:r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44</a:t>
            </a:fld>
            <a:endParaRPr/>
          </a:p>
        </p:txBody>
      </p:sp>
      <p:pic>
        <p:nvPicPr>
          <p:cNvPr id="1032" name="Picture 8" descr="Photography of Forest">
            <a:extLst>
              <a:ext uri="{FF2B5EF4-FFF2-40B4-BE49-F238E27FC236}">
                <a16:creationId xmlns:a16="http://schemas.microsoft.com/office/drawing/2014/main" id="{F6B5D367-F5E1-447B-8826-7BAE1888F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294" y="1031208"/>
            <a:ext cx="2421265" cy="343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B93388F3-5A31-4A7B-A10C-D588C31508A3}"/>
              </a:ext>
            </a:extLst>
          </p:cNvPr>
          <p:cNvSpPr txBox="1"/>
          <p:nvPr/>
        </p:nvSpPr>
        <p:spPr>
          <a:xfrm>
            <a:off x="4640237" y="4431401"/>
            <a:ext cx="261937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https://images.pexels.com/photos/1459534/pexels-photo-1459534.jpeg</a:t>
            </a:r>
          </a:p>
        </p:txBody>
      </p:sp>
    </p:spTree>
    <p:extLst>
      <p:ext uri="{BB962C8B-B14F-4D97-AF65-F5344CB8AC3E}">
        <p14:creationId xmlns:p14="http://schemas.microsoft.com/office/powerpoint/2010/main" val="11767915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 Random Forests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83849"/>
            <a:ext cx="6882170" cy="2216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train</a:t>
            </a:r>
            <a:r>
              <a:rPr lang="de-CH" dirty="0"/>
              <a:t> 500 </a:t>
            </a:r>
            <a:r>
              <a:rPr lang="de-CH" dirty="0" err="1"/>
              <a:t>trees</a:t>
            </a:r>
            <a:r>
              <a:rPr lang="de-CH" dirty="0"/>
              <a:t>, 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sure</a:t>
            </a:r>
            <a:r>
              <a:rPr lang="de-CH" dirty="0"/>
              <a:t> </a:t>
            </a:r>
            <a:r>
              <a:rPr lang="de-CH" dirty="0" err="1"/>
              <a:t>they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different? </a:t>
            </a:r>
            <a:br>
              <a:rPr lang="de-CH" dirty="0"/>
            </a:br>
            <a:r>
              <a:rPr lang="de-CH" dirty="0"/>
              <a:t>→ </a:t>
            </a:r>
            <a:r>
              <a:rPr lang="de-CH" dirty="0" err="1"/>
              <a:t>Introduce</a:t>
            </a:r>
            <a:r>
              <a:rPr lang="de-CH" dirty="0"/>
              <a:t> </a:t>
            </a:r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sources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randomness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split</a:t>
            </a:r>
            <a:r>
              <a:rPr lang="de-CH" dirty="0"/>
              <a:t> </a:t>
            </a:r>
            <a:r>
              <a:rPr lang="de-CH" dirty="0" err="1"/>
              <a:t>considers</a:t>
            </a:r>
            <a:r>
              <a:rPr lang="de-CH" dirty="0"/>
              <a:t> </a:t>
            </a:r>
            <a:r>
              <a:rPr lang="de-CH" dirty="0" err="1"/>
              <a:t>random</a:t>
            </a:r>
            <a:r>
              <a:rPr lang="de-CH" dirty="0"/>
              <a:t> </a:t>
            </a:r>
            <a:r>
              <a:rPr lang="de-CH" dirty="0" err="1"/>
              <a:t>selection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features</a:t>
            </a:r>
            <a:r>
              <a:rPr lang="de-CH" dirty="0"/>
              <a:t> </a:t>
            </a:r>
            <a:r>
              <a:rPr lang="de-CH" dirty="0" err="1"/>
              <a:t>only</a:t>
            </a:r>
            <a:r>
              <a:rPr lang="de-CH" dirty="0"/>
              <a:t>.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tree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trained</a:t>
            </a:r>
            <a:r>
              <a:rPr lang="de-CH" dirty="0"/>
              <a:t> on </a:t>
            </a:r>
            <a:r>
              <a:rPr lang="de-CH" dirty="0" err="1"/>
              <a:t>bootstrap</a:t>
            </a:r>
            <a:r>
              <a:rPr lang="de-CH" dirty="0"/>
              <a:t> sample.</a:t>
            </a:r>
          </a:p>
          <a:p>
            <a:pPr marL="101600" indent="0">
              <a:buNone/>
            </a:pPr>
            <a:r>
              <a:rPr lang="de-CH" dirty="0" err="1"/>
              <a:t>Predictions</a:t>
            </a:r>
            <a:r>
              <a:rPr lang="de-CH" dirty="0"/>
              <a:t>?</a:t>
            </a:r>
            <a:r>
              <a:rPr lang="de-CH" u="sng" dirty="0"/>
              <a:t> </a:t>
            </a:r>
          </a:p>
          <a:p>
            <a:pPr marL="101600" indent="0">
              <a:buNone/>
            </a:pP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16461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Comments on Random Forests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46</a:t>
            </a:fld>
            <a:endParaRPr/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C46C02A-3B08-4E9D-8895-642071544F7F}"/>
              </a:ext>
            </a:extLst>
          </p:cNvPr>
          <p:cNvSpPr txBox="1">
            <a:spLocks/>
          </p:cNvSpPr>
          <p:nvPr/>
        </p:nvSpPr>
        <p:spPr>
          <a:xfrm>
            <a:off x="3911575" y="2964682"/>
            <a:ext cx="2436314" cy="5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Parameter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tuning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C8DD0645-0292-43D9-8A7E-35784562903D}"/>
              </a:ext>
            </a:extLst>
          </p:cNvPr>
          <p:cNvSpPr txBox="1">
            <a:spLocks/>
          </p:cNvSpPr>
          <p:nvPr/>
        </p:nvSpPr>
        <p:spPr>
          <a:xfrm>
            <a:off x="1903360" y="3093988"/>
            <a:ext cx="1849245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rgbClr val="4BB5D9"/>
                </a:solidFill>
              </a:rPr>
              <a:t>Out-</a:t>
            </a:r>
            <a:r>
              <a:rPr lang="de-CH" sz="2000" dirty="0" err="1">
                <a:solidFill>
                  <a:srgbClr val="4BB5D9"/>
                </a:solidFill>
              </a:rPr>
              <a:t>of</a:t>
            </a:r>
            <a:r>
              <a:rPr lang="de-CH" sz="2000" dirty="0">
                <a:solidFill>
                  <a:srgbClr val="4BB5D9"/>
                </a:solidFill>
              </a:rPr>
              <a:t>-Bag (OOB)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86144C0F-6CCB-412A-943C-EE1779454CBE}"/>
              </a:ext>
            </a:extLst>
          </p:cNvPr>
          <p:cNvSpPr txBox="1">
            <a:spLocks/>
          </p:cNvSpPr>
          <p:nvPr/>
        </p:nvSpPr>
        <p:spPr>
          <a:xfrm>
            <a:off x="1903484" y="2482261"/>
            <a:ext cx="1631093" cy="459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Diversification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!</a:t>
            </a: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BDAEF781-6C2C-4FA5-AB31-80008F62ECE1}"/>
              </a:ext>
            </a:extLst>
          </p:cNvPr>
          <p:cNvSpPr txBox="1">
            <a:spLocks/>
          </p:cNvSpPr>
          <p:nvPr/>
        </p:nvSpPr>
        <p:spPr>
          <a:xfrm>
            <a:off x="2499591" y="1968282"/>
            <a:ext cx="1833675" cy="409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Number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of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trees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767C32E2-A149-4591-A6B1-EFEDCB71BF71}"/>
              </a:ext>
            </a:extLst>
          </p:cNvPr>
          <p:cNvSpPr txBox="1">
            <a:spLocks/>
          </p:cNvSpPr>
          <p:nvPr/>
        </p:nvSpPr>
        <p:spPr>
          <a:xfrm>
            <a:off x="3752605" y="2441440"/>
            <a:ext cx="2382524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Insample</a:t>
            </a:r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performance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42EF501-8AAD-4750-B8A8-6510B144BB27}"/>
              </a:ext>
            </a:extLst>
          </p:cNvPr>
          <p:cNvSpPr txBox="1"/>
          <p:nvPr/>
        </p:nvSpPr>
        <p:spPr>
          <a:xfrm>
            <a:off x="1483718" y="3855003"/>
            <a:ext cx="18492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de-CH" sz="28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8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4292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Interpreting a “Black Box” is Important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/>
              <a:t>Minimum </a:t>
            </a:r>
            <a:r>
              <a:rPr lang="de-CH" dirty="0" err="1"/>
              <a:t>interpretation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?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Performance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Variable </a:t>
            </a:r>
            <a:r>
              <a:rPr lang="de-CH" dirty="0" err="1"/>
              <a:t>importance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Effects</a:t>
            </a:r>
            <a:r>
              <a:rPr lang="de-CH" dirty="0"/>
              <a:t> → e.g. partial </a:t>
            </a:r>
            <a:r>
              <a:rPr lang="de-CH" dirty="0" err="1"/>
              <a:t>dependence</a:t>
            </a:r>
            <a:r>
              <a:rPr lang="de-CH" dirty="0"/>
              <a:t> </a:t>
            </a:r>
            <a:r>
              <a:rPr lang="de-CH" dirty="0" err="1"/>
              <a:t>plots</a:t>
            </a:r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94185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Random Forests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48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5903332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In our diamonds random forest, replace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carat</a:t>
            </a:r>
            <a:r>
              <a:rPr lang="en-US" sz="1600" dirty="0"/>
              <a:t> by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log(carat). </a:t>
            </a:r>
            <a:r>
              <a:rPr lang="en-US" sz="1600" dirty="0"/>
              <a:t>Do the results change?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/>
              <a:t>Fit a </a:t>
            </a:r>
            <a:r>
              <a:rPr lang="de-CH" sz="1600" dirty="0" err="1"/>
              <a:t>random</a:t>
            </a:r>
            <a:r>
              <a:rPr lang="de-CH" sz="1600" dirty="0"/>
              <a:t> </a:t>
            </a:r>
            <a:r>
              <a:rPr lang="de-CH" sz="1600" dirty="0" err="1"/>
              <a:t>forest</a:t>
            </a:r>
            <a:r>
              <a:rPr lang="de-CH" sz="1600" dirty="0"/>
              <a:t> on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claims</a:t>
            </a:r>
            <a:r>
              <a:rPr lang="de-CH" sz="1600" dirty="0"/>
              <a:t> </a:t>
            </a:r>
            <a:r>
              <a:rPr lang="de-CH" sz="1600" dirty="0" err="1"/>
              <a:t>data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predict</a:t>
            </a:r>
            <a:r>
              <a:rPr lang="de-CH" sz="1600" dirty="0"/>
              <a:t> </a:t>
            </a:r>
            <a:r>
              <a:rPr lang="de-CH" sz="1600" dirty="0" err="1"/>
              <a:t>claim</a:t>
            </a:r>
            <a:r>
              <a:rPr lang="de-CH" sz="1600" dirty="0"/>
              <a:t> </a:t>
            </a:r>
            <a:r>
              <a:rPr lang="de-CH" sz="1600" dirty="0" err="1"/>
              <a:t>probability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veh_value</a:t>
            </a:r>
            <a:r>
              <a:rPr lang="en-US" sz="1600" dirty="0"/>
              <a:t>,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veh_body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veh_age</a:t>
            </a:r>
            <a:r>
              <a:rPr lang="en-US" sz="1600" dirty="0"/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lang="en-US" sz="1600" dirty="0"/>
              <a:t>,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en-US" sz="1600" dirty="0"/>
              <a:t>, and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agecat</a:t>
            </a:r>
            <a:r>
              <a:rPr lang="de-CH" sz="1600" dirty="0"/>
              <a:t>.</a:t>
            </a:r>
          </a:p>
          <a:p>
            <a:pPr lvl="1"/>
            <a:r>
              <a:rPr lang="de-CH" sz="1600" dirty="0" err="1"/>
              <a:t>Choose</a:t>
            </a:r>
            <a:r>
              <a:rPr lang="de-CH" sz="1600" dirty="0"/>
              <a:t> </a:t>
            </a:r>
            <a:r>
              <a:rPr lang="de-CH" sz="1600" dirty="0" err="1"/>
              <a:t>tree-depth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OOB </a:t>
            </a:r>
            <a:r>
              <a:rPr lang="de-CH" sz="1600" dirty="0" err="1"/>
              <a:t>performance</a:t>
            </a:r>
            <a:r>
              <a:rPr lang="de-CH" sz="1600" dirty="0"/>
              <a:t>, not CV.</a:t>
            </a:r>
          </a:p>
          <a:p>
            <a:pPr lvl="1"/>
            <a:r>
              <a:rPr lang="de-CH" sz="1600" dirty="0"/>
              <a:t>Use a simple </a:t>
            </a:r>
            <a:r>
              <a:rPr lang="de-CH" sz="1600" dirty="0" err="1"/>
              <a:t>train</a:t>
            </a:r>
            <a:r>
              <a:rPr lang="de-CH" sz="1600" dirty="0"/>
              <a:t>/</a:t>
            </a:r>
            <a:r>
              <a:rPr lang="de-CH" sz="1600" dirty="0" err="1"/>
              <a:t>test</a:t>
            </a:r>
            <a:r>
              <a:rPr lang="de-CH" sz="1600" dirty="0"/>
              <a:t> </a:t>
            </a:r>
            <a:r>
              <a:rPr lang="de-CH" sz="1600" dirty="0" err="1"/>
              <a:t>split</a:t>
            </a:r>
            <a:r>
              <a:rPr lang="de-CH" sz="1600" dirty="0"/>
              <a:t>.</a:t>
            </a:r>
          </a:p>
          <a:p>
            <a:pPr lvl="1"/>
            <a:r>
              <a:rPr lang="de-CH" sz="1600" dirty="0" err="1"/>
              <a:t>Make</a:t>
            </a:r>
            <a:r>
              <a:rPr lang="de-CH" sz="1600" dirty="0"/>
              <a:t> </a:t>
            </a:r>
            <a:r>
              <a:rPr lang="de-CH" sz="1600" dirty="0" err="1"/>
              <a:t>sure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fit a </a:t>
            </a:r>
            <a:r>
              <a:rPr lang="de-CH" sz="1600" dirty="0" err="1"/>
              <a:t>probability</a:t>
            </a:r>
            <a:r>
              <a:rPr lang="de-CH" sz="1600" dirty="0"/>
              <a:t> </a:t>
            </a:r>
            <a:r>
              <a:rPr lang="de-CH" sz="1600" dirty="0" err="1"/>
              <a:t>random</a:t>
            </a:r>
            <a:r>
              <a:rPr lang="de-CH" sz="1600" dirty="0"/>
              <a:t> forest.</a:t>
            </a:r>
          </a:p>
          <a:p>
            <a:pPr lvl="1"/>
            <a:r>
              <a:rPr lang="de-CH" sz="1600" dirty="0"/>
              <a:t>Interpret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results</a:t>
            </a:r>
            <a:r>
              <a:rPr lang="de-CH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21479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Gradient Boosted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717862" y="2024653"/>
            <a:ext cx="4105028" cy="20641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Group of many decision trees</a:t>
            </a:r>
          </a:p>
          <a:p>
            <a:r>
              <a:rPr lang="en-US" sz="1800" dirty="0"/>
              <a:t>Perform very well</a:t>
            </a:r>
          </a:p>
          <a:p>
            <a:r>
              <a:rPr lang="en-US" sz="1800" dirty="0"/>
              <a:t>“Black Box”</a:t>
            </a:r>
          </a:p>
          <a:p>
            <a:r>
              <a:rPr lang="de-CH" sz="1800" dirty="0" err="1"/>
              <a:t>Around</a:t>
            </a:r>
            <a:r>
              <a:rPr lang="de-CH" sz="1800" dirty="0"/>
              <a:t> </a:t>
            </a:r>
            <a:r>
              <a:rPr lang="de-CH" sz="1800" dirty="0" err="1"/>
              <a:t>since</a:t>
            </a:r>
            <a:r>
              <a:rPr lang="de-CH" sz="1800" dirty="0"/>
              <a:t> 2001 (Friedman)</a:t>
            </a:r>
          </a:p>
          <a:p>
            <a:r>
              <a:rPr lang="de-CH" sz="1800" dirty="0" err="1">
                <a:hlinkClick r:id="rId3"/>
              </a:rPr>
              <a:t>XGBoost</a:t>
            </a:r>
            <a:r>
              <a:rPr lang="de-CH" sz="1800" dirty="0">
                <a:hlinkClick r:id="rId3"/>
              </a:rPr>
              <a:t>, </a:t>
            </a:r>
            <a:r>
              <a:rPr lang="de-CH" sz="1800" dirty="0" err="1">
                <a:hlinkClick r:id="rId3"/>
              </a:rPr>
              <a:t>LightGBM</a:t>
            </a:r>
            <a:r>
              <a:rPr lang="de-CH" sz="1800" dirty="0">
                <a:hlinkClick r:id="rId3"/>
              </a:rPr>
              <a:t>, </a:t>
            </a:r>
            <a:r>
              <a:rPr lang="de-CH" sz="1800" dirty="0" err="1">
                <a:hlinkClick r:id="rId3"/>
              </a:rPr>
              <a:t>CatBoost</a:t>
            </a:r>
            <a:endParaRPr lang="de-CH" sz="1800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49</a:t>
            </a:fld>
            <a:endParaRPr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38F0FFC-293A-4A6D-A8F0-E809AFD97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890" y="1058087"/>
            <a:ext cx="3445366" cy="172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60AECAA8-B95C-472C-AEE2-DCD9770EAF0C}"/>
              </a:ext>
            </a:extLst>
          </p:cNvPr>
          <p:cNvSpPr txBox="1"/>
          <p:nvPr/>
        </p:nvSpPr>
        <p:spPr>
          <a:xfrm>
            <a:off x="4749597" y="2630764"/>
            <a:ext cx="25259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https://www.gormanalysis.com/blog/gradient-boosting-explained/</a:t>
            </a:r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43240337-13D5-46E3-85FA-B4C13CA1776E}"/>
              </a:ext>
            </a:extLst>
          </p:cNvPr>
          <p:cNvSpPr/>
          <p:nvPr/>
        </p:nvSpPr>
        <p:spPr>
          <a:xfrm>
            <a:off x="4242546" y="2233673"/>
            <a:ext cx="472473" cy="1376862"/>
          </a:xfrm>
          <a:prstGeom prst="rightBrace">
            <a:avLst>
              <a:gd name="adj1" fmla="val 8333"/>
              <a:gd name="adj2" fmla="val 69434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B708292-1074-4B73-97FE-C59B24F88397}"/>
              </a:ext>
            </a:extLst>
          </p:cNvPr>
          <p:cNvSpPr txBox="1"/>
          <p:nvPr/>
        </p:nvSpPr>
        <p:spPr>
          <a:xfrm>
            <a:off x="4749597" y="3009658"/>
            <a:ext cx="1755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bg2"/>
                </a:solidFill>
              </a:rPr>
              <a:t>Like </a:t>
            </a:r>
            <a:r>
              <a:rPr lang="de-CH" dirty="0" err="1">
                <a:solidFill>
                  <a:schemeClr val="bg2"/>
                </a:solidFill>
              </a:rPr>
              <a:t>random</a:t>
            </a:r>
            <a:r>
              <a:rPr lang="de-CH" dirty="0">
                <a:solidFill>
                  <a:schemeClr val="bg2"/>
                </a:solidFill>
              </a:rPr>
              <a:t> </a:t>
            </a:r>
            <a:r>
              <a:rPr lang="de-CH" dirty="0" err="1">
                <a:solidFill>
                  <a:schemeClr val="bg2"/>
                </a:solidFill>
              </a:rPr>
              <a:t>forests</a:t>
            </a:r>
            <a:endParaRPr lang="de-CH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106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Lecture Overview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4"/>
            <a:ext cx="5860193" cy="2626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dirty="0"/>
              <a:t>Basics and Linear Models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Model </a:t>
            </a:r>
            <a:r>
              <a:rPr lang="de-CH" dirty="0" err="1"/>
              <a:t>Selection</a:t>
            </a:r>
            <a:r>
              <a:rPr lang="de-CH" dirty="0"/>
              <a:t> and Validation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Trees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Neural</a:t>
            </a:r>
            <a:r>
              <a:rPr lang="de-CH" dirty="0"/>
              <a:t> Nets</a:t>
            </a:r>
          </a:p>
          <a:p>
            <a:r>
              <a:rPr lang="de-CH" sz="1600" dirty="0"/>
              <a:t>Material: </a:t>
            </a:r>
            <a:r>
              <a:rPr lang="en-US" sz="1600" dirty="0">
                <a:solidFill>
                  <a:srgbClr val="607896"/>
                </a:solidFill>
                <a:latin typeface="Roboto Condensed"/>
                <a:ea typeface="Roboto Condensed"/>
                <a:sym typeface="Roboto Condensed"/>
                <a:hlinkClick r:id="rId3"/>
              </a:rPr>
              <a:t>https://github.com/mayer79/ml_lecture</a:t>
            </a:r>
            <a:endParaRPr lang="en-US" sz="1600" dirty="0">
              <a:solidFill>
                <a:srgbClr val="607896"/>
              </a:solidFill>
              <a:latin typeface="Roboto Condensed"/>
              <a:ea typeface="Roboto Condensed"/>
              <a:sym typeface="Roboto Condensed"/>
            </a:endParaRPr>
          </a:p>
          <a:p>
            <a:r>
              <a:rPr lang="en" sz="1600" dirty="0"/>
              <a:t>Presentation template: </a:t>
            </a:r>
            <a:r>
              <a:rPr lang="en" sz="1600" u="sng" dirty="0">
                <a:hlinkClick r:id="rId4"/>
              </a:rPr>
              <a:t>SlidesCarnival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92454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does Gradient Boosting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830425"/>
            <a:ext cx="6277051" cy="148265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sz="1800" dirty="0" err="1"/>
              <a:t>Algorithm</a:t>
            </a:r>
            <a:endParaRPr lang="de-CH" sz="1800" dirty="0"/>
          </a:p>
          <a:p>
            <a:pPr marL="558800" indent="-457200">
              <a:buFont typeface="+mj-lt"/>
              <a:buAutoNum type="arabicPeriod"/>
            </a:pPr>
            <a:r>
              <a:rPr lang="de-CH" sz="1800" dirty="0"/>
              <a:t>Fit simple </a:t>
            </a:r>
            <a:r>
              <a:rPr lang="de-CH" sz="1800" dirty="0" err="1"/>
              <a:t>model</a:t>
            </a:r>
            <a:r>
              <a:rPr lang="de-CH" sz="1800" dirty="0"/>
              <a:t> (</a:t>
            </a:r>
            <a:r>
              <a:rPr lang="de-CH" sz="1800" dirty="0" err="1"/>
              <a:t>often</a:t>
            </a:r>
            <a:r>
              <a:rPr lang="de-CH" sz="1800" dirty="0"/>
              <a:t> a </a:t>
            </a:r>
            <a:r>
              <a:rPr lang="de-CH" sz="1800" dirty="0" err="1"/>
              <a:t>small</a:t>
            </a:r>
            <a:r>
              <a:rPr lang="de-CH" sz="1800" dirty="0"/>
              <a:t> </a:t>
            </a:r>
            <a:r>
              <a:rPr lang="de-CH" sz="1800" dirty="0" err="1"/>
              <a:t>decision</a:t>
            </a:r>
            <a:r>
              <a:rPr lang="de-CH" sz="1800" dirty="0"/>
              <a:t> </a:t>
            </a:r>
            <a:r>
              <a:rPr lang="de-CH" sz="1800" dirty="0" err="1"/>
              <a:t>tree</a:t>
            </a:r>
            <a:r>
              <a:rPr lang="de-CH" sz="1800" dirty="0"/>
              <a:t>)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800" dirty="0"/>
              <a:t>Repeat </a:t>
            </a:r>
            <a:r>
              <a:rPr lang="de-CH" sz="1800" dirty="0" err="1"/>
              <a:t>Step</a:t>
            </a:r>
            <a:r>
              <a:rPr lang="de-CH" sz="1800" dirty="0"/>
              <a:t> 1 on </a:t>
            </a:r>
            <a:r>
              <a:rPr lang="de-CH" sz="1800" dirty="0" err="1"/>
              <a:t>the</a:t>
            </a:r>
            <a:r>
              <a:rPr lang="de-CH" sz="1800" dirty="0"/>
              <a:t> </a:t>
            </a:r>
            <a:r>
              <a:rPr lang="de-CH" sz="1800" dirty="0" err="1"/>
              <a:t>model</a:t>
            </a:r>
            <a:r>
              <a:rPr lang="de-CH" sz="1800" dirty="0"/>
              <a:t> </a:t>
            </a:r>
            <a:r>
              <a:rPr lang="de-CH" sz="1800" dirty="0" err="1"/>
              <a:t>errors</a:t>
            </a:r>
            <a:r>
              <a:rPr lang="de-CH" sz="1800" dirty="0"/>
              <a:t> (~</a:t>
            </a:r>
            <a:r>
              <a:rPr lang="de-CH" sz="1800" dirty="0" err="1"/>
              <a:t>gradients</a:t>
            </a:r>
            <a:r>
              <a:rPr lang="de-CH" sz="1800" dirty="0"/>
              <a:t>) </a:t>
            </a:r>
            <a:r>
              <a:rPr lang="de-CH" sz="1800" dirty="0" err="1"/>
              <a:t>until</a:t>
            </a:r>
            <a:r>
              <a:rPr lang="de-CH" sz="1800" dirty="0"/>
              <a:t> </a:t>
            </a:r>
            <a:r>
              <a:rPr lang="de-CH" sz="1800" dirty="0" err="1"/>
              <a:t>validation</a:t>
            </a:r>
            <a:r>
              <a:rPr lang="de-CH" sz="1800" dirty="0"/>
              <a:t> </a:t>
            </a:r>
            <a:r>
              <a:rPr lang="de-CH" sz="1800" dirty="0" err="1"/>
              <a:t>performance</a:t>
            </a:r>
            <a:r>
              <a:rPr lang="de-CH" sz="1800" dirty="0"/>
              <a:t> </a:t>
            </a:r>
            <a:r>
              <a:rPr lang="de-CH" sz="1800" dirty="0" err="1"/>
              <a:t>stops</a:t>
            </a:r>
            <a:r>
              <a:rPr lang="de-CH" sz="1800" dirty="0"/>
              <a:t> </a:t>
            </a:r>
            <a:r>
              <a:rPr lang="de-CH" sz="1800" dirty="0" err="1"/>
              <a:t>improving</a:t>
            </a:r>
            <a:r>
              <a:rPr lang="de-CH" sz="1800" dirty="0"/>
              <a:t>.</a:t>
            </a:r>
            <a:endParaRPr lang="de-CH" sz="1600" dirty="0"/>
          </a:p>
          <a:p>
            <a:r>
              <a:rPr lang="de-CH" sz="1600" dirty="0" err="1"/>
              <a:t>Predictions</a:t>
            </a:r>
            <a:r>
              <a:rPr lang="de-CH" sz="1600" dirty="0"/>
              <a:t> </a:t>
            </a:r>
            <a:r>
              <a:rPr lang="de-CH" sz="1600" dirty="0" err="1"/>
              <a:t>found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de-CH" sz="1600" dirty="0" err="1"/>
              <a:t>combining</a:t>
            </a:r>
            <a:r>
              <a:rPr lang="de-CH" sz="1600" dirty="0"/>
              <a:t> </a:t>
            </a:r>
            <a:r>
              <a:rPr lang="de-CH" sz="1600" dirty="0" err="1"/>
              <a:t>predictions</a:t>
            </a:r>
            <a:r>
              <a:rPr lang="de-CH" sz="1600" dirty="0"/>
              <a:t> </a:t>
            </a:r>
            <a:r>
              <a:rPr lang="de-CH" sz="1600" dirty="0" err="1"/>
              <a:t>of</a:t>
            </a:r>
            <a:r>
              <a:rPr lang="de-CH" sz="1600" dirty="0"/>
              <a:t> simple </a:t>
            </a:r>
            <a:r>
              <a:rPr lang="de-CH" sz="1600" dirty="0" err="1"/>
              <a:t>models</a:t>
            </a:r>
            <a:r>
              <a:rPr lang="de-CH" sz="1600" dirty="0"/>
              <a:t> </a:t>
            </a:r>
            <a:br>
              <a:rPr lang="de-CH" sz="1600" dirty="0"/>
            </a:br>
            <a:r>
              <a:rPr lang="de-CH" sz="1600" dirty="0"/>
              <a:t>(like </a:t>
            </a:r>
            <a:r>
              <a:rPr lang="de-CH" sz="1600" dirty="0" err="1"/>
              <a:t>random</a:t>
            </a:r>
            <a:r>
              <a:rPr lang="de-CH" sz="1600" dirty="0"/>
              <a:t> </a:t>
            </a:r>
            <a:r>
              <a:rPr lang="de-CH" sz="1600" dirty="0" err="1"/>
              <a:t>forest</a:t>
            </a:r>
            <a:r>
              <a:rPr lang="de-CH" sz="1600" dirty="0"/>
              <a:t>).</a:t>
            </a:r>
          </a:p>
          <a:p>
            <a:r>
              <a:rPr lang="de-CH" sz="1600" dirty="0"/>
              <a:t>Flexible </a:t>
            </a:r>
            <a:r>
              <a:rPr lang="de-CH" sz="1600" dirty="0" err="1"/>
              <a:t>regarding</a:t>
            </a:r>
            <a:r>
              <a:rPr lang="de-CH" sz="1600" dirty="0"/>
              <a:t> </a:t>
            </a:r>
            <a:r>
              <a:rPr lang="de-CH" sz="1600" dirty="0" err="1"/>
              <a:t>loss</a:t>
            </a:r>
            <a:r>
              <a:rPr lang="de-CH" sz="1600" dirty="0"/>
              <a:t> </a:t>
            </a:r>
            <a:r>
              <a:rPr lang="de-CH" sz="1600" dirty="0" err="1"/>
              <a:t>function</a:t>
            </a:r>
            <a:r>
              <a:rPr lang="de-CH" sz="1600" dirty="0"/>
              <a:t> (GLMs…)</a:t>
            </a:r>
          </a:p>
          <a:p>
            <a:pPr marL="101600" indent="0">
              <a:buNone/>
            </a:pP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50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90ED1D9-7617-4B45-B585-6B402348630C}"/>
              </a:ext>
            </a:extLst>
          </p:cNvPr>
          <p:cNvSpPr txBox="1"/>
          <p:nvPr/>
        </p:nvSpPr>
        <p:spPr>
          <a:xfrm>
            <a:off x="3758453" y="1830425"/>
            <a:ext cx="1815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Completely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different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from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random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forest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B5FCB9C-CF5D-4608-A391-CAB75C69871E}"/>
              </a:ext>
            </a:extLst>
          </p:cNvPr>
          <p:cNvSpPr txBox="1"/>
          <p:nvPr/>
        </p:nvSpPr>
        <p:spPr>
          <a:xfrm>
            <a:off x="2017142" y="4206573"/>
            <a:ext cx="35566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sz="2000" u="sng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XGBoost</a:t>
            </a:r>
            <a:endParaRPr lang="de-CH" sz="2000" u="sng" dirty="0"/>
          </a:p>
        </p:txBody>
      </p:sp>
    </p:spTree>
    <p:extLst>
      <p:ext uri="{BB962C8B-B14F-4D97-AF65-F5344CB8AC3E}">
        <p14:creationId xmlns:p14="http://schemas.microsoft.com/office/powerpoint/2010/main" val="11149037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Parameter Tuning is Essential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6156029" cy="23645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boosting</a:t>
            </a:r>
            <a:r>
              <a:rPr lang="de-CH" sz="1800" dirty="0"/>
              <a:t> </a:t>
            </a:r>
            <a:r>
              <a:rPr lang="de-CH" sz="1800" dirty="0" err="1"/>
              <a:t>rounds</a:t>
            </a:r>
            <a:r>
              <a:rPr lang="de-CH" sz="1800" dirty="0"/>
              <a:t>/</a:t>
            </a:r>
            <a:r>
              <a:rPr lang="de-CH" sz="1800" dirty="0" err="1"/>
              <a:t>trees</a:t>
            </a:r>
            <a:br>
              <a:rPr lang="de-CH" sz="1800" dirty="0"/>
            </a:br>
            <a:r>
              <a:rPr lang="de-CH" sz="1800" dirty="0"/>
              <a:t>→ find </a:t>
            </a:r>
            <a:r>
              <a:rPr lang="de-CH" sz="1800" dirty="0" err="1"/>
              <a:t>by</a:t>
            </a:r>
            <a:r>
              <a:rPr lang="de-CH" sz="1800" dirty="0"/>
              <a:t> </a:t>
            </a:r>
            <a:r>
              <a:rPr lang="de-CH" sz="1800" dirty="0" err="1"/>
              <a:t>early</a:t>
            </a:r>
            <a:r>
              <a:rPr lang="de-CH" sz="1800" dirty="0"/>
              <a:t> </a:t>
            </a:r>
            <a:r>
              <a:rPr lang="de-CH" sz="1800" dirty="0" err="1"/>
              <a:t>stopping</a:t>
            </a:r>
            <a:r>
              <a:rPr lang="de-CH" sz="1800" dirty="0"/>
              <a:t> (</a:t>
            </a:r>
            <a:r>
              <a:rPr lang="de-CH" sz="1800" dirty="0" err="1"/>
              <a:t>validation</a:t>
            </a:r>
            <a:r>
              <a:rPr lang="de-CH" sz="1800" dirty="0"/>
              <a:t>/CV)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800" dirty="0"/>
              <a:t>Learning rate</a:t>
            </a:r>
            <a:br>
              <a:rPr lang="de-CH" sz="1800" dirty="0"/>
            </a:br>
            <a:r>
              <a:rPr lang="de-CH" sz="1800" dirty="0"/>
              <a:t>→ </a:t>
            </a:r>
            <a:r>
              <a:rPr lang="de-CH" sz="1800" dirty="0" err="1"/>
              <a:t>to</a:t>
            </a:r>
            <a:r>
              <a:rPr lang="de-CH" sz="1800" dirty="0"/>
              <a:t> </a:t>
            </a:r>
            <a:r>
              <a:rPr lang="de-CH" sz="1800" dirty="0" err="1"/>
              <a:t>get</a:t>
            </a:r>
            <a:r>
              <a:rPr lang="de-CH" sz="1800" dirty="0"/>
              <a:t> </a:t>
            </a:r>
            <a:r>
              <a:rPr lang="de-CH" sz="1800" dirty="0" err="1"/>
              <a:t>reasonable</a:t>
            </a:r>
            <a:r>
              <a:rPr lang="de-CH" sz="1800" dirty="0"/>
              <a:t> </a:t>
            </a: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rounds</a:t>
            </a:r>
            <a:endParaRPr lang="de-CH" sz="1800" dirty="0"/>
          </a:p>
          <a:p>
            <a:pPr marL="558800" indent="-457200">
              <a:buFont typeface="+mj-lt"/>
              <a:buAutoNum type="arabicPeriod"/>
            </a:pPr>
            <a:r>
              <a:rPr lang="de-CH" sz="1800" dirty="0" err="1"/>
              <a:t>Regularization</a:t>
            </a:r>
            <a:endParaRPr lang="de-CH" sz="1800" dirty="0"/>
          </a:p>
          <a:p>
            <a:pPr lvl="1"/>
            <a:r>
              <a:rPr lang="de-CH" sz="1800" dirty="0" err="1"/>
              <a:t>Tree</a:t>
            </a:r>
            <a:r>
              <a:rPr lang="de-CH" sz="1800" dirty="0"/>
              <a:t> </a:t>
            </a:r>
            <a:r>
              <a:rPr lang="de-CH" sz="1800" dirty="0" err="1"/>
              <a:t>depth</a:t>
            </a:r>
            <a:r>
              <a:rPr lang="de-CH" sz="1800" dirty="0"/>
              <a:t>, </a:t>
            </a: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leaves</a:t>
            </a:r>
            <a:r>
              <a:rPr lang="de-CH" sz="1800" dirty="0"/>
              <a:t>, </a:t>
            </a:r>
            <a:r>
              <a:rPr lang="de-CH" sz="1800" dirty="0" err="1"/>
              <a:t>loss</a:t>
            </a:r>
            <a:r>
              <a:rPr lang="de-CH" sz="1800" dirty="0"/>
              <a:t> </a:t>
            </a:r>
            <a:r>
              <a:rPr lang="de-CH" sz="1800" dirty="0" err="1"/>
              <a:t>penalties</a:t>
            </a:r>
            <a:r>
              <a:rPr lang="de-CH" sz="1800" dirty="0"/>
              <a:t>, …</a:t>
            </a:r>
          </a:p>
          <a:p>
            <a:pPr lvl="1"/>
            <a:r>
              <a:rPr lang="de-CH" sz="1800" dirty="0"/>
              <a:t>→ </a:t>
            </a:r>
            <a:r>
              <a:rPr lang="de-CH" sz="1800" dirty="0" err="1"/>
              <a:t>Grid</a:t>
            </a:r>
            <a:r>
              <a:rPr lang="de-CH" sz="1800" dirty="0"/>
              <a:t>/</a:t>
            </a:r>
            <a:r>
              <a:rPr lang="de-CH" sz="1800" dirty="0" err="1"/>
              <a:t>Randomized</a:t>
            </a:r>
            <a:r>
              <a:rPr lang="de-CH" sz="1800" dirty="0"/>
              <a:t> </a:t>
            </a:r>
            <a:r>
              <a:rPr lang="de-CH" sz="1800" dirty="0" err="1"/>
              <a:t>search</a:t>
            </a:r>
            <a:r>
              <a:rPr lang="de-CH" sz="1800" dirty="0"/>
              <a:t> &amp; </a:t>
            </a:r>
            <a:r>
              <a:rPr lang="de-CH" sz="1800" dirty="0" err="1"/>
              <a:t>iterate</a:t>
            </a:r>
            <a:endParaRPr lang="de-CH" sz="1800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51</a:t>
            </a:fld>
            <a:endParaRPr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5F7560D-7D2C-42FE-8F12-2BDB759C0C30}"/>
              </a:ext>
            </a:extLst>
          </p:cNvPr>
          <p:cNvSpPr txBox="1"/>
          <p:nvPr/>
        </p:nvSpPr>
        <p:spPr>
          <a:xfrm>
            <a:off x="1322198" y="4164930"/>
            <a:ext cx="24670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sz="2000" u="sng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XGBoost</a:t>
            </a:r>
            <a:endParaRPr lang="de-CH" sz="2000" u="sng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257D6CF-A4B3-4821-87BD-8B55E2527656}"/>
              </a:ext>
            </a:extLst>
          </p:cNvPr>
          <p:cNvSpPr txBox="1"/>
          <p:nvPr/>
        </p:nvSpPr>
        <p:spPr>
          <a:xfrm>
            <a:off x="6460243" y="2058345"/>
            <a:ext cx="2010375" cy="138499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-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Why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not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one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big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grid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search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on all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parameters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  <a:p>
            <a:pPr marL="101600" indent="0">
              <a:buNone/>
            </a:pP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- Loss versus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performance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metric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  <a:p>
            <a:pPr marL="101600" indent="0">
              <a:buNone/>
            </a:pP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-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Confusion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matrix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577148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Gradient Boosting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52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5903332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Study online documentation of </a:t>
            </a:r>
            <a:r>
              <a:rPr lang="en-US" sz="1600" dirty="0" err="1"/>
              <a:t>XGBoost</a:t>
            </a:r>
            <a:r>
              <a:rPr lang="en-US" sz="1600" dirty="0"/>
              <a:t> to make the last model monotonically increasing in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carat</a:t>
            </a:r>
            <a:r>
              <a:rPr lang="en-US" sz="1600" dirty="0"/>
              <a:t>. Check the resulting partial dependence plot.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 err="1"/>
              <a:t>Develop</a:t>
            </a:r>
            <a:r>
              <a:rPr lang="de-CH" sz="1600" dirty="0"/>
              <a:t> a strong </a:t>
            </a:r>
            <a:r>
              <a:rPr lang="de-CH" sz="1600" dirty="0" err="1"/>
              <a:t>XGBoost</a:t>
            </a:r>
            <a:r>
              <a:rPr lang="de-CH" sz="1600" dirty="0"/>
              <a:t> </a:t>
            </a:r>
            <a:r>
              <a:rPr lang="de-CH" sz="1600" dirty="0" err="1"/>
              <a:t>model</a:t>
            </a:r>
            <a:r>
              <a:rPr lang="de-CH" sz="1600" dirty="0"/>
              <a:t> on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claims</a:t>
            </a:r>
            <a:r>
              <a:rPr lang="de-CH" sz="1600" dirty="0"/>
              <a:t> </a:t>
            </a:r>
            <a:r>
              <a:rPr lang="de-CH" sz="1600" dirty="0" err="1"/>
              <a:t>data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predict</a:t>
            </a:r>
            <a:r>
              <a:rPr lang="de-CH" sz="1600" dirty="0"/>
              <a:t> </a:t>
            </a:r>
            <a:r>
              <a:rPr lang="de-CH" sz="1600" dirty="0" err="1"/>
              <a:t>claim</a:t>
            </a:r>
            <a:r>
              <a:rPr lang="de-CH" sz="1600" dirty="0"/>
              <a:t> </a:t>
            </a:r>
            <a:r>
              <a:rPr lang="de-CH" sz="1600" dirty="0" err="1"/>
              <a:t>probability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veh_value</a:t>
            </a:r>
            <a:r>
              <a:rPr lang="en-US" sz="1600" dirty="0"/>
              <a:t>,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veh_body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veh_age</a:t>
            </a:r>
            <a:r>
              <a:rPr lang="en-US" sz="1600" dirty="0"/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lang="en-US" sz="1600" dirty="0"/>
              <a:t>,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en-US" sz="1600" dirty="0"/>
              <a:t>, and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agecat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Use log-</a:t>
            </a:r>
            <a:r>
              <a:rPr lang="de-CH" sz="1600" dirty="0" err="1"/>
              <a:t>loss</a:t>
            </a:r>
            <a:r>
              <a:rPr lang="de-CH" sz="1600" dirty="0"/>
              <a:t> </a:t>
            </a:r>
            <a:r>
              <a:rPr lang="de-CH" sz="1600" dirty="0" err="1"/>
              <a:t>as</a:t>
            </a:r>
            <a:r>
              <a:rPr lang="de-CH" sz="1600" dirty="0"/>
              <a:t> </a:t>
            </a:r>
            <a:r>
              <a:rPr lang="de-CH" sz="1600" dirty="0" err="1"/>
              <a:t>both</a:t>
            </a:r>
            <a:r>
              <a:rPr lang="de-CH" sz="1600" dirty="0"/>
              <a:t> </a:t>
            </a:r>
            <a:r>
              <a:rPr lang="de-CH" sz="1600" dirty="0" err="1"/>
              <a:t>objective</a:t>
            </a:r>
            <a:r>
              <a:rPr lang="de-CH" sz="1600" dirty="0"/>
              <a:t> and </a:t>
            </a:r>
            <a:r>
              <a:rPr lang="de-CH" sz="1600" dirty="0" err="1"/>
              <a:t>evaluation</a:t>
            </a:r>
            <a:r>
              <a:rPr lang="de-CH" sz="1600" dirty="0"/>
              <a:t> </a:t>
            </a:r>
            <a:r>
              <a:rPr lang="de-CH" sz="1600" dirty="0" err="1"/>
              <a:t>metric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Use a clean CV/</a:t>
            </a:r>
            <a:r>
              <a:rPr lang="de-CH" sz="1600" dirty="0" err="1"/>
              <a:t>test</a:t>
            </a:r>
            <a:r>
              <a:rPr lang="de-CH" sz="1600" dirty="0"/>
              <a:t> </a:t>
            </a:r>
            <a:r>
              <a:rPr lang="de-CH" sz="1600" dirty="0" err="1"/>
              <a:t>strategy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Interpret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results</a:t>
            </a:r>
            <a:r>
              <a:rPr lang="de-CH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20516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4.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Neural</a:t>
            </a:r>
            <a:r>
              <a:rPr lang="de-CH" dirty="0"/>
              <a:t> Nets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93618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Neural Nets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54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36376"/>
            <a:ext cx="5185398" cy="2111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dirty="0"/>
              <a:t>Around since the 1950ies</a:t>
            </a:r>
          </a:p>
          <a:p>
            <a:r>
              <a:rPr lang="en-US" dirty="0"/>
              <a:t>Underwent different development steps, e.g. use of backpropagation, GPUs</a:t>
            </a:r>
          </a:p>
          <a:p>
            <a:r>
              <a:rPr lang="en-US" dirty="0"/>
              <a:t>“Black Box”</a:t>
            </a:r>
          </a:p>
          <a:p>
            <a:r>
              <a:rPr lang="de-CH" dirty="0" err="1"/>
              <a:t>TensorFlow</a:t>
            </a:r>
            <a:r>
              <a:rPr lang="de-CH" dirty="0"/>
              <a:t>/Keras, </a:t>
            </a:r>
            <a:r>
              <a:rPr lang="de-CH" dirty="0" err="1"/>
              <a:t>PyTorch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260697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903332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“Swiss Army Knife” among ML Algorithms</a:t>
            </a: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55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4114029" y="2043890"/>
            <a:ext cx="2864224" cy="44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Fit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data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larger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than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RAM</a:t>
            </a: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6048303" y="2432480"/>
            <a:ext cx="1546613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Learn</a:t>
            </a:r>
            <a:r>
              <a:rPr lang="de-CH" sz="2000" dirty="0">
                <a:solidFill>
                  <a:srgbClr val="4BB5D9"/>
                </a:solidFill>
              </a:rPr>
              <a:t> «online»</a:t>
            </a: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495756" y="2362911"/>
            <a:ext cx="2130336" cy="807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Learn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interactions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br>
              <a:rPr lang="de-CH" sz="20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and non-linear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terms</a:t>
            </a:r>
            <a:endParaRPr lang="de-CH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1466915" y="1975328"/>
            <a:ext cx="2159178" cy="494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Can fit linear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models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9A6EA1EA-2DB0-4081-9D2A-5E755226E49B}"/>
              </a:ext>
            </a:extLst>
          </p:cNvPr>
          <p:cNvSpPr txBox="1">
            <a:spLocks/>
          </p:cNvSpPr>
          <p:nvPr/>
        </p:nvSpPr>
        <p:spPr>
          <a:xfrm>
            <a:off x="2437961" y="3299201"/>
            <a:ext cx="2248398" cy="386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2">
                    <a:lumMod val="75000"/>
                  </a:schemeClr>
                </a:solidFill>
              </a:rPr>
              <a:t>&gt;1 Responses possible</a:t>
            </a:r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888B0080-F5FC-4580-B94D-2249EA0314D2}"/>
              </a:ext>
            </a:extLst>
          </p:cNvPr>
          <p:cNvSpPr txBox="1">
            <a:spLocks/>
          </p:cNvSpPr>
          <p:nvPr/>
        </p:nvSpPr>
        <p:spPr>
          <a:xfrm>
            <a:off x="1373264" y="3830122"/>
            <a:ext cx="2566331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Flexible and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mixed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br>
              <a:rPr lang="de-CH" sz="20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in- and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output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dimensions</a:t>
            </a:r>
            <a:endParaRPr lang="de-CH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C47DE316-FA36-4E0A-8847-AF6EF5D28745}"/>
              </a:ext>
            </a:extLst>
          </p:cNvPr>
          <p:cNvSpPr txBox="1">
            <a:spLocks/>
          </p:cNvSpPr>
          <p:nvPr/>
        </p:nvSpPr>
        <p:spPr>
          <a:xfrm>
            <a:off x="4924104" y="3386954"/>
            <a:ext cx="2248398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Sequential</a:t>
            </a:r>
            <a:r>
              <a:rPr lang="de-CH" sz="2000" dirty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spatial</a:t>
            </a:r>
            <a:r>
              <a:rPr lang="de-CH" sz="2000" dirty="0">
                <a:solidFill>
                  <a:schemeClr val="tx2">
                    <a:lumMod val="75000"/>
                  </a:schemeClr>
                </a:solidFill>
              </a:rPr>
              <a:t> in- and </a:t>
            </a:r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output</a:t>
            </a:r>
            <a:endParaRPr lang="de-CH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8777BE7C-DEFD-4279-97F8-86B0108F28C1}"/>
              </a:ext>
            </a:extLst>
          </p:cNvPr>
          <p:cNvSpPr txBox="1">
            <a:spLocks/>
          </p:cNvSpPr>
          <p:nvPr/>
        </p:nvSpPr>
        <p:spPr>
          <a:xfrm>
            <a:off x="4224740" y="2596506"/>
            <a:ext cx="2248398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bg2">
                    <a:lumMod val="75000"/>
                  </a:schemeClr>
                </a:solidFill>
              </a:rPr>
              <a:t>Non-linear </a:t>
            </a:r>
            <a:br>
              <a:rPr lang="de-CH" sz="20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de-CH" sz="2000" dirty="0" err="1">
                <a:solidFill>
                  <a:schemeClr val="bg2">
                    <a:lumMod val="75000"/>
                  </a:schemeClr>
                </a:solidFill>
              </a:rPr>
              <a:t>dimension</a:t>
            </a:r>
            <a:r>
              <a:rPr lang="de-CH" sz="2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bg2">
                    <a:lumMod val="75000"/>
                  </a:schemeClr>
                </a:solidFill>
              </a:rPr>
              <a:t>reduction</a:t>
            </a:r>
            <a:endParaRPr lang="de-CH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F4357D1A-E498-4954-BC1C-09DC4C1AA7B4}"/>
              </a:ext>
            </a:extLst>
          </p:cNvPr>
          <p:cNvSpPr txBox="1">
            <a:spLocks/>
          </p:cNvSpPr>
          <p:nvPr/>
        </p:nvSpPr>
        <p:spPr>
          <a:xfrm>
            <a:off x="3983091" y="4126229"/>
            <a:ext cx="2248398" cy="407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Flexible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functions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9156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5853469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Understanding Neural Nets in three Steps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56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29653"/>
            <a:ext cx="4532033" cy="1383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dirty="0"/>
              <a:t>Linear regression as neural net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Hidden layers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Activation functions</a:t>
            </a:r>
            <a:endParaRPr lang="de-CH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7A5CBA2-73D5-461E-A400-3D5EBCBAA679}"/>
              </a:ext>
            </a:extLst>
          </p:cNvPr>
          <p:cNvSpPr txBox="1"/>
          <p:nvPr/>
        </p:nvSpPr>
        <p:spPr>
          <a:xfrm>
            <a:off x="2841470" y="3743228"/>
            <a:ext cx="143821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Diamonds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data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926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0DA637C-6B0F-4E55-858C-167AC50B0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629" y="3143914"/>
            <a:ext cx="3246783" cy="1450425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1: Linear Regression as Neural Net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57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9737" y="1768289"/>
                <a:ext cx="5158504" cy="13218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b="0" i="0" dirty="0" smtClean="0">
                            <a:latin typeface="Cambria Math" panose="02040503050406030204" pitchFamily="18" charset="0"/>
                          </a:rPr>
                          <m:t>Price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carat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OLS: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de-CH" i="1" dirty="0" smtClean="0">
                        <a:latin typeface="Cambria Math" panose="02040503050406030204" pitchFamily="18" charset="0"/>
                      </a:rPr>
                      <m:t>2256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,  </m:t>
                    </m:r>
                    <m:acc>
                      <m:accPr>
                        <m:chr m:val="̂"/>
                        <m:ctrlPr>
                          <a:rPr lang="de-CH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de-CH" i="1" dirty="0" smtClean="0">
                        <a:latin typeface="Cambria Math" panose="02040503050406030204" pitchFamily="18" charset="0"/>
                      </a:rPr>
                      <m:t>7756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Represented as neural network graph</a:t>
                </a:r>
              </a:p>
            </p:txBody>
          </p:sp>
        </mc:Choice>
        <mc:Fallback xmlns="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37" y="1768289"/>
                <a:ext cx="5158504" cy="1321802"/>
              </a:xfrm>
              <a:prstGeom prst="rect">
                <a:avLst/>
              </a:prstGeom>
              <a:blipFill>
                <a:blip r:embed="rId4"/>
                <a:stretch>
                  <a:fillRect b="-69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6198FECE-19BA-49AD-919E-F6988223348E}"/>
              </a:ext>
            </a:extLst>
          </p:cNvPr>
          <p:cNvSpPr txBox="1"/>
          <p:nvPr/>
        </p:nvSpPr>
        <p:spPr>
          <a:xfrm>
            <a:off x="4136134" y="3038804"/>
            <a:ext cx="2034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Output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layer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dense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/fully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connected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BDE4215-5E7F-44F5-896B-066FCDC5F558}"/>
              </a:ext>
            </a:extLst>
          </p:cNvPr>
          <p:cNvSpPr txBox="1"/>
          <p:nvPr/>
        </p:nvSpPr>
        <p:spPr>
          <a:xfrm>
            <a:off x="1866851" y="3077575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Input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layer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5AC6472-0B8A-409A-BC87-D1D520C9929E}"/>
              </a:ext>
            </a:extLst>
          </p:cNvPr>
          <p:cNvSpPr txBox="1"/>
          <p:nvPr/>
        </p:nvSpPr>
        <p:spPr>
          <a:xfrm>
            <a:off x="3641136" y="4506789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Nodes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1A7A9A2-58F4-4E1B-BB1F-3CFFA745E3CD}"/>
              </a:ext>
            </a:extLst>
          </p:cNvPr>
          <p:cNvCxnSpPr>
            <a:cxnSpLocks/>
          </p:cNvCxnSpPr>
          <p:nvPr/>
        </p:nvCxnSpPr>
        <p:spPr>
          <a:xfrm flipH="1" flipV="1">
            <a:off x="2640217" y="4346454"/>
            <a:ext cx="1094448" cy="200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8FBE581-3F7E-4C22-81A0-28BECE155704}"/>
              </a:ext>
            </a:extLst>
          </p:cNvPr>
          <p:cNvCxnSpPr>
            <a:cxnSpLocks/>
          </p:cNvCxnSpPr>
          <p:nvPr/>
        </p:nvCxnSpPr>
        <p:spPr>
          <a:xfrm flipV="1">
            <a:off x="3756988" y="4155141"/>
            <a:ext cx="532624" cy="385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C2B337A-E082-4486-953D-D9A230A20CDE}"/>
              </a:ext>
            </a:extLst>
          </p:cNvPr>
          <p:cNvCxnSpPr>
            <a:cxnSpLocks/>
          </p:cNvCxnSpPr>
          <p:nvPr/>
        </p:nvCxnSpPr>
        <p:spPr>
          <a:xfrm flipH="1" flipV="1">
            <a:off x="2640216" y="3854314"/>
            <a:ext cx="1094449" cy="679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B6E0D4D3-70D7-4EDE-A6F9-187109B9BAE6}"/>
              </a:ext>
            </a:extLst>
          </p:cNvPr>
          <p:cNvSpPr txBox="1"/>
          <p:nvPr/>
        </p:nvSpPr>
        <p:spPr>
          <a:xfrm>
            <a:off x="2902385" y="3764626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Weights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221B0F98-3CDA-4952-93D8-EC79644C427E}"/>
              </a:ext>
            </a:extLst>
          </p:cNvPr>
          <p:cNvSpPr txBox="1"/>
          <p:nvPr/>
        </p:nvSpPr>
        <p:spPr>
          <a:xfrm>
            <a:off x="6498978" y="2299080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F9424E1-1F1A-4F74-83F9-911C01A0FB96}"/>
              </a:ext>
            </a:extLst>
          </p:cNvPr>
          <p:cNvSpPr txBox="1"/>
          <p:nvPr/>
        </p:nvSpPr>
        <p:spPr>
          <a:xfrm>
            <a:off x="2013122" y="3569659"/>
            <a:ext cx="6270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900" dirty="0">
                <a:solidFill>
                  <a:schemeClr val="accent4">
                    <a:lumMod val="75000"/>
                  </a:schemeClr>
                </a:solidFill>
              </a:rPr>
              <a:t>Bias </a:t>
            </a:r>
            <a:r>
              <a:rPr lang="de-CH" sz="900" dirty="0" err="1">
                <a:solidFill>
                  <a:schemeClr val="accent4">
                    <a:lumMod val="75000"/>
                  </a:schemeClr>
                </a:solidFill>
              </a:rPr>
              <a:t>unit</a:t>
            </a:r>
            <a:endParaRPr lang="de-CH" sz="9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9931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The Optimization Algorithm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58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6" y="1768288"/>
            <a:ext cx="6523381" cy="2749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101600" indent="0">
              <a:buNone/>
            </a:pPr>
            <a:r>
              <a:rPr lang="en-US" dirty="0"/>
              <a:t>“Mini-batch gradient descent with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backpropagation</a:t>
            </a:r>
            <a:r>
              <a:rPr lang="en-US" dirty="0"/>
              <a:t>”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Init step: Randomly initiate parameters.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Forward step: Use parameters to calculate predictions of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batch.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Backprop step: Evaluate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en-US" sz="1600" dirty="0"/>
              <a:t> (e.g. MSE) of batch. Change parameters systematically to make loss smaller.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Repeat Steps 2 &amp; 3 until one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epoch</a:t>
            </a:r>
            <a:r>
              <a:rPr lang="en-US" sz="1600" dirty="0"/>
              <a:t> is over.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Repeat Step 4 until loss stabilizes.</a:t>
            </a:r>
          </a:p>
        </p:txBody>
      </p:sp>
      <p:sp>
        <p:nvSpPr>
          <p:cNvPr id="8" name="Google Shape;203;p17">
            <a:extLst>
              <a:ext uri="{FF2B5EF4-FFF2-40B4-BE49-F238E27FC236}">
                <a16:creationId xmlns:a16="http://schemas.microsoft.com/office/drawing/2014/main" id="{496AFB42-E1E3-4D02-AFDF-BFF8FE9239CA}"/>
              </a:ext>
            </a:extLst>
          </p:cNvPr>
          <p:cNvSpPr txBox="1">
            <a:spLocks/>
          </p:cNvSpPr>
          <p:nvPr/>
        </p:nvSpPr>
        <p:spPr>
          <a:xfrm>
            <a:off x="6159054" y="3313076"/>
            <a:ext cx="1882286" cy="101096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SGD?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Gradients?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Local Minima?</a:t>
            </a:r>
          </a:p>
        </p:txBody>
      </p:sp>
    </p:spTree>
    <p:extLst>
      <p:ext uri="{BB962C8B-B14F-4D97-AF65-F5344CB8AC3E}">
        <p14:creationId xmlns:p14="http://schemas.microsoft.com/office/powerpoint/2010/main" val="7270360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C8619D4-75DB-433A-8FC5-6DE63B18A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158" y="1278764"/>
            <a:ext cx="4475602" cy="3286839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2: Hidden Layers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59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29652"/>
            <a:ext cx="4593727" cy="244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de-CH" sz="1800" dirty="0"/>
              <a:t>Add </a:t>
            </a:r>
            <a:r>
              <a:rPr lang="de-CH" sz="1800" dirty="0" err="1">
                <a:solidFill>
                  <a:schemeClr val="accent4">
                    <a:lumMod val="75000"/>
                  </a:schemeClr>
                </a:solidFill>
              </a:rPr>
              <a:t>hidden</a:t>
            </a:r>
            <a:r>
              <a:rPr lang="de-CH" sz="1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800" dirty="0" err="1">
                <a:solidFill>
                  <a:schemeClr val="accent4">
                    <a:lumMod val="75000"/>
                  </a:schemeClr>
                </a:solidFill>
              </a:rPr>
              <a:t>layers</a:t>
            </a:r>
            <a:r>
              <a:rPr lang="de-CH" sz="1800" dirty="0"/>
              <a:t> </a:t>
            </a:r>
            <a:r>
              <a:rPr lang="de-CH" sz="1800" dirty="0" err="1"/>
              <a:t>for</a:t>
            </a:r>
            <a:r>
              <a:rPr lang="de-CH" sz="1800" dirty="0"/>
              <a:t> </a:t>
            </a:r>
            <a:r>
              <a:rPr lang="de-CH" sz="1800" dirty="0" err="1"/>
              <a:t>more</a:t>
            </a:r>
            <a:r>
              <a:rPr lang="de-CH" sz="1800" dirty="0"/>
              <a:t> </a:t>
            </a:r>
            <a:br>
              <a:rPr lang="de-CH" sz="1800" dirty="0"/>
            </a:br>
            <a:r>
              <a:rPr lang="de-CH" sz="1800" dirty="0" err="1"/>
              <a:t>parameters</a:t>
            </a:r>
            <a:r>
              <a:rPr lang="de-CH" sz="1800" dirty="0"/>
              <a:t> (= </a:t>
            </a:r>
            <a:r>
              <a:rPr lang="de-CH" sz="1800" dirty="0" err="1"/>
              <a:t>flexibility</a:t>
            </a:r>
            <a:r>
              <a:rPr lang="de-CH" sz="1800" dirty="0"/>
              <a:t>)</a:t>
            </a:r>
          </a:p>
          <a:p>
            <a:r>
              <a:rPr lang="de-CH" sz="1800" dirty="0" err="1"/>
              <a:t>Their</a:t>
            </a:r>
            <a:r>
              <a:rPr lang="de-CH" sz="1800" dirty="0"/>
              <a:t> </a:t>
            </a:r>
            <a:r>
              <a:rPr lang="de-CH" sz="1800" dirty="0" err="1"/>
              <a:t>nodes</a:t>
            </a:r>
            <a:r>
              <a:rPr lang="de-CH" sz="1800" dirty="0"/>
              <a:t> </a:t>
            </a:r>
            <a:r>
              <a:rPr lang="de-CH" sz="1800" dirty="0" err="1"/>
              <a:t>are</a:t>
            </a:r>
            <a:r>
              <a:rPr lang="de-CH" sz="1800" dirty="0"/>
              <a:t> </a:t>
            </a:r>
            <a:br>
              <a:rPr lang="de-CH" sz="1800" dirty="0"/>
            </a:br>
            <a:r>
              <a:rPr lang="de-CH" sz="1800" dirty="0"/>
              <a:t>latent/</a:t>
            </a:r>
            <a:r>
              <a:rPr lang="de-CH" sz="1800" dirty="0" err="1"/>
              <a:t>implicit</a:t>
            </a:r>
            <a:r>
              <a:rPr lang="de-CH" sz="1800" dirty="0"/>
              <a:t> variables</a:t>
            </a:r>
          </a:p>
          <a:p>
            <a:r>
              <a:rPr lang="de-CH" sz="1800" dirty="0" err="1"/>
              <a:t>Representational</a:t>
            </a:r>
            <a:r>
              <a:rPr lang="de-CH" sz="1800" dirty="0"/>
              <a:t> </a:t>
            </a:r>
            <a:r>
              <a:rPr lang="de-CH" sz="1800" dirty="0" err="1"/>
              <a:t>learning</a:t>
            </a:r>
            <a:endParaRPr lang="de-CH" sz="1800" dirty="0"/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Encoding</a:t>
            </a:r>
            <a:r>
              <a:rPr lang="de-CH" sz="1400" dirty="0"/>
              <a:t>?</a:t>
            </a:r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Deep</a:t>
            </a:r>
            <a:r>
              <a:rPr lang="de-CH" sz="1400" dirty="0"/>
              <a:t> </a:t>
            </a:r>
            <a:r>
              <a:rPr lang="de-CH" sz="1400" dirty="0" err="1"/>
              <a:t>neural</a:t>
            </a:r>
            <a:r>
              <a:rPr lang="de-CH" sz="1400" dirty="0"/>
              <a:t> </a:t>
            </a:r>
            <a:r>
              <a:rPr lang="de-CH" sz="1400" dirty="0" err="1"/>
              <a:t>net</a:t>
            </a:r>
            <a:r>
              <a:rPr lang="de-CH" sz="1400" dirty="0"/>
              <a:t>?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C32BEEF-1D53-4672-9CE1-05CBD2F2F6C7}"/>
              </a:ext>
            </a:extLst>
          </p:cNvPr>
          <p:cNvSpPr txBox="1"/>
          <p:nvPr/>
        </p:nvSpPr>
        <p:spPr>
          <a:xfrm>
            <a:off x="3319906" y="4159143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050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1.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Basics and Linear Models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  <p:sp>
        <p:nvSpPr>
          <p:cNvPr id="5" name="Google Shape;190;p15">
            <a:extLst>
              <a:ext uri="{FF2B5EF4-FFF2-40B4-BE49-F238E27FC236}">
                <a16:creationId xmlns:a16="http://schemas.microsoft.com/office/drawing/2014/main" id="{75584262-C8E6-4AF9-8219-CDF1D4005175}"/>
              </a:ext>
            </a:extLst>
          </p:cNvPr>
          <p:cNvSpPr txBox="1">
            <a:spLocks noGrp="1"/>
          </p:cNvSpPr>
          <p:nvPr/>
        </p:nvSpPr>
        <p:spPr>
          <a:xfrm>
            <a:off x="699396" y="3380752"/>
            <a:ext cx="50745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" dirty="0"/>
              <a:t>Basics – Linear Regression – GLMs </a:t>
            </a:r>
            <a:endParaRPr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1BB25CF-20D2-4590-84E8-F615077AA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158" y="1380335"/>
            <a:ext cx="4842058" cy="3316049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3: Activation Functions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60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9737" y="1929652"/>
                <a:ext cx="4741645" cy="24877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:pPr marL="101600" indent="0">
                  <a:buNone/>
                </a:pPr>
                <a:r>
                  <a:rPr lang="en-US" sz="1800" dirty="0"/>
                  <a:t>Non-linear transformations </a:t>
                </a:r>
                <a14:m>
                  <m:oMath xmlns:m="http://schemas.openxmlformats.org/officeDocument/2006/math">
                    <m:r>
                      <a:rPr lang="de-CH" sz="18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br>
                  <a:rPr lang="en-US" sz="1800" dirty="0"/>
                </a:br>
                <a:r>
                  <a:rPr lang="en-US" sz="1800" dirty="0"/>
                  <a:t>of node values necessary!</a:t>
                </a:r>
              </a:p>
              <a:p>
                <a:pPr marL="101600" indent="0">
                  <a:buNone/>
                </a:pPr>
                <a:endParaRPr lang="en-US" sz="1800" dirty="0"/>
              </a:p>
              <a:p>
                <a:pPr marL="101600" indent="0">
                  <a:buNone/>
                </a:pPr>
                <a:r>
                  <a:rPr lang="en-US" sz="1800" dirty="0"/>
                  <a:t>Two purposes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600" dirty="0"/>
                  <a:t>Imply interactions and </a:t>
                </a:r>
                <a:br>
                  <a:rPr lang="en-US" sz="1600" dirty="0"/>
                </a:br>
                <a:r>
                  <a:rPr lang="en-US" sz="1600" dirty="0"/>
                  <a:t>non-linear terms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600" dirty="0"/>
                  <a:t>Inverse link as in GLMs</a:t>
                </a:r>
                <a:endParaRPr lang="de-CH" sz="1600" dirty="0"/>
              </a:p>
            </p:txBody>
          </p:sp>
        </mc:Choice>
        <mc:Fallback xmlns="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37" y="1929652"/>
                <a:ext cx="4741645" cy="24877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feld 1">
            <a:extLst>
              <a:ext uri="{FF2B5EF4-FFF2-40B4-BE49-F238E27FC236}">
                <a16:creationId xmlns:a16="http://schemas.microsoft.com/office/drawing/2014/main" id="{4E47942E-AA08-4CFB-BBE9-CAFA5E539C27}"/>
              </a:ext>
            </a:extLst>
          </p:cNvPr>
          <p:cNvSpPr txBox="1"/>
          <p:nvPr/>
        </p:nvSpPr>
        <p:spPr>
          <a:xfrm>
            <a:off x="3704664" y="4017249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84CA2DC-CB33-43D2-AEB7-2B1A2E6F25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2735" y="2667420"/>
            <a:ext cx="455999" cy="46628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B0C48F0-F0DC-449E-9CBA-5669970C09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7975" y="2656335"/>
            <a:ext cx="450068" cy="40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980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Practical Considerations</a:t>
            </a: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61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1581629" y="2674193"/>
            <a:ext cx="1336383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Callbacks</a:t>
            </a:r>
            <a:endParaRPr lang="de-CH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3052795" y="2615008"/>
            <a:ext cx="1546613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Types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of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layers</a:t>
            </a:r>
            <a:endParaRPr lang="de-CH" sz="2000" dirty="0">
              <a:solidFill>
                <a:srgbClr val="4BB5D9"/>
              </a:solidFill>
            </a:endParaRP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4853053" y="2302706"/>
            <a:ext cx="1854692" cy="451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Categorical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input</a:t>
            </a:r>
            <a:endParaRPr lang="de-CH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4178506" y="1932887"/>
            <a:ext cx="2201760" cy="430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Input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standardization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9A6EA1EA-2DB0-4081-9D2A-5E755226E49B}"/>
              </a:ext>
            </a:extLst>
          </p:cNvPr>
          <p:cNvSpPr txBox="1">
            <a:spLocks/>
          </p:cNvSpPr>
          <p:nvPr/>
        </p:nvSpPr>
        <p:spPr>
          <a:xfrm>
            <a:off x="1256615" y="3328565"/>
            <a:ext cx="1546614" cy="646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2">
                    <a:lumMod val="75000"/>
                  </a:schemeClr>
                </a:solidFill>
              </a:rPr>
              <a:t>Overfitting</a:t>
            </a:r>
            <a:r>
              <a:rPr lang="de-CH" sz="2000" dirty="0">
                <a:solidFill>
                  <a:schemeClr val="accent2">
                    <a:lumMod val="75000"/>
                  </a:schemeClr>
                </a:solidFill>
              </a:rPr>
              <a:t> and </a:t>
            </a:r>
            <a:r>
              <a:rPr lang="de-CH" sz="2000" dirty="0" err="1">
                <a:solidFill>
                  <a:schemeClr val="accent2">
                    <a:lumMod val="75000"/>
                  </a:schemeClr>
                </a:solidFill>
              </a:rPr>
              <a:t>regularization</a:t>
            </a:r>
            <a:endParaRPr lang="de-CH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888B0080-F5FC-4580-B94D-2249EA0314D2}"/>
              </a:ext>
            </a:extLst>
          </p:cNvPr>
          <p:cNvSpPr txBox="1">
            <a:spLocks/>
          </p:cNvSpPr>
          <p:nvPr/>
        </p:nvSpPr>
        <p:spPr>
          <a:xfrm>
            <a:off x="3183841" y="3309352"/>
            <a:ext cx="1531399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Choosing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the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architecture</a:t>
            </a:r>
            <a:endParaRPr lang="de-CH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C47DE316-FA36-4E0A-8847-AF6EF5D28745}"/>
              </a:ext>
            </a:extLst>
          </p:cNvPr>
          <p:cNvSpPr txBox="1">
            <a:spLocks/>
          </p:cNvSpPr>
          <p:nvPr/>
        </p:nvSpPr>
        <p:spPr>
          <a:xfrm>
            <a:off x="4997589" y="3429762"/>
            <a:ext cx="2248398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Custom losses and evaluation metrics</a:t>
            </a:r>
            <a:endParaRPr lang="de-CH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8777BE7C-DEFD-4279-97F8-86B0108F28C1}"/>
              </a:ext>
            </a:extLst>
          </p:cNvPr>
          <p:cNvSpPr txBox="1">
            <a:spLocks/>
          </p:cNvSpPr>
          <p:nvPr/>
        </p:nvSpPr>
        <p:spPr>
          <a:xfrm>
            <a:off x="4572000" y="2976773"/>
            <a:ext cx="1174255" cy="412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Optimizer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F4357D1A-E498-4954-BC1C-09DC4C1AA7B4}"/>
              </a:ext>
            </a:extLst>
          </p:cNvPr>
          <p:cNvSpPr txBox="1">
            <a:spLocks/>
          </p:cNvSpPr>
          <p:nvPr/>
        </p:nvSpPr>
        <p:spPr>
          <a:xfrm>
            <a:off x="5858274" y="2839908"/>
            <a:ext cx="1698942" cy="40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Interpretation</a:t>
            </a: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5BD1E3D3-6255-4E35-B511-8C8BD76B4D4A}"/>
              </a:ext>
            </a:extLst>
          </p:cNvPr>
          <p:cNvSpPr txBox="1">
            <a:spLocks/>
          </p:cNvSpPr>
          <p:nvPr/>
        </p:nvSpPr>
        <p:spPr>
          <a:xfrm>
            <a:off x="3318623" y="2229246"/>
            <a:ext cx="1854692" cy="430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1">
                    <a:lumMod val="75000"/>
                  </a:schemeClr>
                </a:solidFill>
              </a:rPr>
              <a:t>Missing</a:t>
            </a:r>
            <a:r>
              <a:rPr lang="de-CH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1">
                    <a:lumMod val="75000"/>
                  </a:schemeClr>
                </a:solidFill>
              </a:rPr>
              <a:t>values</a:t>
            </a:r>
            <a:endParaRPr lang="de-CH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F1E21474-688D-4303-9A72-2576BA59A973}"/>
              </a:ext>
            </a:extLst>
          </p:cNvPr>
          <p:cNvSpPr txBox="1">
            <a:spLocks/>
          </p:cNvSpPr>
          <p:nvPr/>
        </p:nvSpPr>
        <p:spPr>
          <a:xfrm>
            <a:off x="1139353" y="1971147"/>
            <a:ext cx="2250951" cy="646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Validation and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tuning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of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main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parameters</a:t>
            </a:r>
            <a:endParaRPr lang="de-CH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6003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u="sng" dirty="0"/>
              <a:t>Example</a:t>
            </a:r>
            <a:r>
              <a:rPr lang="en-US" u="sng"/>
              <a:t>: diamonds</a:t>
            </a:r>
            <a:endParaRPr u="sng"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62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F32F9C1-7B92-4D3F-AF40-D18719B24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287" y="1864408"/>
            <a:ext cx="4166514" cy="268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24154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Neural Nets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63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6160636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Fit diamond prices by gamma deviance loss with log-link</a:t>
            </a:r>
            <a:br>
              <a:rPr lang="en-US" sz="1600" dirty="0"/>
            </a:br>
            <a:r>
              <a:rPr lang="en-US" sz="1600" dirty="0"/>
              <a:t>(custom loss as in lecture notes; log-link means "exponential" output activation)</a:t>
            </a:r>
          </a:p>
          <a:p>
            <a:pPr lvl="1"/>
            <a:r>
              <a:rPr lang="en-US" sz="1600" dirty="0"/>
              <a:t>Tune model by simple validation.</a:t>
            </a:r>
          </a:p>
          <a:p>
            <a:pPr lvl="1"/>
            <a:r>
              <a:rPr lang="en-US" sz="1600" dirty="0"/>
              <a:t>Evaluate final model (for simplicity) on validation data. </a:t>
            </a:r>
          </a:p>
          <a:p>
            <a:pPr lvl="1"/>
            <a:r>
              <a:rPr lang="en-US" sz="1600" dirty="0"/>
              <a:t>Interpret final model.</a:t>
            </a:r>
          </a:p>
          <a:p>
            <a:pPr marL="558800" lvl="1" indent="0">
              <a:buNone/>
            </a:pPr>
            <a:r>
              <a:rPr lang="en-US" sz="1600" dirty="0"/>
              <a:t>Hint: Use smaller learning rate and replace "</a:t>
            </a:r>
            <a:r>
              <a:rPr lang="en-US" sz="1600" dirty="0" err="1"/>
              <a:t>relu</a:t>
            </a:r>
            <a:r>
              <a:rPr lang="en-US" sz="1600" dirty="0"/>
              <a:t>" by "tanh".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Study either the optional claims data example in the lecture notes or build your own neural net, predicting claim yes/no.</a:t>
            </a:r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19928511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Final Words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708432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Comparison </a:t>
            </a:r>
            <a:r>
              <a:rPr lang="en-US"/>
              <a:t>of ML </a:t>
            </a:r>
            <a:r>
              <a:rPr lang="en-US" dirty="0"/>
              <a:t>Algorithms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65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036A092-8C46-46E5-BF75-2239CEC13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425" y="1841870"/>
            <a:ext cx="6077617" cy="260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416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Basics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0333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C58C81A3-854B-4B77-BC6F-990AAA186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676" y="2842309"/>
            <a:ext cx="23622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Intro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3088652" cy="275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Organization of data?</a:t>
            </a:r>
          </a:p>
          <a:p>
            <a:r>
              <a:rPr lang="en-US" dirty="0"/>
              <a:t>Data types?</a:t>
            </a:r>
          </a:p>
          <a:p>
            <a:r>
              <a:rPr lang="en-US" dirty="0"/>
              <a:t>Descriptive analysis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5415247-B55A-4848-844B-934ACF79A281}"/>
              </a:ext>
            </a:extLst>
          </p:cNvPr>
          <p:cNvSpPr txBox="1"/>
          <p:nvPr/>
        </p:nvSpPr>
        <p:spPr>
          <a:xfrm>
            <a:off x="4120077" y="1901082"/>
            <a:ext cx="3259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4">
                    <a:lumMod val="75000"/>
                  </a:schemeClr>
                </a:solidFill>
              </a:rPr>
              <a:t>Structure of diamonds data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09F77B2-BCA7-43EE-AE7D-9E117DF1C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4021" y="2267566"/>
            <a:ext cx="3371850" cy="126682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D79065BD-0E47-4B1B-960A-D0EB628B4DD9}"/>
              </a:ext>
            </a:extLst>
          </p:cNvPr>
          <p:cNvSpPr txBox="1"/>
          <p:nvPr/>
        </p:nvSpPr>
        <p:spPr>
          <a:xfrm>
            <a:off x="1457008" y="3696031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u="sng">
                <a:solidFill>
                  <a:schemeClr val="accent4">
                    <a:lumMod val="75000"/>
                  </a:schemeClr>
                </a:solidFill>
              </a:rPr>
              <a:t>Example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Statistical Models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4" y="1777125"/>
                <a:ext cx="6498929" cy="2521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en-GB" b="0" dirty="0"/>
                  <a:t>Approximate </a:t>
                </a:r>
                <a:r>
                  <a:rPr lang="en-GB" b="0" dirty="0">
                    <a:solidFill>
                      <a:schemeClr val="accent4">
                        <a:lumMod val="75000"/>
                      </a:schemeClr>
                    </a:solidFill>
                  </a:rPr>
                  <a:t>response variable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b="0" dirty="0"/>
                  <a:t> by </a:t>
                </a:r>
                <a:r>
                  <a:rPr lang="en-GB" b="0" dirty="0">
                    <a:solidFill>
                      <a:schemeClr val="accent4">
                        <a:lumMod val="75000"/>
                      </a:schemeClr>
                    </a:solidFill>
                  </a:rPr>
                  <a:t>covariables</a:t>
                </a:r>
                <a:br>
                  <a:rPr lang="en-GB" b="0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0"/>
                <a:r>
                  <a:rPr lang="en-GB" dirty="0"/>
                  <a:t>Estimate unknown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 from data by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endParaRPr lang="en-GB" b="0" dirty="0"/>
              </a:p>
              <a:p>
                <a:pPr lvl="0"/>
                <a:r>
                  <a:rPr lang="en-GB" dirty="0"/>
                  <a:t>Use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GB" b="0" dirty="0"/>
                  <a:t> for prediction and to investigate relationships.</a:t>
                </a:r>
              </a:p>
              <a:p>
                <a:pPr lvl="0"/>
                <a:r>
                  <a:rPr lang="en-GB" dirty="0"/>
                  <a:t>Model equation </a:t>
                </a:r>
                <a:br>
                  <a:rPr lang="en-GB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s-ES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s-E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de-CH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4" y="1777125"/>
                <a:ext cx="6498929" cy="2521200"/>
              </a:xfrm>
              <a:prstGeom prst="rect">
                <a:avLst/>
              </a:prstGeom>
              <a:blipFill>
                <a:blip r:embed="rId3"/>
                <a:stretch>
                  <a:fillRect r="-65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144FA226-0E9A-43C4-AA6C-8FF29D3B4A08}"/>
              </a:ext>
            </a:extLst>
          </p:cNvPr>
          <p:cNvCxnSpPr>
            <a:cxnSpLocks/>
          </p:cNvCxnSpPr>
          <p:nvPr/>
        </p:nvCxnSpPr>
        <p:spPr>
          <a:xfrm flipV="1">
            <a:off x="3065929" y="4036106"/>
            <a:ext cx="53788" cy="24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FC4546FF-6C7E-4DA6-90B6-EC4F8D9D392F}"/>
              </a:ext>
            </a:extLst>
          </p:cNvPr>
          <p:cNvSpPr txBox="1"/>
          <p:nvPr/>
        </p:nvSpPr>
        <p:spPr>
          <a:xfrm>
            <a:off x="2057400" y="4210918"/>
            <a:ext cx="2282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We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are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often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interested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in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means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/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expectations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239EE4C-19BA-437A-B3BA-8600FB646957}"/>
              </a:ext>
            </a:extLst>
          </p:cNvPr>
          <p:cNvSpPr txBox="1"/>
          <p:nvPr/>
        </p:nvSpPr>
        <p:spPr>
          <a:xfrm>
            <a:off x="4992914" y="1378042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Other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terms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C515CE9-2F96-4BC5-9688-0E78E0C2CAAD}"/>
              </a:ext>
            </a:extLst>
          </p:cNvPr>
          <p:cNvCxnSpPr>
            <a:cxnSpLocks/>
          </p:cNvCxnSpPr>
          <p:nvPr/>
        </p:nvCxnSpPr>
        <p:spPr>
          <a:xfrm flipH="1">
            <a:off x="4548935" y="1685819"/>
            <a:ext cx="904410" cy="238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0C69F413-C912-4BDF-A3EC-470371E5B950}"/>
              </a:ext>
            </a:extLst>
          </p:cNvPr>
          <p:cNvCxnSpPr>
            <a:cxnSpLocks/>
          </p:cNvCxnSpPr>
          <p:nvPr/>
        </p:nvCxnSpPr>
        <p:spPr>
          <a:xfrm>
            <a:off x="5756157" y="1717604"/>
            <a:ext cx="162563" cy="281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167808"/>
      </p:ext>
    </p:extLst>
  </p:cSld>
  <p:clrMapOvr>
    <a:masterClrMapping/>
  </p:clrMapOvr>
</p:sld>
</file>

<file path=ppt/theme/theme1.xml><?xml version="1.0" encoding="utf-8"?>
<a:theme xmlns:a="http://schemas.openxmlformats.org/drawingml/2006/main" name="Wolsey template">
  <a:themeElements>
    <a:clrScheme name="Custom 347">
      <a:dk1>
        <a:srgbClr val="252729"/>
      </a:dk1>
      <a:lt1>
        <a:srgbClr val="FFFFFF"/>
      </a:lt1>
      <a:dk2>
        <a:srgbClr val="607896"/>
      </a:dk2>
      <a:lt2>
        <a:srgbClr val="DFE4E9"/>
      </a:lt2>
      <a:accent1>
        <a:srgbClr val="3796BF"/>
      </a:accent1>
      <a:accent2>
        <a:srgbClr val="4BB5D9"/>
      </a:accent2>
      <a:accent3>
        <a:srgbClr val="81D1EC"/>
      </a:accent3>
      <a:accent4>
        <a:srgbClr val="FF9900"/>
      </a:accent4>
      <a:accent5>
        <a:srgbClr val="FFCB50"/>
      </a:accent5>
      <a:accent6>
        <a:srgbClr val="A9C747"/>
      </a:accent6>
      <a:hlink>
        <a:srgbClr val="60789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2363</Words>
  <Application>Microsoft Office PowerPoint</Application>
  <PresentationFormat>Bildschirmpräsentation (16:9)</PresentationFormat>
  <Paragraphs>480</Paragraphs>
  <Slides>65</Slides>
  <Notes>65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65</vt:i4>
      </vt:variant>
    </vt:vector>
  </HeadingPairs>
  <TitlesOfParts>
    <vt:vector size="71" baseType="lpstr">
      <vt:lpstr>Cambria Math</vt:lpstr>
      <vt:lpstr>Courier New</vt:lpstr>
      <vt:lpstr>Roboto Condensed</vt:lpstr>
      <vt:lpstr>Oswald</vt:lpstr>
      <vt:lpstr>Arial</vt:lpstr>
      <vt:lpstr>Wolsey template</vt:lpstr>
      <vt:lpstr>Introduction to  Machine Learning Copyright © Michael Mayer</vt:lpstr>
      <vt:lpstr>PowerPoint-Präsentation</vt:lpstr>
      <vt:lpstr>About Michael</vt:lpstr>
      <vt:lpstr>What is Machine Learning (ML)?</vt:lpstr>
      <vt:lpstr>Lecture Overview</vt:lpstr>
      <vt:lpstr>1. Basics and Linear Models</vt:lpstr>
      <vt:lpstr> Basics</vt:lpstr>
      <vt:lpstr>Intro</vt:lpstr>
      <vt:lpstr>Statistical Models</vt:lpstr>
      <vt:lpstr> Linear Regression</vt:lpstr>
      <vt:lpstr>Linear Regression</vt:lpstr>
      <vt:lpstr>Aspects of Model Quality</vt:lpstr>
      <vt:lpstr>Typical Problems</vt:lpstr>
      <vt:lpstr>Categorical Covariables</vt:lpstr>
      <vt:lpstr>Linear Regression is Flexible</vt:lpstr>
      <vt:lpstr>Non-Linear Terms</vt:lpstr>
      <vt:lpstr>Interactions</vt:lpstr>
      <vt:lpstr>Transformations of Covariables</vt:lpstr>
      <vt:lpstr>Logarithmic Covariables</vt:lpstr>
      <vt:lpstr>Logarithmic Responses</vt:lpstr>
      <vt:lpstr>Example: Realistic Model for Diamond Prices</vt:lpstr>
      <vt:lpstr>Exercise on Linear Regression</vt:lpstr>
      <vt:lpstr> Generalized Linear Models</vt:lpstr>
      <vt:lpstr>Generalized Linear Model (GLM)</vt:lpstr>
      <vt:lpstr>Typical GLMs</vt:lpstr>
      <vt:lpstr>Why GLM, not Linear Regression?</vt:lpstr>
      <vt:lpstr>Interpretation of Effects guided by Link</vt:lpstr>
      <vt:lpstr>Examples with Insurance Claim Data</vt:lpstr>
      <vt:lpstr>Exercise on GLM</vt:lpstr>
      <vt:lpstr>2. Model Selection and Validation</vt:lpstr>
      <vt:lpstr>Overfitting should not be rewarded</vt:lpstr>
      <vt:lpstr>Excursion: k-Nearest-Neighbour (k-NN)</vt:lpstr>
      <vt:lpstr>Simple Validation</vt:lpstr>
      <vt:lpstr>Cross-Validation (CV)</vt:lpstr>
      <vt:lpstr>Hyperparameter Tuning</vt:lpstr>
      <vt:lpstr>Test Data and Final Workflow</vt:lpstr>
      <vt:lpstr>Using Independent Partitions is Essential</vt:lpstr>
      <vt:lpstr>Exercises with Diamonds</vt:lpstr>
      <vt:lpstr>3. Trees</vt:lpstr>
      <vt:lpstr>Decision Trees</vt:lpstr>
      <vt:lpstr>Decision Trees</vt:lpstr>
      <vt:lpstr>How do Decision Trees Work?</vt:lpstr>
      <vt:lpstr>Properties of Decision Trees</vt:lpstr>
      <vt:lpstr>Random Forests</vt:lpstr>
      <vt:lpstr>How do Random Forests Work?</vt:lpstr>
      <vt:lpstr>Comments on Random Forests</vt:lpstr>
      <vt:lpstr>Interpreting a “Black Box” is Important</vt:lpstr>
      <vt:lpstr>Exercises on Random Forests</vt:lpstr>
      <vt:lpstr>Gradient Boosted Trees</vt:lpstr>
      <vt:lpstr>How does Gradient Boosting Work?</vt:lpstr>
      <vt:lpstr>Parameter Tuning is Essential</vt:lpstr>
      <vt:lpstr>Exercises on Gradient Boosting</vt:lpstr>
      <vt:lpstr>4. Neural Nets</vt:lpstr>
      <vt:lpstr>Neural Nets</vt:lpstr>
      <vt:lpstr>“Swiss Army Knife” among ML Algorithms</vt:lpstr>
      <vt:lpstr>Understanding Neural Nets in three Steps</vt:lpstr>
      <vt:lpstr>Step 1: Linear Regression as Neural Net</vt:lpstr>
      <vt:lpstr>The Optimization Algorithm</vt:lpstr>
      <vt:lpstr>Step 2: Hidden Layers</vt:lpstr>
      <vt:lpstr>Step 3: Activation Functions</vt:lpstr>
      <vt:lpstr>Practical Considerations</vt:lpstr>
      <vt:lpstr>Example: diamonds</vt:lpstr>
      <vt:lpstr>Exercises on Neural Nets</vt:lpstr>
      <vt:lpstr> Final Words</vt:lpstr>
      <vt:lpstr>Comparison of ML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Michael</dc:creator>
  <cp:lastModifiedBy>Mayer Michael</cp:lastModifiedBy>
  <cp:revision>283</cp:revision>
  <dcterms:modified xsi:type="dcterms:W3CDTF">2020-11-26T10:05:16Z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6624f80-466a-4324-91bb-078ba1487887_Enabled">
    <vt:lpwstr>true</vt:lpwstr>
  </property>
  <property fmtid="{D5CDD505-2E9C-101B-9397-08002B2CF9AE}" pid="3" name="MSIP_Label_36624f80-466a-4324-91bb-078ba1487887_SetDate">
    <vt:lpwstr>2020-10-08T08:56:13Z</vt:lpwstr>
  </property>
  <property fmtid="{D5CDD505-2E9C-101B-9397-08002B2CF9AE}" pid="4" name="MSIP_Label_36624f80-466a-4324-91bb-078ba1487887_Method">
    <vt:lpwstr>Privileged</vt:lpwstr>
  </property>
  <property fmtid="{D5CDD505-2E9C-101B-9397-08002B2CF9AE}" pid="5" name="MSIP_Label_36624f80-466a-4324-91bb-078ba1487887_Name">
    <vt:lpwstr>36624f80-466a-4324-91bb-078ba1487887</vt:lpwstr>
  </property>
  <property fmtid="{D5CDD505-2E9C-101B-9397-08002B2CF9AE}" pid="6" name="MSIP_Label_36624f80-466a-4324-91bb-078ba1487887_SiteId">
    <vt:lpwstr>af7227b1-ac3a-4487-9e9f-ba462bb409d4</vt:lpwstr>
  </property>
  <property fmtid="{D5CDD505-2E9C-101B-9397-08002B2CF9AE}" pid="7" name="MSIP_Label_36624f80-466a-4324-91bb-078ba1487887_ActionId">
    <vt:lpwstr>e52c7f89-cbf8-4ad8-b2e2-282193c47808</vt:lpwstr>
  </property>
  <property fmtid="{D5CDD505-2E9C-101B-9397-08002B2CF9AE}" pid="8" name="MSIP_Label_36624f80-466a-4324-91bb-078ba1487887_ContentBits">
    <vt:lpwstr>0</vt:lpwstr>
  </property>
</Properties>
</file>