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287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88" r:id="rId33"/>
    <p:sldId id="315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16" r:id="rId42"/>
    <p:sldId id="324" r:id="rId43"/>
    <p:sldId id="325" r:id="rId44"/>
    <p:sldId id="326" r:id="rId45"/>
    <p:sldId id="327" r:id="rId46"/>
    <p:sldId id="289" r:id="rId47"/>
    <p:sldId id="329" r:id="rId48"/>
    <p:sldId id="328" r:id="rId49"/>
    <p:sldId id="330" r:id="rId50"/>
    <p:sldId id="331" r:id="rId51"/>
    <p:sldId id="334" r:id="rId52"/>
    <p:sldId id="332" r:id="rId53"/>
    <p:sldId id="333" r:id="rId54"/>
    <p:sldId id="335" r:id="rId55"/>
    <p:sldId id="339" r:id="rId56"/>
    <p:sldId id="336" r:id="rId57"/>
    <p:sldId id="337" r:id="rId58"/>
    <p:sldId id="338" r:id="rId5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1"/>
    </p:embeddedFont>
    <p:embeddedFont>
      <p:font typeface="Oswald" panose="020B0604020202020204" charset="0"/>
      <p:regular r:id="rId62"/>
      <p:bold r:id="rId63"/>
    </p:embeddedFont>
    <p:embeddedFont>
      <p:font typeface="Roboto Condensed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132" d="100"/>
          <a:sy n="132" d="100"/>
        </p:scale>
        <p:origin x="132" y="28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6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600" dirty="0"/>
              </a:p>
              <a:p>
                <a:pPr lvl="1"/>
                <a:r>
                  <a:rPr lang="de-CH" sz="1600" dirty="0"/>
                  <a:t>Root-MSE (</a:t>
                </a:r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6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48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7" y="241379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589174" y="21147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259237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make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linear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models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cubic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regression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diamonds</a:t>
            </a:r>
            <a:endParaRPr lang="de-CH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69433" y="2004980"/>
            <a:ext cx="4242985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 err="1"/>
              <a:t>Additivity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effects</a:t>
            </a:r>
            <a:r>
              <a:rPr lang="de-CH" sz="1800" dirty="0"/>
              <a:t> not </a:t>
            </a:r>
            <a:r>
              <a:rPr lang="de-CH" sz="1800" dirty="0" err="1"/>
              <a:t>always</a:t>
            </a:r>
            <a:r>
              <a:rPr lang="de-CH" sz="1800" dirty="0"/>
              <a:t> </a:t>
            </a:r>
            <a:r>
              <a:rPr lang="de-CH" sz="1800" dirty="0" err="1"/>
              <a:t>realistic</a:t>
            </a:r>
            <a:endParaRPr lang="de-CH" sz="1800" dirty="0"/>
          </a:p>
          <a:p>
            <a:r>
              <a:rPr lang="de-CH" sz="1800" dirty="0" err="1"/>
              <a:t>Adding</a:t>
            </a:r>
            <a:r>
              <a:rPr lang="de-CH" sz="1800" dirty="0"/>
              <a:t> </a:t>
            </a:r>
            <a:r>
              <a:rPr lang="de-CH" sz="1800" dirty="0" err="1"/>
              <a:t>interaction</a:t>
            </a:r>
            <a:r>
              <a:rPr lang="de-CH" sz="1800" dirty="0"/>
              <a:t> </a:t>
            </a:r>
            <a:r>
              <a:rPr lang="de-CH" sz="1800" dirty="0" err="1"/>
              <a:t>terms</a:t>
            </a:r>
            <a:r>
              <a:rPr lang="de-CH" sz="1800" dirty="0"/>
              <a:t> </a:t>
            </a:r>
            <a:r>
              <a:rPr lang="de-CH" sz="1800" dirty="0" err="1"/>
              <a:t>brings</a:t>
            </a:r>
            <a:r>
              <a:rPr lang="de-CH" sz="1800" dirty="0"/>
              <a:t> </a:t>
            </a:r>
            <a:r>
              <a:rPr lang="de-CH" sz="1800" dirty="0" err="1"/>
              <a:t>necessary</a:t>
            </a:r>
            <a:r>
              <a:rPr lang="de-CH" sz="1800" dirty="0"/>
              <a:t> </a:t>
            </a:r>
            <a:r>
              <a:rPr lang="de-CH" sz="1800" dirty="0" err="1"/>
              <a:t>flexibility</a:t>
            </a:r>
            <a:endParaRPr lang="de-CH" sz="1800" dirty="0"/>
          </a:p>
          <a:p>
            <a:r>
              <a:rPr lang="de-CH" sz="1800" dirty="0"/>
              <a:t>Interaction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features</a:t>
            </a:r>
            <a:r>
              <a:rPr lang="de-CH" sz="1800" dirty="0"/>
              <a:t> </a:t>
            </a:r>
            <a:r>
              <a:rPr lang="de-CH" sz="1800" i="1" dirty="0"/>
              <a:t>X</a:t>
            </a:r>
            <a:r>
              <a:rPr lang="de-CH" sz="1800" dirty="0"/>
              <a:t> and </a:t>
            </a:r>
            <a:r>
              <a:rPr lang="de-CH" sz="1800" i="1" dirty="0"/>
              <a:t>Z</a:t>
            </a:r>
          </a:p>
          <a:p>
            <a:pPr lvl="1"/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categorical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  <a:r>
              <a:rPr lang="de-CH" sz="1600" dirty="0"/>
              <a:t>, </a:t>
            </a:r>
            <a:r>
              <a:rPr lang="de-CH" sz="1600" dirty="0" err="1"/>
              <a:t>effects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calculated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</a:p>
          <a:p>
            <a:pPr lvl="1"/>
            <a:r>
              <a:rPr lang="de-CH" sz="1600" dirty="0"/>
              <a:t>Like separate </a:t>
            </a:r>
            <a:r>
              <a:rPr lang="de-CH" sz="1600" dirty="0" err="1"/>
              <a:t>models</a:t>
            </a:r>
            <a:r>
              <a:rPr lang="de-CH" sz="1600" dirty="0"/>
              <a:t> per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5112418" y="908559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diamonds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carat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color</a:t>
            </a:r>
            <a:endParaRPr lang="de-CH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original </a:t>
                </a:r>
                <a:r>
                  <a:rPr lang="de-CH" dirty="0" err="1"/>
                  <a:t>covariable</a:t>
                </a:r>
                <a:endParaRPr lang="de-CH" dirty="0"/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</a:t>
                </a:r>
                <a:r>
                  <a:rPr lang="de-CH" dirty="0" err="1"/>
                  <a:t>see</a:t>
                </a:r>
                <a:r>
                  <a:rPr lang="de-CH" dirty="0"/>
                  <a:t>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</a:t>
                </a:r>
                <a:r>
                  <a:rPr lang="de-CH" sz="1600" dirty="0" err="1"/>
                  <a:t>see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A Strong 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5"/>
            <a:ext cx="4462232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7" y="2164100"/>
            <a:ext cx="5760300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7" y="3058357"/>
            <a:ext cx="3053961" cy="1092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0" y="3058357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This lecture is on supervised ML </a:t>
            </a:r>
            <a:br>
              <a:rPr lang="en-US" dirty="0"/>
            </a:br>
            <a:r>
              <a:rPr lang="en-US" dirty="0"/>
              <a:t>(regression &amp; classification)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8" y="2088492"/>
            <a:ext cx="134528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“backpropagation”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weights.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weights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weights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275044" y="3419727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48" y="595845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2989247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020672" y="2230535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16" y="2597019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934379" y="3230432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:r>
                  <a:rPr lang="en-GB" i="1" dirty="0">
                    <a:solidFill>
                      <a:schemeClr val="accent1">
                        <a:lumMod val="50000"/>
                      </a:schemeClr>
                    </a:solidFill>
                  </a:rPr>
                  <a:t>Y</a:t>
                </a:r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  <a:blipFill>
                <a:blip r:embed="rId3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2796988" y="4054288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1788459" y="42291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525742" y="1706715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Microsoft Office PowerPoint</Application>
  <PresentationFormat>Bildschirmpräsentation (16:9)</PresentationFormat>
  <Paragraphs>414</Paragraphs>
  <Slides>58</Slides>
  <Notes>58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4" baseType="lpstr">
      <vt:lpstr>Roboto Condensed</vt:lpstr>
      <vt:lpstr>Oswald</vt:lpstr>
      <vt:lpstr>Cambria Math</vt:lpstr>
      <vt:lpstr>Arial</vt:lpstr>
      <vt:lpstr>Courier New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A Strong Model for Diamond Prices</vt:lpstr>
      <vt:lpstr>Exercise on Linear Regression</vt:lpstr>
      <vt:lpstr> Generalized Linear Models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156</cp:revision>
  <dcterms:modified xsi:type="dcterms:W3CDTF">2020-09-19T18:11:01Z</dcterms:modified>
</cp:coreProperties>
</file>