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74" r:id="rId6"/>
    <p:sldId id="285" r:id="rId7"/>
    <p:sldId id="280" r:id="rId8"/>
    <p:sldId id="275" r:id="rId9"/>
    <p:sldId id="286" r:id="rId10"/>
    <p:sldId id="276" r:id="rId11"/>
    <p:sldId id="277" r:id="rId12"/>
    <p:sldId id="278" r:id="rId13"/>
    <p:sldId id="279" r:id="rId14"/>
    <p:sldId id="287" r:id="rId15"/>
    <p:sldId id="281" r:id="rId16"/>
    <p:sldId id="282" r:id="rId17"/>
    <p:sldId id="288" r:id="rId18"/>
    <p:sldId id="291" r:id="rId19"/>
    <p:sldId id="292" r:id="rId20"/>
    <p:sldId id="293" r:id="rId21"/>
    <p:sldId id="289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6" r:id="rId31"/>
    <p:sldId id="304" r:id="rId32"/>
    <p:sldId id="290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graalvm/enterprise/21/docs/reference-manual/native-image/BuildConfigu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graalvm.org/22.2/reference-manual/native-image/metadata/Compati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22.2/reference-manual/graalvm-updat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learn/understanding-reflection-graalvm-native-image/index.html#introduc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alvm.org/22.2/reference-manual/native-image/metadata/Compatibility/" TargetMode="External"/><Relationship Id="rId13" Type="http://schemas.openxmlformats.org/officeDocument/2006/relationships/hyperlink" Target="https://docs.oracle.com/en/learn/understanding-reflection-graalvm-native-image/index.html#introduction" TargetMode="External"/><Relationship Id="rId3" Type="http://schemas.openxmlformats.org/officeDocument/2006/relationships/hyperlink" Target="https://www.graalvm.org/" TargetMode="External"/><Relationship Id="rId7" Type="http://schemas.openxmlformats.org/officeDocument/2006/relationships/hyperlink" Target="https://docs.oracle.com/en/graalvm/enterprise/21/docs/reference-manual/native-image/BuildConfiguration/" TargetMode="External"/><Relationship Id="rId12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Rohan427/Qpid4Graal/blob/main/doc/reference/Java_17%20_Upgrade.pptx" TargetMode="External"/><Relationship Id="rId11" Type="http://schemas.openxmlformats.org/officeDocument/2006/relationships/hyperlink" Target="https://sdkman.io/" TargetMode="External"/><Relationship Id="rId5" Type="http://schemas.openxmlformats.org/officeDocument/2006/relationships/hyperlink" Target="https://pretius.com/blog/java-17-features/" TargetMode="External"/><Relationship Id="rId10" Type="http://schemas.openxmlformats.org/officeDocument/2006/relationships/hyperlink" Target="https://github.com/Rohan427/Qpid4Graal" TargetMode="External"/><Relationship Id="rId4" Type="http://schemas.openxmlformats.org/officeDocument/2006/relationships/hyperlink" Target="https://www.graalvm.org/22.2/reference-manual/" TargetMode="External"/><Relationship Id="rId9" Type="http://schemas.openxmlformats.org/officeDocument/2006/relationships/hyperlink" Target="https://openjdk.org/jeps/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an427/Qpid4Graal/blob/main/doc/reference/Java_17%20_Upgrade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GraalVM Native Images</a:t>
            </a:r>
            <a:br>
              <a:rPr lang="en-US" sz="4800" dirty="0"/>
            </a:br>
            <a:r>
              <a:rPr lang="en-US" sz="4800" dirty="0"/>
              <a:t>With Java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with goal to support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machine language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Takes Java bytecode as input and creates a binary executable as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unless using a fallback file (more later)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== smaller memory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vulnerabilities (e.g. – no vulnerable String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language == faster sustained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a fraction of the resources required by the JVM, so cheaper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Starts in milliseconds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Deliver peak performance immediately, no warmup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be packaged into lightweight container images for faster and more efficient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attack surface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Fewer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container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30% - 50% better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90% smaller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need to keep a microservice in an idle state</a:t>
            </a:r>
          </a:p>
          <a:p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Breaks the “Write once, run anywhere” mantra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compile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run-time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Process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633914" cy="5120639"/>
          </a:xfrm>
        </p:spPr>
        <p:txBody>
          <a:bodyPr>
            <a:normAutofit/>
          </a:bodyPr>
          <a:lstStyle/>
          <a:p>
            <a:r>
              <a:rPr lang="en-US" dirty="0"/>
              <a:t>Java 17 Upgrade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Baseline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and test stable release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Full regression test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to Java 17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Update JDK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Compile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2B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from 2B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Stable Java 17 Complete</a:t>
            </a:r>
          </a:p>
        </p:txBody>
      </p:sp>
    </p:spTree>
    <p:extLst>
      <p:ext uri="{BB962C8B-B14F-4D97-AF65-F5344CB8AC3E}">
        <p14:creationId xmlns:p14="http://schemas.microsoft.com/office/powerpoint/2010/main" val="6015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Create Native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Full test with tracing agent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Unit test if possible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Manual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native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non-container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Java 17 build Step 2B</a:t>
            </a:r>
          </a:p>
        </p:txBody>
      </p:sp>
    </p:spTree>
    <p:extLst>
      <p:ext uri="{BB962C8B-B14F-4D97-AF65-F5344CB8AC3E}">
        <p14:creationId xmlns:p14="http://schemas.microsoft.com/office/powerpoint/2010/main" val="28867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GraalVM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Test Native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 test if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Regression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 test</a:t>
            </a:r>
          </a:p>
          <a:p>
            <a:r>
              <a:rPr lang="en-US" dirty="0"/>
              <a:t>Complete Stable Native Image</a:t>
            </a:r>
          </a:p>
          <a:p>
            <a:r>
              <a:rPr lang="en-US" dirty="0"/>
              <a:t>Create Docker Image</a:t>
            </a:r>
          </a:p>
          <a:p>
            <a:pPr lvl="1"/>
            <a:r>
              <a:rPr lang="en-US" dirty="0"/>
              <a:t>Two stage or single stage image build?</a:t>
            </a:r>
          </a:p>
          <a:p>
            <a:pPr lvl="2"/>
            <a:r>
              <a:rPr lang="en-US" dirty="0"/>
              <a:t>Two stage for different target architecture</a:t>
            </a:r>
          </a:p>
          <a:p>
            <a:pPr lvl="2"/>
            <a:r>
              <a:rPr lang="en-US" dirty="0"/>
              <a:t>Single stage if same target architecture</a:t>
            </a:r>
          </a:p>
          <a:p>
            <a:pPr lvl="1"/>
            <a:r>
              <a:rPr lang="en-US" dirty="0"/>
              <a:t>System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307338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 Conversion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Closed-world Assumption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code is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new code is loaded at run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is normally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file may be produced if compiler can’t optimize the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requires a JVM to run (not a native image)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Compiler can be told not to generate a fallback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reachable code must be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initializes classes at first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includes JAR files from the </a:t>
            </a:r>
            <a:r>
              <a:rPr lang="en-US" dirty="0" err="1"/>
              <a:t>classpath</a:t>
            </a:r>
            <a:r>
              <a:rPr lang="en-US" dirty="0"/>
              <a:t> that may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NI does not use a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classes and resources are compiled into a binary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NI initializes classes at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All static state is compiled and stored at image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Frequently used classes such as </a:t>
            </a:r>
            <a:r>
              <a:rPr lang="en-US" sz="1000" dirty="0" err="1">
                <a:latin typeface="Lucida Console" panose="020B0609040504020204" pitchFamily="49" charset="0"/>
              </a:rPr>
              <a:t>java.lang.String</a:t>
            </a:r>
            <a:endParaRPr lang="en-US" sz="1000" dirty="0">
              <a:latin typeface="Lucida Console" panose="020B0609040504020204" pitchFamily="49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Using command line option </a:t>
            </a:r>
            <a:r>
              <a:rPr lang="en-US" sz="1000" dirty="0">
                <a:latin typeface="Lucida Console" panose="020B0609040504020204" pitchFamily="49" charset="0"/>
              </a:rPr>
              <a:t>--initialize-at-build-time=&lt;class&gt;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From a configuration file (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Build Configuration</a:t>
            </a:r>
            <a:r>
              <a:rPr lang="en-US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Static Analysis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Class bytecode scanned for reachable code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Method bytecode scanned for reachable elements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Discovered elements scanned iteratively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Only reachable elements are included in the final image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Detailed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Prerequisites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Start with a known stable Java 17 release of app to be built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compiler version 22.2.r17 (</a:t>
            </a:r>
            <a:r>
              <a:rPr lang="en-US" dirty="0" err="1"/>
              <a:t>sdkman</a:t>
            </a:r>
            <a:r>
              <a:rPr lang="en-US" dirty="0"/>
              <a:t> 22.2.r17-grl)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Updater (for tracing agent) installed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 with debugger support (optional, but very helpful)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 – Starting point, test compile and run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 basic build command for Qpid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native-image --no-fallback -J-XX:MaxDirectMemorySize=1536m -J-server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=true -DPNAME=QPBRKR -DQPID_HOME=/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-jar qpid-broker-8.0.6.jar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Execute the resulting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–DPNAME=QPBRKR –DQPID_HOME=/var/local/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–DQPID_WORK=/var/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JSON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On failure, valuable insight is provided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command line options are needed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issues need to be resolved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Is it even worth doing</a:t>
            </a:r>
          </a:p>
        </p:txBody>
      </p:sp>
    </p:spTree>
    <p:extLst>
      <p:ext uri="{BB962C8B-B14F-4D97-AF65-F5344CB8AC3E}">
        <p14:creationId xmlns:p14="http://schemas.microsoft.com/office/powerpoint/2010/main" val="11019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936196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2a: Debug and address any obvious failures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native-image </a:t>
            </a:r>
            <a:r>
              <a:rPr lang="en-US" dirty="0">
                <a:solidFill>
                  <a:srgbClr val="000000"/>
                </a:solidFill>
              </a:rPr>
              <a:t>command line options as needed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HTTPS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Signal Handlers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Correct obvious code issues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Review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dirty="0">
              <a:solidFill>
                <a:schemeClr val="accent2"/>
              </a:solidFill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 missing resources to the build/image path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Database driver(s)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Locale bundle(s)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Property files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Manifest file (Main class)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600" dirty="0"/>
              <a:t>Detailed Build Process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2b: Run the Tracing Agent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Purpose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Tracks resources and classes used at run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Creates/updates configuration files as needed for build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Requires Java run-time testing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Install the tracing agent using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Updater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Run the Java application with the tracing agent: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Via command line: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java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agentlib:native-image-agent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=config-merge-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dir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=${BUILDPATH}/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/main/resources/META-INF/native-image -server –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classpath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&lt;CLASSPATH&gt;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=true -DPNAME=QPBRKR -XX:+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HeapDumpOnOutOfMemoryError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-Xmx512m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XX:MaxDirectMemorySize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=1536m -DQPID_HOME=/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/local/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org.apache.qpid.server.Main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BDB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Via environment variable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export JAVA_TOOL_OPTIONS="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agentlib:native-image-agent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=config-merge-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dir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=${BUILDPATH}/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/main/resources/META-INF/native-image</a:t>
            </a:r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“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Execute system tests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Stop the application to save configuration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Detailed Build Process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Cont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 – Repeat the build-run-test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Verify the native image configuration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Build the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System test the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Repeat Step 2 and 3 as needed</a:t>
            </a:r>
          </a:p>
        </p:txBody>
      </p:sp>
    </p:spTree>
    <p:extLst>
      <p:ext uri="{BB962C8B-B14F-4D97-AF65-F5344CB8AC3E}">
        <p14:creationId xmlns:p14="http://schemas.microsoft.com/office/powerpoint/2010/main" val="255498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Maven build</a:t>
            </a:r>
          </a:p>
          <a:p>
            <a:pPr lvl="1"/>
            <a:r>
              <a:rPr lang="en-US" sz="1700" dirty="0"/>
              <a:t>Typical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Set Java version to 17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Add dependencies: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TODO: Remove when GraalVM engine support is working.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org.openjdk.nashorn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nashorn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-core&lt;/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&gt;15.4&lt;/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TODO END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Java 17 GraalVM compiler and JavaScript engine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org.graalvm.compiler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&gt;compiler&lt;/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js-scriptengine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END Java 17 GraalVM and JavaScript engine --&gt;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/>
            <a:r>
              <a:rPr lang="en-US" dirty="0"/>
              <a:t>Spring Boot</a:t>
            </a:r>
          </a:p>
          <a:p>
            <a:pPr lvl="2"/>
            <a:r>
              <a:rPr lang="en-US" dirty="0"/>
              <a:t>Dependencies for native image</a:t>
            </a:r>
          </a:p>
          <a:p>
            <a:pPr lvl="3"/>
            <a:r>
              <a:rPr lang="en-US" dirty="0"/>
              <a:t>Unit tests may not be supported</a:t>
            </a:r>
          </a:p>
          <a:p>
            <a:pPr marL="1371600" lvl="3" indent="0"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&lt;!–- Migrator is for development/debugging only --&gt;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org.springframework.boot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&gt;spring-boot-properties-migrator&lt;/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scope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&gt;runtime&lt;/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scope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org.springframework.experimental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&gt;spring-native&lt;/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&gt;0.12.0&lt;/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10319132" cy="5120639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 Boot </a:t>
            </a:r>
            <a:r>
              <a:rPr lang="en-US" sz="900" dirty="0"/>
              <a:t>(</a:t>
            </a:r>
            <a:r>
              <a:rPr lang="en-US" sz="900" dirty="0" err="1"/>
              <a:t>Cont</a:t>
            </a:r>
            <a:r>
              <a:rPr lang="en-US" sz="9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Build plugins for native image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org.springframework.experimental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&gt;spring-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-maven-plugin&lt;/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&gt;0.12.0&lt;/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&gt;spring-boot-maven-plugin&lt;/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&gt;build-image&lt;/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paketobuildpacks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builder:tiny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&gt;true&lt;/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&gt;${NATIVE_IMAGE_NAME}&lt;/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Build Issues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Reflection and Proxies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Review 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sz="14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Random class names (Derby)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Entry Point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entry point in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not in application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classpath</a:t>
            </a:r>
            <a:r>
              <a:rPr lang="en-US" dirty="0">
                <a:solidFill>
                  <a:schemeClr val="tx1"/>
                </a:solidFill>
              </a:rPr>
              <a:t>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JAR files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 must be in the application search path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External library/driver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Unit Tests (Junit)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Some Junit libraries may not be supported</a:t>
            </a:r>
          </a:p>
        </p:txBody>
      </p:sp>
    </p:spTree>
    <p:extLst>
      <p:ext uri="{BB962C8B-B14F-4D97-AF65-F5344CB8AC3E}">
        <p14:creationId xmlns:p14="http://schemas.microsoft.com/office/powerpoint/2010/main" val="2084653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Upgrade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Build Configuration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OpenJDK JEP Index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Qpid 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Sdkman!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 17 tightens security and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further tightens security and further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has several bonus features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17 Upgrade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Upgrade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GraalVM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4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13735</TotalTime>
  <Words>2194</Words>
  <Application>Microsoft Office PowerPoint</Application>
  <PresentationFormat>Widescreen</PresentationFormat>
  <Paragraphs>389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Lucida Console</vt:lpstr>
      <vt:lpstr>Trebuchet MS</vt:lpstr>
      <vt:lpstr>Wingdings</vt:lpstr>
      <vt:lpstr>Wingdings 3</vt:lpstr>
      <vt:lpstr>Facet</vt:lpstr>
      <vt:lpstr>GraalVM Native Images With Java 17</vt:lpstr>
      <vt:lpstr>Contents</vt:lpstr>
      <vt:lpstr>Introduction</vt:lpstr>
      <vt:lpstr>Introduction</vt:lpstr>
      <vt:lpstr>Introduction (Cont)</vt:lpstr>
      <vt:lpstr>Java 17 Overview</vt:lpstr>
      <vt:lpstr>Java 17 Overview</vt:lpstr>
      <vt:lpstr>Java 17 Overview (Cont)</vt:lpstr>
      <vt:lpstr>GraalVM Overview</vt:lpstr>
      <vt:lpstr>GraalVM Overview</vt:lpstr>
      <vt:lpstr>GraalVM Overview (Cont)</vt:lpstr>
      <vt:lpstr>GraalVM Overview (Cont)</vt:lpstr>
      <vt:lpstr>GraalVM Overview (Cont)</vt:lpstr>
      <vt:lpstr>Native Images</vt:lpstr>
      <vt:lpstr>Native Images</vt:lpstr>
      <vt:lpstr>Native Images (Cont)</vt:lpstr>
      <vt:lpstr>Process Overview</vt:lpstr>
      <vt:lpstr>Process Overview</vt:lpstr>
      <vt:lpstr>Process Overview (Cont)</vt:lpstr>
      <vt:lpstr>Process Overview (Cont)</vt:lpstr>
      <vt:lpstr>Native Image Conversion</vt:lpstr>
      <vt:lpstr>Native Image Conversion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117</cp:revision>
  <dcterms:created xsi:type="dcterms:W3CDTF">2019-06-04T02:09:22Z</dcterms:created>
  <dcterms:modified xsi:type="dcterms:W3CDTF">2022-11-01T18:46:05Z</dcterms:modified>
</cp:coreProperties>
</file>