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91" r:id="rId3"/>
    <p:sldId id="283" r:id="rId4"/>
    <p:sldId id="260" r:id="rId5"/>
    <p:sldId id="285" r:id="rId6"/>
    <p:sldId id="280" r:id="rId7"/>
    <p:sldId id="275" r:id="rId8"/>
    <p:sldId id="292" r:id="rId9"/>
    <p:sldId id="301" r:id="rId10"/>
    <p:sldId id="296" r:id="rId11"/>
    <p:sldId id="304" r:id="rId12"/>
    <p:sldId id="300" r:id="rId13"/>
    <p:sldId id="302" r:id="rId14"/>
    <p:sldId id="305" r:id="rId15"/>
    <p:sldId id="303" r:id="rId16"/>
    <p:sldId id="293" r:id="rId17"/>
    <p:sldId id="297" r:id="rId18"/>
    <p:sldId id="306" r:id="rId19"/>
    <p:sldId id="294" r:id="rId20"/>
    <p:sldId id="298" r:id="rId21"/>
    <p:sldId id="308" r:id="rId22"/>
    <p:sldId id="295" r:id="rId23"/>
    <p:sldId id="311" r:id="rId24"/>
    <p:sldId id="299" r:id="rId25"/>
    <p:sldId id="309" r:id="rId26"/>
    <p:sldId id="310" r:id="rId27"/>
    <p:sldId id="290" r:id="rId28"/>
    <p:sldId id="27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4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362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8566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54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5563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38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27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8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3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1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3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4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8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6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9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0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java-flight-recorder-monito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ipafx.dev/java-application-class-data-sharin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/12-relnote-issues.html#Removed" TargetMode="External"/><Relationship Id="rId2" Type="http://schemas.openxmlformats.org/officeDocument/2006/relationships/hyperlink" Target="https://bugs.java.com/bugdatabase/view_bug.do?xd_co_f=d31f1e56-2e52-4583-9188-1fcb8e55718d&amp;bug_id=JDK-821560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oracle.com/javamagazine/post/java-jdk-17-generally-available" TargetMode="External"/><Relationship Id="rId13" Type="http://schemas.openxmlformats.org/officeDocument/2006/relationships/hyperlink" Target="https://www.baeldung.com/java-flight-recorder-monitoring" TargetMode="External"/><Relationship Id="rId3" Type="http://schemas.openxmlformats.org/officeDocument/2006/relationships/hyperlink" Target="https://www.forbes.com/sites/oracle/2019/05/08/meet-the-team-that-built-graalvm-an-energy-saving-multilingual-compiler-written-entirely-in-java/?sh=169909a24ee6" TargetMode="External"/><Relationship Id="rId7" Type="http://schemas.openxmlformats.org/officeDocument/2006/relationships/hyperlink" Target="https://www.baeldung.com/project-jigsaw-java-modularity" TargetMode="External"/><Relationship Id="rId12" Type="http://schemas.openxmlformats.org/officeDocument/2006/relationships/hyperlink" Target="https://openjdk.org/jeps/0" TargetMode="External"/><Relationship Id="rId2" Type="http://schemas.openxmlformats.org/officeDocument/2006/relationships/hyperlink" Target="https://www.baeldung.com/java-9-http-clien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nipafx.dev/java-application-class-data-sharing/" TargetMode="External"/><Relationship Id="rId11" Type="http://schemas.openxmlformats.org/officeDocument/2006/relationships/hyperlink" Target="https://www.infoworld.com/article/3653331/jdk-19-the-new-features-in-java-19.html" TargetMode="External"/><Relationship Id="rId5" Type="http://schemas.openxmlformats.org/officeDocument/2006/relationships/hyperlink" Target="https://www.graalvm.org/22.2/reference-manual/" TargetMode="External"/><Relationship Id="rId10" Type="http://schemas.openxmlformats.org/officeDocument/2006/relationships/hyperlink" Target="https://javaalmanac.io/" TargetMode="External"/><Relationship Id="rId4" Type="http://schemas.openxmlformats.org/officeDocument/2006/relationships/hyperlink" Target="https://www.graalvm.org/" TargetMode="External"/><Relationship Id="rId9" Type="http://schemas.openxmlformats.org/officeDocument/2006/relationships/hyperlink" Target="https://pretius.com/blog/java-17-features/" TargetMode="External"/><Relationship Id="rId14" Type="http://schemas.openxmlformats.org/officeDocument/2006/relationships/hyperlink" Target="https://docs.oracle.com/en/java/javase/17/migrate/removed-tools-and-components.html#GUID-DC21025C-3236-4ACA-A23E-35B07BB7C21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almanac.io/" TargetMode="External"/><Relationship Id="rId2" Type="http://schemas.openxmlformats.org/officeDocument/2006/relationships/hyperlink" Target="https://openjdk.org/jeps/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ndscape view of a cottage by the sea at dusk">
            <a:extLst>
              <a:ext uri="{FF2B5EF4-FFF2-40B4-BE49-F238E27FC236}">
                <a16:creationId xmlns:a16="http://schemas.microsoft.com/office/drawing/2014/main" id="{53AF54F2-B452-9B7C-E6D9-8254E2396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8989" r="22758" b="-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en-US" sz="4800" dirty="0"/>
              <a:t>Upgrading to Java 17 from Java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22759-9949-6D41-8709-902FEC486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en-US" sz="1600"/>
              <a:t>Paul G. Allen, MSSE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001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Additions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var Keyword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Very useful in lambda expressions with annotations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Records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Extended switch Expressions (JEP 406)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yield keyword may be used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yield Keyword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 err="1"/>
              <a:t>instanceof</a:t>
            </a:r>
            <a:r>
              <a:rPr lang="en-US" sz="1700" dirty="0"/>
              <a:t> Pattern Matching (JEP 394)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Sealed classes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 err="1"/>
              <a:t>textBlocks</a:t>
            </a:r>
            <a:endParaRPr lang="en-US" sz="17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HTTP Client (JEP 321)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Asynchronous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HTTP/2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WebSocket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 err="1"/>
              <a:t>Optional.orElseThrow</a:t>
            </a:r>
            <a:r>
              <a:rPr lang="en-US" sz="1700" dirty="0"/>
              <a:t>() Method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4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sz="1900" dirty="0"/>
              <a:t>Additions </a:t>
            </a:r>
            <a:r>
              <a:rPr lang="en-US" sz="1100" dirty="0"/>
              <a:t>(</a:t>
            </a:r>
            <a:r>
              <a:rPr lang="en-US" sz="1100" dirty="0" err="1"/>
              <a:t>Cont</a:t>
            </a:r>
            <a:r>
              <a:rPr lang="en-US" sz="11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Modules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Garbage Collectors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Default G1 (JEP 346)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300" dirty="0"/>
              <a:t>Far lower pause times, larger memory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No-Op (JEP 318)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300" dirty="0"/>
              <a:t>Memory profiling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Shenandoah (JEP 379)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300" dirty="0"/>
              <a:t>Low pause times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ZGC (JEP 377)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300" dirty="0"/>
              <a:t>Low pause times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Container Awareness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JVM Recognizes container memory limit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Java </a:t>
            </a:r>
            <a:r>
              <a:rPr lang="en-US" sz="1700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Flight Recorder</a:t>
            </a:r>
            <a:r>
              <a:rPr lang="en-US" sz="1700" dirty="0"/>
              <a:t> and Mission Control (JEP 328)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1500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3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Updates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Additional String methods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isBlank</a:t>
            </a:r>
            <a:r>
              <a:rPr lang="en-US" dirty="0"/>
              <a:t>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lines()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repeat()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strip()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stripLeading</a:t>
            </a:r>
            <a:r>
              <a:rPr lang="en-US" dirty="0"/>
              <a:t>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stripTrailing</a:t>
            </a:r>
            <a:r>
              <a:rPr lang="en-US" dirty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Better </a:t>
            </a:r>
            <a:r>
              <a:rPr lang="en-US" dirty="0" err="1"/>
              <a:t>NulPointerExceptions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Predicate.not</a:t>
            </a:r>
            <a:r>
              <a:rPr lang="en-US" dirty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Updated Stream APIs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CDS Archives (JEP 341, JEP 350)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Improve Launch Times,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 Class-data Sharing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Strong Java Internals Encapsulation (JEP 403)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Security manager</a:t>
            </a:r>
          </a:p>
        </p:txBody>
      </p:sp>
    </p:spTree>
    <p:extLst>
      <p:ext uri="{BB962C8B-B14F-4D97-AF65-F5344CB8AC3E}">
        <p14:creationId xmlns:p14="http://schemas.microsoft.com/office/powerpoint/2010/main" val="2654458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 numCol="1">
            <a:normAutofit/>
          </a:bodyPr>
          <a:lstStyle/>
          <a:p>
            <a:r>
              <a:rPr lang="en-US" dirty="0"/>
              <a:t>Deprecations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Security Manager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Applet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Tracing Flags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Biased Locking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3DES and RC4 in Kerberos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Socket Implementation Factory</a:t>
            </a:r>
          </a:p>
          <a:p>
            <a:r>
              <a:rPr lang="en-US" dirty="0"/>
              <a:t>Removals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Nashorn</a:t>
            </a:r>
            <a:r>
              <a:rPr lang="en-US" dirty="0"/>
              <a:t> Script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CMS Garbage Collector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i="0" dirty="0" err="1">
                <a:solidFill>
                  <a:schemeClr val="tx2"/>
                </a:solidFill>
                <a:effectLst/>
                <a:latin typeface="Source Sans Pro" panose="020B0503030403020204" pitchFamily="34" charset="0"/>
              </a:rPr>
              <a:t>ConcurrentMarkSweep</a:t>
            </a:r>
            <a:r>
              <a:rPr lang="en-US" b="1" i="0" dirty="0">
                <a:solidFill>
                  <a:schemeClr val="tx2"/>
                </a:solidFill>
                <a:effectLst/>
                <a:latin typeface="Source Sans Pro" panose="020B0503030403020204" pitchFamily="34" charset="0"/>
              </a:rPr>
              <a:t> command line </a:t>
            </a:r>
            <a:r>
              <a:rPr lang="en-US" b="1" dirty="0">
                <a:solidFill>
                  <a:schemeClr val="tx2"/>
                </a:solidFill>
                <a:latin typeface="Source Sans Pro" panose="020B0503030403020204" pitchFamily="34" charset="0"/>
              </a:rPr>
              <a:t>option results in an error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R</a:t>
            </a:r>
            <a:r>
              <a:rPr lang="en-US" i="0" dirty="0">
                <a:solidFill>
                  <a:srgbClr val="333333"/>
                </a:solidFill>
                <a:effectLst/>
              </a:rPr>
              <a:t>oot certificates with 1024-bit keys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Obsolete Tracing Flags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9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 numCol="1"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Removals </a:t>
            </a:r>
            <a:r>
              <a:rPr lang="en-US" sz="1100" dirty="0"/>
              <a:t>(</a:t>
            </a:r>
            <a:r>
              <a:rPr lang="en-US" sz="1100" dirty="0" err="1"/>
              <a:t>Cont</a:t>
            </a:r>
            <a:r>
              <a:rPr lang="en-US" sz="1100" dirty="0"/>
              <a:t>)</a:t>
            </a:r>
            <a:endParaRPr lang="en-US" dirty="0">
              <a:solidFill>
                <a:srgbClr val="333333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Java EE and CORBA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JAXB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JAX-WS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333333"/>
                </a:solidFill>
              </a:rPr>
              <a:t>JavaDB</a:t>
            </a:r>
            <a:endParaRPr lang="en-US" dirty="0">
              <a:solidFill>
                <a:srgbClr val="333333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Java </a:t>
            </a:r>
            <a:r>
              <a:rPr lang="en-US" dirty="0" err="1">
                <a:solidFill>
                  <a:srgbClr val="333333"/>
                </a:solidFill>
              </a:rPr>
              <a:t>VisualVM</a:t>
            </a:r>
            <a:endParaRPr lang="en-US" sz="11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Javadoc removals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HTML 4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Old Javadoc API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Frames support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--no-module-directories options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See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JDK-8235608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12 Release Notes Removals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32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 numCol="3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Full JEP List (from Java 9 – Java 17)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200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201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220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240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261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282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290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318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321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328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341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346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350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351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353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356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363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372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374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377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379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382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391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396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398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403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406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407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409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410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411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412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415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26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Common JEP Issues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0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Common JEP Issues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Thirty-three (33) JEPs implemented from Java 9 to Java 17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Many are new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Several to fix bugs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Several to address design issues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Several API changes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Several removed features. APIs, etc.</a:t>
            </a:r>
          </a:p>
          <a:p>
            <a:r>
              <a:rPr lang="en-US" dirty="0"/>
              <a:t>Some may impact Java 8 applications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372: Remove the </a:t>
            </a:r>
            <a:r>
              <a:rPr lang="en-US" dirty="0" err="1"/>
              <a:t>Nashorn</a:t>
            </a:r>
            <a:r>
              <a:rPr lang="en-US" dirty="0"/>
              <a:t> JavaScript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JEP 396: Strongly Encapsulate JDK Internals by Default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JEP 403: Strongly Encapsulate JDK Internals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411: Deprecate the Security Manager for Removal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3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Common JEP Issues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JEP 372: Remove the </a:t>
            </a:r>
            <a:r>
              <a:rPr lang="en-US" dirty="0" err="1"/>
              <a:t>Nashorn</a:t>
            </a:r>
            <a:r>
              <a:rPr lang="en-US" dirty="0"/>
              <a:t> JavaScript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JSON or JavaScript that used </a:t>
            </a:r>
            <a:r>
              <a:rPr lang="en-US" dirty="0" err="1"/>
              <a:t>Nashorn</a:t>
            </a:r>
            <a:r>
              <a:rPr lang="en-US" dirty="0"/>
              <a:t> will throw an exception (compile or runtime)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JEP 396 &amp; 403: Strongly Encapsulate JDK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Internal Java classes and methods should never be used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Java internals will not be accessible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JEP 411: Deprecate the Security Manager for Removal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Legacy code with bugs and vulnerabilities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was tightened up in a previous Java release (Java 15)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Invalid hostnames will no longer be allowed (bypass flag in-op)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will be removed in a future release, possibly as soon as Java 20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Other Security Manager features may stop working (if not now, later)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12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Common Problems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7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14920" r="1657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973668"/>
            <a:ext cx="5123515" cy="914399"/>
          </a:xfrm>
        </p:spPr>
        <p:txBody>
          <a:bodyPr anchorCtr="0">
            <a:normAutofit/>
          </a:bodyPr>
          <a:lstStyle/>
          <a:p>
            <a:r>
              <a:rPr lang="en-US" sz="4800" dirty="0"/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22759-9949-6D41-8709-902FEC486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2133601"/>
            <a:ext cx="5113217" cy="41571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90000"/>
              </a:lnSpc>
            </a:pPr>
            <a:r>
              <a:rPr lang="en-US" dirty="0"/>
              <a:t>Java 17 Overview</a:t>
            </a:r>
          </a:p>
          <a:p>
            <a:pPr>
              <a:lnSpc>
                <a:spcPct val="90000"/>
              </a:lnSpc>
            </a:pPr>
            <a:r>
              <a:rPr lang="en-US" dirty="0"/>
              <a:t>Changes Since Java 8</a:t>
            </a:r>
          </a:p>
          <a:p>
            <a:pPr>
              <a:lnSpc>
                <a:spcPct val="90000"/>
              </a:lnSpc>
            </a:pPr>
            <a:r>
              <a:rPr lang="en-US" dirty="0"/>
              <a:t>Common JEP Issues</a:t>
            </a:r>
          </a:p>
          <a:p>
            <a:pPr>
              <a:lnSpc>
                <a:spcPct val="90000"/>
              </a:lnSpc>
            </a:pPr>
            <a:r>
              <a:rPr lang="en-US" dirty="0"/>
              <a:t>Common problems</a:t>
            </a:r>
          </a:p>
          <a:p>
            <a:pPr>
              <a:lnSpc>
                <a:spcPct val="90000"/>
              </a:lnSpc>
            </a:pPr>
            <a:r>
              <a:rPr lang="en-US" dirty="0"/>
              <a:t>Future Java</a:t>
            </a:r>
          </a:p>
          <a:p>
            <a:pPr>
              <a:lnSpc>
                <a:spcPct val="90000"/>
              </a:lnSpc>
            </a:pPr>
            <a:r>
              <a:rPr lang="en-US" dirty="0"/>
              <a:t>References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76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Common Problems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Security Manager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Invalid hostname failures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Unable to verify/validate certificates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Other issues depending upon API used and parameters passed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Remedy: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Address any exceptions found during compile (e.g. – Invalid characters in hostname)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Review all deprecations (set compiler to warn) and remove/replace them</a:t>
            </a:r>
          </a:p>
          <a:p>
            <a:r>
              <a:rPr lang="en-US" dirty="0" err="1"/>
              <a:t>Nashorn</a:t>
            </a:r>
            <a:r>
              <a:rPr lang="en-US" dirty="0"/>
              <a:t>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Any parse of JSON inputs or writing JSON may fail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Usage of JavaScript may fail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Remedy: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Add </a:t>
            </a:r>
            <a:r>
              <a:rPr lang="en-US" dirty="0" err="1"/>
              <a:t>Nashorn</a:t>
            </a:r>
            <a:r>
              <a:rPr lang="en-US" dirty="0"/>
              <a:t> dependency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Use GraalVM compiler with </a:t>
            </a:r>
            <a:r>
              <a:rPr lang="en-US" dirty="0" err="1"/>
              <a:t>Nashorn</a:t>
            </a:r>
            <a:r>
              <a:rPr lang="en-US" dirty="0"/>
              <a:t> support enabled: </a:t>
            </a:r>
            <a:r>
              <a:rPr lang="en-US" sz="1100" dirty="0">
                <a:latin typeface="Lucida Console" panose="020B0609040504020204" pitchFamily="49" charset="0"/>
              </a:rPr>
              <a:t>-</a:t>
            </a:r>
            <a:r>
              <a:rPr lang="en-US" sz="1100" dirty="0" err="1">
                <a:latin typeface="Lucida Console" panose="020B0609040504020204" pitchFamily="49" charset="0"/>
              </a:rPr>
              <a:t>Dpolyglot.js.nashorn-</a:t>
            </a:r>
            <a:r>
              <a:rPr lang="en-US" sz="1100" u="sng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compat</a:t>
            </a:r>
            <a:r>
              <a:rPr lang="en-US" sz="1100" u="sng" dirty="0">
                <a:solidFill>
                  <a:srgbClr val="000000"/>
                </a:solidFill>
                <a:latin typeface="Lucida Console" panose="020B0609040504020204" pitchFamily="49" charset="0"/>
              </a:rPr>
              <a:t>=true</a:t>
            </a:r>
            <a:endParaRPr lang="en-US" dirty="0">
              <a:latin typeface="Lucida Console" panose="020B0609040504020204" pitchFamily="49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Use GraalVM compiler and switch to GraalVM script engine in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12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Common Problems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EE and CORBA removal</a:t>
            </a:r>
          </a:p>
          <a:p>
            <a:pPr lvl="1"/>
            <a:r>
              <a:rPr lang="en-US" dirty="0"/>
              <a:t>Add the dependencies as needed</a:t>
            </a:r>
          </a:p>
          <a:p>
            <a:pPr lvl="2"/>
            <a:r>
              <a:rPr lang="en-US" dirty="0"/>
              <a:t>JAXB and JAX-WS are the most common</a:t>
            </a:r>
          </a:p>
          <a:p>
            <a:pPr lvl="2"/>
            <a:r>
              <a:rPr lang="en-US" dirty="0"/>
              <a:t>Verify application container has required dependencies</a:t>
            </a:r>
          </a:p>
          <a:p>
            <a:r>
              <a:rPr lang="en-US" dirty="0"/>
              <a:t>Strong SDK Encapsulation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Internal Java classes and methods should never be used.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Java internals are now being protected (encapsulated)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Remedy: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Remove and replace any calls to internal core Java classes and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Other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Set compiler to warn on deprecations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Review implemented JEPs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Verify extra dependencies (e.g. – </a:t>
            </a:r>
            <a:r>
              <a:rPr lang="en-US" dirty="0" err="1"/>
              <a:t>Nashorn</a:t>
            </a:r>
            <a:r>
              <a:rPr lang="en-US" dirty="0"/>
              <a:t>) in application container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External library dependencies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May require updates – minor or major</a:t>
            </a:r>
          </a:p>
        </p:txBody>
      </p:sp>
    </p:spTree>
    <p:extLst>
      <p:ext uri="{BB962C8B-B14F-4D97-AF65-F5344CB8AC3E}">
        <p14:creationId xmlns:p14="http://schemas.microsoft.com/office/powerpoint/2010/main" val="1904085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Future Java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99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Future Java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Java 18 (Release Date: 09-20-2022)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**400: UTF-8 by Default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408: Simple Web Server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413: Code Snippets in Java API Documentation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416: Reimplement Core Reflection with Method Handles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417: Vector API (Third Incubator)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*418: Internet-Address Resolution SPI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*419: Foreign Function &amp; Memory API (Second Incubator)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420: Pattern Matching for switch (Second Preview)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**421: Deprecate Finalization for Removal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*New features that may improve performance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**Changes may cause code to not compile, throw exceptions, work unexpectedly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83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Future Java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Java 19 (Release Date: 09-20-2022)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*405: Record Patterns (Preview)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422: Linux/RISC-V Port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*424: Foreign Function &amp; Memory API (Preview)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*425: Virtual Threads (Preview)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426: Vector API (Fourth Incubator)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427: Pattern Matching for switch (Third Preview)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428: Structured Concurrency (Incubator)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*New features that may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4148255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Future Java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Java 20 (Release Date: 03-21-2023)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JEPs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Proposed to Target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433: Pattern Matching for switch (Fourth Preview)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432: Record Patterns (Second Preview)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="0" i="0" dirty="0">
                <a:solidFill>
                  <a:schemeClr val="tx1"/>
                </a:solidFill>
                <a:effectLst/>
              </a:rPr>
              <a:t>andidates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436: Virtual Threads (Second Preview)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430: String Templates (Preview)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431: Sequenced Collections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401: Primitive Classes (Preview)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402: Classes for the Basic Primitives (Preview)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134: Intuitive Semantics for Nested Reference Objects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348: Compiler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Intrinsics</a:t>
            </a:r>
            <a:r>
              <a:rPr lang="en-US" b="0" i="0" dirty="0">
                <a:solidFill>
                  <a:schemeClr val="tx1"/>
                </a:solidFill>
                <a:effectLst/>
              </a:rPr>
              <a:t> for Java SE APIs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303: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Intrinsics</a:t>
            </a:r>
            <a:r>
              <a:rPr lang="en-US" b="0" i="0" dirty="0">
                <a:solidFill>
                  <a:schemeClr val="tx1"/>
                </a:solidFill>
                <a:effectLst/>
              </a:rPr>
              <a:t> for the LDC and INVOKEDYNAMIC Instructions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218: Generics over Primitive Types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198: Light-Weight JSON API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302: Lambda Leftovers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300: Augment Use-Site Variance with Declaration-Site Defaults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111: Additional Unicode Constructs for Regular Expressions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</a:rPr>
              <a:t>JEP 152: Crypto Operations with Network HSMs</a:t>
            </a:r>
          </a:p>
        </p:txBody>
      </p:sp>
    </p:spTree>
    <p:extLst>
      <p:ext uri="{BB962C8B-B14F-4D97-AF65-F5344CB8AC3E}">
        <p14:creationId xmlns:p14="http://schemas.microsoft.com/office/powerpoint/2010/main" val="2816576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Future Java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Other considerations</a:t>
            </a:r>
          </a:p>
          <a:p>
            <a:pPr lvl="1"/>
            <a:r>
              <a:rPr lang="en-US" dirty="0"/>
              <a:t>When will deprecated APIs be removed?</a:t>
            </a:r>
          </a:p>
          <a:p>
            <a:pPr lvl="1"/>
            <a:r>
              <a:rPr lang="en-US" dirty="0"/>
              <a:t>When will deprecated libraries be removed?</a:t>
            </a:r>
          </a:p>
          <a:p>
            <a:pPr lvl="1"/>
            <a:r>
              <a:rPr lang="en-US" dirty="0"/>
              <a:t>Should packages be migrated to modules?</a:t>
            </a:r>
          </a:p>
          <a:p>
            <a:pPr lvl="1"/>
            <a:r>
              <a:rPr lang="en-US" dirty="0"/>
              <a:t>Should legacy code be updated with new features for performance?</a:t>
            </a:r>
          </a:p>
          <a:p>
            <a:pPr lvl="2"/>
            <a:r>
              <a:rPr lang="en-US" dirty="0"/>
              <a:t>switch</a:t>
            </a:r>
          </a:p>
          <a:p>
            <a:pPr lvl="2"/>
            <a:r>
              <a:rPr lang="en-US" dirty="0"/>
              <a:t>String</a:t>
            </a:r>
          </a:p>
          <a:p>
            <a:pPr lvl="2"/>
            <a:r>
              <a:rPr lang="en-US" dirty="0"/>
              <a:t>Lambda expressions</a:t>
            </a:r>
          </a:p>
          <a:p>
            <a:pPr lvl="2"/>
            <a:r>
              <a:rPr lang="en-US" dirty="0"/>
              <a:t>Records</a:t>
            </a:r>
          </a:p>
          <a:p>
            <a:pPr lvl="2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54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References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71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900C-1478-449E-A0C5-FE712A33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6" y="374074"/>
            <a:ext cx="9087373" cy="897774"/>
          </a:xfrm>
        </p:spPr>
        <p:txBody>
          <a:bodyPr anchor="t" anchorCtr="0">
            <a:normAutofit/>
          </a:bodyPr>
          <a:lstStyle/>
          <a:p>
            <a:r>
              <a:rPr lang="en-US" sz="4200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0817A-4CFB-4C37-9E46-30E71EDEE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1338349"/>
            <a:ext cx="8812762" cy="520376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Exploring the New HTTP Client in Java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Forbes: Meet the Team that Built GraalVM, an Energy-Saving Multi-Lingual Compiler Written Entirely in Java 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 Project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</a:t>
            </a: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v22.2 Reference Manuals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Improve Launch Times on Java 13 with Application Class-Data Sharing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Project Jigsaw</a:t>
            </a: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</a:rPr>
              <a:t> (Java Modularity)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17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17 Features: A comparison between versions 8 and 17. What has changed over the years?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Version Almanac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JDK 19: The New Features in Java 19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JEP-0 (JDK Enhancements and Proposals)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Monitoring Java Application with Flight Recorder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Oracle JDK Migration Guide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87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7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Author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SW Engineer for more than 30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Java Engineer for 15+ years (commercial, contractor)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HW engineer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Systems Engineer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UNIX Administrator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Cybersecurity since before it was a term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Oracle Technologies for 5 years (Java, WebLogic, Oracle DB)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cloud for 2 years (Azure, private cloud)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containers for 1 year (Docker, Kubernetes)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Oracle sponsored Java 17 webinar including focus on GraalVM in 2021</a:t>
            </a:r>
          </a:p>
        </p:txBody>
      </p:sp>
    </p:spTree>
    <p:extLst>
      <p:ext uri="{BB962C8B-B14F-4D97-AF65-F5344CB8AC3E}">
        <p14:creationId xmlns:p14="http://schemas.microsoft.com/office/powerpoint/2010/main" val="411051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Java 17 Overview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9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Java 17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Relevant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 Aware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New Garbage Collectors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Security Improvements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1%-8% Faster Code Execution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CDS Archive Changes for Faster JVM Startup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Improved GraalVM Compiler</a:t>
            </a:r>
          </a:p>
        </p:txBody>
      </p:sp>
    </p:spTree>
    <p:extLst>
      <p:ext uri="{BB962C8B-B14F-4D97-AF65-F5344CB8AC3E}">
        <p14:creationId xmlns:p14="http://schemas.microsoft.com/office/powerpoint/2010/main" val="355711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Java 17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Major JEP Implementations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 110: HTTP/2 Client (Incubator)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 321: HTTP Client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 353: Reimplement the Legacy Socket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372: Remove the </a:t>
            </a:r>
            <a:r>
              <a:rPr lang="en-US" dirty="0" err="1"/>
              <a:t>Nashorn</a:t>
            </a:r>
            <a:r>
              <a:rPr lang="en-US" dirty="0"/>
              <a:t> JavaScript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JEP 396: Strongly Encapsulate JDK Internals by Default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JEP 403: Strongly Encapsulate JDK Internals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411: Deprecate the Security Manager for Removal</a:t>
            </a:r>
          </a:p>
          <a:p>
            <a:r>
              <a:rPr lang="en-US" dirty="0"/>
              <a:t>Garbage Collectors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G1 (default, reduced pause times)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ZGC (even lower pause times)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Shenandoah (pause time independent of heap size)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No-Op (memory profiling)</a:t>
            </a:r>
          </a:p>
        </p:txBody>
      </p:sp>
    </p:spTree>
    <p:extLst>
      <p:ext uri="{BB962C8B-B14F-4D97-AF65-F5344CB8AC3E}">
        <p14:creationId xmlns:p14="http://schemas.microsoft.com/office/powerpoint/2010/main" val="250754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Changes Since Java 8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2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Further reading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Complete JEP List,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JEP-0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Version Almanac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This presentation only covers deemed important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Covered Topics: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Additions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Updates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Deprecations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Removals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250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17432</TotalTime>
  <Words>1520</Words>
  <Application>Microsoft Office PowerPoint</Application>
  <PresentationFormat>Widescreen</PresentationFormat>
  <Paragraphs>304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Lucida Console</vt:lpstr>
      <vt:lpstr>Source Sans Pro</vt:lpstr>
      <vt:lpstr>Trebuchet MS</vt:lpstr>
      <vt:lpstr>Wingdings</vt:lpstr>
      <vt:lpstr>Wingdings 3</vt:lpstr>
      <vt:lpstr>Facet</vt:lpstr>
      <vt:lpstr>Upgrading to Java 17 from Java 8</vt:lpstr>
      <vt:lpstr>Contents</vt:lpstr>
      <vt:lpstr>Introduction</vt:lpstr>
      <vt:lpstr>Introduction</vt:lpstr>
      <vt:lpstr>Java 17 Overview</vt:lpstr>
      <vt:lpstr>Java 17 Overview</vt:lpstr>
      <vt:lpstr>Java 17 Overview (Cont)</vt:lpstr>
      <vt:lpstr>Changes Since Java 8</vt:lpstr>
      <vt:lpstr>Changes Since Java 8</vt:lpstr>
      <vt:lpstr>Changes Since Java 8 (Cont)</vt:lpstr>
      <vt:lpstr>Changes Since Java 8 (Cont)</vt:lpstr>
      <vt:lpstr>Changes Since Java 8 (Cont)</vt:lpstr>
      <vt:lpstr>Changes Since Java 8 (Cont)</vt:lpstr>
      <vt:lpstr>Changes Since Java 8 (Cont)</vt:lpstr>
      <vt:lpstr>Changes Since Java 8 (Cont)</vt:lpstr>
      <vt:lpstr>Common JEP Issues</vt:lpstr>
      <vt:lpstr>Common JEP Issues</vt:lpstr>
      <vt:lpstr>Common JEP Issues (Cont)</vt:lpstr>
      <vt:lpstr>Common Problems</vt:lpstr>
      <vt:lpstr>Common Problems</vt:lpstr>
      <vt:lpstr>Common Problems</vt:lpstr>
      <vt:lpstr>Future Java</vt:lpstr>
      <vt:lpstr>Future Java</vt:lpstr>
      <vt:lpstr>Future Java (Cont)</vt:lpstr>
      <vt:lpstr>Future Java (Cont)</vt:lpstr>
      <vt:lpstr>Future Java (Cont)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– What Happens After the Code?</dc:title>
  <dc:creator>Brandon Ward</dc:creator>
  <cp:lastModifiedBy>Paul Allen</cp:lastModifiedBy>
  <cp:revision>188</cp:revision>
  <dcterms:created xsi:type="dcterms:W3CDTF">2019-06-04T02:09:22Z</dcterms:created>
  <dcterms:modified xsi:type="dcterms:W3CDTF">2022-11-15T23:59:28Z</dcterms:modified>
</cp:coreProperties>
</file>