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83" r:id="rId4"/>
    <p:sldId id="260" r:id="rId5"/>
    <p:sldId id="274" r:id="rId6"/>
    <p:sldId id="285" r:id="rId7"/>
    <p:sldId id="280" r:id="rId8"/>
    <p:sldId id="275" r:id="rId9"/>
    <p:sldId id="286" r:id="rId10"/>
    <p:sldId id="276" r:id="rId11"/>
    <p:sldId id="277" r:id="rId12"/>
    <p:sldId id="278" r:id="rId13"/>
    <p:sldId id="279" r:id="rId14"/>
    <p:sldId id="287" r:id="rId15"/>
    <p:sldId id="281" r:id="rId16"/>
    <p:sldId id="282" r:id="rId17"/>
    <p:sldId id="288" r:id="rId18"/>
    <p:sldId id="291" r:id="rId19"/>
    <p:sldId id="292" r:id="rId20"/>
    <p:sldId id="293" r:id="rId21"/>
    <p:sldId id="289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6" r:id="rId31"/>
    <p:sldId id="304" r:id="rId32"/>
    <p:sldId id="305" r:id="rId33"/>
    <p:sldId id="290" r:id="rId34"/>
    <p:sldId id="27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4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362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8566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54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5563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38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27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8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3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1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3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4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8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6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9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0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native/docs/current/reference/htmlsingle/" TargetMode="External"/><Relationship Id="rId2" Type="http://schemas.openxmlformats.org/officeDocument/2006/relationships/hyperlink" Target="https://www.graalvm.org/22.2/reference-manual/native-image/metadata/Compatibility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aalvm.org/22.2/reference-manual/graalvm-updater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learn/understanding-reflection-graalvm-native-image/index.html#introductio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learn/understanding-reflection-graalvm-native-image/index.html#introduction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ohan427/Qpid4Graal" TargetMode="External"/><Relationship Id="rId3" Type="http://schemas.openxmlformats.org/officeDocument/2006/relationships/hyperlink" Target="https://www.graalvm.org/" TargetMode="External"/><Relationship Id="rId7" Type="http://schemas.openxmlformats.org/officeDocument/2006/relationships/hyperlink" Target="https://openjdk.org/jeps/0" TargetMode="External"/><Relationship Id="rId2" Type="http://schemas.openxmlformats.org/officeDocument/2006/relationships/hyperlink" Target="https://www.forbes.com/sites/oracle/2019/05/08/meet-the-team-that-built-graalvm-an-energy-saving-multilingual-compiler-written-entirely-in-java/?sh=169909a24ee6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graalvm.org/22.2/reference-manual/native-image/metadata/Compatibility/" TargetMode="External"/><Relationship Id="rId5" Type="http://schemas.openxmlformats.org/officeDocument/2006/relationships/hyperlink" Target="https://pretius.com/blog/java-17-features/" TargetMode="External"/><Relationship Id="rId10" Type="http://schemas.openxmlformats.org/officeDocument/2006/relationships/hyperlink" Target="https://docs.oracle.com/en/learn/understanding-reflection-graalvm-native-image/index.html#introduction" TargetMode="External"/><Relationship Id="rId4" Type="http://schemas.openxmlformats.org/officeDocument/2006/relationships/hyperlink" Target="https://www.graalvm.org/22.2/reference-manual/" TargetMode="External"/><Relationship Id="rId9" Type="http://schemas.openxmlformats.org/officeDocument/2006/relationships/hyperlink" Target="https://docs.spring.io/spring-native/docs/current/reference/htmlsingl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ndscape view of a cottage by the sea at dusk">
            <a:extLst>
              <a:ext uri="{FF2B5EF4-FFF2-40B4-BE49-F238E27FC236}">
                <a16:creationId xmlns:a16="http://schemas.microsoft.com/office/drawing/2014/main" id="{53AF54F2-B452-9B7C-E6D9-8254E23966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8989" r="22758" b="-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en-US" sz="4800" dirty="0"/>
              <a:t>GraalVM Native Images</a:t>
            </a:r>
            <a:br>
              <a:rPr lang="en-US" sz="4800" dirty="0"/>
            </a:br>
            <a:r>
              <a:rPr lang="en-US" sz="4800" dirty="0"/>
              <a:t>With Java 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22759-9949-6D41-8709-902FEC486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en-US" sz="1600"/>
              <a:t>Paul G. Allen, MSSE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001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GraalVM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Creation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Oracle Labs team in Switzerland and Austria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Lead by Thomas </a:t>
            </a:r>
            <a:r>
              <a:rPr lang="en-US" dirty="0" err="1"/>
              <a:t>Wuerthinger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Ten (10) years in development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Written in Java with goal to support any program in any language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Community Edition and Enterprise Edition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Enhanced security and performance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43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GraalVM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Technology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Written in Java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Easier for developers to modify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Memory-safe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Benefits from Java profiling and debug tools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Polyglot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Java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JavaScript (Node.js)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LLVM (C and C++)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Python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Ruby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WASM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Specific language or polyglot (JS, Ruby, R)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Truffle</a:t>
            </a:r>
          </a:p>
        </p:txBody>
      </p:sp>
    </p:spTree>
    <p:extLst>
      <p:ext uri="{BB962C8B-B14F-4D97-AF65-F5344CB8AC3E}">
        <p14:creationId xmlns:p14="http://schemas.microsoft.com/office/powerpoint/2010/main" val="1853777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GraalVM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Technology </a:t>
            </a:r>
            <a:r>
              <a:rPr lang="en-US" sz="1000" dirty="0"/>
              <a:t>(</a:t>
            </a:r>
            <a:r>
              <a:rPr lang="en-US" sz="1000" dirty="0" err="1"/>
              <a:t>Cont</a:t>
            </a:r>
            <a:r>
              <a:rPr lang="en-US" sz="1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Native Image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No JVM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Native machine language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Fast startup, fast execution, smaller footprint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Compiler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AOT Compiler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JIT Compiler</a:t>
            </a:r>
          </a:p>
        </p:txBody>
      </p:sp>
    </p:spTree>
    <p:extLst>
      <p:ext uri="{BB962C8B-B14F-4D97-AF65-F5344CB8AC3E}">
        <p14:creationId xmlns:p14="http://schemas.microsoft.com/office/powerpoint/2010/main" val="1289018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GraalVM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Features/Enhancements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Up to 100 times faster startup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Eliminates the virtual machine (JVM)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Applications need not be in an idle state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Less memory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No JVM == smaller footprint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No JVM == fewer computational resources used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Native image</a:t>
            </a:r>
          </a:p>
        </p:txBody>
      </p:sp>
    </p:spTree>
    <p:extLst>
      <p:ext uri="{BB962C8B-B14F-4D97-AF65-F5344CB8AC3E}">
        <p14:creationId xmlns:p14="http://schemas.microsoft.com/office/powerpoint/2010/main" val="13472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Native Images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67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What is it?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Takes Java bytecode as input and creates a binary executable as output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JVM unless using a fallback file (more later)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JVM == smaller memory footprint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JVM vulnerabilities (e.g. – no vulnerable String types)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Machine language == faster sustained performance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 a fraction of the resources required by the JVM, so cheaper to run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Starts in milliseconds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Deliver peak performance immediately, no warmup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Can be packaged into lightweight container images for faster and more efficient deployments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Reduced attack surface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27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Images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Fewer resources needed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More secure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Better container support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30% - 50% better performance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Up to 90% smaller images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need to keep a microservice in an idle state</a:t>
            </a:r>
          </a:p>
          <a:p>
            <a:r>
              <a:rPr lang="en-US" dirty="0"/>
              <a:t>Cons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Breaks the “Write once, run anywhere” mantra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Longer compile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More complex build process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run-time optimization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JVM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29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Process Overview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97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Process Overview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63287"/>
            <a:ext cx="8633914" cy="5120639"/>
          </a:xfrm>
        </p:spPr>
        <p:txBody>
          <a:bodyPr>
            <a:normAutofit/>
          </a:bodyPr>
          <a:lstStyle/>
          <a:p>
            <a:r>
              <a:rPr lang="en-US" dirty="0"/>
              <a:t>Java 17 Upgrade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Baseline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Build and test stable release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Unit tests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Full regression test if needed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Update to Java 17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Update JDK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Compile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Address failures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Repeat 2B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Test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Unit test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Regression test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Repeat from 2B as needed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Stable Java 17 Complete</a:t>
            </a:r>
          </a:p>
        </p:txBody>
      </p:sp>
    </p:spTree>
    <p:extLst>
      <p:ext uri="{BB962C8B-B14F-4D97-AF65-F5344CB8AC3E}">
        <p14:creationId xmlns:p14="http://schemas.microsoft.com/office/powerpoint/2010/main" val="601541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Process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Create Native Image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Full test with tracing agent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Unit test if possible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Regression test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Manual test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Build native image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Build non-container image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Address failures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Repeat Java 17 build Step 2B</a:t>
            </a:r>
          </a:p>
        </p:txBody>
      </p:sp>
    </p:spTree>
    <p:extLst>
      <p:ext uri="{BB962C8B-B14F-4D97-AF65-F5344CB8AC3E}">
        <p14:creationId xmlns:p14="http://schemas.microsoft.com/office/powerpoint/2010/main" val="288671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14920" r="1657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973668"/>
            <a:ext cx="5123515" cy="914399"/>
          </a:xfrm>
        </p:spPr>
        <p:txBody>
          <a:bodyPr anchorCtr="0">
            <a:normAutofit/>
          </a:bodyPr>
          <a:lstStyle/>
          <a:p>
            <a:r>
              <a:rPr lang="en-US" sz="4800" dirty="0"/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22759-9949-6D41-8709-902FEC486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2133601"/>
            <a:ext cx="5113217" cy="41571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90000"/>
              </a:lnSpc>
            </a:pPr>
            <a:r>
              <a:rPr lang="en-US" dirty="0"/>
              <a:t>Java 17 Overview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GraalVm</a:t>
            </a:r>
            <a:r>
              <a:rPr lang="en-US" dirty="0"/>
              <a:t> Overview</a:t>
            </a:r>
          </a:p>
          <a:p>
            <a:pPr>
              <a:lnSpc>
                <a:spcPct val="90000"/>
              </a:lnSpc>
            </a:pPr>
            <a:r>
              <a:rPr lang="en-US" dirty="0"/>
              <a:t>Native Images</a:t>
            </a:r>
          </a:p>
          <a:p>
            <a:pPr>
              <a:lnSpc>
                <a:spcPct val="90000"/>
              </a:lnSpc>
            </a:pPr>
            <a:r>
              <a:rPr lang="en-US" dirty="0"/>
              <a:t>Process</a:t>
            </a:r>
          </a:p>
          <a:p>
            <a:pPr>
              <a:lnSpc>
                <a:spcPct val="90000"/>
              </a:lnSpc>
            </a:pPr>
            <a:r>
              <a:rPr lang="en-US" dirty="0"/>
              <a:t>Native Image Conversion</a:t>
            </a:r>
          </a:p>
          <a:p>
            <a:pPr>
              <a:lnSpc>
                <a:spcPct val="90000"/>
              </a:lnSpc>
            </a:pPr>
            <a:r>
              <a:rPr lang="en-US" dirty="0"/>
              <a:t>References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2548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Process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Test Native Image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Unit test if possible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Regression test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Manual test</a:t>
            </a:r>
          </a:p>
          <a:p>
            <a:r>
              <a:rPr lang="en-US" dirty="0"/>
              <a:t>Complete Stable Native Image</a:t>
            </a:r>
          </a:p>
          <a:p>
            <a:r>
              <a:rPr lang="en-US" dirty="0"/>
              <a:t>Create Docker Image</a:t>
            </a:r>
          </a:p>
          <a:p>
            <a:pPr lvl="1"/>
            <a:r>
              <a:rPr lang="en-US" dirty="0"/>
              <a:t>Two stage or single stage image build?</a:t>
            </a:r>
          </a:p>
          <a:p>
            <a:pPr lvl="2"/>
            <a:r>
              <a:rPr lang="en-US" dirty="0"/>
              <a:t>Two stage for different target architecture</a:t>
            </a:r>
          </a:p>
          <a:p>
            <a:pPr lvl="2"/>
            <a:r>
              <a:rPr lang="en-US" dirty="0"/>
              <a:t>Single stage if same target architecture</a:t>
            </a:r>
          </a:p>
          <a:p>
            <a:pPr lvl="1"/>
            <a:r>
              <a:rPr lang="en-US" dirty="0"/>
              <a:t>System Test container</a:t>
            </a:r>
          </a:p>
        </p:txBody>
      </p:sp>
    </p:spTree>
    <p:extLst>
      <p:ext uri="{BB962C8B-B14F-4D97-AF65-F5344CB8AC3E}">
        <p14:creationId xmlns:p14="http://schemas.microsoft.com/office/powerpoint/2010/main" val="3073383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Native Image Conversion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Background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Closed-world Assumption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All code is known at build time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No new code is loaded at run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JVM is normally used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 fallback file may be produced if compiler can’t optimize the image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 fallback requires a JVM to run (not a native image)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Compiler can be told not to generate a fallback file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All reachable code must be known at build time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353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Background </a:t>
            </a:r>
            <a:r>
              <a:rPr lang="en-US" sz="1000" dirty="0"/>
              <a:t>(</a:t>
            </a:r>
            <a:r>
              <a:rPr lang="en-US" sz="1000" dirty="0" err="1"/>
              <a:t>Cont</a:t>
            </a:r>
            <a:r>
              <a:rPr lang="en-US" sz="1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JVM initializes classes at first 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JVM includes Jar files from the </a:t>
            </a:r>
            <a:r>
              <a:rPr lang="en-US" dirty="0" err="1"/>
              <a:t>classpath</a:t>
            </a:r>
            <a:r>
              <a:rPr lang="en-US" dirty="0"/>
              <a:t> that may never be used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NI does not use a JVM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All classes and resources are compiled into a binary image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NI initializes classes at build time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/>
              <a:t>All static state is compiled at stored at image build time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/>
              <a:t>Frequently used classes such as </a:t>
            </a:r>
            <a:r>
              <a:rPr lang="en-US" sz="1000" dirty="0" err="1">
                <a:latin typeface="Lucida Console" panose="020B0609040504020204" pitchFamily="49" charset="0"/>
              </a:rPr>
              <a:t>java.lang.String</a:t>
            </a:r>
            <a:endParaRPr lang="en-US" sz="1000" dirty="0">
              <a:latin typeface="Lucida Console" panose="020B0609040504020204" pitchFamily="49" charset="0"/>
            </a:endParaRP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/>
              <a:t>Using command line option </a:t>
            </a:r>
            <a:r>
              <a:rPr lang="en-US" sz="1000" dirty="0">
                <a:latin typeface="Lucida Console" panose="020B0609040504020204" pitchFamily="49" charset="0"/>
              </a:rPr>
              <a:t>--initialize-at-build-time=&lt;class&gt;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/>
              <a:t>From a configuration file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Static Analysis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/>
              <a:t>Class bytecode scanned for reachable code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/>
              <a:t>Method bytecode scanned for reachable elements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/>
              <a:t>Discovered elements scanned iteratively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/>
              <a:t>Only reachable elements are included in the final image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09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Detailed Build Process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Prerequisites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Start with a known stable Java 17 release of app to be built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GraalVM compiler version 22.2.r17 (</a:t>
            </a:r>
            <a:r>
              <a:rPr lang="en-US" dirty="0" err="1"/>
              <a:t>sdkman</a:t>
            </a:r>
            <a:r>
              <a:rPr lang="en-US" dirty="0"/>
              <a:t> 22.2.r17-grl)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Graal</a:t>
            </a:r>
            <a:r>
              <a:rPr lang="en-US" dirty="0"/>
              <a:t> Updater (for tracing agent) installed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IDE with debugger support (optional, but very helpful)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Step 1 – Starting point, test compile and run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Example basic build command for Qpid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latin typeface="Lucida Console" panose="020B0609040504020204" pitchFamily="49" charset="0"/>
              </a:rPr>
              <a:t>native-image --no-fallback 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-J-XX:MaxDirectMemorySize=1536m -J-server -</a:t>
            </a:r>
            <a:r>
              <a:rPr 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Dpolyglot.js.nashorn-compat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=true -DPNAME=QPBRKR -DQPID_HOME=/</a:t>
            </a:r>
            <a:r>
              <a:rPr 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usr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/local/</a:t>
            </a:r>
            <a:r>
              <a:rPr 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qpid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/Qpid4Graal/native/</a:t>
            </a:r>
            <a:r>
              <a:rPr 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qpid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-broker/8.0.6 -DQPID_WORK=/var/</a:t>
            </a:r>
            <a:r>
              <a:rPr 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qpidwork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-jar qpid-broker-8.0.6.jar </a:t>
            </a:r>
            <a:r>
              <a:rPr 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qpid</a:t>
            </a:r>
            <a:endParaRPr lang="en-US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Execute the resulting image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./</a:t>
            </a:r>
            <a:r>
              <a:rPr 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qpid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–DPNAME=QPBRKR –DQPID_HOME=/var/local/</a:t>
            </a:r>
            <a:r>
              <a:rPr 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qpid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–DQPID_WORK=/var/</a:t>
            </a:r>
            <a:r>
              <a:rPr 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qpidwork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–</a:t>
            </a:r>
            <a:r>
              <a:rPr 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JSON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On failure, valuable insight is provided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What command line options are needed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What issues need to be resolved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Is it even worth doing</a:t>
            </a:r>
          </a:p>
        </p:txBody>
      </p:sp>
    </p:spTree>
    <p:extLst>
      <p:ext uri="{BB962C8B-B14F-4D97-AF65-F5344CB8AC3E}">
        <p14:creationId xmlns:p14="http://schemas.microsoft.com/office/powerpoint/2010/main" val="1101922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63287"/>
            <a:ext cx="8936196" cy="5120639"/>
          </a:xfrm>
        </p:spPr>
        <p:txBody>
          <a:bodyPr>
            <a:normAutofit/>
          </a:bodyPr>
          <a:lstStyle/>
          <a:p>
            <a:r>
              <a:rPr lang="en-US" dirty="0"/>
              <a:t>Detailed Build Process </a:t>
            </a:r>
            <a:r>
              <a:rPr lang="en-US" sz="1050" dirty="0"/>
              <a:t>(</a:t>
            </a:r>
            <a:r>
              <a:rPr lang="en-US" sz="1050" dirty="0" err="1"/>
              <a:t>Cont</a:t>
            </a:r>
            <a:r>
              <a:rPr lang="en-US" sz="105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Step 2 – Debug and Agent Test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2a: Debug and address any obvious failures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Add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native-image </a:t>
            </a:r>
            <a:r>
              <a:rPr lang="en-US" dirty="0">
                <a:solidFill>
                  <a:srgbClr val="000000"/>
                </a:solidFill>
              </a:rPr>
              <a:t>command line options as needed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HTTP Protocol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HTTPS Protocol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Signal Handlers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Correct obvious code issues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Review the 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Native Image Compatibility Guide</a:t>
            </a:r>
            <a:endParaRPr lang="en-US" dirty="0">
              <a:solidFill>
                <a:schemeClr val="accent2"/>
              </a:solidFill>
            </a:endParaRP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Review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Spring Native Image Documentation</a:t>
            </a:r>
            <a:endParaRPr lang="en-US" dirty="0">
              <a:solidFill>
                <a:schemeClr val="accent2"/>
              </a:solidFill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Add missing resources to the build/image path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Database driver(s)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Locale bundle(s)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Property files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Manifest file (Main class)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767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sz="1600" dirty="0"/>
              <a:t>Detailed Build Process </a:t>
            </a:r>
            <a:r>
              <a:rPr lang="en-US" sz="1000" dirty="0"/>
              <a:t>(</a:t>
            </a:r>
            <a:r>
              <a:rPr lang="en-US" sz="1000" dirty="0" err="1"/>
              <a:t>Cont</a:t>
            </a:r>
            <a:r>
              <a:rPr lang="en-US" sz="1000" dirty="0"/>
              <a:t>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Step 2 – Debug and Agent Test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2b: Run the Tracing Agent</a:t>
            </a: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Purpose</a:t>
            </a:r>
          </a:p>
          <a:p>
            <a:pPr lvl="4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Tracks resources and classes used at run time</a:t>
            </a:r>
          </a:p>
          <a:p>
            <a:pPr lvl="4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Creates/updates configuration files as needed for build time</a:t>
            </a:r>
          </a:p>
          <a:p>
            <a:pPr lvl="4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Requires Java run-time testing</a:t>
            </a: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Install the tracing agent using the 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GraalVM Updater</a:t>
            </a:r>
            <a:endParaRPr lang="en-US" dirty="0">
              <a:solidFill>
                <a:schemeClr val="accent2"/>
              </a:solidFill>
            </a:endParaRP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Run the Java application with the tracing agent:</a:t>
            </a:r>
          </a:p>
          <a:p>
            <a:pPr lvl="4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Via command line:</a:t>
            </a:r>
          </a:p>
          <a:p>
            <a:pPr lvl="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100" dirty="0">
                <a:latin typeface="Lucida Console" panose="020B0609040504020204" pitchFamily="49" charset="0"/>
              </a:rPr>
              <a:t>java -</a:t>
            </a:r>
            <a:r>
              <a:rPr lang="en-US" sz="1100" dirty="0" err="1">
                <a:latin typeface="Lucida Console" panose="020B0609040504020204" pitchFamily="49" charset="0"/>
              </a:rPr>
              <a:t>agentlib:native-image-agent</a:t>
            </a:r>
            <a:r>
              <a:rPr lang="en-US" sz="1100" dirty="0">
                <a:latin typeface="Lucida Console" panose="020B0609040504020204" pitchFamily="49" charset="0"/>
              </a:rPr>
              <a:t>=config-merge-</a:t>
            </a:r>
            <a:r>
              <a:rPr lang="en-US" sz="1100" dirty="0" err="1">
                <a:latin typeface="Lucida Console" panose="020B0609040504020204" pitchFamily="49" charset="0"/>
              </a:rPr>
              <a:t>dir</a:t>
            </a:r>
            <a:r>
              <a:rPr lang="en-US" sz="1100" dirty="0">
                <a:latin typeface="Lucida Console" panose="020B0609040504020204" pitchFamily="49" charset="0"/>
              </a:rPr>
              <a:t>=${BUILDPATH}/</a:t>
            </a:r>
            <a:r>
              <a:rPr lang="en-US" sz="1100" dirty="0" err="1">
                <a:latin typeface="Lucida Console" panose="020B0609040504020204" pitchFamily="49" charset="0"/>
              </a:rPr>
              <a:t>src</a:t>
            </a:r>
            <a:r>
              <a:rPr lang="en-US" sz="1100" dirty="0">
                <a:latin typeface="Lucida Console" panose="020B0609040504020204" pitchFamily="49" charset="0"/>
              </a:rPr>
              <a:t>/main/resources/META-INF/native-image -server –</a:t>
            </a:r>
            <a:r>
              <a:rPr lang="en-US" sz="1100" dirty="0" err="1">
                <a:latin typeface="Lucida Console" panose="020B0609040504020204" pitchFamily="49" charset="0"/>
              </a:rPr>
              <a:t>classpath</a:t>
            </a:r>
            <a:r>
              <a:rPr lang="en-US" sz="1100" dirty="0">
                <a:latin typeface="Lucida Console" panose="020B0609040504020204" pitchFamily="49" charset="0"/>
              </a:rPr>
              <a:t> &lt;CLASSPATH&gt; -</a:t>
            </a:r>
            <a:r>
              <a:rPr lang="en-US" sz="1100" dirty="0" err="1">
                <a:latin typeface="Lucida Console" panose="020B0609040504020204" pitchFamily="49" charset="0"/>
              </a:rPr>
              <a:t>Dpolyglot.js.nashorn-compat</a:t>
            </a:r>
            <a:r>
              <a:rPr lang="en-US" sz="1100" dirty="0">
                <a:latin typeface="Lucida Console" panose="020B0609040504020204" pitchFamily="49" charset="0"/>
              </a:rPr>
              <a:t>=true -DPNAME=QPBRKR -XX:+</a:t>
            </a:r>
            <a:r>
              <a:rPr lang="en-US" sz="1100" dirty="0" err="1">
                <a:latin typeface="Lucida Console" panose="020B0609040504020204" pitchFamily="49" charset="0"/>
              </a:rPr>
              <a:t>HeapDumpOnOutOfMemoryError</a:t>
            </a:r>
            <a:r>
              <a:rPr lang="en-US" sz="1100" dirty="0">
                <a:latin typeface="Lucida Console" panose="020B0609040504020204" pitchFamily="49" charset="0"/>
              </a:rPr>
              <a:t> -Xmx512m -</a:t>
            </a:r>
            <a:r>
              <a:rPr lang="en-US" sz="1100" dirty="0" err="1">
                <a:latin typeface="Lucida Console" panose="020B0609040504020204" pitchFamily="49" charset="0"/>
              </a:rPr>
              <a:t>XX:MaxDirectMemorySize</a:t>
            </a:r>
            <a:r>
              <a:rPr lang="en-US" sz="1100" dirty="0">
                <a:latin typeface="Lucida Console" panose="020B0609040504020204" pitchFamily="49" charset="0"/>
              </a:rPr>
              <a:t>=1536m -DQPID_HOME=/</a:t>
            </a:r>
            <a:r>
              <a:rPr lang="en-US" sz="1100" dirty="0" err="1">
                <a:latin typeface="Lucida Console" panose="020B0609040504020204" pitchFamily="49" charset="0"/>
              </a:rPr>
              <a:t>usr</a:t>
            </a:r>
            <a:r>
              <a:rPr lang="en-US" sz="1100" dirty="0">
                <a:latin typeface="Lucida Console" panose="020B0609040504020204" pitchFamily="49" charset="0"/>
              </a:rPr>
              <a:t>/local/</a:t>
            </a:r>
            <a:r>
              <a:rPr lang="en-US" sz="1100" dirty="0" err="1">
                <a:latin typeface="Lucida Console" panose="020B0609040504020204" pitchFamily="49" charset="0"/>
              </a:rPr>
              <a:t>src</a:t>
            </a:r>
            <a:r>
              <a:rPr lang="en-US" sz="1100" dirty="0">
                <a:latin typeface="Lucida Console" panose="020B0609040504020204" pitchFamily="49" charset="0"/>
              </a:rPr>
              <a:t>/</a:t>
            </a:r>
            <a:r>
              <a:rPr lang="en-US" sz="1100" dirty="0" err="1">
                <a:latin typeface="Lucida Console" panose="020B0609040504020204" pitchFamily="49" charset="0"/>
              </a:rPr>
              <a:t>qpid</a:t>
            </a:r>
            <a:r>
              <a:rPr lang="en-US" sz="1100" dirty="0">
                <a:latin typeface="Lucida Console" panose="020B0609040504020204" pitchFamily="49" charset="0"/>
              </a:rPr>
              <a:t>/Qpid4Graal/native/</a:t>
            </a:r>
            <a:r>
              <a:rPr lang="en-US" sz="1100" dirty="0" err="1">
                <a:latin typeface="Lucida Console" panose="020B0609040504020204" pitchFamily="49" charset="0"/>
              </a:rPr>
              <a:t>qpid</a:t>
            </a:r>
            <a:r>
              <a:rPr lang="en-US" sz="1100" dirty="0">
                <a:latin typeface="Lucida Console" panose="020B0609040504020204" pitchFamily="49" charset="0"/>
              </a:rPr>
              <a:t>-broker/8.0.6 -DQPID_WORK=/var/</a:t>
            </a:r>
            <a:r>
              <a:rPr lang="en-US" sz="1100" dirty="0" err="1">
                <a:latin typeface="Lucida Console" panose="020B0609040504020204" pitchFamily="49" charset="0"/>
              </a:rPr>
              <a:t>qpidwork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org.apache.qpid.server.Main</a:t>
            </a:r>
            <a:r>
              <a:rPr lang="en-US" sz="1100" dirty="0">
                <a:latin typeface="Lucida Console" panose="020B0609040504020204" pitchFamily="49" charset="0"/>
              </a:rPr>
              <a:t> -</a:t>
            </a:r>
            <a:r>
              <a:rPr lang="en-US" sz="1100" dirty="0" err="1">
                <a:latin typeface="Lucida Console" panose="020B0609040504020204" pitchFamily="49" charset="0"/>
              </a:rPr>
              <a:t>st</a:t>
            </a:r>
            <a:r>
              <a:rPr lang="en-US" sz="1100" dirty="0">
                <a:latin typeface="Lucida Console" panose="020B0609040504020204" pitchFamily="49" charset="0"/>
              </a:rPr>
              <a:t> BDB</a:t>
            </a:r>
          </a:p>
          <a:p>
            <a:pPr lvl="4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Via environment variable</a:t>
            </a:r>
          </a:p>
          <a:p>
            <a:pPr lvl="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100" b="0" i="0" dirty="0">
                <a:effectLst/>
                <a:latin typeface="Lucida Console" panose="020B0609040504020204" pitchFamily="49" charset="0"/>
              </a:rPr>
              <a:t>export JAVA_TOOL_OPTIONS="</a:t>
            </a:r>
            <a:r>
              <a:rPr lang="en-US" sz="1100" dirty="0">
                <a:latin typeface="Lucida Console" panose="020B0609040504020204" pitchFamily="49" charset="0"/>
              </a:rPr>
              <a:t>-</a:t>
            </a:r>
            <a:r>
              <a:rPr lang="en-US" sz="1100" dirty="0" err="1">
                <a:latin typeface="Lucida Console" panose="020B0609040504020204" pitchFamily="49" charset="0"/>
              </a:rPr>
              <a:t>agentlib:native-image-agent</a:t>
            </a:r>
            <a:r>
              <a:rPr lang="en-US" sz="1100" dirty="0">
                <a:latin typeface="Lucida Console" panose="020B0609040504020204" pitchFamily="49" charset="0"/>
              </a:rPr>
              <a:t>=config-merge-</a:t>
            </a:r>
            <a:r>
              <a:rPr lang="en-US" sz="1100" dirty="0" err="1">
                <a:latin typeface="Lucida Console" panose="020B0609040504020204" pitchFamily="49" charset="0"/>
              </a:rPr>
              <a:t>dir</a:t>
            </a:r>
            <a:r>
              <a:rPr lang="en-US" sz="1100" dirty="0">
                <a:latin typeface="Lucida Console" panose="020B0609040504020204" pitchFamily="49" charset="0"/>
              </a:rPr>
              <a:t>=${BUILDPATH}/</a:t>
            </a:r>
            <a:r>
              <a:rPr lang="en-US" sz="1100" dirty="0" err="1">
                <a:latin typeface="Lucida Console" panose="020B0609040504020204" pitchFamily="49" charset="0"/>
              </a:rPr>
              <a:t>src</a:t>
            </a:r>
            <a:r>
              <a:rPr lang="en-US" sz="1100" dirty="0">
                <a:latin typeface="Lucida Console" panose="020B0609040504020204" pitchFamily="49" charset="0"/>
              </a:rPr>
              <a:t>/main/resources/META-INF/native-image</a:t>
            </a:r>
            <a:r>
              <a:rPr lang="en-US" sz="1100" b="0" i="0" dirty="0">
                <a:effectLst/>
                <a:latin typeface="Lucida Console" panose="020B0609040504020204" pitchFamily="49" charset="0"/>
              </a:rPr>
              <a:t>“</a:t>
            </a: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Execute system tests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050" dirty="0">
                <a:solidFill>
                  <a:schemeClr val="tx1"/>
                </a:solidFill>
                <a:latin typeface="Lucida Console" panose="020B0609040504020204" pitchFamily="49" charset="0"/>
              </a:rPr>
              <a:t>Stop the application to save configuration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215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Detailed Build Process </a:t>
            </a:r>
            <a:r>
              <a:rPr lang="en-US" sz="1050" dirty="0"/>
              <a:t>(</a:t>
            </a:r>
            <a:r>
              <a:rPr lang="en-US" sz="1050" dirty="0" err="1"/>
              <a:t>Cont</a:t>
            </a:r>
            <a:r>
              <a:rPr lang="en-US" sz="105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3 – Repeat the build-run-test process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Verify the native image configuration files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Build the native image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System test the image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Repeat Step 2 and 3 as needed</a:t>
            </a:r>
          </a:p>
        </p:txBody>
      </p:sp>
    </p:spTree>
    <p:extLst>
      <p:ext uri="{BB962C8B-B14F-4D97-AF65-F5344CB8AC3E}">
        <p14:creationId xmlns:p14="http://schemas.microsoft.com/office/powerpoint/2010/main" val="2554981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Maven build</a:t>
            </a:r>
          </a:p>
          <a:p>
            <a:pPr lvl="1"/>
            <a:r>
              <a:rPr lang="en-US" dirty="0"/>
              <a:t>Typical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Set Java version to 17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Add dependencies:</a:t>
            </a:r>
          </a:p>
          <a:p>
            <a:pPr marL="914400" lvl="2" indent="0">
              <a:buNone/>
            </a:pPr>
            <a:r>
              <a:rPr lang="en-US" sz="1000" dirty="0">
                <a:latin typeface="Lucida Console" panose="020B0609040504020204" pitchFamily="49" charset="0"/>
              </a:rPr>
              <a:t>&lt;!-- TODO: Remove when </a:t>
            </a:r>
            <a:r>
              <a:rPr lang="en-US" sz="1000" dirty="0" err="1">
                <a:latin typeface="Lucida Console" panose="020B0609040504020204" pitchFamily="49" charset="0"/>
              </a:rPr>
              <a:t>GraalVM</a:t>
            </a:r>
            <a:r>
              <a:rPr lang="en-US" sz="1000" dirty="0">
                <a:latin typeface="Lucida Console" panose="020B0609040504020204" pitchFamily="49" charset="0"/>
              </a:rPr>
              <a:t> engine support is working. --&gt;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Lucida Console" panose="020B0609040504020204" pitchFamily="49" charset="0"/>
              </a:rPr>
              <a:t>&lt;dependency&gt;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  <a:r>
              <a:rPr lang="en-US" sz="1000" dirty="0" err="1">
                <a:latin typeface="Lucida Console" panose="020B0609040504020204" pitchFamily="49" charset="0"/>
              </a:rPr>
              <a:t>org.openjdk.nashorn</a:t>
            </a:r>
            <a:r>
              <a:rPr lang="en-US" sz="1000" dirty="0">
                <a:latin typeface="Lucida Console" panose="020B0609040504020204" pitchFamily="49" charset="0"/>
              </a:rPr>
              <a:t>&lt;/</a:t>
            </a:r>
            <a:r>
              <a:rPr lang="en-US" sz="1000" dirty="0" err="1"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  <a:r>
              <a:rPr lang="en-US" sz="1000" dirty="0" err="1">
                <a:latin typeface="Lucida Console" panose="020B0609040504020204" pitchFamily="49" charset="0"/>
              </a:rPr>
              <a:t>nashorn</a:t>
            </a:r>
            <a:r>
              <a:rPr lang="en-US" sz="1000" dirty="0">
                <a:latin typeface="Lucida Console" panose="020B0609040504020204" pitchFamily="49" charset="0"/>
              </a:rPr>
              <a:t>-core&lt;/</a:t>
            </a:r>
            <a:r>
              <a:rPr lang="en-US" sz="1000" dirty="0" err="1"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Lucida Console" panose="020B0609040504020204" pitchFamily="49" charset="0"/>
              </a:rPr>
              <a:t>  &lt;version&gt;15.4&lt;/version&gt;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Lucida Console" panose="020B0609040504020204" pitchFamily="49" charset="0"/>
              </a:rPr>
              <a:t>&lt;/dependency&gt;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Lucida Console" panose="020B0609040504020204" pitchFamily="49" charset="0"/>
              </a:rPr>
              <a:t>&lt;!-- TODO END --&gt;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Lucida Console" panose="020B0609040504020204" pitchFamily="49" charset="0"/>
            </a:endParaRP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Lucida Console" panose="020B0609040504020204" pitchFamily="49" charset="0"/>
              </a:rPr>
              <a:t>&lt;!-- Java 17 </a:t>
            </a:r>
            <a:r>
              <a:rPr lang="en-US" sz="1000" dirty="0" err="1">
                <a:latin typeface="Lucida Console" panose="020B0609040504020204" pitchFamily="49" charset="0"/>
              </a:rPr>
              <a:t>GraalVM</a:t>
            </a:r>
            <a:r>
              <a:rPr lang="en-US" sz="1000" dirty="0">
                <a:latin typeface="Lucida Console" panose="020B0609040504020204" pitchFamily="49" charset="0"/>
              </a:rPr>
              <a:t> compiler and JavaScript engine --&gt;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Lucida Console" panose="020B0609040504020204" pitchFamily="49" charset="0"/>
              </a:rPr>
              <a:t>&lt;dependency&gt;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  <a:r>
              <a:rPr lang="en-US" sz="1000" dirty="0" err="1">
                <a:latin typeface="Lucida Console" panose="020B0609040504020204" pitchFamily="49" charset="0"/>
              </a:rPr>
              <a:t>org.graalvm.compiler</a:t>
            </a:r>
            <a:r>
              <a:rPr lang="en-US" sz="1000" dirty="0">
                <a:latin typeface="Lucida Console" panose="020B0609040504020204" pitchFamily="49" charset="0"/>
              </a:rPr>
              <a:t>&lt;/</a:t>
            </a:r>
            <a:r>
              <a:rPr lang="en-US" sz="1000" dirty="0" err="1"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latin typeface="Lucida Console" panose="020B0609040504020204" pitchFamily="49" charset="0"/>
              </a:rPr>
              <a:t>&gt;compiler&lt;/</a:t>
            </a:r>
            <a:r>
              <a:rPr lang="en-US" sz="1000" dirty="0" err="1"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Lucida Console" panose="020B0609040504020204" pitchFamily="49" charset="0"/>
              </a:rPr>
              <a:t>  &lt;version&gt;22.2.0&lt;/version&gt;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Lucida Console" panose="020B0609040504020204" pitchFamily="49" charset="0"/>
              </a:rPr>
              <a:t>&lt;/dependency&gt;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Lucida Console" panose="020B0609040504020204" pitchFamily="49" charset="0"/>
              </a:rPr>
              <a:t>	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Lucida Console" panose="020B0609040504020204" pitchFamily="49" charset="0"/>
              </a:rPr>
              <a:t>&lt;dependency&gt;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latin typeface="Lucida Console" panose="020B0609040504020204" pitchFamily="49" charset="0"/>
              </a:rPr>
              <a:t>&gt;org.graalvm.js&lt;/</a:t>
            </a:r>
            <a:r>
              <a:rPr lang="en-US" sz="1000" dirty="0" err="1"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  <a:r>
              <a:rPr lang="en-US" sz="1000" dirty="0" err="1">
                <a:latin typeface="Lucida Console" panose="020B0609040504020204" pitchFamily="49" charset="0"/>
              </a:rPr>
              <a:t>js</a:t>
            </a:r>
            <a:r>
              <a:rPr lang="en-US" sz="1000" dirty="0">
                <a:latin typeface="Lucida Console" panose="020B0609040504020204" pitchFamily="49" charset="0"/>
              </a:rPr>
              <a:t>&lt;/</a:t>
            </a:r>
            <a:r>
              <a:rPr lang="en-US" sz="1000" dirty="0" err="1"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Lucida Console" panose="020B0609040504020204" pitchFamily="49" charset="0"/>
              </a:rPr>
              <a:t>  &lt;version&gt;22.2.0&lt;/version&gt;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Lucida Console" panose="020B0609040504020204" pitchFamily="49" charset="0"/>
              </a:rPr>
              <a:t>&lt;/dependency&gt;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Lucida Console" panose="020B0609040504020204" pitchFamily="49" charset="0"/>
            </a:endParaRP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Lucida Console" panose="020B0609040504020204" pitchFamily="49" charset="0"/>
              </a:rPr>
              <a:t>&lt;dependency&gt;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latin typeface="Lucida Console" panose="020B0609040504020204" pitchFamily="49" charset="0"/>
              </a:rPr>
              <a:t>&gt;org.graalvm.js&lt;/</a:t>
            </a:r>
            <a:r>
              <a:rPr lang="en-US" sz="1000" dirty="0" err="1"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  <a:r>
              <a:rPr lang="en-US" sz="1000" dirty="0" err="1">
                <a:latin typeface="Lucida Console" panose="020B0609040504020204" pitchFamily="49" charset="0"/>
              </a:rPr>
              <a:t>js-scriptengine</a:t>
            </a:r>
            <a:r>
              <a:rPr lang="en-US" sz="1000" dirty="0">
                <a:latin typeface="Lucida Console" panose="020B0609040504020204" pitchFamily="49" charset="0"/>
              </a:rPr>
              <a:t>&lt;/</a:t>
            </a:r>
            <a:r>
              <a:rPr lang="en-US" sz="1000" dirty="0" err="1"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Lucida Console" panose="020B0609040504020204" pitchFamily="49" charset="0"/>
              </a:rPr>
              <a:t>  &lt;version&gt;22.2.0&lt;/version&gt;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Lucida Console" panose="020B0609040504020204" pitchFamily="49" charset="0"/>
              </a:rPr>
              <a:t>&lt;/dependency&gt;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Lucida Console" panose="020B0609040504020204" pitchFamily="49" charset="0"/>
              </a:rPr>
              <a:t>&lt;!-- END Java 17 </a:t>
            </a:r>
            <a:r>
              <a:rPr lang="en-US" sz="1000" dirty="0" err="1">
                <a:latin typeface="Lucida Console" panose="020B0609040504020204" pitchFamily="49" charset="0"/>
              </a:rPr>
              <a:t>GraalVM</a:t>
            </a:r>
            <a:r>
              <a:rPr lang="en-US" sz="1000" dirty="0">
                <a:latin typeface="Lucida Console" panose="020B0609040504020204" pitchFamily="49" charset="0"/>
              </a:rPr>
              <a:t> and JavaScript engine --&gt;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807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Maven Build </a:t>
            </a:r>
            <a:r>
              <a:rPr lang="en-US" sz="1000" dirty="0"/>
              <a:t>(</a:t>
            </a:r>
            <a:r>
              <a:rPr lang="en-US" sz="1000" dirty="0" err="1"/>
              <a:t>Cont</a:t>
            </a:r>
            <a:r>
              <a:rPr lang="en-US" sz="1000" dirty="0"/>
              <a:t>)</a:t>
            </a:r>
          </a:p>
          <a:p>
            <a:pPr lvl="1"/>
            <a:r>
              <a:rPr lang="en-US" dirty="0"/>
              <a:t>Spring Boot</a:t>
            </a:r>
          </a:p>
          <a:p>
            <a:pPr lvl="2"/>
            <a:r>
              <a:rPr lang="en-US" dirty="0"/>
              <a:t>Dependencies for native image</a:t>
            </a:r>
          </a:p>
          <a:p>
            <a:pPr lvl="3"/>
            <a:r>
              <a:rPr lang="en-US" dirty="0"/>
              <a:t>Unit tests may not be supported</a:t>
            </a:r>
          </a:p>
          <a:p>
            <a:pPr marL="1371600" lvl="3" indent="0">
              <a:buNone/>
            </a:pPr>
            <a:r>
              <a:rPr lang="en-US" sz="900" dirty="0">
                <a:latin typeface="Lucida Console" panose="020B0609040504020204" pitchFamily="49" charset="0"/>
              </a:rPr>
              <a:t>&lt;!–- Migrator is for development/debugging only --&gt;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</a:rPr>
              <a:t>&lt;dependency&gt;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</a:rPr>
              <a:t>  &lt;</a:t>
            </a:r>
            <a:r>
              <a:rPr lang="en-US" sz="900" dirty="0" err="1">
                <a:latin typeface="Lucida Console" panose="020B0609040504020204" pitchFamily="49" charset="0"/>
              </a:rPr>
              <a:t>groupId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  <a:r>
              <a:rPr lang="en-US" sz="900" dirty="0" err="1">
                <a:latin typeface="Lucida Console" panose="020B0609040504020204" pitchFamily="49" charset="0"/>
              </a:rPr>
              <a:t>org.springframework.boot</a:t>
            </a:r>
            <a:r>
              <a:rPr lang="en-US" sz="900" dirty="0">
                <a:latin typeface="Lucida Console" panose="020B0609040504020204" pitchFamily="49" charset="0"/>
              </a:rPr>
              <a:t>&lt;/</a:t>
            </a:r>
            <a:r>
              <a:rPr lang="en-US" sz="900" dirty="0" err="1">
                <a:latin typeface="Lucida Console" panose="020B0609040504020204" pitchFamily="49" charset="0"/>
              </a:rPr>
              <a:t>groupId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</a:rPr>
              <a:t>  &lt;</a:t>
            </a:r>
            <a:r>
              <a:rPr lang="en-US" sz="900" dirty="0" err="1">
                <a:latin typeface="Lucida Console" panose="020B0609040504020204" pitchFamily="49" charset="0"/>
              </a:rPr>
              <a:t>artifactId</a:t>
            </a:r>
            <a:r>
              <a:rPr lang="en-US" sz="900" dirty="0">
                <a:latin typeface="Lucida Console" panose="020B0609040504020204" pitchFamily="49" charset="0"/>
              </a:rPr>
              <a:t>&gt;spring-boot-properties-migrator&lt;/</a:t>
            </a:r>
            <a:r>
              <a:rPr lang="en-US" sz="900" dirty="0" err="1">
                <a:latin typeface="Lucida Console" panose="020B0609040504020204" pitchFamily="49" charset="0"/>
              </a:rPr>
              <a:t>artifactId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</a:rPr>
              <a:t>  &lt;scope&gt;runtime&lt;/scope&gt;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</a:rPr>
              <a:t>&lt;/dependency&gt;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</a:rPr>
              <a:t> 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</a:rPr>
              <a:t>&lt;dependency&gt;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</a:rPr>
              <a:t>  &lt;</a:t>
            </a:r>
            <a:r>
              <a:rPr lang="en-US" sz="900" dirty="0" err="1">
                <a:latin typeface="Lucida Console" panose="020B0609040504020204" pitchFamily="49" charset="0"/>
              </a:rPr>
              <a:t>groupId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  <a:r>
              <a:rPr lang="en-US" sz="900" dirty="0" err="1">
                <a:latin typeface="Lucida Console" panose="020B0609040504020204" pitchFamily="49" charset="0"/>
              </a:rPr>
              <a:t>org.springframework.experimental</a:t>
            </a:r>
            <a:r>
              <a:rPr lang="en-US" sz="900" dirty="0">
                <a:latin typeface="Lucida Console" panose="020B0609040504020204" pitchFamily="49" charset="0"/>
              </a:rPr>
              <a:t>&lt;/</a:t>
            </a:r>
            <a:r>
              <a:rPr lang="en-US" sz="900" dirty="0" err="1">
                <a:latin typeface="Lucida Console" panose="020B0609040504020204" pitchFamily="49" charset="0"/>
              </a:rPr>
              <a:t>groupId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</a:rPr>
              <a:t>  &lt;</a:t>
            </a:r>
            <a:r>
              <a:rPr lang="en-US" sz="900" dirty="0" err="1">
                <a:latin typeface="Lucida Console" panose="020B0609040504020204" pitchFamily="49" charset="0"/>
              </a:rPr>
              <a:t>artifactId</a:t>
            </a:r>
            <a:r>
              <a:rPr lang="en-US" sz="900" dirty="0">
                <a:latin typeface="Lucida Console" panose="020B0609040504020204" pitchFamily="49" charset="0"/>
              </a:rPr>
              <a:t>&gt;spring-native&lt;/</a:t>
            </a:r>
            <a:r>
              <a:rPr lang="en-US" sz="900" dirty="0" err="1">
                <a:latin typeface="Lucida Console" panose="020B0609040504020204" pitchFamily="49" charset="0"/>
              </a:rPr>
              <a:t>artifactId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</a:rPr>
              <a:t>  &lt;version&gt;0.12.0&lt;/version&gt;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</a:rPr>
              <a:t>&lt;/dependency&gt;</a:t>
            </a:r>
            <a:endParaRPr lang="en-US" sz="3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7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70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 numCol="2">
            <a:normAutofit/>
          </a:bodyPr>
          <a:lstStyle/>
          <a:p>
            <a:r>
              <a:rPr lang="en-US" dirty="0"/>
              <a:t>Maven Build </a:t>
            </a:r>
            <a:r>
              <a:rPr lang="en-US" sz="1000" dirty="0"/>
              <a:t>(</a:t>
            </a:r>
            <a:r>
              <a:rPr lang="en-US" sz="1000" dirty="0" err="1"/>
              <a:t>Cont</a:t>
            </a:r>
            <a:r>
              <a:rPr lang="en-US" sz="1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Spring Boot </a:t>
            </a:r>
            <a:r>
              <a:rPr lang="en-US" sz="900" dirty="0"/>
              <a:t>(</a:t>
            </a:r>
            <a:r>
              <a:rPr lang="en-US" sz="900" dirty="0" err="1"/>
              <a:t>Cont</a:t>
            </a:r>
            <a:r>
              <a:rPr lang="en-US" sz="900" dirty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Build plugins for native image</a:t>
            </a:r>
            <a:endParaRPr lang="en-US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build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&lt;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plugins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&lt;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plugin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&lt;</a:t>
            </a:r>
            <a:r>
              <a:rPr lang="en-US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org.springframework.experimental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&lt;</a:t>
            </a:r>
            <a:r>
              <a:rPr lang="en-US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&gt;spring-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aot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-maven-plugin&lt;/</a:t>
            </a:r>
            <a:r>
              <a:rPr lang="en-US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&lt;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&gt;0.12.0&lt;/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&lt;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executions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&lt;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execution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&lt;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&gt;generate&lt;/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&lt;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goals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&lt;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goal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&gt;generate&lt;/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goal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&lt;/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goals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&lt;/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execution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&lt;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execution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&lt;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&gt;test-generate&lt;/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&lt;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goals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&lt;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goal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&gt;test-generate&lt;/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goal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&lt;/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goals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&lt;/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execution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&lt;/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executions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&lt;/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plugin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900" dirty="0"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plugin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en-US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en-US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&gt;spring-boot-maven-plugin&lt;/</a:t>
            </a:r>
            <a:r>
              <a:rPr lang="en-US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executions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execution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&lt;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goals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goal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&gt;build-image&lt;/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goal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&lt;/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goals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&lt;/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execution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&lt;/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executions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configuration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image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&lt;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builder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paketobuildpacks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builder:tiny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builder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&lt;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env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BP_NATIVE_IMAGE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&gt;true&lt;/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BP_NATIVE_IMAGE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&lt;/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env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&lt;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&gt;${NATIVE_IMAGE_NAME}&lt;/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&lt;/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image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&lt;/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configuration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&lt;/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plugin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&lt;/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plugins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268BD2"/>
                </a:solidFill>
                <a:latin typeface="Consolas" panose="020B0609020204030204" pitchFamily="49" charset="0"/>
              </a:rPr>
              <a:t>build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800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Common Build Issues</a:t>
            </a:r>
            <a:endParaRPr lang="en-US" sz="11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Reflection and Proxies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</a:rPr>
              <a:t>Review </a:t>
            </a:r>
            <a:r>
              <a:rPr lang="en-US" sz="14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Understanding Reflection and </a:t>
            </a:r>
            <a:r>
              <a:rPr lang="en-US" sz="1400" dirty="0" err="1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GraalVM</a:t>
            </a:r>
            <a:r>
              <a:rPr lang="en-US" sz="14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Native Image</a:t>
            </a:r>
            <a:endParaRPr lang="en-US" sz="14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</a:rPr>
              <a:t>Random class names (Derby)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Entry Point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Missing </a:t>
            </a:r>
            <a:r>
              <a:rPr lang="en-US" dirty="0" err="1">
                <a:solidFill>
                  <a:schemeClr val="tx1"/>
                </a:solidFill>
              </a:rPr>
              <a:t>Manifest.MF</a:t>
            </a:r>
            <a:r>
              <a:rPr lang="en-US" dirty="0">
                <a:solidFill>
                  <a:schemeClr val="tx1"/>
                </a:solidFill>
              </a:rPr>
              <a:t> file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Missing entry point in </a:t>
            </a:r>
            <a:r>
              <a:rPr lang="en-US" dirty="0" err="1">
                <a:solidFill>
                  <a:schemeClr val="tx1"/>
                </a:solidFill>
              </a:rPr>
              <a:t>Manifest.MF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</a:rPr>
              <a:t>Manifest.MF</a:t>
            </a:r>
            <a:r>
              <a:rPr lang="en-US" dirty="0">
                <a:solidFill>
                  <a:schemeClr val="tx1"/>
                </a:solidFill>
              </a:rPr>
              <a:t> not in application path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Resources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No </a:t>
            </a:r>
            <a:r>
              <a:rPr lang="en-US" dirty="0" err="1">
                <a:solidFill>
                  <a:schemeClr val="tx1"/>
                </a:solidFill>
              </a:rPr>
              <a:t>classpath</a:t>
            </a:r>
            <a:r>
              <a:rPr lang="en-US" dirty="0">
                <a:solidFill>
                  <a:schemeClr val="tx1"/>
                </a:solidFill>
              </a:rPr>
              <a:t> in a native image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No JAR files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Resources must be in the application search path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External library/driver support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Unit Tests (Junit)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Some Junit libraries may not be supported</a:t>
            </a:r>
          </a:p>
        </p:txBody>
      </p:sp>
    </p:spTree>
    <p:extLst>
      <p:ext uri="{BB962C8B-B14F-4D97-AF65-F5344CB8AC3E}">
        <p14:creationId xmlns:p14="http://schemas.microsoft.com/office/powerpoint/2010/main" val="2084653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Maven</a:t>
            </a:r>
          </a:p>
          <a:p>
            <a:r>
              <a:rPr lang="en-US" dirty="0"/>
              <a:t>Gradle</a:t>
            </a:r>
          </a:p>
          <a:p>
            <a:r>
              <a:rPr lang="en-US" dirty="0"/>
              <a:t>Common Build Issues</a:t>
            </a:r>
            <a:endParaRPr lang="en-US" sz="11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Reflection and Proxies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</a:rPr>
              <a:t>Review</a:t>
            </a:r>
            <a:r>
              <a:rPr lang="en-US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14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Understanding Reflection and </a:t>
            </a:r>
            <a:r>
              <a:rPr lang="en-US" sz="1400" dirty="0" err="1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GraalVM</a:t>
            </a:r>
            <a:r>
              <a:rPr lang="en-US" sz="14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Native Image</a:t>
            </a:r>
            <a:endParaRPr lang="en-US" sz="14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</a:rPr>
              <a:t>Random class names (Derby)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Entry Point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Missing </a:t>
            </a:r>
            <a:r>
              <a:rPr lang="en-US" dirty="0" err="1">
                <a:solidFill>
                  <a:schemeClr val="tx1"/>
                </a:solidFill>
              </a:rPr>
              <a:t>Manifest.MF</a:t>
            </a:r>
            <a:r>
              <a:rPr lang="en-US" dirty="0">
                <a:solidFill>
                  <a:schemeClr val="tx1"/>
                </a:solidFill>
              </a:rPr>
              <a:t> file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Missing entry point in </a:t>
            </a:r>
            <a:r>
              <a:rPr lang="en-US" dirty="0" err="1">
                <a:solidFill>
                  <a:schemeClr val="tx1"/>
                </a:solidFill>
              </a:rPr>
              <a:t>Manifest.MF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</a:rPr>
              <a:t>Manifest.MF</a:t>
            </a:r>
            <a:r>
              <a:rPr lang="en-US" dirty="0">
                <a:solidFill>
                  <a:schemeClr val="tx1"/>
                </a:solidFill>
              </a:rPr>
              <a:t> not in application path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Resources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Spring Framework and Spring Boot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Unit Tests (Junit)</a:t>
            </a:r>
          </a:p>
        </p:txBody>
      </p:sp>
    </p:spTree>
    <p:extLst>
      <p:ext uri="{BB962C8B-B14F-4D97-AF65-F5344CB8AC3E}">
        <p14:creationId xmlns:p14="http://schemas.microsoft.com/office/powerpoint/2010/main" val="4188420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References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717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900C-1478-449E-A0C5-FE712A33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6" y="374074"/>
            <a:ext cx="9087373" cy="897774"/>
          </a:xfrm>
        </p:spPr>
        <p:txBody>
          <a:bodyPr anchor="t" anchorCtr="0">
            <a:normAutofit/>
          </a:bodyPr>
          <a:lstStyle/>
          <a:p>
            <a:r>
              <a:rPr lang="en-US" sz="4200" dirty="0"/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0817A-4CFB-4C37-9E46-30E71EDEE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1338349"/>
            <a:ext cx="8812762" cy="52037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Forbes: Meet the Team that Built GraalVM, an Energy-Saving Multi-Lingual Compiler Written Entirely in Java 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GraalVM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GraalVm</a:t>
            </a: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v22.2 Reference Manuals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17 Features: A comparison between versions 8 and 17. What has changed over the years?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Native Image Compatibility Guide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OpenJDK JEP Index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Qpid GraalVM Project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Spring Native Image Documentation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Understanding Reflection and GraalVM Native Image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87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Author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SW Engineer for more than 30+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Java Engineer for 15+ years (commercial, contractor)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HW engineer for 10+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Systems Engineer for 10+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UNIX Administrator for 10+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Cybersecurity since before it was a term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with Oracle Technologies for 5 years (Java, WebLogic, oracle DB)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with cloud for 2 years (Azure, private cloud)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with containers for 1 year (Docker, Kubernetes)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Oracle sponsored Java 17 webinar including focus on GraalVM in 2021</a:t>
            </a:r>
          </a:p>
        </p:txBody>
      </p:sp>
    </p:spTree>
    <p:extLst>
      <p:ext uri="{BB962C8B-B14F-4D97-AF65-F5344CB8AC3E}">
        <p14:creationId xmlns:p14="http://schemas.microsoft.com/office/powerpoint/2010/main" val="411051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Introduction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Technology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“Cloud” has taken a hold on the industry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cloud and high-speed internet enabled microservices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Containers enabled better microservice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Microservices caused resource usage to explode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These technology changes increased security risks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Solutions were needed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Java 17 tightens security and improves performance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GraalVM further tightens security and improves performance</a:t>
            </a:r>
          </a:p>
        </p:txBody>
      </p:sp>
    </p:spTree>
    <p:extLst>
      <p:ext uri="{BB962C8B-B14F-4D97-AF65-F5344CB8AC3E}">
        <p14:creationId xmlns:p14="http://schemas.microsoft.com/office/powerpoint/2010/main" val="137475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Java 17 Overview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9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Java 17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Relevant 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Container Aware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New Garbage Collectors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Security Improvements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1%-8% Faster Code Execution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CDS Archive Changes for Faster JVM Startup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Improved GraalVM Compiler</a:t>
            </a:r>
          </a:p>
        </p:txBody>
      </p:sp>
    </p:spTree>
    <p:extLst>
      <p:ext uri="{BB962C8B-B14F-4D97-AF65-F5344CB8AC3E}">
        <p14:creationId xmlns:p14="http://schemas.microsoft.com/office/powerpoint/2010/main" val="355711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Java 17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JEP Implementations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JEP 353: Reimplement the Legacy Socket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*JEP 372: Remove the </a:t>
            </a:r>
            <a:r>
              <a:rPr lang="en-US" dirty="0" err="1"/>
              <a:t>Nashorn</a:t>
            </a:r>
            <a:r>
              <a:rPr lang="en-US" dirty="0"/>
              <a:t> JavaScript Engine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JEP 396: Strongly Encapsulate JDK Internals by Default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 JEP </a:t>
            </a:r>
            <a:r>
              <a:rPr lang="en-US" dirty="0"/>
              <a:t>403: Strongly Encapsulate JDK Internals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*JEP 411: Deprecate the Security Manager for Removal</a:t>
            </a:r>
          </a:p>
          <a:p>
            <a:r>
              <a:rPr lang="en-US" dirty="0"/>
              <a:t>Garbage Collectors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G1 (default, reduced pause times)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ZGC (even lower pause times)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Shenandoah (pause time independent of heap size)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No-Op (memory profiling)</a:t>
            </a:r>
          </a:p>
        </p:txBody>
      </p:sp>
    </p:spTree>
    <p:extLst>
      <p:ext uri="{BB962C8B-B14F-4D97-AF65-F5344CB8AC3E}">
        <p14:creationId xmlns:p14="http://schemas.microsoft.com/office/powerpoint/2010/main" val="250754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GraalVM Overview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940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12538</TotalTime>
  <Words>2221</Words>
  <Application>Microsoft Office PowerPoint</Application>
  <PresentationFormat>Widescreen</PresentationFormat>
  <Paragraphs>397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Consolas</vt:lpstr>
      <vt:lpstr>Lucida Console</vt:lpstr>
      <vt:lpstr>Trebuchet MS</vt:lpstr>
      <vt:lpstr>Wingdings</vt:lpstr>
      <vt:lpstr>Wingdings 3</vt:lpstr>
      <vt:lpstr>Facet</vt:lpstr>
      <vt:lpstr>GraalVM Native Images With Java 17</vt:lpstr>
      <vt:lpstr>Contents</vt:lpstr>
      <vt:lpstr>Introduction</vt:lpstr>
      <vt:lpstr>Introduction</vt:lpstr>
      <vt:lpstr>Introduction (Cont)</vt:lpstr>
      <vt:lpstr>Java 17 Overview</vt:lpstr>
      <vt:lpstr>Java 17 Overview</vt:lpstr>
      <vt:lpstr>Java 17 Overview (Cont)</vt:lpstr>
      <vt:lpstr>GraalVM Overview</vt:lpstr>
      <vt:lpstr>GraalVM Overview</vt:lpstr>
      <vt:lpstr>GraalVM Overview (Cont)</vt:lpstr>
      <vt:lpstr>GraalVM Overview (Cont)</vt:lpstr>
      <vt:lpstr>GraalVM Overview (Cont)</vt:lpstr>
      <vt:lpstr>Native Images</vt:lpstr>
      <vt:lpstr>Native Images</vt:lpstr>
      <vt:lpstr>Native Images (Cont)</vt:lpstr>
      <vt:lpstr>Process Overview</vt:lpstr>
      <vt:lpstr>Process Overview</vt:lpstr>
      <vt:lpstr>Process Overview (Cont)</vt:lpstr>
      <vt:lpstr>Process Overview (Cont)</vt:lpstr>
      <vt:lpstr>Native Image Conversion</vt:lpstr>
      <vt:lpstr>Native Image Conversion</vt:lpstr>
      <vt:lpstr>Native Image Conversion (Cont)</vt:lpstr>
      <vt:lpstr>Native Image Conversion (Cont)</vt:lpstr>
      <vt:lpstr>Native Image Conversion (Cont)</vt:lpstr>
      <vt:lpstr>Native Image Conversion (Cont)</vt:lpstr>
      <vt:lpstr>Native Image Conversion (Cont)</vt:lpstr>
      <vt:lpstr>Native Image Conversion (Cont)</vt:lpstr>
      <vt:lpstr>Native Image Conversion (Cont)</vt:lpstr>
      <vt:lpstr>Native Image Conversion (Cont)</vt:lpstr>
      <vt:lpstr>Native Image Conversion (Cont)</vt:lpstr>
      <vt:lpstr>Native Image Conversion (Cont)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– What Happens After the Code?</dc:title>
  <dc:creator>Brandon Ward</dc:creator>
  <cp:lastModifiedBy>Paul Allen</cp:lastModifiedBy>
  <cp:revision>98</cp:revision>
  <dcterms:created xsi:type="dcterms:W3CDTF">2019-06-04T02:09:22Z</dcterms:created>
  <dcterms:modified xsi:type="dcterms:W3CDTF">2022-10-31T22:21:26Z</dcterms:modified>
</cp:coreProperties>
</file>