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Lst>
  <p:sldSz cx="18288000" cy="10287000"/>
  <p:notesSz cx="6858000" cy="9144000"/>
  <p:embeddedFontLst>
    <p:embeddedFont>
      <p:font typeface="Sniglet" charset="1" panose="0407050503010002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575" y="7506629"/>
            <a:ext cx="3798156" cy="2907316"/>
          </a:xfrm>
          <a:custGeom>
            <a:avLst/>
            <a:gdLst/>
            <a:ahLst/>
            <a:cxnLst/>
            <a:rect r="r" b="b" t="t" l="l"/>
            <a:pathLst>
              <a:path h="2907316" w="3798156">
                <a:moveTo>
                  <a:pt x="0" y="0"/>
                </a:moveTo>
                <a:lnTo>
                  <a:pt x="3798156" y="0"/>
                </a:lnTo>
                <a:lnTo>
                  <a:pt x="3798156" y="2907316"/>
                </a:lnTo>
                <a:lnTo>
                  <a:pt x="0" y="29073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6348" y="0"/>
            <a:ext cx="2351652" cy="2338825"/>
          </a:xfrm>
          <a:custGeom>
            <a:avLst/>
            <a:gdLst/>
            <a:ahLst/>
            <a:cxnLst/>
            <a:rect r="r" b="b" t="t" l="l"/>
            <a:pathLst>
              <a:path h="2338825" w="2351652">
                <a:moveTo>
                  <a:pt x="0" y="0"/>
                </a:moveTo>
                <a:lnTo>
                  <a:pt x="2351652" y="0"/>
                </a:lnTo>
                <a:lnTo>
                  <a:pt x="2351652" y="2338825"/>
                </a:lnTo>
                <a:lnTo>
                  <a:pt x="0" y="23388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049" y="-71049"/>
            <a:ext cx="2199498" cy="2199498"/>
          </a:xfrm>
          <a:custGeom>
            <a:avLst/>
            <a:gdLst/>
            <a:ahLst/>
            <a:cxnLst/>
            <a:rect r="r" b="b" t="t" l="l"/>
            <a:pathLst>
              <a:path h="2199498" w="2199498">
                <a:moveTo>
                  <a:pt x="0" y="0"/>
                </a:moveTo>
                <a:lnTo>
                  <a:pt x="2199498" y="0"/>
                </a:lnTo>
                <a:lnTo>
                  <a:pt x="2199498" y="2199498"/>
                </a:lnTo>
                <a:lnTo>
                  <a:pt x="0" y="21994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648131" y="5817766"/>
            <a:ext cx="4497348" cy="887095"/>
          </a:xfrm>
          <a:prstGeom prst="rect">
            <a:avLst/>
          </a:prstGeom>
        </p:spPr>
        <p:txBody>
          <a:bodyPr anchor="t" rtlCol="false" tIns="0" lIns="0" bIns="0" rIns="0">
            <a:spAutoFit/>
          </a:bodyPr>
          <a:lstStyle/>
          <a:p>
            <a:pPr algn="ctr">
              <a:lnSpc>
                <a:spcPts val="7279"/>
              </a:lnSpc>
            </a:pPr>
            <a:r>
              <a:rPr lang="en-US" sz="5199">
                <a:solidFill>
                  <a:srgbClr val="0097B2"/>
                </a:solidFill>
                <a:latin typeface="Canva Sans Bold"/>
              </a:rPr>
              <a:t>Presented By:</a:t>
            </a:r>
          </a:p>
        </p:txBody>
      </p:sp>
      <p:sp>
        <p:nvSpPr>
          <p:cNvPr name="TextBox 6" id="6"/>
          <p:cNvSpPr txBox="true"/>
          <p:nvPr/>
        </p:nvSpPr>
        <p:spPr>
          <a:xfrm rot="0">
            <a:off x="9144000" y="7359351"/>
            <a:ext cx="814012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230 : Aditya Babar (202201070130)</a:t>
            </a:r>
          </a:p>
        </p:txBody>
      </p:sp>
      <p:sp>
        <p:nvSpPr>
          <p:cNvPr name="TextBox 7" id="7"/>
          <p:cNvSpPr txBox="true"/>
          <p:nvPr/>
        </p:nvSpPr>
        <p:spPr>
          <a:xfrm rot="0">
            <a:off x="9144000" y="7996891"/>
            <a:ext cx="935929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231 : Janhavi Kawadkar (202201060008)</a:t>
            </a:r>
          </a:p>
        </p:txBody>
      </p:sp>
      <p:sp>
        <p:nvSpPr>
          <p:cNvPr name="TextBox 8" id="8"/>
          <p:cNvSpPr txBox="true"/>
          <p:nvPr/>
        </p:nvSpPr>
        <p:spPr>
          <a:xfrm rot="0">
            <a:off x="4771456" y="8636755"/>
            <a:ext cx="1747263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236 : Rohan Agrawal (202201040208)</a:t>
            </a:r>
          </a:p>
        </p:txBody>
      </p:sp>
      <p:sp>
        <p:nvSpPr>
          <p:cNvPr name="TextBox 9" id="9"/>
          <p:cNvSpPr txBox="true"/>
          <p:nvPr/>
        </p:nvSpPr>
        <p:spPr>
          <a:xfrm rot="0">
            <a:off x="8415837" y="4935018"/>
            <a:ext cx="9525" cy="1566544"/>
          </a:xfrm>
          <a:prstGeom prst="rect">
            <a:avLst/>
          </a:prstGeom>
        </p:spPr>
        <p:txBody>
          <a:bodyPr anchor="t" rtlCol="false" tIns="0" lIns="0" bIns="0" rIns="0">
            <a:spAutoFit/>
          </a:bodyPr>
          <a:lstStyle/>
          <a:p>
            <a:pPr algn="ctr">
              <a:lnSpc>
                <a:spcPts val="12880"/>
              </a:lnSpc>
            </a:pPr>
          </a:p>
        </p:txBody>
      </p:sp>
      <p:sp>
        <p:nvSpPr>
          <p:cNvPr name="TextBox 10" id="10"/>
          <p:cNvSpPr txBox="true"/>
          <p:nvPr/>
        </p:nvSpPr>
        <p:spPr>
          <a:xfrm rot="0">
            <a:off x="1028700" y="6223213"/>
            <a:ext cx="8115300" cy="762896"/>
          </a:xfrm>
          <a:prstGeom prst="rect">
            <a:avLst/>
          </a:prstGeom>
        </p:spPr>
        <p:txBody>
          <a:bodyPr anchor="t" rtlCol="false" tIns="0" lIns="0" bIns="0" rIns="0">
            <a:spAutoFit/>
          </a:bodyPr>
          <a:lstStyle/>
          <a:p>
            <a:pPr algn="ctr">
              <a:lnSpc>
                <a:spcPts val="6225"/>
              </a:lnSpc>
            </a:pPr>
            <a:r>
              <a:rPr lang="en-US" sz="4446">
                <a:solidFill>
                  <a:srgbClr val="5E17EB"/>
                </a:solidFill>
                <a:latin typeface="Canva Sans Bold"/>
              </a:rPr>
              <a:t>Guided By: S.P Kale (MITAOE)</a:t>
            </a:r>
          </a:p>
        </p:txBody>
      </p:sp>
      <p:sp>
        <p:nvSpPr>
          <p:cNvPr name="TextBox 11" id="11"/>
          <p:cNvSpPr txBox="true"/>
          <p:nvPr/>
        </p:nvSpPr>
        <p:spPr>
          <a:xfrm rot="0">
            <a:off x="3232960" y="4102514"/>
            <a:ext cx="10449341" cy="1111075"/>
          </a:xfrm>
          <a:prstGeom prst="rect">
            <a:avLst/>
          </a:prstGeom>
        </p:spPr>
        <p:txBody>
          <a:bodyPr anchor="t" rtlCol="false" tIns="0" lIns="0" bIns="0" rIns="0">
            <a:spAutoFit/>
          </a:bodyPr>
          <a:lstStyle/>
          <a:p>
            <a:pPr algn="ctr">
              <a:lnSpc>
                <a:spcPts val="9019"/>
              </a:lnSpc>
            </a:pPr>
            <a:r>
              <a:rPr lang="en-US" sz="6442">
                <a:solidFill>
                  <a:srgbClr val="0097B2"/>
                </a:solidFill>
                <a:latin typeface="Canva Sans"/>
              </a:rPr>
              <a:t> Exploring the Titanic data </a:t>
            </a:r>
          </a:p>
        </p:txBody>
      </p:sp>
      <p:sp>
        <p:nvSpPr>
          <p:cNvPr name="AutoShape 12" id="12"/>
          <p:cNvSpPr/>
          <p:nvPr/>
        </p:nvSpPr>
        <p:spPr>
          <a:xfrm flipV="true">
            <a:off x="11534211" y="6723911"/>
            <a:ext cx="4809529" cy="1620"/>
          </a:xfrm>
          <a:prstGeom prst="line">
            <a:avLst/>
          </a:prstGeom>
          <a:ln cap="flat" w="38100">
            <a:solidFill>
              <a:srgbClr val="000000"/>
            </a:solidFill>
            <a:prstDash val="solid"/>
            <a:headEnd type="none" len="sm" w="sm"/>
            <a:tailEnd type="none" len="sm" w="sm"/>
          </a:ln>
        </p:spPr>
      </p:sp>
      <p:sp>
        <p:nvSpPr>
          <p:cNvPr name="AutoShape 13" id="13"/>
          <p:cNvSpPr/>
          <p:nvPr/>
        </p:nvSpPr>
        <p:spPr>
          <a:xfrm flipV="true">
            <a:off x="4142961" y="5214330"/>
            <a:ext cx="8545751" cy="46672"/>
          </a:xfrm>
          <a:prstGeom prst="line">
            <a:avLst/>
          </a:prstGeom>
          <a:ln cap="flat" w="38100">
            <a:solidFill>
              <a:srgbClr val="000000"/>
            </a:solidFill>
            <a:prstDash val="solid"/>
            <a:headEnd type="none" len="sm" w="sm"/>
            <a:tailEnd type="none" len="sm" w="sm"/>
          </a:ln>
        </p:spPr>
      </p:sp>
      <p:sp>
        <p:nvSpPr>
          <p:cNvPr name="TextBox 14" id="14"/>
          <p:cNvSpPr txBox="true"/>
          <p:nvPr/>
        </p:nvSpPr>
        <p:spPr>
          <a:xfrm rot="0">
            <a:off x="5297469" y="2670665"/>
            <a:ext cx="6236735" cy="1232565"/>
          </a:xfrm>
          <a:prstGeom prst="rect">
            <a:avLst/>
          </a:prstGeom>
        </p:spPr>
        <p:txBody>
          <a:bodyPr anchor="t" rtlCol="false" tIns="0" lIns="0" bIns="0" rIns="0">
            <a:spAutoFit/>
          </a:bodyPr>
          <a:lstStyle/>
          <a:p>
            <a:pPr algn="ctr">
              <a:lnSpc>
                <a:spcPts val="10060"/>
              </a:lnSpc>
            </a:pPr>
            <a:r>
              <a:rPr lang="en-US" sz="7186">
                <a:solidFill>
                  <a:srgbClr val="000000"/>
                </a:solidFill>
                <a:latin typeface="Sniglet"/>
              </a:rPr>
              <a:t>EDS Project on: </a:t>
            </a:r>
          </a:p>
        </p:txBody>
      </p:sp>
      <p:sp>
        <p:nvSpPr>
          <p:cNvPr name="Freeform 15" id="15"/>
          <p:cNvSpPr/>
          <p:nvPr/>
        </p:nvSpPr>
        <p:spPr>
          <a:xfrm flipH="false" flipV="false" rot="0">
            <a:off x="4771456" y="0"/>
            <a:ext cx="7372350" cy="1385888"/>
          </a:xfrm>
          <a:custGeom>
            <a:avLst/>
            <a:gdLst/>
            <a:ahLst/>
            <a:cxnLst/>
            <a:rect r="r" b="b" t="t" l="l"/>
            <a:pathLst>
              <a:path h="1385888" w="7372350">
                <a:moveTo>
                  <a:pt x="0" y="0"/>
                </a:moveTo>
                <a:lnTo>
                  <a:pt x="7372350" y="0"/>
                </a:lnTo>
                <a:lnTo>
                  <a:pt x="7372350" y="1385888"/>
                </a:lnTo>
                <a:lnTo>
                  <a:pt x="0" y="1385888"/>
                </a:lnTo>
                <a:lnTo>
                  <a:pt x="0" y="0"/>
                </a:lnTo>
                <a:close/>
              </a:path>
            </a:pathLst>
          </a:custGeom>
          <a:blipFill>
            <a:blip r:embed="rId8"/>
            <a:stretch>
              <a:fillRect l="0" t="0" r="0" b="0"/>
            </a:stretch>
          </a:blipFill>
        </p:spPr>
      </p:sp>
      <p:sp>
        <p:nvSpPr>
          <p:cNvPr name="TextBox 16" id="16"/>
          <p:cNvSpPr txBox="true"/>
          <p:nvPr/>
        </p:nvSpPr>
        <p:spPr>
          <a:xfrm rot="0">
            <a:off x="11608617" y="9398120"/>
            <a:ext cx="3798317" cy="613410"/>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Canva Sans"/>
              </a:rPr>
              <a:t>FYBTech,MITAOE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854217"/>
            <a:ext cx="3411601" cy="2611426"/>
          </a:xfrm>
          <a:custGeom>
            <a:avLst/>
            <a:gdLst/>
            <a:ahLst/>
            <a:cxnLst/>
            <a:rect r="r" b="b" t="t" l="l"/>
            <a:pathLst>
              <a:path h="2611426" w="3411601">
                <a:moveTo>
                  <a:pt x="0" y="0"/>
                </a:moveTo>
                <a:lnTo>
                  <a:pt x="3411601" y="0"/>
                </a:lnTo>
                <a:lnTo>
                  <a:pt x="3411601" y="2611425"/>
                </a:lnTo>
                <a:lnTo>
                  <a:pt x="0" y="2611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24434" y="108788"/>
            <a:ext cx="12359939" cy="1218597"/>
          </a:xfrm>
          <a:prstGeom prst="rect">
            <a:avLst/>
          </a:prstGeom>
        </p:spPr>
        <p:txBody>
          <a:bodyPr anchor="t" rtlCol="false" tIns="0" lIns="0" bIns="0" rIns="0">
            <a:spAutoFit/>
          </a:bodyPr>
          <a:lstStyle/>
          <a:p>
            <a:pPr algn="ctr">
              <a:lnSpc>
                <a:spcPts val="9936"/>
              </a:lnSpc>
            </a:pPr>
            <a:r>
              <a:rPr lang="en-US" sz="7097">
                <a:solidFill>
                  <a:srgbClr val="000000"/>
                </a:solidFill>
                <a:latin typeface="Sniglet"/>
              </a:rPr>
              <a:t>Predictive Technique (K Means)</a:t>
            </a:r>
          </a:p>
        </p:txBody>
      </p:sp>
      <p:sp>
        <p:nvSpPr>
          <p:cNvPr name="AutoShape 4" id="4"/>
          <p:cNvSpPr/>
          <p:nvPr/>
        </p:nvSpPr>
        <p:spPr>
          <a:xfrm flipV="true">
            <a:off x="2331636" y="1327385"/>
            <a:ext cx="12552736" cy="3265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0" y="1420835"/>
            <a:ext cx="8108860" cy="6391633"/>
          </a:xfrm>
          <a:custGeom>
            <a:avLst/>
            <a:gdLst/>
            <a:ahLst/>
            <a:cxnLst/>
            <a:rect r="r" b="b" t="t" l="l"/>
            <a:pathLst>
              <a:path h="6391633" w="8108860">
                <a:moveTo>
                  <a:pt x="0" y="0"/>
                </a:moveTo>
                <a:lnTo>
                  <a:pt x="8108860" y="0"/>
                </a:lnTo>
                <a:lnTo>
                  <a:pt x="8108860" y="6391633"/>
                </a:lnTo>
                <a:lnTo>
                  <a:pt x="0" y="6391633"/>
                </a:lnTo>
                <a:lnTo>
                  <a:pt x="0" y="0"/>
                </a:lnTo>
                <a:close/>
              </a:path>
            </a:pathLst>
          </a:custGeom>
          <a:blipFill>
            <a:blip r:embed="rId4"/>
            <a:stretch>
              <a:fillRect l="0" t="0" r="-43480" b="0"/>
            </a:stretch>
          </a:blipFill>
        </p:spPr>
      </p:sp>
      <p:sp>
        <p:nvSpPr>
          <p:cNvPr name="Freeform 6" id="6"/>
          <p:cNvSpPr/>
          <p:nvPr/>
        </p:nvSpPr>
        <p:spPr>
          <a:xfrm flipH="false" flipV="false" rot="0">
            <a:off x="8108860" y="1963167"/>
            <a:ext cx="10452440" cy="7196762"/>
          </a:xfrm>
          <a:custGeom>
            <a:avLst/>
            <a:gdLst/>
            <a:ahLst/>
            <a:cxnLst/>
            <a:rect r="r" b="b" t="t" l="l"/>
            <a:pathLst>
              <a:path h="7196762" w="10452440">
                <a:moveTo>
                  <a:pt x="0" y="0"/>
                </a:moveTo>
                <a:lnTo>
                  <a:pt x="10452440" y="0"/>
                </a:lnTo>
                <a:lnTo>
                  <a:pt x="10452440" y="7196762"/>
                </a:lnTo>
                <a:lnTo>
                  <a:pt x="0" y="7196762"/>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595" y="834651"/>
            <a:ext cx="12647042" cy="7673845"/>
          </a:xfrm>
          <a:custGeom>
            <a:avLst/>
            <a:gdLst/>
            <a:ahLst/>
            <a:cxnLst/>
            <a:rect r="r" b="b" t="t" l="l"/>
            <a:pathLst>
              <a:path h="7673845" w="12647042">
                <a:moveTo>
                  <a:pt x="0" y="0"/>
                </a:moveTo>
                <a:lnTo>
                  <a:pt x="12647042" y="0"/>
                </a:lnTo>
                <a:lnTo>
                  <a:pt x="12647042" y="7673846"/>
                </a:lnTo>
                <a:lnTo>
                  <a:pt x="0" y="7673846"/>
                </a:lnTo>
                <a:lnTo>
                  <a:pt x="0" y="0"/>
                </a:lnTo>
                <a:close/>
              </a:path>
            </a:pathLst>
          </a:custGeom>
          <a:blipFill>
            <a:blip r:embed="rId2"/>
            <a:stretch>
              <a:fillRect l="-1254" t="-233" r="-12397" b="-233"/>
            </a:stretch>
          </a:blipFill>
        </p:spPr>
      </p:sp>
      <p:sp>
        <p:nvSpPr>
          <p:cNvPr name="Freeform 3" id="3"/>
          <p:cNvSpPr/>
          <p:nvPr/>
        </p:nvSpPr>
        <p:spPr>
          <a:xfrm flipH="false" flipV="false" rot="0">
            <a:off x="8877458" y="449353"/>
            <a:ext cx="8645381" cy="5863082"/>
          </a:xfrm>
          <a:custGeom>
            <a:avLst/>
            <a:gdLst/>
            <a:ahLst/>
            <a:cxnLst/>
            <a:rect r="r" b="b" t="t" l="l"/>
            <a:pathLst>
              <a:path h="5863082" w="8645381">
                <a:moveTo>
                  <a:pt x="0" y="0"/>
                </a:moveTo>
                <a:lnTo>
                  <a:pt x="8645382" y="0"/>
                </a:lnTo>
                <a:lnTo>
                  <a:pt x="8645382" y="5863082"/>
                </a:lnTo>
                <a:lnTo>
                  <a:pt x="0" y="5863082"/>
                </a:lnTo>
                <a:lnTo>
                  <a:pt x="0" y="0"/>
                </a:lnTo>
                <a:close/>
              </a:path>
            </a:pathLst>
          </a:custGeom>
          <a:blipFill>
            <a:blip r:embed="rId3"/>
            <a:stretch>
              <a:fillRect l="0" t="0" r="0" b="0"/>
            </a:stretch>
          </a:blipFill>
        </p:spPr>
      </p:sp>
      <p:sp>
        <p:nvSpPr>
          <p:cNvPr name="Freeform 4" id="4"/>
          <p:cNvSpPr/>
          <p:nvPr/>
        </p:nvSpPr>
        <p:spPr>
          <a:xfrm flipH="false" flipV="false" rot="0">
            <a:off x="14459512" y="7356466"/>
            <a:ext cx="3828488" cy="2930534"/>
          </a:xfrm>
          <a:custGeom>
            <a:avLst/>
            <a:gdLst/>
            <a:ahLst/>
            <a:cxnLst/>
            <a:rect r="r" b="b" t="t" l="l"/>
            <a:pathLst>
              <a:path h="2930534" w="3828488">
                <a:moveTo>
                  <a:pt x="0" y="0"/>
                </a:moveTo>
                <a:lnTo>
                  <a:pt x="3828488" y="0"/>
                </a:lnTo>
                <a:lnTo>
                  <a:pt x="3828488" y="2930534"/>
                </a:lnTo>
                <a:lnTo>
                  <a:pt x="0" y="2930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18670" y="0"/>
            <a:ext cx="2669330" cy="2654770"/>
          </a:xfrm>
          <a:custGeom>
            <a:avLst/>
            <a:gdLst/>
            <a:ahLst/>
            <a:cxnLst/>
            <a:rect r="r" b="b" t="t" l="l"/>
            <a:pathLst>
              <a:path h="2654770" w="2669330">
                <a:moveTo>
                  <a:pt x="0" y="0"/>
                </a:moveTo>
                <a:lnTo>
                  <a:pt x="2669330" y="0"/>
                </a:lnTo>
                <a:lnTo>
                  <a:pt x="2669330" y="2654770"/>
                </a:lnTo>
                <a:lnTo>
                  <a:pt x="0" y="2654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01104" y="193348"/>
            <a:ext cx="5444862" cy="1452128"/>
          </a:xfrm>
          <a:prstGeom prst="rect">
            <a:avLst/>
          </a:prstGeom>
        </p:spPr>
        <p:txBody>
          <a:bodyPr anchor="t" rtlCol="false" tIns="0" lIns="0" bIns="0" rIns="0">
            <a:spAutoFit/>
          </a:bodyPr>
          <a:lstStyle/>
          <a:p>
            <a:pPr algn="ctr">
              <a:lnSpc>
                <a:spcPts val="11911"/>
              </a:lnSpc>
            </a:pPr>
            <a:r>
              <a:rPr lang="en-US" sz="8508">
                <a:solidFill>
                  <a:srgbClr val="000000"/>
                </a:solidFill>
                <a:latin typeface="Sniglet"/>
              </a:rPr>
              <a:t>Application</a:t>
            </a:r>
          </a:p>
        </p:txBody>
      </p:sp>
      <p:sp>
        <p:nvSpPr>
          <p:cNvPr name="AutoShape 4" id="4"/>
          <p:cNvSpPr/>
          <p:nvPr/>
        </p:nvSpPr>
        <p:spPr>
          <a:xfrm>
            <a:off x="6456887" y="1607376"/>
            <a:ext cx="5689016" cy="1905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251989" y="2064576"/>
            <a:ext cx="18036011" cy="4631055"/>
          </a:xfrm>
          <a:prstGeom prst="rect">
            <a:avLst/>
          </a:prstGeom>
        </p:spPr>
        <p:txBody>
          <a:bodyPr anchor="t" rtlCol="false" tIns="0" lIns="0" bIns="0" rIns="0">
            <a:spAutoFit/>
          </a:bodyPr>
          <a:lstStyle/>
          <a:p>
            <a:pPr marL="712470" indent="-356235" lvl="1">
              <a:lnSpc>
                <a:spcPts val="4620"/>
              </a:lnSpc>
              <a:buFont typeface="Arial"/>
              <a:buChar char="•"/>
            </a:pPr>
            <a:r>
              <a:rPr lang="en-US" sz="3300">
                <a:solidFill>
                  <a:srgbClr val="000000"/>
                </a:solidFill>
                <a:latin typeface="Canva Sans"/>
              </a:rPr>
              <a:t>By performing data manipulation techniques such as cleaning, filtering, and transforming the dataset, you can gain a deeper understanding of the data. Exploring summary statistics, distributions, and correlations between variables can provide insights into the characteristics and relationships within the dataset.</a:t>
            </a:r>
          </a:p>
          <a:p>
            <a:pPr>
              <a:lnSpc>
                <a:spcPts val="4620"/>
              </a:lnSpc>
              <a:spcBef>
                <a:spcPct val="0"/>
              </a:spcBef>
            </a:pPr>
          </a:p>
          <a:p>
            <a:pPr marL="712470" indent="-356235" lvl="1">
              <a:lnSpc>
                <a:spcPts val="4620"/>
              </a:lnSpc>
              <a:buFont typeface="Arial"/>
              <a:buChar char="•"/>
            </a:pPr>
            <a:r>
              <a:rPr lang="en-US" sz="3300">
                <a:solidFill>
                  <a:srgbClr val="000000"/>
                </a:solidFill>
                <a:latin typeface="Canva Sans"/>
              </a:rPr>
              <a:t>Visualizing the Titanic dataset can help uncover patterns, trends, and relationships between variables. Plots such as histograms, scatter plots and bar charts can provide visual representations.</a:t>
            </a:r>
          </a:p>
        </p:txBody>
      </p:sp>
      <p:sp>
        <p:nvSpPr>
          <p:cNvPr name="TextBox 6" id="6"/>
          <p:cNvSpPr txBox="true"/>
          <p:nvPr/>
        </p:nvSpPr>
        <p:spPr>
          <a:xfrm rot="0">
            <a:off x="173810" y="7114731"/>
            <a:ext cx="17940380" cy="2306955"/>
          </a:xfrm>
          <a:prstGeom prst="rect">
            <a:avLst/>
          </a:prstGeom>
        </p:spPr>
        <p:txBody>
          <a:bodyPr anchor="t" rtlCol="false" tIns="0" lIns="0" bIns="0" rIns="0">
            <a:spAutoFit/>
          </a:bodyPr>
          <a:lstStyle/>
          <a:p>
            <a:pPr marL="712470" indent="-356235" lvl="1">
              <a:lnSpc>
                <a:spcPts val="4620"/>
              </a:lnSpc>
              <a:buFont typeface="Arial"/>
              <a:buChar char="•"/>
            </a:pPr>
            <a:r>
              <a:rPr lang="en-US" sz="3300">
                <a:solidFill>
                  <a:srgbClr val="000000"/>
                </a:solidFill>
                <a:latin typeface="Canva Sans"/>
              </a:rPr>
              <a:t>After performing data manipulation, visualizing the data, and clustering using K-means, the resulting clusters can serve as new features for predictive modeling. The cluster labels can be used as input features to build a classification model to predict survival or any other relevant outcome.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2706" y="7574232"/>
            <a:ext cx="3543997" cy="2712768"/>
          </a:xfrm>
          <a:custGeom>
            <a:avLst/>
            <a:gdLst/>
            <a:ahLst/>
            <a:cxnLst/>
            <a:rect r="r" b="b" t="t" l="l"/>
            <a:pathLst>
              <a:path h="2712768" w="3543997">
                <a:moveTo>
                  <a:pt x="0" y="0"/>
                </a:moveTo>
                <a:lnTo>
                  <a:pt x="3543997" y="0"/>
                </a:lnTo>
                <a:lnTo>
                  <a:pt x="3543997" y="2712768"/>
                </a:lnTo>
                <a:lnTo>
                  <a:pt x="0" y="2712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92466" y="0"/>
            <a:ext cx="2195534" cy="2183559"/>
          </a:xfrm>
          <a:custGeom>
            <a:avLst/>
            <a:gdLst/>
            <a:ahLst/>
            <a:cxnLst/>
            <a:rect r="r" b="b" t="t" l="l"/>
            <a:pathLst>
              <a:path h="2183559" w="2195534">
                <a:moveTo>
                  <a:pt x="0" y="0"/>
                </a:moveTo>
                <a:lnTo>
                  <a:pt x="2195534" y="0"/>
                </a:lnTo>
                <a:lnTo>
                  <a:pt x="2195534" y="2183559"/>
                </a:lnTo>
                <a:lnTo>
                  <a:pt x="0" y="21835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43791" y="-161925"/>
            <a:ext cx="5264284" cy="1473918"/>
          </a:xfrm>
          <a:prstGeom prst="rect">
            <a:avLst/>
          </a:prstGeom>
        </p:spPr>
        <p:txBody>
          <a:bodyPr anchor="t" rtlCol="false" tIns="0" lIns="0" bIns="0" rIns="0">
            <a:spAutoFit/>
          </a:bodyPr>
          <a:lstStyle/>
          <a:p>
            <a:pPr algn="ctr">
              <a:lnSpc>
                <a:spcPts val="12112"/>
              </a:lnSpc>
            </a:pPr>
            <a:r>
              <a:rPr lang="en-US" sz="8652">
                <a:solidFill>
                  <a:srgbClr val="000000"/>
                </a:solidFill>
                <a:latin typeface="Sniglet"/>
              </a:rPr>
              <a:t>Conclusion</a:t>
            </a:r>
          </a:p>
        </p:txBody>
      </p:sp>
      <p:sp>
        <p:nvSpPr>
          <p:cNvPr name="AutoShape 5" id="5"/>
          <p:cNvSpPr/>
          <p:nvPr/>
        </p:nvSpPr>
        <p:spPr>
          <a:xfrm>
            <a:off x="5329813" y="1292943"/>
            <a:ext cx="6492240"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1028700" y="1593801"/>
            <a:ext cx="15978581" cy="5980430"/>
          </a:xfrm>
          <a:prstGeom prst="rect">
            <a:avLst/>
          </a:prstGeom>
        </p:spPr>
        <p:txBody>
          <a:bodyPr anchor="t" rtlCol="false" tIns="0" lIns="0" bIns="0" rIns="0">
            <a:spAutoFit/>
          </a:bodyPr>
          <a:lstStyle/>
          <a:p>
            <a:pPr algn="just" marL="820417" indent="-410209" lvl="1">
              <a:lnSpc>
                <a:spcPts val="5319"/>
              </a:lnSpc>
              <a:buFont typeface="Arial"/>
              <a:buChar char="•"/>
            </a:pPr>
            <a:r>
              <a:rPr lang="en-US" sz="3799">
                <a:solidFill>
                  <a:srgbClr val="000000"/>
                </a:solidFill>
                <a:latin typeface="Canva Sans"/>
              </a:rPr>
              <a:t>In conclusion, our analysis of the Titanic dataset has provided valuable insights into the passengers and the factors influencing their survival. </a:t>
            </a:r>
          </a:p>
          <a:p>
            <a:pPr algn="just" marL="820417" indent="-410209" lvl="1">
              <a:lnSpc>
                <a:spcPts val="5319"/>
              </a:lnSpc>
              <a:buFont typeface="Arial"/>
              <a:buChar char="•"/>
            </a:pPr>
            <a:r>
              <a:rPr lang="en-US" sz="3799">
                <a:solidFill>
                  <a:srgbClr val="000000"/>
                </a:solidFill>
                <a:latin typeface="Canva Sans"/>
              </a:rPr>
              <a:t>We discovered significant correlations between survival and variables such as age, gender, passenger class, and family size.</a:t>
            </a:r>
          </a:p>
          <a:p>
            <a:pPr algn="just" marL="820417" indent="-410209" lvl="1">
              <a:lnSpc>
                <a:spcPts val="5319"/>
              </a:lnSpc>
              <a:buFont typeface="Arial"/>
              <a:buChar char="•"/>
            </a:pPr>
            <a:r>
              <a:rPr lang="en-US" sz="3799">
                <a:solidFill>
                  <a:srgbClr val="000000"/>
                </a:solidFill>
                <a:latin typeface="Canva Sans"/>
              </a:rPr>
              <a:t>The analysis highlighted the importance of preparedness, class disparities, and gender biases during this tragic event. </a:t>
            </a:r>
          </a:p>
          <a:p>
            <a:pPr algn="just" marL="820417" indent="-410209" lvl="1">
              <a:lnSpc>
                <a:spcPts val="5319"/>
              </a:lnSpc>
              <a:buFont typeface="Arial"/>
              <a:buChar char="•"/>
            </a:pPr>
            <a:r>
              <a:rPr lang="en-US" sz="3799">
                <a:solidFill>
                  <a:srgbClr val="000000"/>
                </a:solidFill>
                <a:latin typeface="Canva Sans"/>
              </a:rPr>
              <a:t>Through data cleaning, preprocessing, visualization, and modeling, we were able to extract meaningful information.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430832"/>
            <a:ext cx="3731336" cy="2856168"/>
          </a:xfrm>
          <a:custGeom>
            <a:avLst/>
            <a:gdLst/>
            <a:ahLst/>
            <a:cxnLst/>
            <a:rect r="r" b="b" t="t" l="l"/>
            <a:pathLst>
              <a:path h="2856168" w="3731336">
                <a:moveTo>
                  <a:pt x="0" y="0"/>
                </a:moveTo>
                <a:lnTo>
                  <a:pt x="3731336" y="0"/>
                </a:lnTo>
                <a:lnTo>
                  <a:pt x="3731336" y="2856168"/>
                </a:lnTo>
                <a:lnTo>
                  <a:pt x="0" y="2856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618670" y="0"/>
            <a:ext cx="2669330" cy="2654770"/>
          </a:xfrm>
          <a:custGeom>
            <a:avLst/>
            <a:gdLst/>
            <a:ahLst/>
            <a:cxnLst/>
            <a:rect r="r" b="b" t="t" l="l"/>
            <a:pathLst>
              <a:path h="2654770" w="2669330">
                <a:moveTo>
                  <a:pt x="0" y="0"/>
                </a:moveTo>
                <a:lnTo>
                  <a:pt x="2669330" y="0"/>
                </a:lnTo>
                <a:lnTo>
                  <a:pt x="2669330" y="2654770"/>
                </a:lnTo>
                <a:lnTo>
                  <a:pt x="0" y="2654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15802" y="26212"/>
            <a:ext cx="5278993" cy="1301173"/>
          </a:xfrm>
          <a:prstGeom prst="rect">
            <a:avLst/>
          </a:prstGeom>
        </p:spPr>
        <p:txBody>
          <a:bodyPr anchor="t" rtlCol="false" tIns="0" lIns="0" bIns="0" rIns="0">
            <a:spAutoFit/>
          </a:bodyPr>
          <a:lstStyle/>
          <a:p>
            <a:pPr algn="ctr">
              <a:lnSpc>
                <a:spcPts val="10605"/>
              </a:lnSpc>
            </a:pPr>
            <a:r>
              <a:rPr lang="en-US" sz="7575">
                <a:solidFill>
                  <a:srgbClr val="000000"/>
                </a:solidFill>
                <a:latin typeface="Sniglet"/>
              </a:rPr>
              <a:t>Introduction</a:t>
            </a:r>
          </a:p>
        </p:txBody>
      </p:sp>
      <p:sp>
        <p:nvSpPr>
          <p:cNvPr name="AutoShape 5" id="5"/>
          <p:cNvSpPr/>
          <p:nvPr/>
        </p:nvSpPr>
        <p:spPr>
          <a:xfrm>
            <a:off x="5428240" y="1255067"/>
            <a:ext cx="6492240"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469711" y="1535429"/>
            <a:ext cx="15771436" cy="5620684"/>
          </a:xfrm>
          <a:prstGeom prst="rect">
            <a:avLst/>
          </a:prstGeom>
        </p:spPr>
        <p:txBody>
          <a:bodyPr anchor="t" rtlCol="false" tIns="0" lIns="0" bIns="0" rIns="0">
            <a:spAutoFit/>
          </a:bodyPr>
          <a:lstStyle/>
          <a:p>
            <a:pPr algn="just" marL="771753" indent="-385876" lvl="1">
              <a:lnSpc>
                <a:spcPts val="5004"/>
              </a:lnSpc>
              <a:buFont typeface="Arial"/>
              <a:buChar char="•"/>
            </a:pPr>
            <a:r>
              <a:rPr lang="en-US" sz="3574">
                <a:solidFill>
                  <a:srgbClr val="000000"/>
                </a:solidFill>
                <a:latin typeface="Canva Sans"/>
              </a:rPr>
              <a:t>Data analytics is the process of examining vast volumes of data to extract meaningful patterns, trends, and correlations.</a:t>
            </a:r>
          </a:p>
          <a:p>
            <a:pPr algn="just" marL="771753" indent="-385876" lvl="1">
              <a:lnSpc>
                <a:spcPts val="5004"/>
              </a:lnSpc>
              <a:buFont typeface="Arial"/>
              <a:buChar char="•"/>
            </a:pPr>
            <a:r>
              <a:rPr lang="en-US" sz="3574">
                <a:solidFill>
                  <a:srgbClr val="000000"/>
                </a:solidFill>
                <a:latin typeface="Canva Sans"/>
              </a:rPr>
              <a:t>In the context of the Titanic dataset, data analysis becomes a window through which we can do various analysis such as data manipulation, data visualization ,etc. </a:t>
            </a:r>
          </a:p>
          <a:p>
            <a:pPr algn="just" marL="771753" indent="-385876" lvl="1">
              <a:lnSpc>
                <a:spcPts val="5004"/>
              </a:lnSpc>
              <a:buFont typeface="Arial"/>
              <a:buChar char="•"/>
            </a:pPr>
            <a:r>
              <a:rPr lang="en-US" sz="3574">
                <a:solidFill>
                  <a:srgbClr val="000000"/>
                </a:solidFill>
                <a:latin typeface="Canva Sans"/>
              </a:rPr>
              <a:t>By applying robust data analysis techniques, we aim to uncover the factors that influenced survival rates, understand the demographics of the passengers, and reveal intriguing correlations within the dataset.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76561" y="150178"/>
            <a:ext cx="8105061"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Sniglet"/>
              </a:rPr>
              <a:t>Motivation</a:t>
            </a:r>
          </a:p>
        </p:txBody>
      </p:sp>
      <p:sp>
        <p:nvSpPr>
          <p:cNvPr name="AutoShape 3" id="3"/>
          <p:cNvSpPr/>
          <p:nvPr/>
        </p:nvSpPr>
        <p:spPr>
          <a:xfrm>
            <a:off x="5795633" y="1569976"/>
            <a:ext cx="6492240" cy="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0" y="6854141"/>
            <a:ext cx="4484733" cy="3432859"/>
          </a:xfrm>
          <a:custGeom>
            <a:avLst/>
            <a:gdLst/>
            <a:ahLst/>
            <a:cxnLst/>
            <a:rect r="r" b="b" t="t" l="l"/>
            <a:pathLst>
              <a:path h="3432859" w="4484733">
                <a:moveTo>
                  <a:pt x="0" y="0"/>
                </a:moveTo>
                <a:lnTo>
                  <a:pt x="4484733" y="0"/>
                </a:lnTo>
                <a:lnTo>
                  <a:pt x="4484733" y="3432859"/>
                </a:lnTo>
                <a:lnTo>
                  <a:pt x="0" y="34328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618670" y="0"/>
            <a:ext cx="2669330" cy="2654770"/>
          </a:xfrm>
          <a:custGeom>
            <a:avLst/>
            <a:gdLst/>
            <a:ahLst/>
            <a:cxnLst/>
            <a:rect r="r" b="b" t="t" l="l"/>
            <a:pathLst>
              <a:path h="2654770" w="2669330">
                <a:moveTo>
                  <a:pt x="0" y="0"/>
                </a:moveTo>
                <a:lnTo>
                  <a:pt x="2669330" y="0"/>
                </a:lnTo>
                <a:lnTo>
                  <a:pt x="2669330" y="2654770"/>
                </a:lnTo>
                <a:lnTo>
                  <a:pt x="0" y="2654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742331" y="2578570"/>
            <a:ext cx="14598844" cy="3980180"/>
          </a:xfrm>
          <a:prstGeom prst="rect">
            <a:avLst/>
          </a:prstGeom>
        </p:spPr>
        <p:txBody>
          <a:bodyPr anchor="t" rtlCol="false" tIns="0" lIns="0" bIns="0" rIns="0">
            <a:spAutoFit/>
          </a:bodyPr>
          <a:lstStyle/>
          <a:p>
            <a:pPr algn="ctr">
              <a:lnSpc>
                <a:spcPts val="5320"/>
              </a:lnSpc>
              <a:spcBef>
                <a:spcPct val="0"/>
              </a:spcBef>
            </a:pPr>
            <a:r>
              <a:rPr lang="en-US" sz="3800">
                <a:solidFill>
                  <a:srgbClr val="000000"/>
                </a:solidFill>
                <a:latin typeface="Canva Sans"/>
              </a:rPr>
              <a:t>The sinking of the Titanic is a well-known historical event, and the dataset provides information about the passengers on board, including their demographics, ticket class, cabin, fare, survival status, etc. Analyzing this dataset allows us to gain insights into various factors that might have influenced the survival of passengers during the tragedy.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61285"/>
            <a:ext cx="15333702" cy="1430849"/>
          </a:xfrm>
          <a:prstGeom prst="rect">
            <a:avLst/>
          </a:prstGeom>
        </p:spPr>
        <p:txBody>
          <a:bodyPr anchor="t" rtlCol="false" tIns="0" lIns="0" bIns="0" rIns="0">
            <a:spAutoFit/>
          </a:bodyPr>
          <a:lstStyle/>
          <a:p>
            <a:pPr algn="ctr">
              <a:lnSpc>
                <a:spcPts val="11715"/>
              </a:lnSpc>
            </a:pPr>
            <a:r>
              <a:rPr lang="en-US" sz="8367">
                <a:solidFill>
                  <a:srgbClr val="000000"/>
                </a:solidFill>
                <a:latin typeface="Sniglet"/>
              </a:rPr>
              <a:t>Details of Dataset</a:t>
            </a:r>
          </a:p>
        </p:txBody>
      </p:sp>
      <p:sp>
        <p:nvSpPr>
          <p:cNvPr name="AutoShape 3" id="3"/>
          <p:cNvSpPr/>
          <p:nvPr/>
        </p:nvSpPr>
        <p:spPr>
          <a:xfrm>
            <a:off x="3271308" y="11143397"/>
            <a:ext cx="6492240" cy="0"/>
          </a:xfrm>
          <a:prstGeom prst="line">
            <a:avLst/>
          </a:prstGeom>
          <a:ln cap="flat" w="38100">
            <a:solidFill>
              <a:srgbClr val="000000"/>
            </a:solidFill>
            <a:prstDash val="solid"/>
            <a:headEnd type="none" len="sm" w="sm"/>
            <a:tailEnd type="none" len="sm" w="sm"/>
          </a:ln>
        </p:spPr>
      </p:sp>
      <p:sp>
        <p:nvSpPr>
          <p:cNvPr name="AutoShape 4" id="4"/>
          <p:cNvSpPr/>
          <p:nvPr/>
        </p:nvSpPr>
        <p:spPr>
          <a:xfrm>
            <a:off x="4636441" y="1230792"/>
            <a:ext cx="8460420" cy="77544"/>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21573" y="7331610"/>
            <a:ext cx="4094342" cy="3134033"/>
          </a:xfrm>
          <a:custGeom>
            <a:avLst/>
            <a:gdLst/>
            <a:ahLst/>
            <a:cxnLst/>
            <a:rect r="r" b="b" t="t" l="l"/>
            <a:pathLst>
              <a:path h="3134033" w="4094342">
                <a:moveTo>
                  <a:pt x="0" y="0"/>
                </a:moveTo>
                <a:lnTo>
                  <a:pt x="4094342" y="0"/>
                </a:lnTo>
                <a:lnTo>
                  <a:pt x="4094342" y="3134032"/>
                </a:lnTo>
                <a:lnTo>
                  <a:pt x="0" y="31340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618670" y="0"/>
            <a:ext cx="2669330" cy="2654770"/>
          </a:xfrm>
          <a:custGeom>
            <a:avLst/>
            <a:gdLst/>
            <a:ahLst/>
            <a:cxnLst/>
            <a:rect r="r" b="b" t="t" l="l"/>
            <a:pathLst>
              <a:path h="2654770" w="2669330">
                <a:moveTo>
                  <a:pt x="0" y="0"/>
                </a:moveTo>
                <a:lnTo>
                  <a:pt x="2669330" y="0"/>
                </a:lnTo>
                <a:lnTo>
                  <a:pt x="2669330" y="2654770"/>
                </a:lnTo>
                <a:lnTo>
                  <a:pt x="0" y="2654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03344" y="2163597"/>
            <a:ext cx="8292207" cy="887095"/>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Canva Sans"/>
              </a:rPr>
              <a:t>Name: Titanic dataset</a:t>
            </a:r>
          </a:p>
        </p:txBody>
      </p:sp>
      <p:sp>
        <p:nvSpPr>
          <p:cNvPr name="TextBox 8" id="8"/>
          <p:cNvSpPr txBox="true"/>
          <p:nvPr/>
        </p:nvSpPr>
        <p:spPr>
          <a:xfrm rot="0">
            <a:off x="403344" y="3211309"/>
            <a:ext cx="9028415" cy="887095"/>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Canva Sans"/>
              </a:rPr>
              <a:t>Number of features: 14</a:t>
            </a:r>
          </a:p>
        </p:txBody>
      </p:sp>
      <p:sp>
        <p:nvSpPr>
          <p:cNvPr name="TextBox 9" id="9"/>
          <p:cNvSpPr txBox="true"/>
          <p:nvPr/>
        </p:nvSpPr>
        <p:spPr>
          <a:xfrm rot="0">
            <a:off x="403344" y="4259021"/>
            <a:ext cx="9028415" cy="887095"/>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Canva Sans"/>
              </a:rPr>
              <a:t>Number of records: 891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52967"/>
            <a:ext cx="4094342" cy="3134033"/>
          </a:xfrm>
          <a:custGeom>
            <a:avLst/>
            <a:gdLst/>
            <a:ahLst/>
            <a:cxnLst/>
            <a:rect r="r" b="b" t="t" l="l"/>
            <a:pathLst>
              <a:path h="3134033" w="4094342">
                <a:moveTo>
                  <a:pt x="0" y="0"/>
                </a:moveTo>
                <a:lnTo>
                  <a:pt x="4094342" y="0"/>
                </a:lnTo>
                <a:lnTo>
                  <a:pt x="4094342" y="3134033"/>
                </a:lnTo>
                <a:lnTo>
                  <a:pt x="0" y="3134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00835" y="0"/>
            <a:ext cx="2287165" cy="2274690"/>
          </a:xfrm>
          <a:custGeom>
            <a:avLst/>
            <a:gdLst/>
            <a:ahLst/>
            <a:cxnLst/>
            <a:rect r="r" b="b" t="t" l="l"/>
            <a:pathLst>
              <a:path h="2274690" w="2287165">
                <a:moveTo>
                  <a:pt x="0" y="0"/>
                </a:moveTo>
                <a:lnTo>
                  <a:pt x="2287165" y="0"/>
                </a:lnTo>
                <a:lnTo>
                  <a:pt x="2287165" y="2274690"/>
                </a:lnTo>
                <a:lnTo>
                  <a:pt x="0" y="2274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094342" y="-171450"/>
            <a:ext cx="8933041" cy="1482300"/>
          </a:xfrm>
          <a:prstGeom prst="rect">
            <a:avLst/>
          </a:prstGeom>
        </p:spPr>
        <p:txBody>
          <a:bodyPr anchor="t" rtlCol="false" tIns="0" lIns="0" bIns="0" rIns="0">
            <a:spAutoFit/>
          </a:bodyPr>
          <a:lstStyle/>
          <a:p>
            <a:pPr algn="ctr">
              <a:lnSpc>
                <a:spcPts val="12102"/>
              </a:lnSpc>
            </a:pPr>
            <a:r>
              <a:rPr lang="en-US" sz="8644">
                <a:solidFill>
                  <a:srgbClr val="000000"/>
                </a:solidFill>
                <a:latin typeface="Sniglet"/>
              </a:rPr>
              <a:t>Data Manipulation</a:t>
            </a:r>
          </a:p>
        </p:txBody>
      </p:sp>
      <p:sp>
        <p:nvSpPr>
          <p:cNvPr name="AutoShape 5" id="5"/>
          <p:cNvSpPr/>
          <p:nvPr/>
        </p:nvSpPr>
        <p:spPr>
          <a:xfrm>
            <a:off x="4094437" y="1265066"/>
            <a:ext cx="9154866" cy="45784"/>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419878" y="1726395"/>
            <a:ext cx="17868122" cy="2980690"/>
          </a:xfrm>
          <a:prstGeom prst="rect">
            <a:avLst/>
          </a:prstGeom>
        </p:spPr>
        <p:txBody>
          <a:bodyPr anchor="t" rtlCol="false" tIns="0" lIns="0" bIns="0" rIns="0">
            <a:spAutoFit/>
          </a:bodyPr>
          <a:lstStyle/>
          <a:p>
            <a:pPr>
              <a:lnSpc>
                <a:spcPts val="4759"/>
              </a:lnSpc>
            </a:pPr>
            <a:r>
              <a:rPr lang="en-US" sz="3399">
                <a:solidFill>
                  <a:srgbClr val="000000"/>
                </a:solidFill>
                <a:latin typeface="Canva Sans"/>
              </a:rPr>
              <a:t>Data manipulation is a fundamental process in data analysis that involves transforming and preparing raw data to make it suitable for further exploration and analysis. It encompasses a range of operations aimed at ensuring data quality, consistency, and usability. Missing values can be imputed or removed, while outliers can be addressed through various methods such as transformation.</a:t>
            </a:r>
          </a:p>
        </p:txBody>
      </p:sp>
      <p:sp>
        <p:nvSpPr>
          <p:cNvPr name="Freeform 7" id="7"/>
          <p:cNvSpPr/>
          <p:nvPr/>
        </p:nvSpPr>
        <p:spPr>
          <a:xfrm flipH="false" flipV="false" rot="0">
            <a:off x="4094342" y="4855871"/>
            <a:ext cx="14193658" cy="4203816"/>
          </a:xfrm>
          <a:custGeom>
            <a:avLst/>
            <a:gdLst/>
            <a:ahLst/>
            <a:cxnLst/>
            <a:rect r="r" b="b" t="t" l="l"/>
            <a:pathLst>
              <a:path h="4203816" w="14193658">
                <a:moveTo>
                  <a:pt x="0" y="0"/>
                </a:moveTo>
                <a:lnTo>
                  <a:pt x="14193658" y="0"/>
                </a:lnTo>
                <a:lnTo>
                  <a:pt x="14193658" y="4203816"/>
                </a:lnTo>
                <a:lnTo>
                  <a:pt x="0" y="4203816"/>
                </a:lnTo>
                <a:lnTo>
                  <a:pt x="0" y="0"/>
                </a:lnTo>
                <a:close/>
              </a:path>
            </a:pathLst>
          </a:custGeom>
          <a:blipFill>
            <a:blip r:embed="rId6"/>
            <a:stretch>
              <a:fillRect l="-7618"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2201" y="383493"/>
            <a:ext cx="16663598" cy="4499874"/>
          </a:xfrm>
          <a:custGeom>
            <a:avLst/>
            <a:gdLst/>
            <a:ahLst/>
            <a:cxnLst/>
            <a:rect r="r" b="b" t="t" l="l"/>
            <a:pathLst>
              <a:path h="4499874" w="16663598">
                <a:moveTo>
                  <a:pt x="0" y="0"/>
                </a:moveTo>
                <a:lnTo>
                  <a:pt x="16663598" y="0"/>
                </a:lnTo>
                <a:lnTo>
                  <a:pt x="16663598" y="4499874"/>
                </a:lnTo>
                <a:lnTo>
                  <a:pt x="0" y="4499874"/>
                </a:lnTo>
                <a:lnTo>
                  <a:pt x="0" y="0"/>
                </a:lnTo>
                <a:close/>
              </a:path>
            </a:pathLst>
          </a:custGeom>
          <a:blipFill>
            <a:blip r:embed="rId2"/>
            <a:stretch>
              <a:fillRect l="0" t="0" r="0" b="0"/>
            </a:stretch>
          </a:blipFill>
        </p:spPr>
      </p:sp>
      <p:sp>
        <p:nvSpPr>
          <p:cNvPr name="Freeform 3" id="3"/>
          <p:cNvSpPr/>
          <p:nvPr/>
        </p:nvSpPr>
        <p:spPr>
          <a:xfrm flipH="false" flipV="false" rot="0">
            <a:off x="812201" y="5143500"/>
            <a:ext cx="16663598" cy="5028087"/>
          </a:xfrm>
          <a:custGeom>
            <a:avLst/>
            <a:gdLst/>
            <a:ahLst/>
            <a:cxnLst/>
            <a:rect r="r" b="b" t="t" l="l"/>
            <a:pathLst>
              <a:path h="5028087" w="16663598">
                <a:moveTo>
                  <a:pt x="0" y="0"/>
                </a:moveTo>
                <a:lnTo>
                  <a:pt x="16663598" y="0"/>
                </a:lnTo>
                <a:lnTo>
                  <a:pt x="16663598" y="5028087"/>
                </a:lnTo>
                <a:lnTo>
                  <a:pt x="0" y="5028087"/>
                </a:lnTo>
                <a:lnTo>
                  <a:pt x="0" y="0"/>
                </a:lnTo>
                <a:close/>
              </a:path>
            </a:pathLst>
          </a:custGeom>
          <a:blipFill>
            <a:blip r:embed="rId3"/>
            <a:stretch>
              <a:fillRect l="0" t="0" r="0" b="0"/>
            </a:stretch>
          </a:blipFill>
        </p:spPr>
      </p:sp>
      <p:sp>
        <p:nvSpPr>
          <p:cNvPr name="Freeform 4" id="4"/>
          <p:cNvSpPr/>
          <p:nvPr/>
        </p:nvSpPr>
        <p:spPr>
          <a:xfrm flipH="false" flipV="false" rot="0">
            <a:off x="15099056" y="7730596"/>
            <a:ext cx="3188944" cy="2440992"/>
          </a:xfrm>
          <a:custGeom>
            <a:avLst/>
            <a:gdLst/>
            <a:ahLst/>
            <a:cxnLst/>
            <a:rect r="r" b="b" t="t" l="l"/>
            <a:pathLst>
              <a:path h="2440992" w="3188944">
                <a:moveTo>
                  <a:pt x="0" y="0"/>
                </a:moveTo>
                <a:lnTo>
                  <a:pt x="3188944" y="0"/>
                </a:lnTo>
                <a:lnTo>
                  <a:pt x="3188944" y="2440991"/>
                </a:lnTo>
                <a:lnTo>
                  <a:pt x="0" y="24409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61461" y="-19050"/>
            <a:ext cx="8747444" cy="1482300"/>
          </a:xfrm>
          <a:prstGeom prst="rect">
            <a:avLst/>
          </a:prstGeom>
        </p:spPr>
        <p:txBody>
          <a:bodyPr anchor="t" rtlCol="false" tIns="0" lIns="0" bIns="0" rIns="0">
            <a:spAutoFit/>
          </a:bodyPr>
          <a:lstStyle/>
          <a:p>
            <a:pPr algn="ctr">
              <a:lnSpc>
                <a:spcPts val="12102"/>
              </a:lnSpc>
            </a:pPr>
            <a:r>
              <a:rPr lang="en-US" sz="8644">
                <a:solidFill>
                  <a:srgbClr val="000000"/>
                </a:solidFill>
                <a:latin typeface="Sniglet"/>
              </a:rPr>
              <a:t>Data Visualization</a:t>
            </a:r>
          </a:p>
        </p:txBody>
      </p:sp>
      <p:sp>
        <p:nvSpPr>
          <p:cNvPr name="AutoShape 3" id="3"/>
          <p:cNvSpPr/>
          <p:nvPr/>
        </p:nvSpPr>
        <p:spPr>
          <a:xfrm flipV="true">
            <a:off x="5031881" y="1463250"/>
            <a:ext cx="8644117" cy="1905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8935183" y="1886267"/>
            <a:ext cx="8710167" cy="8174018"/>
          </a:xfrm>
          <a:custGeom>
            <a:avLst/>
            <a:gdLst/>
            <a:ahLst/>
            <a:cxnLst/>
            <a:rect r="r" b="b" t="t" l="l"/>
            <a:pathLst>
              <a:path h="8174018" w="8710167">
                <a:moveTo>
                  <a:pt x="0" y="0"/>
                </a:moveTo>
                <a:lnTo>
                  <a:pt x="8710167" y="0"/>
                </a:lnTo>
                <a:lnTo>
                  <a:pt x="8710167" y="8174019"/>
                </a:lnTo>
                <a:lnTo>
                  <a:pt x="0" y="8174019"/>
                </a:lnTo>
                <a:lnTo>
                  <a:pt x="0" y="0"/>
                </a:lnTo>
                <a:close/>
              </a:path>
            </a:pathLst>
          </a:custGeom>
          <a:blipFill>
            <a:blip r:embed="rId2"/>
            <a:stretch>
              <a:fillRect l="-11259" t="0" r="-24277" b="0"/>
            </a:stretch>
          </a:blipFill>
        </p:spPr>
      </p:sp>
      <p:sp>
        <p:nvSpPr>
          <p:cNvPr name="TextBox 5" id="5"/>
          <p:cNvSpPr txBox="true"/>
          <p:nvPr/>
        </p:nvSpPr>
        <p:spPr>
          <a:xfrm rot="0">
            <a:off x="368516" y="1819592"/>
            <a:ext cx="8566667" cy="65811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rPr>
              <a:t>Data visualization is the process of representing data and information visually through charts, graphs, maps, and other graphical elements. It is a powerful technique that allows us to effectively communicate complex concepts, patterns, and trends in a visual format. Data visualization transforms complex data into visual representations that enhance understanding, reveal patterns, and support decision-making.</a:t>
            </a:r>
          </a:p>
        </p:txBody>
      </p:sp>
      <p:sp>
        <p:nvSpPr>
          <p:cNvPr name="Freeform 6" id="6"/>
          <p:cNvSpPr/>
          <p:nvPr/>
        </p:nvSpPr>
        <p:spPr>
          <a:xfrm flipH="false" flipV="false" rot="0">
            <a:off x="16227534" y="0"/>
            <a:ext cx="2063533" cy="2052277"/>
          </a:xfrm>
          <a:custGeom>
            <a:avLst/>
            <a:gdLst/>
            <a:ahLst/>
            <a:cxnLst/>
            <a:rect r="r" b="b" t="t" l="l"/>
            <a:pathLst>
              <a:path h="2052277" w="2063533">
                <a:moveTo>
                  <a:pt x="0" y="0"/>
                </a:moveTo>
                <a:lnTo>
                  <a:pt x="2063532" y="0"/>
                </a:lnTo>
                <a:lnTo>
                  <a:pt x="2063532" y="2052277"/>
                </a:lnTo>
                <a:lnTo>
                  <a:pt x="0" y="20522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8400733"/>
            <a:ext cx="2464245" cy="1886267"/>
          </a:xfrm>
          <a:custGeom>
            <a:avLst/>
            <a:gdLst/>
            <a:ahLst/>
            <a:cxnLst/>
            <a:rect r="r" b="b" t="t" l="l"/>
            <a:pathLst>
              <a:path h="1886267" w="2464245">
                <a:moveTo>
                  <a:pt x="0" y="0"/>
                </a:moveTo>
                <a:lnTo>
                  <a:pt x="2464245" y="0"/>
                </a:lnTo>
                <a:lnTo>
                  <a:pt x="2464245" y="1886267"/>
                </a:lnTo>
                <a:lnTo>
                  <a:pt x="0" y="18862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1700" y="1376370"/>
            <a:ext cx="9375700" cy="7881930"/>
          </a:xfrm>
          <a:custGeom>
            <a:avLst/>
            <a:gdLst/>
            <a:ahLst/>
            <a:cxnLst/>
            <a:rect r="r" b="b" t="t" l="l"/>
            <a:pathLst>
              <a:path h="7881930" w="9375700">
                <a:moveTo>
                  <a:pt x="0" y="0"/>
                </a:moveTo>
                <a:lnTo>
                  <a:pt x="9375700" y="0"/>
                </a:lnTo>
                <a:lnTo>
                  <a:pt x="9375700" y="7881930"/>
                </a:lnTo>
                <a:lnTo>
                  <a:pt x="0" y="7881930"/>
                </a:lnTo>
                <a:lnTo>
                  <a:pt x="0" y="0"/>
                </a:lnTo>
                <a:close/>
              </a:path>
            </a:pathLst>
          </a:custGeom>
          <a:blipFill>
            <a:blip r:embed="rId2"/>
            <a:stretch>
              <a:fillRect l="-1098" t="0" r="-34359" b="0"/>
            </a:stretch>
          </a:blipFill>
        </p:spPr>
      </p:sp>
      <p:sp>
        <p:nvSpPr>
          <p:cNvPr name="Freeform 3" id="3"/>
          <p:cNvSpPr/>
          <p:nvPr/>
        </p:nvSpPr>
        <p:spPr>
          <a:xfrm flipH="false" flipV="false" rot="0">
            <a:off x="9411888" y="1665643"/>
            <a:ext cx="8419750" cy="7592657"/>
          </a:xfrm>
          <a:custGeom>
            <a:avLst/>
            <a:gdLst/>
            <a:ahLst/>
            <a:cxnLst/>
            <a:rect r="r" b="b" t="t" l="l"/>
            <a:pathLst>
              <a:path h="7592657" w="8419750">
                <a:moveTo>
                  <a:pt x="0" y="0"/>
                </a:moveTo>
                <a:lnTo>
                  <a:pt x="8419750" y="0"/>
                </a:lnTo>
                <a:lnTo>
                  <a:pt x="8419750" y="7592657"/>
                </a:lnTo>
                <a:lnTo>
                  <a:pt x="0" y="7592657"/>
                </a:lnTo>
                <a:lnTo>
                  <a:pt x="0" y="0"/>
                </a:lnTo>
                <a:close/>
              </a:path>
            </a:pathLst>
          </a:custGeom>
          <a:blipFill>
            <a:blip r:embed="rId3"/>
            <a:stretch>
              <a:fillRect l="-5051" t="0" r="-42442"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603818"/>
            <a:ext cx="8981352" cy="9102444"/>
          </a:xfrm>
          <a:custGeom>
            <a:avLst/>
            <a:gdLst/>
            <a:ahLst/>
            <a:cxnLst/>
            <a:rect r="r" b="b" t="t" l="l"/>
            <a:pathLst>
              <a:path h="9102444" w="8981352">
                <a:moveTo>
                  <a:pt x="0" y="0"/>
                </a:moveTo>
                <a:lnTo>
                  <a:pt x="8981352" y="0"/>
                </a:lnTo>
                <a:lnTo>
                  <a:pt x="8981352" y="9102444"/>
                </a:lnTo>
                <a:lnTo>
                  <a:pt x="0" y="9102444"/>
                </a:lnTo>
                <a:lnTo>
                  <a:pt x="0" y="0"/>
                </a:lnTo>
                <a:close/>
              </a:path>
            </a:pathLst>
          </a:custGeom>
          <a:blipFill>
            <a:blip r:embed="rId2"/>
            <a:stretch>
              <a:fillRect l="-10799" t="0" r="-39383" b="0"/>
            </a:stretch>
          </a:blipFill>
        </p:spPr>
      </p:sp>
      <p:sp>
        <p:nvSpPr>
          <p:cNvPr name="Freeform 3" id="3"/>
          <p:cNvSpPr/>
          <p:nvPr/>
        </p:nvSpPr>
        <p:spPr>
          <a:xfrm flipH="false" flipV="false" rot="0">
            <a:off x="246813" y="603818"/>
            <a:ext cx="8897187" cy="9079364"/>
          </a:xfrm>
          <a:custGeom>
            <a:avLst/>
            <a:gdLst/>
            <a:ahLst/>
            <a:cxnLst/>
            <a:rect r="r" b="b" t="t" l="l"/>
            <a:pathLst>
              <a:path h="9079364" w="8897187">
                <a:moveTo>
                  <a:pt x="0" y="0"/>
                </a:moveTo>
                <a:lnTo>
                  <a:pt x="8897187" y="0"/>
                </a:lnTo>
                <a:lnTo>
                  <a:pt x="8897187" y="9079364"/>
                </a:lnTo>
                <a:lnTo>
                  <a:pt x="0" y="9079364"/>
                </a:lnTo>
                <a:lnTo>
                  <a:pt x="0" y="0"/>
                </a:lnTo>
                <a:close/>
              </a:path>
            </a:pathLst>
          </a:custGeom>
          <a:blipFill>
            <a:blip r:embed="rId3"/>
            <a:stretch>
              <a:fillRect l="-13580" t="0" r="-44353"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DAFnq_PefDA</dc:identifier>
  <dcterms:modified xsi:type="dcterms:W3CDTF">2011-08-01T06:04:30Z</dcterms:modified>
  <cp:revision>1</cp:revision>
  <dc:title>Guided By, Name of the guide, Designation Presented By, Name of student- Exam Seat Number</dc:title>
</cp:coreProperties>
</file>