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sldIdLst>
    <p:sldId id="256" r:id="rId2"/>
    <p:sldId id="264" r:id="rId3"/>
    <p:sldId id="263" r:id="rId4"/>
    <p:sldId id="265" r:id="rId5"/>
    <p:sldId id="258" r:id="rId6"/>
    <p:sldId id="266" r:id="rId7"/>
    <p:sldId id="269" r:id="rId8"/>
    <p:sldId id="270" r:id="rId9"/>
    <p:sldId id="259" r:id="rId10"/>
    <p:sldId id="260" r:id="rId11"/>
    <p:sldId id="261" r:id="rId12"/>
    <p:sldId id="262" r:id="rId13"/>
    <p:sldId id="267" r:id="rId14"/>
    <p:sldId id="268"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8/1/2019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8/1/2019</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57200"/>
            <a:ext cx="5181600" cy="1470025"/>
          </a:xfrm>
        </p:spPr>
        <p:txBody>
          <a:bodyPr>
            <a:normAutofit/>
          </a:bodyPr>
          <a:lstStyle/>
          <a:p>
            <a:r>
              <a:rPr lang="en-IN" sz="5400" dirty="0">
                <a:solidFill>
                  <a:schemeClr val="tx1"/>
                </a:solidFill>
                <a:latin typeface="Algerian" pitchFamily="82" charset="0"/>
              </a:rPr>
              <a:t>Welcome</a:t>
            </a:r>
          </a:p>
        </p:txBody>
      </p:sp>
      <p:sp>
        <p:nvSpPr>
          <p:cNvPr id="3" name="Subtitle 2"/>
          <p:cNvSpPr>
            <a:spLocks noGrp="1"/>
          </p:cNvSpPr>
          <p:nvPr>
            <p:ph type="subTitle" idx="1"/>
          </p:nvPr>
        </p:nvSpPr>
        <p:spPr>
          <a:xfrm>
            <a:off x="6096000" y="5562600"/>
            <a:ext cx="2819400" cy="1066800"/>
          </a:xfrm>
        </p:spPr>
        <p:txBody>
          <a:bodyPr>
            <a:normAutofit/>
          </a:bodyPr>
          <a:lstStyle/>
          <a:p>
            <a:r>
              <a:rPr lang="en-IN" sz="2000" dirty="0">
                <a:solidFill>
                  <a:schemeClr val="tx1"/>
                </a:solidFill>
              </a:rPr>
              <a:t>- </a:t>
            </a:r>
            <a:r>
              <a:rPr lang="en-IN" sz="2000" dirty="0" err="1">
                <a:solidFill>
                  <a:schemeClr val="tx1"/>
                </a:solidFill>
              </a:rPr>
              <a:t>Rohan</a:t>
            </a:r>
            <a:r>
              <a:rPr lang="en-IN" sz="2000" dirty="0">
                <a:solidFill>
                  <a:schemeClr val="tx1"/>
                </a:solidFill>
              </a:rPr>
              <a:t> Thakur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956390"/>
            <a:ext cx="6172200" cy="3301409"/>
          </a:xfrm>
          <a:prstGeom prst="rect">
            <a:avLst/>
          </a:prstGeom>
        </p:spPr>
      </p:pic>
    </p:spTree>
    <p:extLst>
      <p:ext uri="{BB962C8B-B14F-4D97-AF65-F5344CB8AC3E}">
        <p14:creationId xmlns:p14="http://schemas.microsoft.com/office/powerpoint/2010/main" val="3301462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667000"/>
            <a:ext cx="7408333" cy="3450696"/>
          </a:xfrm>
        </p:spPr>
        <p:txBody>
          <a:bodyPr>
            <a:noAutofit/>
          </a:bodyPr>
          <a:lstStyle/>
          <a:p>
            <a:r>
              <a:rPr lang="en-US" dirty="0">
                <a:latin typeface="Times New Roman" pitchFamily="18" charset="0"/>
                <a:cs typeface="Times New Roman" pitchFamily="18" charset="0"/>
              </a:rPr>
              <a:t>Keyloggers can be installed when a user clicks on a link or opens an attachment/file from a phishing mail</a:t>
            </a:r>
          </a:p>
          <a:p>
            <a:r>
              <a:rPr lang="en-US" dirty="0">
                <a:latin typeface="Times New Roman" pitchFamily="18" charset="0"/>
                <a:cs typeface="Times New Roman" pitchFamily="18" charset="0"/>
              </a:rPr>
              <a:t>Keyloggers can be installed through webpage script. This is done by exploiting a vulnerable browser and the</a:t>
            </a:r>
          </a:p>
          <a:p>
            <a:r>
              <a:rPr lang="en-US" dirty="0" err="1">
                <a:latin typeface="Times New Roman" pitchFamily="18" charset="0"/>
                <a:cs typeface="Times New Roman" pitchFamily="18" charset="0"/>
              </a:rPr>
              <a:t>keylogger</a:t>
            </a:r>
            <a:r>
              <a:rPr lang="en-US" dirty="0">
                <a:latin typeface="Times New Roman" pitchFamily="18" charset="0"/>
                <a:cs typeface="Times New Roman" pitchFamily="18" charset="0"/>
              </a:rPr>
              <a:t> is launched when the user visits the malicious website.</a:t>
            </a:r>
          </a:p>
          <a:p>
            <a:r>
              <a:rPr lang="en-US" dirty="0">
                <a:latin typeface="Times New Roman" pitchFamily="18" charset="0"/>
                <a:cs typeface="Times New Roman" pitchFamily="18" charset="0"/>
              </a:rPr>
              <a:t>a </a:t>
            </a:r>
            <a:r>
              <a:rPr lang="en-US" dirty="0" err="1">
                <a:latin typeface="Times New Roman" pitchFamily="18" charset="0"/>
                <a:cs typeface="Times New Roman" pitchFamily="18" charset="0"/>
              </a:rPr>
              <a:t>keylogger</a:t>
            </a:r>
            <a:r>
              <a:rPr lang="en-US" dirty="0">
                <a:latin typeface="Times New Roman" pitchFamily="18" charset="0"/>
                <a:cs typeface="Times New Roman" pitchFamily="18" charset="0"/>
              </a:rPr>
              <a:t> can be installed via a web page script which exploits a browser vulnerability. The program will automatically be launched when a user visits an infected site</a:t>
            </a:r>
          </a:p>
          <a:p>
            <a:endParaRPr lang="en-IN" dirty="0">
              <a:latin typeface="Times New Roman" pitchFamily="18" charset="0"/>
              <a:cs typeface="Times New Roman" pitchFamily="18" charset="0"/>
            </a:endParaRPr>
          </a:p>
        </p:txBody>
      </p:sp>
      <p:sp>
        <p:nvSpPr>
          <p:cNvPr id="2" name="Title 1"/>
          <p:cNvSpPr>
            <a:spLocks noGrp="1"/>
          </p:cNvSpPr>
          <p:nvPr>
            <p:ph type="title"/>
          </p:nvPr>
        </p:nvSpPr>
        <p:spPr/>
        <p:txBody>
          <a:bodyPr>
            <a:normAutofit fontScale="90000"/>
          </a:bodyPr>
          <a:lstStyle/>
          <a:p>
            <a:r>
              <a:rPr lang="en-US" cap="all" dirty="0">
                <a:solidFill>
                  <a:schemeClr val="tx1"/>
                </a:solidFill>
                <a:latin typeface="Algerian" pitchFamily="82" charset="0"/>
              </a:rPr>
              <a:t>HOW KEYLOGGERS SPREAD</a:t>
            </a:r>
            <a:br>
              <a:rPr lang="en-US" cap="all" dirty="0">
                <a:solidFill>
                  <a:schemeClr val="tx1"/>
                </a:solidFill>
                <a:latin typeface="Algerian" pitchFamily="82" charset="0"/>
              </a:rPr>
            </a:br>
            <a:endParaRPr lang="en-IN" dirty="0">
              <a:solidFill>
                <a:schemeClr val="tx1"/>
              </a:solidFill>
              <a:latin typeface="Algerian" pitchFamily="82" charset="0"/>
            </a:endParaRPr>
          </a:p>
        </p:txBody>
      </p:sp>
    </p:spTree>
    <p:extLst>
      <p:ext uri="{BB962C8B-B14F-4D97-AF65-F5344CB8AC3E}">
        <p14:creationId xmlns:p14="http://schemas.microsoft.com/office/powerpoint/2010/main" val="1176438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dirty="0">
                <a:latin typeface="Times New Roman" pitchFamily="18" charset="0"/>
                <a:cs typeface="Times New Roman" pitchFamily="18" charset="0"/>
              </a:rPr>
              <a:t>Take caution when opening attachments: Keyloggers can be present in files received through email, chats, P2P networks, text messages or even social networks. If someone sends you an email out of the cold or the contents of the email are asking for your personal information, chances are there's a </a:t>
            </a:r>
            <a:r>
              <a:rPr lang="en-US" dirty="0" err="1">
                <a:latin typeface="Times New Roman" pitchFamily="18" charset="0"/>
                <a:cs typeface="Times New Roman" pitchFamily="18" charset="0"/>
              </a:rPr>
              <a:t>keylogger</a:t>
            </a:r>
            <a:r>
              <a:rPr lang="en-US" dirty="0">
                <a:latin typeface="Times New Roman" pitchFamily="18" charset="0"/>
                <a:cs typeface="Times New Roman" pitchFamily="18" charset="0"/>
              </a:rPr>
              <a:t> in there somewhere.</a:t>
            </a:r>
          </a:p>
          <a:p>
            <a:r>
              <a:rPr lang="en-US" b="1" dirty="0">
                <a:latin typeface="Times New Roman" pitchFamily="18" charset="0"/>
                <a:cs typeface="Times New Roman" pitchFamily="18" charset="0"/>
              </a:rPr>
              <a:t>Use a comprehensive security system: </a:t>
            </a:r>
            <a:r>
              <a:rPr lang="en-US" dirty="0">
                <a:latin typeface="Times New Roman" pitchFamily="18" charset="0"/>
                <a:cs typeface="Times New Roman" pitchFamily="18" charset="0"/>
              </a:rPr>
              <a:t>Install a good Antivirus Product with the latest virus definitions</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2" name="Title 1"/>
          <p:cNvSpPr>
            <a:spLocks noGrp="1"/>
          </p:cNvSpPr>
          <p:nvPr>
            <p:ph type="title"/>
          </p:nvPr>
        </p:nvSpPr>
        <p:spPr>
          <a:xfrm>
            <a:off x="457200" y="533400"/>
            <a:ext cx="8229600" cy="1252728"/>
          </a:xfrm>
        </p:spPr>
        <p:txBody>
          <a:bodyPr>
            <a:normAutofit fontScale="90000"/>
          </a:bodyPr>
          <a:lstStyle/>
          <a:p>
            <a:r>
              <a:rPr lang="en-US" cap="all" dirty="0">
                <a:solidFill>
                  <a:schemeClr val="tx1"/>
                </a:solidFill>
                <a:latin typeface="Algerian" pitchFamily="82" charset="0"/>
              </a:rPr>
              <a:t>HOW TO PROTECT YOURSELF FROM KEYLOGGERS</a:t>
            </a:r>
            <a:br>
              <a:rPr lang="en-US" cap="all" dirty="0">
                <a:solidFill>
                  <a:schemeClr val="tx1"/>
                </a:solidFill>
                <a:latin typeface="Algerian" pitchFamily="82" charset="0"/>
              </a:rPr>
            </a:br>
            <a:endParaRPr lang="en-IN" dirty="0">
              <a:solidFill>
                <a:schemeClr val="tx1"/>
              </a:solidFill>
              <a:latin typeface="Algerian" pitchFamily="82" charset="0"/>
            </a:endParaRPr>
          </a:p>
        </p:txBody>
      </p:sp>
    </p:spTree>
    <p:extLst>
      <p:ext uri="{BB962C8B-B14F-4D97-AF65-F5344CB8AC3E}">
        <p14:creationId xmlns:p14="http://schemas.microsoft.com/office/powerpoint/2010/main" val="3150231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b="1" dirty="0">
                <a:latin typeface="Times New Roman" pitchFamily="18" charset="0"/>
                <a:cs typeface="Times New Roman" pitchFamily="18" charset="0"/>
              </a:rPr>
              <a:t>Use of Virtual Keyboard: </a:t>
            </a:r>
            <a:r>
              <a:rPr lang="en-US" dirty="0">
                <a:latin typeface="Times New Roman" pitchFamily="18" charset="0"/>
                <a:cs typeface="Times New Roman" pitchFamily="18" charset="0"/>
              </a:rPr>
              <a:t>Virtual Keyboard helps to avoid personal data interception by the hackers. It is a software used to allow the users to input characters without the actual need for physical keys.</a:t>
            </a:r>
          </a:p>
          <a:p>
            <a:r>
              <a:rPr lang="en-US" b="1" dirty="0">
                <a:latin typeface="Times New Roman" pitchFamily="18" charset="0"/>
                <a:cs typeface="Times New Roman" pitchFamily="18" charset="0"/>
              </a:rPr>
              <a:t>Implement Two Factor Authentication: </a:t>
            </a:r>
            <a:r>
              <a:rPr lang="en-US" dirty="0">
                <a:latin typeface="Times New Roman" pitchFamily="18" charset="0"/>
                <a:cs typeface="Times New Roman" pitchFamily="18" charset="0"/>
              </a:rPr>
              <a:t>Strict implementation of Two-factor authentication through        one time passwords would help users protect their sensitive  credentials, as one-time password is momentary and the hackers cannot use the same detected password the next time.</a:t>
            </a:r>
          </a:p>
          <a:p>
            <a:endParaRPr lang="en-US"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749718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683508-BBE9-544A-9A30-5DCCBA68D70B}"/>
              </a:ext>
            </a:extLst>
          </p:cNvPr>
          <p:cNvSpPr>
            <a:spLocks noGrp="1"/>
          </p:cNvSpPr>
          <p:nvPr>
            <p:ph idx="1"/>
          </p:nvPr>
        </p:nvSpPr>
        <p:spPr>
          <a:xfrm>
            <a:off x="872067" y="2365291"/>
            <a:ext cx="7408333" cy="3760872"/>
          </a:xfrm>
        </p:spPr>
        <p:txBody>
          <a:bodyPr/>
          <a:lstStyle/>
          <a:p>
            <a:r>
              <a:rPr lang="en-GB" i="0">
                <a:solidFill>
                  <a:srgbClr val="333333"/>
                </a:solidFill>
                <a:effectLst/>
                <a:latin typeface="Open Sans"/>
              </a:rPr>
              <a:t>Differentiate between Productivity and Idleness</a:t>
            </a:r>
          </a:p>
          <a:p>
            <a:r>
              <a:rPr lang="en-GB" i="0">
                <a:solidFill>
                  <a:srgbClr val="333333"/>
                </a:solidFill>
                <a:effectLst/>
                <a:latin typeface="Open Sans"/>
              </a:rPr>
              <a:t>Maintaining a check on your children</a:t>
            </a:r>
          </a:p>
          <a:p>
            <a:r>
              <a:rPr lang="en-GB" i="0">
                <a:solidFill>
                  <a:srgbClr val="333333"/>
                </a:solidFill>
                <a:effectLst/>
                <a:latin typeface="Open Sans"/>
              </a:rPr>
              <a:t>Monitoring the activities of a particular person</a:t>
            </a:r>
          </a:p>
          <a:p>
            <a:r>
              <a:rPr lang="en-GB" i="0">
                <a:solidFill>
                  <a:srgbClr val="333333"/>
                </a:solidFill>
                <a:effectLst/>
                <a:latin typeface="Open Sans"/>
              </a:rPr>
              <a:t>Storing Passwords of Social Media Profiles</a:t>
            </a:r>
          </a:p>
          <a:p>
            <a:r>
              <a:rPr lang="en-GB" i="0">
                <a:solidFill>
                  <a:srgbClr val="333333"/>
                </a:solidFill>
                <a:effectLst/>
                <a:latin typeface="Open Sans"/>
              </a:rPr>
              <a:t>Ethical Hacking</a:t>
            </a:r>
          </a:p>
          <a:p>
            <a:endParaRPr lang="en-US"/>
          </a:p>
        </p:txBody>
      </p:sp>
      <p:sp>
        <p:nvSpPr>
          <p:cNvPr id="3" name="Title 2">
            <a:extLst>
              <a:ext uri="{FF2B5EF4-FFF2-40B4-BE49-F238E27FC236}">
                <a16:creationId xmlns:a16="http://schemas.microsoft.com/office/drawing/2014/main" id="{EC6C2BD6-F128-464B-92FF-8B6DF1552CB2}"/>
              </a:ext>
            </a:extLst>
          </p:cNvPr>
          <p:cNvSpPr>
            <a:spLocks noGrp="1"/>
          </p:cNvSpPr>
          <p:nvPr>
            <p:ph type="title"/>
          </p:nvPr>
        </p:nvSpPr>
        <p:spPr/>
        <p:txBody>
          <a:bodyPr/>
          <a:lstStyle/>
          <a:p>
            <a:r>
              <a:rPr lang="en-GB"/>
              <a:t>Advantages of Keylogger</a:t>
            </a:r>
            <a:endParaRPr lang="en-US"/>
          </a:p>
        </p:txBody>
      </p:sp>
    </p:spTree>
    <p:extLst>
      <p:ext uri="{BB962C8B-B14F-4D97-AF65-F5344CB8AC3E}">
        <p14:creationId xmlns:p14="http://schemas.microsoft.com/office/powerpoint/2010/main" val="1936659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497317-C4F6-3B49-AB2B-C1352FCB1C03}"/>
              </a:ext>
            </a:extLst>
          </p:cNvPr>
          <p:cNvSpPr>
            <a:spLocks noGrp="1"/>
          </p:cNvSpPr>
          <p:nvPr>
            <p:ph idx="1"/>
          </p:nvPr>
        </p:nvSpPr>
        <p:spPr>
          <a:xfrm>
            <a:off x="916864" y="2693386"/>
            <a:ext cx="7408333" cy="3450696"/>
          </a:xfrm>
        </p:spPr>
        <p:txBody>
          <a:bodyPr/>
          <a:lstStyle/>
          <a:p>
            <a:r>
              <a:rPr lang="en-GB"/>
              <a:t>In the Cyber ​​Cafe, Keylogger Software was used so that any illegal activity could be detected.
Most of the keylogger software is now used for wrong work. Hackers install Remotely Keylogger Software on any computer and then stole all information that is happening on that computer.</a:t>
            </a:r>
            <a:endParaRPr lang="en-US"/>
          </a:p>
        </p:txBody>
      </p:sp>
      <p:sp>
        <p:nvSpPr>
          <p:cNvPr id="3" name="Title 2">
            <a:extLst>
              <a:ext uri="{FF2B5EF4-FFF2-40B4-BE49-F238E27FC236}">
                <a16:creationId xmlns:a16="http://schemas.microsoft.com/office/drawing/2014/main" id="{A3AB3318-870C-3547-8D0A-78F2E11F4CF4}"/>
              </a:ext>
            </a:extLst>
          </p:cNvPr>
          <p:cNvSpPr>
            <a:spLocks noGrp="1"/>
          </p:cNvSpPr>
          <p:nvPr>
            <p:ph type="title"/>
          </p:nvPr>
        </p:nvSpPr>
        <p:spPr/>
        <p:txBody>
          <a:bodyPr/>
          <a:lstStyle/>
          <a:p>
            <a:r>
              <a:rPr lang="en-GB"/>
              <a:t>Disadvantages of Keylogger</a:t>
            </a:r>
            <a:endParaRPr lang="en-US"/>
          </a:p>
        </p:txBody>
      </p:sp>
    </p:spTree>
    <p:extLst>
      <p:ext uri="{BB962C8B-B14F-4D97-AF65-F5344CB8AC3E}">
        <p14:creationId xmlns:p14="http://schemas.microsoft.com/office/powerpoint/2010/main" val="2254148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D0B413A-7C9E-FA46-B14B-55C7AB717C64}"/>
              </a:ext>
            </a:extLst>
          </p:cNvPr>
          <p:cNvSpPr>
            <a:spLocks noGrp="1"/>
          </p:cNvSpPr>
          <p:nvPr>
            <p:ph idx="1"/>
          </p:nvPr>
        </p:nvSpPr>
        <p:spPr/>
        <p:txBody>
          <a:bodyPr>
            <a:normAutofit/>
          </a:bodyPr>
          <a:lstStyle/>
          <a:p>
            <a:pPr algn="ctr"/>
            <a:r>
              <a:rPr lang="en-GB" sz="5400" b="1"/>
              <a:t>Thank you. </a:t>
            </a:r>
            <a:endParaRPr lang="en-US" sz="5400" b="1"/>
          </a:p>
        </p:txBody>
      </p:sp>
      <p:sp>
        <p:nvSpPr>
          <p:cNvPr id="3" name="Title 2">
            <a:extLst>
              <a:ext uri="{FF2B5EF4-FFF2-40B4-BE49-F238E27FC236}">
                <a16:creationId xmlns:a16="http://schemas.microsoft.com/office/drawing/2014/main" id="{A5C2486E-4662-FB44-80FF-2C5EB50291B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555481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590800"/>
            <a:ext cx="6108192" cy="3276600"/>
          </a:xfrm>
        </p:spPr>
        <p:txBody>
          <a:bodyPr>
            <a:noAutofit/>
          </a:bodyPr>
          <a:lstStyle/>
          <a:p>
            <a:r>
              <a:rPr lang="en-US" dirty="0">
                <a:solidFill>
                  <a:schemeClr val="tx1"/>
                </a:solidFill>
                <a:latin typeface="Times New Roman" pitchFamily="18" charset="0"/>
                <a:cs typeface="Times New Roman" pitchFamily="18" charset="0"/>
              </a:rPr>
              <a:t>What is a Keylogger?</a:t>
            </a:r>
          </a:p>
          <a:p>
            <a:r>
              <a:rPr lang="en-US" dirty="0">
                <a:solidFill>
                  <a:schemeClr val="tx1"/>
                </a:solidFill>
                <a:latin typeface="Times New Roman" pitchFamily="18" charset="0"/>
                <a:cs typeface="Times New Roman" pitchFamily="18" charset="0"/>
              </a:rPr>
              <a:t>What information </a:t>
            </a:r>
            <a:r>
              <a:rPr lang="en-US" dirty="0" err="1">
                <a:solidFill>
                  <a:schemeClr val="tx1"/>
                </a:solidFill>
                <a:latin typeface="Times New Roman" pitchFamily="18" charset="0"/>
                <a:cs typeface="Times New Roman" pitchFamily="18" charset="0"/>
              </a:rPr>
              <a:t>keylogger</a:t>
            </a:r>
            <a:r>
              <a:rPr lang="en-US" dirty="0">
                <a:solidFill>
                  <a:schemeClr val="tx1"/>
                </a:solidFill>
                <a:latin typeface="Times New Roman" pitchFamily="18" charset="0"/>
                <a:cs typeface="Times New Roman" pitchFamily="18" charset="0"/>
              </a:rPr>
              <a:t> collect?</a:t>
            </a:r>
          </a:p>
          <a:p>
            <a:r>
              <a:rPr lang="en-US" dirty="0">
                <a:solidFill>
                  <a:schemeClr val="tx1"/>
                </a:solidFill>
                <a:latin typeface="Times New Roman" pitchFamily="18" charset="0"/>
                <a:cs typeface="Times New Roman" pitchFamily="18" charset="0"/>
              </a:rPr>
              <a:t>Why Keyloggers Are A Threat?</a:t>
            </a:r>
          </a:p>
          <a:p>
            <a:r>
              <a:rPr lang="en-IN" dirty="0">
                <a:solidFill>
                  <a:schemeClr val="tx1"/>
                </a:solidFill>
                <a:latin typeface="Times New Roman" pitchFamily="18" charset="0"/>
                <a:cs typeface="Times New Roman" pitchFamily="18" charset="0"/>
              </a:rPr>
              <a:t>Objectives of </a:t>
            </a:r>
            <a:r>
              <a:rPr lang="en-IN" dirty="0" err="1">
                <a:solidFill>
                  <a:schemeClr val="tx1"/>
                </a:solidFill>
                <a:latin typeface="Times New Roman" pitchFamily="18" charset="0"/>
                <a:cs typeface="Times New Roman" pitchFamily="18" charset="0"/>
              </a:rPr>
              <a:t>keylogger</a:t>
            </a:r>
            <a:r>
              <a:rPr lang="en-IN" dirty="0">
                <a:solidFill>
                  <a:schemeClr val="tx1"/>
                </a:solidFill>
                <a:latin typeface="Times New Roman" pitchFamily="18" charset="0"/>
                <a:cs typeface="Times New Roman" pitchFamily="18" charset="0"/>
              </a:rPr>
              <a:t>.</a:t>
            </a:r>
          </a:p>
          <a:p>
            <a:r>
              <a:rPr lang="en-US" dirty="0">
                <a:solidFill>
                  <a:schemeClr val="tx1"/>
                </a:solidFill>
                <a:latin typeface="Times New Roman" pitchFamily="18" charset="0"/>
                <a:cs typeface="Times New Roman" pitchFamily="18" charset="0"/>
              </a:rPr>
              <a:t>How Keyloggers Spread?</a:t>
            </a:r>
          </a:p>
          <a:p>
            <a:r>
              <a:rPr lang="en-US" dirty="0">
                <a:solidFill>
                  <a:schemeClr val="tx1"/>
                </a:solidFill>
                <a:latin typeface="Times New Roman" pitchFamily="18" charset="0"/>
                <a:cs typeface="Times New Roman" pitchFamily="18" charset="0"/>
              </a:rPr>
              <a:t>How To Protect Yourself From Keyloggers?</a:t>
            </a:r>
            <a:br>
              <a:rPr lang="en-US" cap="all" dirty="0">
                <a:solidFill>
                  <a:schemeClr val="tx1"/>
                </a:solidFill>
                <a:latin typeface="Times New Roman" pitchFamily="18" charset="0"/>
                <a:cs typeface="Times New Roman" pitchFamily="18" charset="0"/>
              </a:rPr>
            </a:br>
            <a:br>
              <a:rPr lang="en-US" cap="all" dirty="0">
                <a:solidFill>
                  <a:schemeClr val="tx1"/>
                </a:solidFill>
                <a:latin typeface="Times New Roman" pitchFamily="18" charset="0"/>
                <a:cs typeface="Times New Roman" pitchFamily="18" charset="0"/>
              </a:rPr>
            </a:br>
            <a:br>
              <a:rPr lang="en-US" cap="all" dirty="0">
                <a:solidFill>
                  <a:schemeClr val="tx1"/>
                </a:solidFill>
                <a:latin typeface="Times New Roman" pitchFamily="18" charset="0"/>
                <a:cs typeface="Times New Roman" pitchFamily="18" charset="0"/>
              </a:rPr>
            </a:br>
            <a:br>
              <a:rPr lang="en-US" dirty="0">
                <a:solidFill>
                  <a:schemeClr val="tx1"/>
                </a:solidFill>
                <a:latin typeface="Times New Roman" pitchFamily="18" charset="0"/>
                <a:cs typeface="Times New Roman" pitchFamily="18" charset="0"/>
              </a:rPr>
            </a:br>
            <a:endParaRPr lang="en-IN" dirty="0">
              <a:solidFill>
                <a:schemeClr val="tx1"/>
              </a:solidFill>
              <a:latin typeface="Times New Roman" pitchFamily="18" charset="0"/>
              <a:cs typeface="Times New Roman" pitchFamily="18" charset="0"/>
            </a:endParaRPr>
          </a:p>
        </p:txBody>
      </p:sp>
      <p:sp>
        <p:nvSpPr>
          <p:cNvPr id="2" name="Title 1"/>
          <p:cNvSpPr>
            <a:spLocks noGrp="1"/>
          </p:cNvSpPr>
          <p:nvPr>
            <p:ph type="title"/>
          </p:nvPr>
        </p:nvSpPr>
        <p:spPr>
          <a:xfrm>
            <a:off x="1371600" y="685800"/>
            <a:ext cx="7498080" cy="1143000"/>
          </a:xfrm>
        </p:spPr>
        <p:txBody>
          <a:bodyPr>
            <a:normAutofit fontScale="90000"/>
          </a:bodyPr>
          <a:lstStyle/>
          <a:p>
            <a:br>
              <a:rPr lang="en-IN" dirty="0">
                <a:solidFill>
                  <a:schemeClr val="tx1"/>
                </a:solidFill>
                <a:effectLst/>
                <a:latin typeface="Algerian" pitchFamily="82" charset="0"/>
              </a:rPr>
            </a:br>
            <a:r>
              <a:rPr lang="en-IN" dirty="0">
                <a:solidFill>
                  <a:schemeClr val="tx1"/>
                </a:solidFill>
                <a:effectLst/>
                <a:latin typeface="Algerian" pitchFamily="82" charset="0"/>
              </a:rPr>
              <a:t>Contents</a:t>
            </a:r>
            <a:br>
              <a:rPr lang="en-IN" dirty="0">
                <a:solidFill>
                  <a:schemeClr val="tx1"/>
                </a:solidFill>
                <a:latin typeface="Algerian" pitchFamily="82" charset="0"/>
              </a:rPr>
            </a:br>
            <a:endParaRPr lang="en-IN" dirty="0">
              <a:solidFill>
                <a:schemeClr val="tx1"/>
              </a:solidFill>
              <a:latin typeface="Algerian" pitchFamily="82" charset="0"/>
            </a:endParaRPr>
          </a:p>
        </p:txBody>
      </p:sp>
    </p:spTree>
    <p:extLst>
      <p:ext uri="{BB962C8B-B14F-4D97-AF65-F5344CB8AC3E}">
        <p14:creationId xmlns:p14="http://schemas.microsoft.com/office/powerpoint/2010/main" val="1739230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latin typeface="Times New Roman" pitchFamily="18" charset="0"/>
                <a:cs typeface="Times New Roman" pitchFamily="18" charset="0"/>
              </a:rPr>
              <a:t>At its most basic definition, a </a:t>
            </a:r>
            <a:r>
              <a:rPr lang="en-US" dirty="0" err="1">
                <a:latin typeface="Times New Roman" pitchFamily="18" charset="0"/>
                <a:cs typeface="Times New Roman" pitchFamily="18" charset="0"/>
              </a:rPr>
              <a:t>keylogger</a:t>
            </a:r>
            <a:r>
              <a:rPr lang="en-US" dirty="0">
                <a:latin typeface="Times New Roman" pitchFamily="18" charset="0"/>
                <a:cs typeface="Times New Roman" pitchFamily="18" charset="0"/>
              </a:rPr>
              <a:t> is a function which records or keystrokes on a computer. Taken at this basic level, a </a:t>
            </a:r>
            <a:r>
              <a:rPr lang="en-US" dirty="0" err="1">
                <a:latin typeface="Times New Roman" pitchFamily="18" charset="0"/>
                <a:cs typeface="Times New Roman" pitchFamily="18" charset="0"/>
              </a:rPr>
              <a:t>keylogger</a:t>
            </a:r>
            <a:r>
              <a:rPr lang="en-US" dirty="0">
                <a:latin typeface="Times New Roman" pitchFamily="18" charset="0"/>
                <a:cs typeface="Times New Roman" pitchFamily="18" charset="0"/>
              </a:rPr>
              <a:t> looks absolutely harmless. In the hands of a hacker or a cybercriminal, a </a:t>
            </a:r>
            <a:r>
              <a:rPr lang="en-US" dirty="0" err="1">
                <a:latin typeface="Times New Roman" pitchFamily="18" charset="0"/>
                <a:cs typeface="Times New Roman" pitchFamily="18" charset="0"/>
              </a:rPr>
              <a:t>keylogger</a:t>
            </a:r>
            <a:r>
              <a:rPr lang="en-US" dirty="0">
                <a:latin typeface="Times New Roman" pitchFamily="18" charset="0"/>
                <a:cs typeface="Times New Roman" pitchFamily="18" charset="0"/>
              </a:rPr>
              <a:t> is a potent tool to steal away your information.</a:t>
            </a:r>
          </a:p>
          <a:p>
            <a:r>
              <a:rPr lang="en-US" dirty="0">
                <a:latin typeface="Times New Roman" pitchFamily="18" charset="0"/>
                <a:cs typeface="Times New Roman" pitchFamily="18" charset="0"/>
              </a:rPr>
              <a:t>We'll talk about how a </a:t>
            </a:r>
            <a:r>
              <a:rPr lang="en-US" dirty="0" err="1">
                <a:latin typeface="Times New Roman" pitchFamily="18" charset="0"/>
                <a:cs typeface="Times New Roman" pitchFamily="18" charset="0"/>
              </a:rPr>
              <a:t>keylogger</a:t>
            </a:r>
            <a:r>
              <a:rPr lang="en-US" dirty="0">
                <a:latin typeface="Times New Roman" pitchFamily="18" charset="0"/>
                <a:cs typeface="Times New Roman" pitchFamily="18" charset="0"/>
              </a:rPr>
              <a:t> works, how cybercriminals install it on your computer, and what you can do to avoid being a victim. You'll know what is a </a:t>
            </a:r>
            <a:r>
              <a:rPr lang="en-US" dirty="0" err="1">
                <a:latin typeface="Times New Roman" pitchFamily="18" charset="0"/>
                <a:cs typeface="Times New Roman" pitchFamily="18" charset="0"/>
              </a:rPr>
              <a:t>keylogger</a:t>
            </a:r>
            <a:r>
              <a:rPr lang="en-US" dirty="0">
                <a:latin typeface="Times New Roman" pitchFamily="18" charset="0"/>
                <a:cs typeface="Times New Roman" pitchFamily="18" charset="0"/>
              </a:rPr>
              <a:t> when we're done.</a:t>
            </a: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2" name="Title 1"/>
          <p:cNvSpPr>
            <a:spLocks noGrp="1"/>
          </p:cNvSpPr>
          <p:nvPr>
            <p:ph type="title"/>
          </p:nvPr>
        </p:nvSpPr>
        <p:spPr/>
        <p:txBody>
          <a:bodyPr>
            <a:normAutofit fontScale="90000"/>
          </a:bodyPr>
          <a:lstStyle/>
          <a:p>
            <a:r>
              <a:rPr lang="en-US" dirty="0">
                <a:solidFill>
                  <a:schemeClr val="tx1"/>
                </a:solidFill>
                <a:latin typeface="Algerian" pitchFamily="82" charset="0"/>
              </a:rPr>
              <a:t> What is a Keylogger?</a:t>
            </a:r>
            <a:br>
              <a:rPr lang="en-US" dirty="0">
                <a:solidFill>
                  <a:schemeClr val="tx1"/>
                </a:solidFill>
                <a:latin typeface="Algerian" pitchFamily="82" charset="0"/>
              </a:rPr>
            </a:br>
            <a:endParaRPr lang="en-IN" dirty="0">
              <a:solidFill>
                <a:schemeClr val="tx1"/>
              </a:solidFill>
              <a:latin typeface="Algerian" pitchFamily="82" charset="0"/>
            </a:endParaRPr>
          </a:p>
        </p:txBody>
      </p:sp>
    </p:spTree>
    <p:extLst>
      <p:ext uri="{BB962C8B-B14F-4D97-AF65-F5344CB8AC3E}">
        <p14:creationId xmlns:p14="http://schemas.microsoft.com/office/powerpoint/2010/main" val="2023520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46996" y="2674938"/>
            <a:ext cx="5817392" cy="3878262"/>
          </a:xfrm>
        </p:spPr>
      </p:pic>
      <p:sp>
        <p:nvSpPr>
          <p:cNvPr id="2" name="Title 1"/>
          <p:cNvSpPr>
            <a:spLocks noGrp="1"/>
          </p:cNvSpPr>
          <p:nvPr>
            <p:ph type="title"/>
          </p:nvPr>
        </p:nvSpPr>
        <p:spPr>
          <a:xfrm>
            <a:off x="457200" y="533400"/>
            <a:ext cx="8229600" cy="1252728"/>
          </a:xfrm>
        </p:spPr>
        <p:txBody>
          <a:bodyPr>
            <a:normAutofit fontScale="90000"/>
          </a:bodyPr>
          <a:lstStyle/>
          <a:p>
            <a:r>
              <a:rPr lang="en-US" dirty="0">
                <a:solidFill>
                  <a:schemeClr val="tx1"/>
                </a:solidFill>
                <a:latin typeface="Algerian" pitchFamily="82" charset="0"/>
                <a:cs typeface="Times New Roman" pitchFamily="18" charset="0"/>
              </a:rPr>
              <a:t>What information </a:t>
            </a:r>
            <a:r>
              <a:rPr lang="en-US" dirty="0" err="1">
                <a:solidFill>
                  <a:schemeClr val="tx1"/>
                </a:solidFill>
                <a:latin typeface="Algerian" pitchFamily="82" charset="0"/>
                <a:cs typeface="Times New Roman" pitchFamily="18" charset="0"/>
              </a:rPr>
              <a:t>keylogger</a:t>
            </a:r>
            <a:r>
              <a:rPr lang="en-US" dirty="0">
                <a:solidFill>
                  <a:schemeClr val="tx1"/>
                </a:solidFill>
                <a:latin typeface="Algerian" pitchFamily="82" charset="0"/>
                <a:cs typeface="Times New Roman" pitchFamily="18" charset="0"/>
              </a:rPr>
              <a:t> collect</a:t>
            </a:r>
            <a:br>
              <a:rPr lang="en-US" dirty="0">
                <a:solidFill>
                  <a:schemeClr val="tx1"/>
                </a:solidFill>
                <a:latin typeface="Algerian" pitchFamily="82" charset="0"/>
                <a:cs typeface="Times New Roman" pitchFamily="18" charset="0"/>
              </a:rPr>
            </a:br>
            <a:endParaRPr lang="en-IN" dirty="0">
              <a:latin typeface="Algerian" pitchFamily="82" charset="0"/>
            </a:endParaRPr>
          </a:p>
        </p:txBody>
      </p:sp>
    </p:spTree>
    <p:extLst>
      <p:ext uri="{BB962C8B-B14F-4D97-AF65-F5344CB8AC3E}">
        <p14:creationId xmlns:p14="http://schemas.microsoft.com/office/powerpoint/2010/main" val="3823760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514600"/>
            <a:ext cx="5638800" cy="3810000"/>
          </a:xfrm>
        </p:spPr>
        <p:txBody>
          <a:bodyPr>
            <a:noAutofit/>
          </a:bodyPr>
          <a:lstStyle/>
          <a:p>
            <a:r>
              <a:rPr lang="en-US" dirty="0">
                <a:latin typeface="Times New Roman" pitchFamily="18" charset="0"/>
                <a:cs typeface="Times New Roman" pitchFamily="18" charset="0"/>
              </a:rPr>
              <a:t>Keyloggers are a serious threat to users and the users' data, as they track the keystrokes to intercept passwords and other sensitive information typed in through the keyboard. This gives hackers the benefit of access to PIN codes and account numbers, passwords to online shopping sites, email ids, email logins, and other confidential information, etc.</a:t>
            </a:r>
          </a:p>
          <a:p>
            <a:endParaRPr lang="en-IN" dirty="0">
              <a:latin typeface="Times New Roman" pitchFamily="18" charset="0"/>
              <a:cs typeface="Times New Roman" pitchFamily="18" charset="0"/>
            </a:endParaRPr>
          </a:p>
        </p:txBody>
      </p:sp>
      <p:sp>
        <p:nvSpPr>
          <p:cNvPr id="2" name="Title 1"/>
          <p:cNvSpPr>
            <a:spLocks noGrp="1"/>
          </p:cNvSpPr>
          <p:nvPr>
            <p:ph type="title"/>
          </p:nvPr>
        </p:nvSpPr>
        <p:spPr>
          <a:xfrm>
            <a:off x="533400" y="609600"/>
            <a:ext cx="8229600" cy="1252728"/>
          </a:xfrm>
        </p:spPr>
        <p:txBody>
          <a:bodyPr>
            <a:normAutofit fontScale="90000"/>
          </a:bodyPr>
          <a:lstStyle/>
          <a:p>
            <a:r>
              <a:rPr lang="en-US" cap="all" dirty="0">
                <a:solidFill>
                  <a:schemeClr val="tx1"/>
                </a:solidFill>
                <a:latin typeface="Algerian" pitchFamily="82" charset="0"/>
              </a:rPr>
              <a:t>WHY KEYLOGGERS ARE A THREAT</a:t>
            </a:r>
            <a:br>
              <a:rPr lang="en-US" cap="all" dirty="0">
                <a:solidFill>
                  <a:schemeClr val="tx1"/>
                </a:solidFill>
                <a:latin typeface="Algerian" pitchFamily="82" charset="0"/>
              </a:rPr>
            </a:br>
            <a:endParaRPr lang="en-IN" dirty="0">
              <a:solidFill>
                <a:schemeClr val="tx1"/>
              </a:solidFill>
              <a:latin typeface="Algerian" pitchFamily="82" charset="0"/>
            </a:endParaRPr>
          </a:p>
        </p:txBody>
      </p:sp>
    </p:spTree>
    <p:extLst>
      <p:ext uri="{BB962C8B-B14F-4D97-AF65-F5344CB8AC3E}">
        <p14:creationId xmlns:p14="http://schemas.microsoft.com/office/powerpoint/2010/main" val="1713772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905000"/>
            <a:ext cx="5181600" cy="3785652"/>
          </a:xfrm>
          <a:prstGeom prst="rect">
            <a:avLst/>
          </a:prstGeom>
          <a:noFill/>
        </p:spPr>
        <p:txBody>
          <a:bodyPr wrap="square" rtlCol="0">
            <a:spAutoFit/>
          </a:bodyPr>
          <a:lstStyle/>
          <a:p>
            <a:pPr marL="342900" indent="-342900">
              <a:buFont typeface="Wingdings" pitchFamily="2" charset="2"/>
              <a:buChar char="v"/>
            </a:pPr>
            <a:r>
              <a:rPr lang="en-US" sz="2400" dirty="0">
                <a:solidFill>
                  <a:schemeClr val="tx2">
                    <a:lumMod val="75000"/>
                  </a:schemeClr>
                </a:solidFill>
                <a:latin typeface="Times New Roman" pitchFamily="18" charset="0"/>
                <a:cs typeface="Times New Roman" pitchFamily="18" charset="0"/>
              </a:rPr>
              <a:t>When the hackers get access to the users' private and sensitive information, they can take advantage of the extracted data to perform online money transaction the user's account. Keyloggers can sometimes be used as a spying tool to compromise business</a:t>
            </a:r>
          </a:p>
          <a:p>
            <a:r>
              <a:rPr lang="en-US" sz="2400" dirty="0">
                <a:solidFill>
                  <a:schemeClr val="tx2">
                    <a:lumMod val="75000"/>
                  </a:schemeClr>
                </a:solidFill>
                <a:latin typeface="Times New Roman" pitchFamily="18" charset="0"/>
                <a:cs typeface="Times New Roman" pitchFamily="18" charset="0"/>
              </a:rPr>
              <a:t>and state-owned company's data.</a:t>
            </a:r>
          </a:p>
          <a:p>
            <a:endParaRPr lang="en-IN" sz="2400" dirty="0">
              <a:solidFill>
                <a:schemeClr val="tx2">
                  <a:lumMod val="60000"/>
                  <a:lumOff val="4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310" y="3043451"/>
            <a:ext cx="3562350" cy="3810000"/>
          </a:xfrm>
          <a:prstGeom prst="rect">
            <a:avLst/>
          </a:prstGeom>
        </p:spPr>
      </p:pic>
    </p:spTree>
    <p:extLst>
      <p:ext uri="{BB962C8B-B14F-4D97-AF65-F5344CB8AC3E}">
        <p14:creationId xmlns:p14="http://schemas.microsoft.com/office/powerpoint/2010/main" val="1344259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BFF96-DFC1-E74A-90D2-616F3F1271E0}"/>
              </a:ext>
            </a:extLst>
          </p:cNvPr>
          <p:cNvSpPr>
            <a:spLocks noGrp="1"/>
          </p:cNvSpPr>
          <p:nvPr>
            <p:ph type="title"/>
          </p:nvPr>
        </p:nvSpPr>
        <p:spPr/>
        <p:txBody>
          <a:bodyPr/>
          <a:lstStyle/>
          <a:p>
            <a:r>
              <a:rPr lang="en-GB"/>
              <a:t>How does Keylogger work?</a:t>
            </a:r>
            <a:endParaRPr lang="en-US"/>
          </a:p>
        </p:txBody>
      </p:sp>
      <p:sp>
        <p:nvSpPr>
          <p:cNvPr id="3" name="Content Placeholder 2">
            <a:extLst>
              <a:ext uri="{FF2B5EF4-FFF2-40B4-BE49-F238E27FC236}">
                <a16:creationId xmlns:a16="http://schemas.microsoft.com/office/drawing/2014/main" id="{C9F5858D-A638-1646-BF19-B2B721D6733F}"/>
              </a:ext>
            </a:extLst>
          </p:cNvPr>
          <p:cNvSpPr>
            <a:spLocks noGrp="1"/>
          </p:cNvSpPr>
          <p:nvPr>
            <p:ph idx="1"/>
          </p:nvPr>
        </p:nvSpPr>
        <p:spPr>
          <a:xfrm>
            <a:off x="872067" y="2666508"/>
            <a:ext cx="7408333" cy="3450696"/>
          </a:xfrm>
        </p:spPr>
        <p:txBody>
          <a:bodyPr>
            <a:normAutofit lnSpcReduction="10000"/>
          </a:bodyPr>
          <a:lstStyle/>
          <a:p>
            <a:r>
              <a:rPr lang="en-GB"/>
              <a:t>If a computer has a Keylogger install, then it saves the activity of that computer secretly. For example..
Save any password entered by the user in Computer.
Save all website URLs searched for
Record all applications running on the computer.
Record all Instant Messaging.
Store Email Remote Location.</a:t>
            </a:r>
            <a:endParaRPr lang="en-US"/>
          </a:p>
        </p:txBody>
      </p:sp>
    </p:spTree>
    <p:extLst>
      <p:ext uri="{BB962C8B-B14F-4D97-AF65-F5344CB8AC3E}">
        <p14:creationId xmlns:p14="http://schemas.microsoft.com/office/powerpoint/2010/main" val="3486270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C1FA1DE-225E-E245-9001-0C2B2DD76E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1538" y="2828097"/>
            <a:ext cx="7408862" cy="3144907"/>
          </a:xfrm>
          <a:prstGeom prst="rect">
            <a:avLst/>
          </a:prstGeom>
        </p:spPr>
      </p:pic>
      <p:sp>
        <p:nvSpPr>
          <p:cNvPr id="3" name="Title 2">
            <a:extLst>
              <a:ext uri="{FF2B5EF4-FFF2-40B4-BE49-F238E27FC236}">
                <a16:creationId xmlns:a16="http://schemas.microsoft.com/office/drawing/2014/main" id="{A8D554FA-6CA3-9845-A6D3-52D22A4823F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501589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362200"/>
            <a:ext cx="7408333" cy="3450696"/>
          </a:xfrm>
        </p:spPr>
        <p:txBody>
          <a:bodyPr>
            <a:noAutofit/>
          </a:bodyPr>
          <a:lstStyle/>
          <a:p>
            <a:r>
              <a:rPr lang="en-US" dirty="0">
                <a:latin typeface="Times New Roman" pitchFamily="18" charset="0"/>
                <a:cs typeface="Times New Roman" pitchFamily="18" charset="0"/>
              </a:rPr>
              <a:t>The main objective of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is to interfere in the chain of events that happen when a key is pressed and when the data is displayed on the monitor as a result of a keystroke. </a:t>
            </a:r>
          </a:p>
          <a:p>
            <a:r>
              <a:rPr lang="en-US" dirty="0">
                <a:latin typeface="Times New Roman" pitchFamily="18" charset="0"/>
                <a:cs typeface="Times New Roman" pitchFamily="18" charset="0"/>
              </a:rPr>
              <a:t>A </a:t>
            </a:r>
            <a:r>
              <a:rPr lang="en-US" dirty="0" err="1">
                <a:latin typeface="Times New Roman" pitchFamily="18" charset="0"/>
                <a:cs typeface="Times New Roman" pitchFamily="18" charset="0"/>
              </a:rPr>
              <a:t>keylogger</a:t>
            </a:r>
            <a:r>
              <a:rPr lang="en-US" dirty="0">
                <a:latin typeface="Times New Roman" pitchFamily="18" charset="0"/>
                <a:cs typeface="Times New Roman" pitchFamily="18" charset="0"/>
              </a:rPr>
              <a:t> can be done by introducing a wiring or a hardware bug in the keyboard, to achieve video surveillance; terminating input and/or output; or by also implementing the use of a filter driver in the keyboard stack; and demanding data from the user's keyboard using generalized documented methods</a:t>
            </a:r>
            <a:endParaRPr lang="en-IN"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IN" dirty="0">
                <a:solidFill>
                  <a:schemeClr val="tx1"/>
                </a:solidFill>
                <a:latin typeface="Algerian" pitchFamily="82" charset="0"/>
              </a:rPr>
              <a:t>Objectives of </a:t>
            </a:r>
            <a:r>
              <a:rPr lang="en-IN" dirty="0" err="1">
                <a:solidFill>
                  <a:schemeClr val="tx1"/>
                </a:solidFill>
                <a:latin typeface="Algerian" pitchFamily="82" charset="0"/>
              </a:rPr>
              <a:t>keylogger</a:t>
            </a:r>
            <a:endParaRPr lang="en-IN" dirty="0">
              <a:solidFill>
                <a:schemeClr val="tx1"/>
              </a:solidFill>
              <a:latin typeface="Algerian" pitchFamily="82" charset="0"/>
            </a:endParaRPr>
          </a:p>
        </p:txBody>
      </p:sp>
    </p:spTree>
    <p:extLst>
      <p:ext uri="{BB962C8B-B14F-4D97-AF65-F5344CB8AC3E}">
        <p14:creationId xmlns:p14="http://schemas.microsoft.com/office/powerpoint/2010/main" val="1368390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47</TotalTime>
  <Words>570</Words>
  <Application>Microsoft Office PowerPoint</Application>
  <PresentationFormat>On-screen Show (4:3)</PresentationFormat>
  <Paragraphs>31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Waveform</vt:lpstr>
      <vt:lpstr>Welcome</vt:lpstr>
      <vt:lpstr> Contents </vt:lpstr>
      <vt:lpstr> What is a Keylogger? </vt:lpstr>
      <vt:lpstr>What information keylogger collect </vt:lpstr>
      <vt:lpstr>WHY KEYLOGGERS ARE A THREAT </vt:lpstr>
      <vt:lpstr>PowerPoint Presentation</vt:lpstr>
      <vt:lpstr>How does Keylogger work?</vt:lpstr>
      <vt:lpstr>PowerPoint Presentation</vt:lpstr>
      <vt:lpstr>Objectives of keylogger</vt:lpstr>
      <vt:lpstr>HOW KEYLOGGERS SPREAD </vt:lpstr>
      <vt:lpstr>HOW TO PROTECT YOURSELF FROM KEYLOGGERS </vt:lpstr>
      <vt:lpstr>PowerPoint Presentation</vt:lpstr>
      <vt:lpstr>Advantages of Keylogger</vt:lpstr>
      <vt:lpstr>Disadvantages of Keylogger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ckt</dc:creator>
  <cp:lastModifiedBy>Shubham Patil</cp:lastModifiedBy>
  <cp:revision>21</cp:revision>
  <dcterms:created xsi:type="dcterms:W3CDTF">2006-08-16T00:00:00Z</dcterms:created>
  <dcterms:modified xsi:type="dcterms:W3CDTF">2019-08-01T06:57:08Z</dcterms:modified>
</cp:coreProperties>
</file>