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3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9BA8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019" y="1512061"/>
            <a:ext cx="9907905" cy="2269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457200"/>
                </a:moveTo>
                <a:lnTo>
                  <a:pt x="0" y="457200"/>
                </a:lnTo>
                <a:lnTo>
                  <a:pt x="0" y="0"/>
                </a:lnTo>
                <a:lnTo>
                  <a:pt x="12188952" y="0"/>
                </a:lnTo>
                <a:lnTo>
                  <a:pt x="12188952" y="4572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93533" y="1891029"/>
            <a:ext cx="9966960" cy="12700"/>
          </a:xfrm>
          <a:custGeom>
            <a:avLst/>
            <a:gdLst/>
            <a:ahLst/>
            <a:cxnLst/>
            <a:rect l="l" t="t" r="r" b="b"/>
            <a:pathLst>
              <a:path w="9966960" h="12700">
                <a:moveTo>
                  <a:pt x="9966960" y="12700"/>
                </a:moveTo>
                <a:lnTo>
                  <a:pt x="0" y="12700"/>
                </a:lnTo>
                <a:lnTo>
                  <a:pt x="0" y="0"/>
                </a:lnTo>
                <a:lnTo>
                  <a:pt x="9966960" y="0"/>
                </a:lnTo>
                <a:lnTo>
                  <a:pt x="9966960" y="127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457200"/>
                </a:moveTo>
                <a:lnTo>
                  <a:pt x="0" y="457200"/>
                </a:lnTo>
                <a:lnTo>
                  <a:pt x="0" y="0"/>
                </a:lnTo>
                <a:lnTo>
                  <a:pt x="12188952" y="0"/>
                </a:lnTo>
                <a:lnTo>
                  <a:pt x="12188952" y="4572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465035"/>
            <a:ext cx="9715500" cy="1189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2989" y="2152014"/>
            <a:ext cx="10066020" cy="1624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8493" y="3052737"/>
            <a:ext cx="5930900" cy="1183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dirty="0" sz="4000" spc="-20">
                <a:solidFill>
                  <a:srgbClr val="252525"/>
                </a:solidFill>
                <a:latin typeface="Bookman Old Style"/>
                <a:cs typeface="Bookman Old Style"/>
              </a:rPr>
              <a:t>BFSI</a:t>
            </a:r>
            <a:endParaRPr sz="4000">
              <a:latin typeface="Bookman Old Style"/>
              <a:cs typeface="Bookman Old Style"/>
            </a:endParaRPr>
          </a:p>
          <a:p>
            <a:pPr marL="12700">
              <a:lnSpc>
                <a:spcPts val="4560"/>
              </a:lnSpc>
            </a:pPr>
            <a:r>
              <a:rPr dirty="0" sz="4000" spc="-25">
                <a:solidFill>
                  <a:srgbClr val="252525"/>
                </a:solidFill>
                <a:latin typeface="Bookman Old Style"/>
                <a:cs typeface="Bookman Old Style"/>
              </a:rPr>
              <a:t>Credit</a:t>
            </a:r>
            <a:r>
              <a:rPr dirty="0" sz="4000" spc="-290">
                <a:solidFill>
                  <a:srgbClr val="252525"/>
                </a:solidFill>
                <a:latin typeface="Bookman Old Style"/>
                <a:cs typeface="Bookman Old Style"/>
              </a:rPr>
              <a:t> </a:t>
            </a:r>
            <a:r>
              <a:rPr dirty="0" sz="4000" spc="-10">
                <a:solidFill>
                  <a:srgbClr val="252525"/>
                </a:solidFill>
                <a:latin typeface="Bookman Old Style"/>
                <a:cs typeface="Bookman Old Style"/>
              </a:rPr>
              <a:t>Score</a:t>
            </a:r>
            <a:r>
              <a:rPr dirty="0" sz="4000" spc="-290">
                <a:solidFill>
                  <a:srgbClr val="252525"/>
                </a:solidFill>
                <a:latin typeface="Bookman Old Style"/>
                <a:cs typeface="Bookman Old Style"/>
              </a:rPr>
              <a:t> </a:t>
            </a:r>
            <a:r>
              <a:rPr dirty="0" sz="4000">
                <a:solidFill>
                  <a:srgbClr val="252525"/>
                </a:solidFill>
                <a:latin typeface="Bookman Old Style"/>
                <a:cs typeface="Bookman Old Style"/>
              </a:rPr>
              <a:t>Case</a:t>
            </a:r>
            <a:r>
              <a:rPr dirty="0" sz="4000" spc="-290">
                <a:solidFill>
                  <a:srgbClr val="252525"/>
                </a:solidFill>
                <a:latin typeface="Bookman Old Style"/>
                <a:cs typeface="Bookman Old Style"/>
              </a:rPr>
              <a:t> </a:t>
            </a:r>
            <a:r>
              <a:rPr dirty="0" sz="4000" spc="-10">
                <a:solidFill>
                  <a:srgbClr val="252525"/>
                </a:solidFill>
                <a:latin typeface="Bookman Old Style"/>
                <a:cs typeface="Bookman Old Style"/>
              </a:rPr>
              <a:t>Study</a:t>
            </a:r>
            <a:endParaRPr sz="4000">
              <a:latin typeface="Bookman Old Style"/>
              <a:cs typeface="Bookman Old Styl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68493" y="4509541"/>
            <a:ext cx="4578350" cy="165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9940">
              <a:lnSpc>
                <a:spcPct val="148600"/>
              </a:lnSpc>
              <a:spcBef>
                <a:spcPts val="100"/>
              </a:spcBef>
            </a:pPr>
            <a:r>
              <a:rPr dirty="0" sz="2400" spc="165">
                <a:latin typeface="Times New Roman"/>
                <a:cs typeface="Times New Roman"/>
              </a:rPr>
              <a:t>RAGHUVEER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VEMPATY </a:t>
            </a:r>
            <a:r>
              <a:rPr dirty="0" sz="2400" spc="145">
                <a:latin typeface="Times New Roman"/>
                <a:cs typeface="Times New Roman"/>
              </a:rPr>
              <a:t>SHREY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TOSHNIWAL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2400" spc="145">
                <a:solidFill>
                  <a:srgbClr val="252525"/>
                </a:solidFill>
                <a:latin typeface="Times New Roman"/>
                <a:cs typeface="Times New Roman"/>
              </a:rPr>
              <a:t>ANKIT</a:t>
            </a:r>
            <a:r>
              <a:rPr dirty="0" sz="2400" spc="3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252525"/>
                </a:solidFill>
                <a:latin typeface="Times New Roman"/>
                <a:cs typeface="Times New Roman"/>
              </a:rPr>
              <a:t>KUMAR</a:t>
            </a:r>
            <a:r>
              <a:rPr dirty="0" sz="2400" spc="40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252525"/>
                </a:solidFill>
                <a:latin typeface="Times New Roman"/>
                <a:cs typeface="Times New Roman"/>
              </a:rPr>
              <a:t>SRIVASTAVA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427751" y="4492574"/>
            <a:ext cx="5636260" cy="12700"/>
          </a:xfrm>
          <a:custGeom>
            <a:avLst/>
            <a:gdLst/>
            <a:ahLst/>
            <a:cxnLst/>
            <a:rect l="l" t="t" r="r" b="b"/>
            <a:pathLst>
              <a:path w="5636259" h="12700">
                <a:moveTo>
                  <a:pt x="5636107" y="12700"/>
                </a:moveTo>
                <a:lnTo>
                  <a:pt x="0" y="12700"/>
                </a:lnTo>
                <a:lnTo>
                  <a:pt x="0" y="0"/>
                </a:lnTo>
                <a:lnTo>
                  <a:pt x="5636107" y="0"/>
                </a:lnTo>
                <a:lnTo>
                  <a:pt x="5636107" y="127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0317" y="2707157"/>
            <a:ext cx="383412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 i="1">
                <a:solidFill>
                  <a:srgbClr val="000000"/>
                </a:solidFill>
                <a:latin typeface="Bookman Old Style"/>
                <a:cs typeface="Bookman Old Style"/>
              </a:rPr>
              <a:t>THANK</a:t>
            </a:r>
            <a:r>
              <a:rPr dirty="0" sz="4800" spc="-55" b="1" i="1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dirty="0" sz="4800" spc="-25" b="1" i="1">
                <a:solidFill>
                  <a:srgbClr val="000000"/>
                </a:solidFill>
                <a:latin typeface="Bookman Old Style"/>
                <a:cs typeface="Bookman Old Style"/>
              </a:rPr>
              <a:t>YOU</a:t>
            </a:r>
            <a:endParaRPr sz="48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algn="just" marL="12700" marR="5080">
              <a:lnSpc>
                <a:spcPts val="3460"/>
              </a:lnSpc>
              <a:spcBef>
                <a:spcPts val="535"/>
              </a:spcBef>
            </a:pP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Credit</a:t>
            </a:r>
            <a:r>
              <a:rPr dirty="0" sz="3200" spc="-7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risk</a:t>
            </a:r>
            <a:r>
              <a:rPr dirty="0" sz="3200" spc="-7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analysis</a:t>
            </a:r>
            <a:r>
              <a:rPr dirty="0" sz="3200" spc="-7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will</a:t>
            </a:r>
            <a:r>
              <a:rPr dirty="0" sz="3200" spc="-7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help</a:t>
            </a:r>
            <a:r>
              <a:rPr dirty="0" sz="3200" spc="-7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the</a:t>
            </a:r>
            <a:r>
              <a:rPr dirty="0" sz="3200" spc="-6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company</a:t>
            </a:r>
            <a:r>
              <a:rPr dirty="0" sz="3200" spc="-6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to</a:t>
            </a:r>
            <a:r>
              <a:rPr dirty="0" sz="3200" spc="-6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-20" i="1">
                <a:solidFill>
                  <a:srgbClr val="FFFFFF"/>
                </a:solidFill>
                <a:latin typeface="Bookman Old Style"/>
                <a:cs typeface="Bookman Old Style"/>
              </a:rPr>
              <a:t>make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a</a:t>
            </a:r>
            <a:r>
              <a:rPr dirty="0" sz="3200" spc="69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305" i="1">
                <a:solidFill>
                  <a:srgbClr val="FFFFFF"/>
                </a:solidFill>
                <a:latin typeface="Bookman Old Style"/>
                <a:cs typeface="Bookman Old Style"/>
              </a:rPr>
              <a:t>decision</a:t>
            </a:r>
            <a:r>
              <a:rPr dirty="0" sz="3200" spc="700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235" i="1">
                <a:solidFill>
                  <a:srgbClr val="FFFFFF"/>
                </a:solidFill>
                <a:latin typeface="Bookman Old Style"/>
                <a:cs typeface="Bookman Old Style"/>
              </a:rPr>
              <a:t>for</a:t>
            </a:r>
            <a:r>
              <a:rPr dirty="0" sz="3200" spc="720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250" i="1">
                <a:solidFill>
                  <a:srgbClr val="FFFFFF"/>
                </a:solidFill>
                <a:latin typeface="Bookman Old Style"/>
                <a:cs typeface="Bookman Old Style"/>
              </a:rPr>
              <a:t>loan</a:t>
            </a:r>
            <a:r>
              <a:rPr dirty="0" sz="3200" spc="700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300" i="1">
                <a:solidFill>
                  <a:srgbClr val="FFFFFF"/>
                </a:solidFill>
                <a:latin typeface="Bookman Old Style"/>
                <a:cs typeface="Bookman Old Style"/>
              </a:rPr>
              <a:t>approval</a:t>
            </a:r>
            <a:r>
              <a:rPr dirty="0" sz="3200" spc="730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280" i="1">
                <a:solidFill>
                  <a:srgbClr val="FFFFFF"/>
                </a:solidFill>
                <a:latin typeface="Bookman Old Style"/>
                <a:cs typeface="Bookman Old Style"/>
              </a:rPr>
              <a:t>based</a:t>
            </a:r>
            <a:r>
              <a:rPr dirty="0" sz="3200" spc="72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170" i="1">
                <a:solidFill>
                  <a:srgbClr val="FFFFFF"/>
                </a:solidFill>
                <a:latin typeface="Bookman Old Style"/>
                <a:cs typeface="Bookman Old Style"/>
              </a:rPr>
              <a:t>on</a:t>
            </a:r>
            <a:r>
              <a:rPr dirty="0" sz="3200" spc="710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210" i="1">
                <a:solidFill>
                  <a:srgbClr val="FFFFFF"/>
                </a:solidFill>
                <a:latin typeface="Bookman Old Style"/>
                <a:cs typeface="Bookman Old Style"/>
              </a:rPr>
              <a:t>the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applicant’s</a:t>
            </a:r>
            <a:r>
              <a:rPr dirty="0" sz="3200" spc="10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profile.</a:t>
            </a:r>
            <a:r>
              <a:rPr dirty="0" sz="3200" spc="1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Which</a:t>
            </a:r>
            <a:r>
              <a:rPr dirty="0" sz="3200" spc="10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controls</a:t>
            </a:r>
            <a:r>
              <a:rPr dirty="0" sz="3200" spc="2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loss</a:t>
            </a:r>
            <a:r>
              <a:rPr dirty="0" sz="3200" spc="20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i="1">
                <a:solidFill>
                  <a:srgbClr val="FFFFFF"/>
                </a:solidFill>
                <a:latin typeface="Bookman Old Style"/>
                <a:cs typeface="Bookman Old Style"/>
              </a:rPr>
              <a:t>of</a:t>
            </a:r>
            <a:r>
              <a:rPr dirty="0" sz="3200" spc="30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-10" i="1">
                <a:solidFill>
                  <a:srgbClr val="FFFFFF"/>
                </a:solidFill>
                <a:latin typeface="Bookman Old Style"/>
                <a:cs typeface="Bookman Old Style"/>
              </a:rPr>
              <a:t>business </a:t>
            </a:r>
            <a:r>
              <a:rPr dirty="0" sz="3200" spc="60" i="1">
                <a:solidFill>
                  <a:srgbClr val="FFFFFF"/>
                </a:solidFill>
                <a:latin typeface="Bookman Old Style"/>
                <a:cs typeface="Bookman Old Style"/>
              </a:rPr>
              <a:t>to</a:t>
            </a:r>
            <a:r>
              <a:rPr dirty="0" sz="3200" spc="254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75" i="1">
                <a:solidFill>
                  <a:srgbClr val="FFFFFF"/>
                </a:solidFill>
                <a:latin typeface="Bookman Old Style"/>
                <a:cs typeface="Bookman Old Style"/>
              </a:rPr>
              <a:t>the</a:t>
            </a:r>
            <a:r>
              <a:rPr dirty="0" sz="3200" spc="26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95" i="1">
                <a:solidFill>
                  <a:srgbClr val="FFFFFF"/>
                </a:solidFill>
                <a:latin typeface="Bookman Old Style"/>
                <a:cs typeface="Bookman Old Style"/>
              </a:rPr>
              <a:t>company</a:t>
            </a:r>
            <a:r>
              <a:rPr dirty="0" sz="3200" spc="270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80" i="1">
                <a:solidFill>
                  <a:srgbClr val="FFFFFF"/>
                </a:solidFill>
                <a:latin typeface="Bookman Old Style"/>
                <a:cs typeface="Bookman Old Style"/>
              </a:rPr>
              <a:t>and</a:t>
            </a:r>
            <a:r>
              <a:rPr dirty="0" sz="3200" spc="26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95" i="1">
                <a:solidFill>
                  <a:srgbClr val="FFFFFF"/>
                </a:solidFill>
                <a:latin typeface="Bookman Old Style"/>
                <a:cs typeface="Bookman Old Style"/>
              </a:rPr>
              <a:t>avoid</a:t>
            </a:r>
            <a:r>
              <a:rPr dirty="0" sz="3200" spc="270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95" i="1">
                <a:solidFill>
                  <a:srgbClr val="FFFFFF"/>
                </a:solidFill>
                <a:latin typeface="Bookman Old Style"/>
                <a:cs typeface="Bookman Old Style"/>
              </a:rPr>
              <a:t>financial</a:t>
            </a:r>
            <a:r>
              <a:rPr dirty="0" sz="3200" spc="26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90" i="1">
                <a:solidFill>
                  <a:srgbClr val="FFFFFF"/>
                </a:solidFill>
                <a:latin typeface="Bookman Old Style"/>
                <a:cs typeface="Bookman Old Style"/>
              </a:rPr>
              <a:t>loss</a:t>
            </a:r>
            <a:r>
              <a:rPr dirty="0" sz="3200" spc="270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85" i="1">
                <a:solidFill>
                  <a:srgbClr val="FFFFFF"/>
                </a:solidFill>
                <a:latin typeface="Bookman Old Style"/>
                <a:cs typeface="Bookman Old Style"/>
              </a:rPr>
              <a:t>for</a:t>
            </a:r>
            <a:r>
              <a:rPr dirty="0" sz="3200" spc="265" i="1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dirty="0" sz="3200" spc="50" i="1">
                <a:solidFill>
                  <a:srgbClr val="FFFFFF"/>
                </a:solidFill>
                <a:latin typeface="Bookman Old Style"/>
                <a:cs typeface="Bookman Old Style"/>
              </a:rPr>
              <a:t>the </a:t>
            </a:r>
            <a:r>
              <a:rPr dirty="0" sz="3200" spc="-10" i="1">
                <a:solidFill>
                  <a:srgbClr val="FFFFFF"/>
                </a:solidFill>
                <a:latin typeface="Bookman Old Style"/>
                <a:cs typeface="Bookman Old Style"/>
              </a:rPr>
              <a:t>company.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23" y="4953000"/>
            <a:ext cx="12189460" cy="1905000"/>
          </a:xfrm>
          <a:custGeom>
            <a:avLst/>
            <a:gdLst/>
            <a:ahLst/>
            <a:cxnLst/>
            <a:rect l="l" t="t" r="r" b="b"/>
            <a:pathLst>
              <a:path w="12189460" h="1905000">
                <a:moveTo>
                  <a:pt x="12188952" y="1905000"/>
                </a:moveTo>
                <a:lnTo>
                  <a:pt x="0" y="1905000"/>
                </a:lnTo>
                <a:lnTo>
                  <a:pt x="0" y="0"/>
                </a:lnTo>
                <a:lnTo>
                  <a:pt x="12188952" y="0"/>
                </a:lnTo>
                <a:lnTo>
                  <a:pt x="12188952" y="19050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78788" y="5270322"/>
            <a:ext cx="2995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5">
                <a:solidFill>
                  <a:srgbClr val="FFFFFF"/>
                </a:solidFill>
                <a:latin typeface="Times New Roman"/>
                <a:cs typeface="Times New Roman"/>
              </a:rPr>
              <a:t>SUMMARY</a:t>
            </a:r>
            <a:r>
              <a:rPr dirty="0" sz="2400" spc="3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FFFFFF"/>
                </a:solidFill>
                <a:latin typeface="Times New Roman"/>
                <a:cs typeface="Times New Roman"/>
              </a:rPr>
              <a:t>(NEED)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896835"/>
            <a:ext cx="1612900" cy="742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00" spc="-30"/>
              <a:t>Steps</a:t>
            </a:r>
            <a:endParaRPr sz="4700"/>
          </a:p>
        </p:txBody>
      </p:sp>
      <p:sp>
        <p:nvSpPr>
          <p:cNvPr id="3" name="object 3" descr=""/>
          <p:cNvSpPr txBox="1"/>
          <p:nvPr/>
        </p:nvSpPr>
        <p:spPr>
          <a:xfrm>
            <a:off x="1084580" y="2154555"/>
            <a:ext cx="9700260" cy="2295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9BA8B7"/>
              </a:buClr>
              <a:buFont typeface="Arial"/>
              <a:buChar char="□"/>
              <a:tabLst>
                <a:tab pos="287020" algn="l"/>
              </a:tabLst>
            </a:pP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9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understanding</a:t>
            </a:r>
            <a:r>
              <a:rPr dirty="0" sz="19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9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Times New Roman"/>
                <a:cs typeface="Times New Roman"/>
              </a:rPr>
              <a:t>sourcing</a:t>
            </a:r>
            <a:endParaRPr sz="1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605"/>
              </a:spcBef>
              <a:buClr>
                <a:srgbClr val="9BA8B7"/>
              </a:buClr>
              <a:buFont typeface="Arial"/>
              <a:buChar char="□"/>
              <a:tabLst>
                <a:tab pos="287020" algn="l"/>
              </a:tabLst>
            </a:pP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Check</a:t>
            </a:r>
            <a:r>
              <a:rPr dirty="0" sz="19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19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9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quality</a:t>
            </a:r>
            <a:r>
              <a:rPr dirty="0" sz="19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9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Times New Roman"/>
                <a:cs typeface="Times New Roman"/>
              </a:rPr>
              <a:t>Binning</a:t>
            </a:r>
            <a:endParaRPr sz="1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Font typeface="Arial"/>
              <a:buChar char="□"/>
              <a:tabLst>
                <a:tab pos="287020" algn="l"/>
              </a:tabLst>
            </a:pP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Check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imbalance</a:t>
            </a:r>
            <a:r>
              <a:rPr dirty="0" sz="19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univariate,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segmented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univariate</a:t>
            </a:r>
            <a:r>
              <a:rPr dirty="0" sz="19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&amp;</a:t>
            </a:r>
            <a:r>
              <a:rPr dirty="0" sz="19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Bivariate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analysis,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Times New Roman"/>
                <a:cs typeface="Times New Roman"/>
              </a:rPr>
              <a:t>Correlation</a:t>
            </a:r>
            <a:endParaRPr sz="1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Font typeface="Arial"/>
              <a:buChar char="□"/>
              <a:tabLst>
                <a:tab pos="287020" algn="l"/>
              </a:tabLst>
            </a:pP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dirty="0" sz="19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univariate,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segmented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univariate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&amp;</a:t>
            </a:r>
            <a:r>
              <a:rPr dirty="0" sz="19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Bivariate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analysis,</a:t>
            </a:r>
            <a:r>
              <a:rPr dirty="0" sz="19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Times New Roman"/>
                <a:cs typeface="Times New Roman"/>
              </a:rPr>
              <a:t>Correlation</a:t>
            </a:r>
            <a:endParaRPr sz="1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Font typeface="Arial"/>
              <a:buChar char="□"/>
              <a:tabLst>
                <a:tab pos="287020" algn="l"/>
              </a:tabLst>
            </a:pP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Recommendations</a:t>
            </a:r>
            <a:r>
              <a:rPr dirty="0" sz="19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9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Times New Roman"/>
                <a:cs typeface="Times New Roman"/>
              </a:rPr>
              <a:t>Risks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80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5"/>
              <a:t>Univariate</a:t>
            </a:r>
            <a:r>
              <a:rPr dirty="0" sz="3600" spc="-204"/>
              <a:t> </a:t>
            </a:r>
            <a:r>
              <a:rPr dirty="0" sz="3600" spc="-40"/>
              <a:t>Analysis</a:t>
            </a:r>
            <a:r>
              <a:rPr dirty="0" sz="3600" spc="-200"/>
              <a:t> </a:t>
            </a:r>
            <a:r>
              <a:rPr dirty="0" sz="3600"/>
              <a:t>of</a:t>
            </a:r>
            <a:r>
              <a:rPr dirty="0" sz="3600" spc="-200"/>
              <a:t> </a:t>
            </a:r>
            <a:r>
              <a:rPr dirty="0" sz="3600" spc="-45"/>
              <a:t>continuous</a:t>
            </a:r>
            <a:r>
              <a:rPr dirty="0" sz="3600" spc="-200"/>
              <a:t> </a:t>
            </a:r>
            <a:r>
              <a:rPr dirty="0" sz="3600" spc="-20"/>
              <a:t>data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683" y="2063495"/>
            <a:ext cx="4107179" cy="26772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5896" y="2110006"/>
            <a:ext cx="3889248" cy="260457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419347" y="5142229"/>
            <a:ext cx="4390390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Plot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shows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customers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age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group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22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–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40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poor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credit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score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due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various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reasons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can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default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payments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being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low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annual </a:t>
            </a:r>
            <a:r>
              <a:rPr dirty="0" sz="1600">
                <a:latin typeface="Times New Roman"/>
                <a:cs typeface="Times New Roman"/>
              </a:rPr>
              <a:t>income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shown.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457200"/>
                </a:moveTo>
                <a:lnTo>
                  <a:pt x="0" y="457200"/>
                </a:lnTo>
                <a:lnTo>
                  <a:pt x="0" y="0"/>
                </a:lnTo>
                <a:lnTo>
                  <a:pt x="12188952" y="0"/>
                </a:lnTo>
                <a:lnTo>
                  <a:pt x="12188952" y="4572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93533" y="1891029"/>
            <a:ext cx="9966960" cy="12700"/>
          </a:xfrm>
          <a:custGeom>
            <a:avLst/>
            <a:gdLst/>
            <a:ahLst/>
            <a:cxnLst/>
            <a:rect l="l" t="t" r="r" b="b"/>
            <a:pathLst>
              <a:path w="9966960" h="12700">
                <a:moveTo>
                  <a:pt x="9966960" y="12700"/>
                </a:moveTo>
                <a:lnTo>
                  <a:pt x="0" y="12700"/>
                </a:lnTo>
                <a:lnTo>
                  <a:pt x="0" y="0"/>
                </a:lnTo>
                <a:lnTo>
                  <a:pt x="9966960" y="0"/>
                </a:lnTo>
                <a:lnTo>
                  <a:pt x="9966960" y="127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208" y="2193375"/>
            <a:ext cx="3278033" cy="239913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8070" y="2273725"/>
            <a:ext cx="3850806" cy="232447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36851" y="4968620"/>
            <a:ext cx="917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Depicts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outstanding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debt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higher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interest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rates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causing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credit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scores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individuals.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93533" y="1891029"/>
            <a:ext cx="9966960" cy="12700"/>
          </a:xfrm>
          <a:custGeom>
            <a:avLst/>
            <a:gdLst/>
            <a:ahLst/>
            <a:cxnLst/>
            <a:rect l="l" t="t" r="r" b="b"/>
            <a:pathLst>
              <a:path w="9966960" h="12700">
                <a:moveTo>
                  <a:pt x="9966960" y="12700"/>
                </a:moveTo>
                <a:lnTo>
                  <a:pt x="0" y="12700"/>
                </a:lnTo>
                <a:lnTo>
                  <a:pt x="0" y="0"/>
                </a:lnTo>
                <a:lnTo>
                  <a:pt x="9966960" y="0"/>
                </a:lnTo>
                <a:lnTo>
                  <a:pt x="9966960" y="127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80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5"/>
              <a:t>Univariate</a:t>
            </a:r>
            <a:r>
              <a:rPr dirty="0" sz="3600" spc="-204"/>
              <a:t> </a:t>
            </a:r>
            <a:r>
              <a:rPr dirty="0" sz="3600" spc="-40"/>
              <a:t>Analysis</a:t>
            </a:r>
            <a:r>
              <a:rPr dirty="0" sz="3600" spc="-200"/>
              <a:t> </a:t>
            </a:r>
            <a:r>
              <a:rPr dirty="0" sz="3600"/>
              <a:t>on</a:t>
            </a:r>
            <a:r>
              <a:rPr dirty="0" sz="3600" spc="-204"/>
              <a:t> </a:t>
            </a:r>
            <a:r>
              <a:rPr dirty="0" sz="3600" spc="-45"/>
              <a:t>categorical</a:t>
            </a:r>
            <a:r>
              <a:rPr dirty="0" sz="3600" spc="-200"/>
              <a:t> </a:t>
            </a:r>
            <a:r>
              <a:rPr dirty="0" sz="3600" spc="-10"/>
              <a:t>columns</a:t>
            </a:r>
            <a:endParaRPr sz="3600"/>
          </a:p>
        </p:txBody>
      </p:sp>
      <p:grpSp>
        <p:nvGrpSpPr>
          <p:cNvPr id="4" name="object 4" descr=""/>
          <p:cNvGrpSpPr/>
          <p:nvPr/>
        </p:nvGrpSpPr>
        <p:grpSpPr>
          <a:xfrm>
            <a:off x="1097280" y="2046732"/>
            <a:ext cx="3535679" cy="4230370"/>
            <a:chOff x="1097280" y="2046732"/>
            <a:chExt cx="3535679" cy="423037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80" y="2046732"/>
              <a:ext cx="3436620" cy="218389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80" y="4230624"/>
              <a:ext cx="3535679" cy="204603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5960364" y="2046732"/>
            <a:ext cx="4878705" cy="4067810"/>
            <a:chOff x="5960364" y="2046732"/>
            <a:chExt cx="4878705" cy="406781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0364" y="2046732"/>
              <a:ext cx="4878324" cy="218389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0364" y="4128516"/>
              <a:ext cx="4878324" cy="1985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44690"/>
            <a:ext cx="87102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0"/>
              <a:t>Correlations</a:t>
            </a:r>
            <a:r>
              <a:rPr dirty="0" sz="3200" spc="-195"/>
              <a:t> </a:t>
            </a:r>
            <a:r>
              <a:rPr dirty="0" sz="3200" spc="-25"/>
              <a:t>among</a:t>
            </a:r>
            <a:r>
              <a:rPr dirty="0" sz="3200" spc="-185"/>
              <a:t> </a:t>
            </a:r>
            <a:r>
              <a:rPr dirty="0" sz="3200"/>
              <a:t>the</a:t>
            </a:r>
            <a:r>
              <a:rPr dirty="0" sz="3200" spc="-190"/>
              <a:t> </a:t>
            </a:r>
            <a:r>
              <a:rPr dirty="0" sz="3200" spc="-45"/>
              <a:t>continuous</a:t>
            </a:r>
            <a:r>
              <a:rPr dirty="0" sz="3200" spc="-190"/>
              <a:t> </a:t>
            </a:r>
            <a:r>
              <a:rPr dirty="0" sz="3200" spc="-20"/>
              <a:t>variables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291" y="914400"/>
            <a:ext cx="9967201" cy="54391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645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35"/>
              </a:spcBef>
            </a:pPr>
            <a:r>
              <a:rPr dirty="0" spc="-45"/>
              <a:t>Recommended</a:t>
            </a:r>
            <a:r>
              <a:rPr dirty="0" spc="-270"/>
              <a:t> </a:t>
            </a:r>
            <a:r>
              <a:rPr dirty="0" spc="-20"/>
              <a:t>group</a:t>
            </a:r>
            <a:r>
              <a:rPr dirty="0" spc="-265"/>
              <a:t> </a:t>
            </a:r>
            <a:r>
              <a:rPr dirty="0" spc="-20"/>
              <a:t>where</a:t>
            </a:r>
            <a:r>
              <a:rPr dirty="0" spc="-270"/>
              <a:t> </a:t>
            </a:r>
            <a:r>
              <a:rPr dirty="0" spc="-10"/>
              <a:t>loan</a:t>
            </a:r>
            <a:r>
              <a:rPr dirty="0" spc="-280"/>
              <a:t> </a:t>
            </a:r>
            <a:r>
              <a:rPr dirty="0"/>
              <a:t>can</a:t>
            </a:r>
            <a:r>
              <a:rPr dirty="0" spc="-280"/>
              <a:t> </a:t>
            </a:r>
            <a:r>
              <a:rPr dirty="0" spc="-25"/>
              <a:t>be </a:t>
            </a:r>
            <a:r>
              <a:rPr dirty="0" spc="-10"/>
              <a:t>credited.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84580" y="2150744"/>
            <a:ext cx="5831205" cy="2896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1135" indent="-178435">
              <a:lnSpc>
                <a:spcPct val="100000"/>
              </a:lnSpc>
              <a:spcBef>
                <a:spcPts val="105"/>
              </a:spcBef>
              <a:buClr>
                <a:srgbClr val="9BA8B7"/>
              </a:buClr>
              <a:buFont typeface="Arial"/>
              <a:buChar char="■"/>
              <a:tabLst>
                <a:tab pos="191135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Clients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who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working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state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servant</a:t>
            </a:r>
            <a:endParaRPr sz="20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spcBef>
                <a:spcPts val="1640"/>
              </a:spcBef>
              <a:buClr>
                <a:srgbClr val="9BA8B7"/>
              </a:buClr>
              <a:buFont typeface="Arial"/>
              <a:buChar char="■"/>
              <a:tabLst>
                <a:tab pos="191135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Elder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people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income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group</a:t>
            </a:r>
            <a:endParaRPr sz="20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spcBef>
                <a:spcPts val="1639"/>
              </a:spcBef>
              <a:buClr>
                <a:srgbClr val="9BA8B7"/>
              </a:buClr>
              <a:buFont typeface="Arial"/>
              <a:buChar char="■"/>
              <a:tabLst>
                <a:tab pos="191135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Client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income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category</a:t>
            </a:r>
            <a:endParaRPr sz="20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spcBef>
                <a:spcPts val="1639"/>
              </a:spcBef>
              <a:buClr>
                <a:srgbClr val="9BA8B7"/>
              </a:buClr>
              <a:buFont typeface="Arial"/>
              <a:buChar char="■"/>
              <a:tabLst>
                <a:tab pos="191135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Client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higher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education</a:t>
            </a:r>
            <a:endParaRPr sz="2000">
              <a:latin typeface="Times New Roman"/>
              <a:cs typeface="Times New Roman"/>
            </a:endParaRPr>
          </a:p>
          <a:p>
            <a:pPr marL="176530" indent="-167005">
              <a:lnSpc>
                <a:spcPct val="100000"/>
              </a:lnSpc>
              <a:spcBef>
                <a:spcPts val="1639"/>
              </a:spcBef>
              <a:buClr>
                <a:srgbClr val="9BA8B7"/>
              </a:buClr>
              <a:buFont typeface="Arial"/>
              <a:buChar char="■"/>
              <a:tabLst>
                <a:tab pos="176530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client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who’s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previous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loan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approved</a:t>
            </a:r>
            <a:endParaRPr sz="20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spcBef>
                <a:spcPts val="1639"/>
              </a:spcBef>
              <a:buClr>
                <a:srgbClr val="9BA8B7"/>
              </a:buClr>
              <a:buFont typeface="Arial"/>
              <a:buChar char="■"/>
              <a:tabLst>
                <a:tab pos="191135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Refreshed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client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who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unused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loan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status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previously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896835"/>
            <a:ext cx="4713605" cy="742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00"/>
              <a:t>High</a:t>
            </a:r>
            <a:r>
              <a:rPr dirty="0" sz="4700" spc="-290"/>
              <a:t> </a:t>
            </a:r>
            <a:r>
              <a:rPr dirty="0" sz="4700"/>
              <a:t>risk</a:t>
            </a:r>
            <a:r>
              <a:rPr dirty="0" sz="4700" spc="-295"/>
              <a:t> </a:t>
            </a:r>
            <a:r>
              <a:rPr dirty="0" sz="4700" spc="-30"/>
              <a:t>clients</a:t>
            </a:r>
            <a:endParaRPr sz="47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4470" indent="-170180">
              <a:lnSpc>
                <a:spcPct val="100000"/>
              </a:lnSpc>
              <a:spcBef>
                <a:spcPts val="95"/>
              </a:spcBef>
              <a:buClr>
                <a:srgbClr val="9BA8B7"/>
              </a:buClr>
              <a:buFont typeface="Arial"/>
              <a:buChar char="■"/>
              <a:tabLst>
                <a:tab pos="204470" algn="l"/>
              </a:tabLst>
            </a:pPr>
            <a:r>
              <a:rPr dirty="0"/>
              <a:t>Previously</a:t>
            </a:r>
            <a:r>
              <a:rPr dirty="0" spc="-40"/>
              <a:t> </a:t>
            </a:r>
            <a:r>
              <a:rPr dirty="0"/>
              <a:t>refused</a:t>
            </a:r>
            <a:r>
              <a:rPr dirty="0" spc="-40"/>
              <a:t> </a:t>
            </a:r>
            <a:r>
              <a:rPr dirty="0"/>
              <a:t>loan</a:t>
            </a:r>
            <a:r>
              <a:rPr dirty="0" spc="-40"/>
              <a:t> </a:t>
            </a:r>
            <a:r>
              <a:rPr dirty="0"/>
              <a:t>status</a:t>
            </a:r>
            <a:r>
              <a:rPr dirty="0" spc="-45"/>
              <a:t> </a:t>
            </a:r>
            <a:r>
              <a:rPr dirty="0" spc="-10"/>
              <a:t>group</a:t>
            </a:r>
          </a:p>
          <a:p>
            <a:pPr marL="204470" indent="-17018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Font typeface="Arial"/>
              <a:buChar char="■"/>
              <a:tabLst>
                <a:tab pos="204470" algn="l"/>
              </a:tabLst>
            </a:pPr>
            <a:r>
              <a:rPr dirty="0"/>
              <a:t>Client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young</a:t>
            </a:r>
            <a:r>
              <a:rPr dirty="0" spc="-25"/>
              <a:t> </a:t>
            </a:r>
            <a:r>
              <a:rPr dirty="0"/>
              <a:t>age</a:t>
            </a:r>
            <a:r>
              <a:rPr dirty="0" spc="-25"/>
              <a:t> </a:t>
            </a:r>
            <a:r>
              <a:rPr dirty="0"/>
              <a:t>group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less</a:t>
            </a:r>
            <a:r>
              <a:rPr dirty="0" spc="-30"/>
              <a:t> </a:t>
            </a:r>
            <a:r>
              <a:rPr dirty="0"/>
              <a:t>annual</a:t>
            </a:r>
            <a:r>
              <a:rPr dirty="0" spc="-25"/>
              <a:t> </a:t>
            </a:r>
            <a:r>
              <a:rPr dirty="0" spc="-10"/>
              <a:t>income</a:t>
            </a:r>
          </a:p>
          <a:p>
            <a:pPr marL="125095" marR="5080" indent="-91440">
              <a:lnSpc>
                <a:spcPct val="109900"/>
              </a:lnSpc>
              <a:spcBef>
                <a:spcPts val="1400"/>
              </a:spcBef>
              <a:buClr>
                <a:srgbClr val="9BA8B7"/>
              </a:buClr>
              <a:buFont typeface="Arial"/>
              <a:buChar char="■"/>
              <a:tabLst>
                <a:tab pos="125095" algn="l"/>
                <a:tab pos="203835" algn="l"/>
              </a:tabLst>
            </a:pPr>
            <a:r>
              <a:rPr dirty="0"/>
              <a:t>	</a:t>
            </a:r>
            <a:r>
              <a:rPr dirty="0"/>
              <a:t>High</a:t>
            </a:r>
            <a:r>
              <a:rPr dirty="0" spc="-30"/>
              <a:t> </a:t>
            </a:r>
            <a:r>
              <a:rPr dirty="0"/>
              <a:t>outstanding</a:t>
            </a:r>
            <a:r>
              <a:rPr dirty="0" spc="-30"/>
              <a:t> </a:t>
            </a:r>
            <a:r>
              <a:rPr dirty="0"/>
              <a:t>debt</a:t>
            </a:r>
            <a:r>
              <a:rPr dirty="0" spc="-30"/>
              <a:t> </a:t>
            </a:r>
            <a:r>
              <a:rPr dirty="0"/>
              <a:t>individuals</a:t>
            </a:r>
            <a:r>
              <a:rPr dirty="0" spc="-35"/>
              <a:t> </a:t>
            </a:r>
            <a:r>
              <a:rPr dirty="0"/>
              <a:t>may</a:t>
            </a:r>
            <a:r>
              <a:rPr dirty="0" spc="-30"/>
              <a:t> </a:t>
            </a:r>
            <a:r>
              <a:rPr dirty="0"/>
              <a:t>lead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be</a:t>
            </a:r>
            <a:r>
              <a:rPr dirty="0" spc="-30"/>
              <a:t> </a:t>
            </a:r>
            <a:r>
              <a:rPr dirty="0"/>
              <a:t>defaulters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credit</a:t>
            </a:r>
            <a:r>
              <a:rPr dirty="0" spc="-30"/>
              <a:t> </a:t>
            </a:r>
            <a:r>
              <a:rPr dirty="0"/>
              <a:t>duration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history</a:t>
            </a:r>
            <a:r>
              <a:rPr dirty="0" spc="415"/>
              <a:t> </a:t>
            </a:r>
            <a:r>
              <a:rPr dirty="0"/>
              <a:t>should</a:t>
            </a:r>
            <a:r>
              <a:rPr dirty="0" spc="-30"/>
              <a:t> </a:t>
            </a:r>
            <a:r>
              <a:rPr dirty="0" spc="-25"/>
              <a:t>be </a:t>
            </a:r>
            <a:r>
              <a:rPr dirty="0" spc="-10"/>
              <a:t>verified.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dcterms:created xsi:type="dcterms:W3CDTF">2024-06-11T15:06:37Z</dcterms:created>
  <dcterms:modified xsi:type="dcterms:W3CDTF">2024-06-11T15:06:37Z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2023-01-24T00:00:00Z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2024-06-11T00:00:00Z</vt:filetime>
  </property>
  <property fmtid="{D5CDD505-2E9C-101B-9397-08002B2CF9AE}" pid="5" name="SourceModified">
    <vt:lpwstr>D:20230124115237+06'22'</vt:lpwstr>
  </property>
</Properties>
</file>