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409BCE0-824B-4704-927F-C24F47A32ED6}" type="datetimeFigureOut">
              <a:rPr lang="en-IN" smtClean="0"/>
              <a:t>08-08-2019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91BCC-8A12-4ECF-A869-CF084ACA623C}" type="slidenum">
              <a:rPr lang="en-IN" smtClean="0"/>
              <a:t>‹#›</a:t>
            </a:fld>
            <a:endParaRPr lang="en-IN"/>
          </a:p>
        </p:txBody>
      </p:sp>
    </p:spTree>
    <p:extLst>
      <p:ext uri="{BB962C8B-B14F-4D97-AF65-F5344CB8AC3E}">
        <p14:creationId xmlns:p14="http://schemas.microsoft.com/office/powerpoint/2010/main" val="3513066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09BCE0-824B-4704-927F-C24F47A32ED6}" type="datetimeFigureOut">
              <a:rPr lang="en-IN" smtClean="0"/>
              <a:t>08-08-2019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91BCC-8A12-4ECF-A869-CF084ACA623C}" type="slidenum">
              <a:rPr lang="en-IN" smtClean="0"/>
              <a:t>‹#›</a:t>
            </a:fld>
            <a:endParaRPr lang="en-IN"/>
          </a:p>
        </p:txBody>
      </p:sp>
    </p:spTree>
    <p:extLst>
      <p:ext uri="{BB962C8B-B14F-4D97-AF65-F5344CB8AC3E}">
        <p14:creationId xmlns:p14="http://schemas.microsoft.com/office/powerpoint/2010/main" val="1909231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09BCE0-824B-4704-927F-C24F47A32ED6}" type="datetimeFigureOut">
              <a:rPr lang="en-IN" smtClean="0"/>
              <a:t>08-08-2019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91BCC-8A12-4ECF-A869-CF084ACA623C}" type="slidenum">
              <a:rPr lang="en-IN" smtClean="0"/>
              <a:t>‹#›</a:t>
            </a:fld>
            <a:endParaRPr lang="en-IN"/>
          </a:p>
        </p:txBody>
      </p:sp>
    </p:spTree>
    <p:extLst>
      <p:ext uri="{BB962C8B-B14F-4D97-AF65-F5344CB8AC3E}">
        <p14:creationId xmlns:p14="http://schemas.microsoft.com/office/powerpoint/2010/main" val="3317397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09BCE0-824B-4704-927F-C24F47A32ED6}" type="datetimeFigureOut">
              <a:rPr lang="en-IN" smtClean="0"/>
              <a:t>08-08-2019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91BCC-8A12-4ECF-A869-CF084ACA623C}" type="slidenum">
              <a:rPr lang="en-IN" smtClean="0"/>
              <a:t>‹#›</a:t>
            </a:fld>
            <a:endParaRPr lang="en-IN"/>
          </a:p>
        </p:txBody>
      </p:sp>
    </p:spTree>
    <p:extLst>
      <p:ext uri="{BB962C8B-B14F-4D97-AF65-F5344CB8AC3E}">
        <p14:creationId xmlns:p14="http://schemas.microsoft.com/office/powerpoint/2010/main" val="997797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09BCE0-824B-4704-927F-C24F47A32ED6}" type="datetimeFigureOut">
              <a:rPr lang="en-IN" smtClean="0"/>
              <a:t>08-08-2019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B91BCC-8A12-4ECF-A869-CF084ACA623C}" type="slidenum">
              <a:rPr lang="en-IN" smtClean="0"/>
              <a:t>‹#›</a:t>
            </a:fld>
            <a:endParaRPr lang="en-IN"/>
          </a:p>
        </p:txBody>
      </p:sp>
    </p:spTree>
    <p:extLst>
      <p:ext uri="{BB962C8B-B14F-4D97-AF65-F5344CB8AC3E}">
        <p14:creationId xmlns:p14="http://schemas.microsoft.com/office/powerpoint/2010/main" val="67927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409BCE0-824B-4704-927F-C24F47A32ED6}" type="datetimeFigureOut">
              <a:rPr lang="en-IN" smtClean="0"/>
              <a:t>08-08-2019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B91BCC-8A12-4ECF-A869-CF084ACA623C}" type="slidenum">
              <a:rPr lang="en-IN" smtClean="0"/>
              <a:t>‹#›</a:t>
            </a:fld>
            <a:endParaRPr lang="en-IN"/>
          </a:p>
        </p:txBody>
      </p:sp>
    </p:spTree>
    <p:extLst>
      <p:ext uri="{BB962C8B-B14F-4D97-AF65-F5344CB8AC3E}">
        <p14:creationId xmlns:p14="http://schemas.microsoft.com/office/powerpoint/2010/main" val="178693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409BCE0-824B-4704-927F-C24F47A32ED6}" type="datetimeFigureOut">
              <a:rPr lang="en-IN" smtClean="0"/>
              <a:t>08-08-2019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B91BCC-8A12-4ECF-A869-CF084ACA623C}" type="slidenum">
              <a:rPr lang="en-IN" smtClean="0"/>
              <a:t>‹#›</a:t>
            </a:fld>
            <a:endParaRPr lang="en-IN"/>
          </a:p>
        </p:txBody>
      </p:sp>
    </p:spTree>
    <p:extLst>
      <p:ext uri="{BB962C8B-B14F-4D97-AF65-F5344CB8AC3E}">
        <p14:creationId xmlns:p14="http://schemas.microsoft.com/office/powerpoint/2010/main" val="2166727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409BCE0-824B-4704-927F-C24F47A32ED6}" type="datetimeFigureOut">
              <a:rPr lang="en-IN" smtClean="0"/>
              <a:t>08-08-2019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B91BCC-8A12-4ECF-A869-CF084ACA623C}" type="slidenum">
              <a:rPr lang="en-IN" smtClean="0"/>
              <a:t>‹#›</a:t>
            </a:fld>
            <a:endParaRPr lang="en-IN"/>
          </a:p>
        </p:txBody>
      </p:sp>
    </p:spTree>
    <p:extLst>
      <p:ext uri="{BB962C8B-B14F-4D97-AF65-F5344CB8AC3E}">
        <p14:creationId xmlns:p14="http://schemas.microsoft.com/office/powerpoint/2010/main" val="11617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9BCE0-824B-4704-927F-C24F47A32ED6}" type="datetimeFigureOut">
              <a:rPr lang="en-IN" smtClean="0"/>
              <a:t>08-08-2019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B91BCC-8A12-4ECF-A869-CF084ACA623C}" type="slidenum">
              <a:rPr lang="en-IN" smtClean="0"/>
              <a:t>‹#›</a:t>
            </a:fld>
            <a:endParaRPr lang="en-IN"/>
          </a:p>
        </p:txBody>
      </p:sp>
    </p:spTree>
    <p:extLst>
      <p:ext uri="{BB962C8B-B14F-4D97-AF65-F5344CB8AC3E}">
        <p14:creationId xmlns:p14="http://schemas.microsoft.com/office/powerpoint/2010/main" val="278451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09BCE0-824B-4704-927F-C24F47A32ED6}" type="datetimeFigureOut">
              <a:rPr lang="en-IN" smtClean="0"/>
              <a:t>08-08-2019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B91BCC-8A12-4ECF-A869-CF084ACA623C}" type="slidenum">
              <a:rPr lang="en-IN" smtClean="0"/>
              <a:t>‹#›</a:t>
            </a:fld>
            <a:endParaRPr lang="en-IN"/>
          </a:p>
        </p:txBody>
      </p:sp>
    </p:spTree>
    <p:extLst>
      <p:ext uri="{BB962C8B-B14F-4D97-AF65-F5344CB8AC3E}">
        <p14:creationId xmlns:p14="http://schemas.microsoft.com/office/powerpoint/2010/main" val="29434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09BCE0-824B-4704-927F-C24F47A32ED6}" type="datetimeFigureOut">
              <a:rPr lang="en-IN" smtClean="0"/>
              <a:t>08-08-2019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B91BCC-8A12-4ECF-A869-CF084ACA623C}" type="slidenum">
              <a:rPr lang="en-IN" smtClean="0"/>
              <a:t>‹#›</a:t>
            </a:fld>
            <a:endParaRPr lang="en-IN"/>
          </a:p>
        </p:txBody>
      </p:sp>
    </p:spTree>
    <p:extLst>
      <p:ext uri="{BB962C8B-B14F-4D97-AF65-F5344CB8AC3E}">
        <p14:creationId xmlns:p14="http://schemas.microsoft.com/office/powerpoint/2010/main" val="1050610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9BCE0-824B-4704-927F-C24F47A32ED6}" type="datetimeFigureOut">
              <a:rPr lang="en-IN" smtClean="0"/>
              <a:t>08-08-2019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91BCC-8A12-4ECF-A869-CF084ACA623C}" type="slidenum">
              <a:rPr lang="en-IN" smtClean="0"/>
              <a:t>‹#›</a:t>
            </a:fld>
            <a:endParaRPr lang="en-IN"/>
          </a:p>
        </p:txBody>
      </p:sp>
    </p:spTree>
    <p:extLst>
      <p:ext uri="{BB962C8B-B14F-4D97-AF65-F5344CB8AC3E}">
        <p14:creationId xmlns:p14="http://schemas.microsoft.com/office/powerpoint/2010/main" val="2541829837"/>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cityofnewyork.us/City-Government/Borough-Boundaries/tqmj-j8z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966887"/>
          </a:xfrm>
        </p:spPr>
        <p:txBody>
          <a:bodyPr>
            <a:normAutofit/>
          </a:bodyPr>
          <a:lstStyle/>
          <a:p>
            <a:r>
              <a:rPr lang="en-IN" sz="6000" dirty="0" smtClean="0">
                <a:latin typeface="Century Gothic" panose="020B0502020202020204" pitchFamily="34" charset="0"/>
              </a:rPr>
              <a:t>Predicting Indian Restaurants in New York City</a:t>
            </a:r>
            <a:endParaRPr lang="en-IN" sz="6000" dirty="0">
              <a:latin typeface="Century Gothic" panose="020B0502020202020204" pitchFamily="34" charset="0"/>
            </a:endParaRPr>
          </a:p>
        </p:txBody>
      </p:sp>
      <p:sp>
        <p:nvSpPr>
          <p:cNvPr id="3" name="Subtitle 2"/>
          <p:cNvSpPr>
            <a:spLocks noGrp="1"/>
          </p:cNvSpPr>
          <p:nvPr>
            <p:ph type="subTitle" idx="1"/>
          </p:nvPr>
        </p:nvSpPr>
        <p:spPr>
          <a:xfrm>
            <a:off x="1097280" y="4708478"/>
            <a:ext cx="9570720" cy="1323832"/>
          </a:xfrm>
        </p:spPr>
        <p:txBody>
          <a:bodyPr>
            <a:normAutofit lnSpcReduction="10000"/>
          </a:bodyPr>
          <a:lstStyle/>
          <a:p>
            <a:r>
              <a:rPr lang="en-IN" b="1" dirty="0" smtClean="0">
                <a:latin typeface="Century Gothic" panose="020B0502020202020204" pitchFamily="34" charset="0"/>
              </a:rPr>
              <a:t>Capstone Project : Battle of Neighbourhoods</a:t>
            </a:r>
          </a:p>
          <a:p>
            <a:endParaRPr lang="en-IN" b="1" dirty="0">
              <a:latin typeface="Century Gothic" panose="020B0502020202020204" pitchFamily="34" charset="0"/>
            </a:endParaRPr>
          </a:p>
          <a:p>
            <a:r>
              <a:rPr lang="en-IN" b="1" dirty="0" smtClean="0">
                <a:latin typeface="Century Gothic" panose="020B0502020202020204" pitchFamily="34" charset="0"/>
              </a:rPr>
              <a:t>Rohan Bhatia</a:t>
            </a:r>
            <a:endParaRPr lang="en-IN" b="1" dirty="0">
              <a:latin typeface="Century Gothic" panose="020B0502020202020204" pitchFamily="34" charset="0"/>
            </a:endParaRPr>
          </a:p>
        </p:txBody>
      </p:sp>
    </p:spTree>
    <p:extLst>
      <p:ext uri="{BB962C8B-B14F-4D97-AF65-F5344CB8AC3E}">
        <p14:creationId xmlns:p14="http://schemas.microsoft.com/office/powerpoint/2010/main" val="1249439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Gothic" panose="020B0502020202020204" pitchFamily="34" charset="0"/>
              </a:rPr>
              <a:t>Indian Restaurants and Neighbourhoods</a:t>
            </a:r>
            <a:endParaRPr lang="en-IN" dirty="0">
              <a:latin typeface="Century Gothic" panose="020B0502020202020204" pitchFamily="34" charset="0"/>
            </a:endParaRPr>
          </a:p>
        </p:txBody>
      </p:sp>
      <p:pic>
        <p:nvPicPr>
          <p:cNvPr id="4" name="Content Placeholder 3" descr="C:\Users\rohan.bhatia\Desktop\pc4.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2322" y="1891212"/>
            <a:ext cx="8761863" cy="4220164"/>
          </a:xfrm>
          <a:prstGeom prst="rect">
            <a:avLst/>
          </a:prstGeom>
          <a:noFill/>
          <a:ln>
            <a:noFill/>
          </a:ln>
        </p:spPr>
      </p:pic>
    </p:spTree>
    <p:extLst>
      <p:ext uri="{BB962C8B-B14F-4D97-AF65-F5344CB8AC3E}">
        <p14:creationId xmlns:p14="http://schemas.microsoft.com/office/powerpoint/2010/main" val="387522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Gothic" panose="020B0502020202020204" pitchFamily="34" charset="0"/>
              </a:rPr>
              <a:t>Modelling</a:t>
            </a:r>
            <a:endParaRPr lang="en-IN"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pPr marL="0" indent="0">
              <a:buNone/>
            </a:pPr>
            <a:r>
              <a:rPr lang="en-IN" sz="2000" dirty="0" smtClean="0">
                <a:latin typeface="Century Gothic" panose="020B0502020202020204" pitchFamily="34" charset="0"/>
              </a:rPr>
              <a:t>K-means clustering algorithm was used for clustering the Indian Restaurants and finding the best of them using rating and tips using venues from Foursquare.</a:t>
            </a:r>
          </a:p>
          <a:p>
            <a:pPr>
              <a:lnSpc>
                <a:spcPct val="107000"/>
              </a:lnSpc>
              <a:spcAft>
                <a:spcPts val="800"/>
              </a:spcAft>
            </a:pPr>
            <a:r>
              <a:rPr lang="en-IN" sz="2000" dirty="0" smtClean="0">
                <a:effectLst/>
                <a:latin typeface="Century Gothic" panose="020B0502020202020204" pitchFamily="34" charset="0"/>
                <a:ea typeface="Calibri" panose="020F0502020204030204" pitchFamily="34" charset="0"/>
                <a:cs typeface="Times New Roman" panose="02020603050405020304" pitchFamily="18" charset="0"/>
              </a:rPr>
              <a:t>This clustering technique aims to partition n observations into K clusters in which each observation belongs with the nearest mean. It uses iterative refinement approach.</a:t>
            </a:r>
          </a:p>
          <a:p>
            <a:pPr>
              <a:lnSpc>
                <a:spcPct val="107000"/>
              </a:lnSpc>
              <a:spcAft>
                <a:spcPts val="800"/>
              </a:spcAft>
            </a:pPr>
            <a:r>
              <a:rPr lang="en-IN" sz="2000" dirty="0" smtClean="0">
                <a:latin typeface="Century Gothic" panose="020B0502020202020204" pitchFamily="34" charset="0"/>
                <a:ea typeface="Calibri" panose="020F0502020204030204" pitchFamily="34" charset="0"/>
                <a:cs typeface="Times New Roman" panose="02020603050405020304" pitchFamily="18" charset="0"/>
              </a:rPr>
              <a:t>To clusters the neighbourhoods into clusters New York City Data was used with venues data from </a:t>
            </a:r>
            <a:r>
              <a:rPr lang="en-IN" sz="2000" dirty="0" err="1" smtClean="0">
                <a:latin typeface="Century Gothic" panose="020B0502020202020204" pitchFamily="34" charset="0"/>
                <a:ea typeface="Calibri" panose="020F0502020204030204" pitchFamily="34" charset="0"/>
                <a:cs typeface="Times New Roman" panose="02020603050405020304" pitchFamily="18" charset="0"/>
              </a:rPr>
              <a:t>api</a:t>
            </a:r>
            <a:r>
              <a:rPr lang="en-IN" sz="2000" dirty="0" smtClean="0">
                <a:latin typeface="Century Gothic" panose="020B0502020202020204" pitchFamily="34" charset="0"/>
                <a:ea typeface="Calibri" panose="020F0502020204030204" pitchFamily="34" charset="0"/>
                <a:cs typeface="Times New Roman" panose="02020603050405020304" pitchFamily="18" charset="0"/>
              </a:rPr>
              <a:t> to get the places having Indian Restaurants.</a:t>
            </a:r>
          </a:p>
          <a:p>
            <a:pPr>
              <a:lnSpc>
                <a:spcPct val="107000"/>
              </a:lnSpc>
              <a:spcAft>
                <a:spcPts val="800"/>
              </a:spcAft>
            </a:pPr>
            <a:r>
              <a:rPr lang="en-IN" sz="2000" dirty="0">
                <a:latin typeface="Century Gothic" panose="020B0502020202020204" pitchFamily="34" charset="0"/>
                <a:ea typeface="Calibri" panose="020F0502020204030204" pitchFamily="34" charset="0"/>
                <a:cs typeface="Times New Roman" panose="02020603050405020304" pitchFamily="18" charset="0"/>
              </a:rPr>
              <a:t>W</a:t>
            </a:r>
            <a:r>
              <a:rPr lang="en-IN" sz="2000" dirty="0" smtClean="0">
                <a:effectLst/>
                <a:latin typeface="Century Gothic" panose="020B0502020202020204" pitchFamily="34" charset="0"/>
                <a:ea typeface="Calibri" panose="020F0502020204030204" pitchFamily="34" charset="0"/>
                <a:cs typeface="Times New Roman" panose="02020603050405020304" pitchFamily="18" charset="0"/>
              </a:rPr>
              <a:t>e have used k-means clustering which provides better efficiency and f –score and create map clusters based on presence of Indian Restaurants in various neighbourhoods.</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latin typeface="Century Gothic" panose="020B0502020202020204" pitchFamily="34" charset="0"/>
            </a:endParaRPr>
          </a:p>
        </p:txBody>
      </p:sp>
    </p:spTree>
    <p:extLst>
      <p:ext uri="{BB962C8B-B14F-4D97-AF65-F5344CB8AC3E}">
        <p14:creationId xmlns:p14="http://schemas.microsoft.com/office/powerpoint/2010/main" val="4173216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0251"/>
            <a:ext cx="10515600" cy="5876712"/>
          </a:xfrm>
        </p:spPr>
        <p:txBody>
          <a:bodyPr>
            <a:normAutofit/>
          </a:bodyPr>
          <a:lstStyle/>
          <a:p>
            <a:pPr marL="0" indent="0">
              <a:buNone/>
            </a:pPr>
            <a:r>
              <a:rPr lang="en-IN" sz="2000" dirty="0">
                <a:latin typeface="Century Gothic" panose="020B0502020202020204" pitchFamily="34" charset="0"/>
              </a:rPr>
              <a:t>Here Clusters of Indian Restaurants can be found in various neighbourhoods based on their rating, tips data from venues Foursquare</a:t>
            </a:r>
            <a:r>
              <a:rPr lang="en-IN" sz="2000" dirty="0" smtClean="0">
                <a:latin typeface="Century Gothic" panose="020B0502020202020204" pitchFamily="34" charset="0"/>
              </a:rPr>
              <a:t>.</a:t>
            </a:r>
          </a:p>
          <a:p>
            <a:pPr marL="0" indent="0">
              <a:buNone/>
            </a:pPr>
            <a:endParaRPr lang="en-IN" sz="2000" dirty="0">
              <a:latin typeface="Century Gothic" panose="020B0502020202020204" pitchFamily="34" charset="0"/>
            </a:endParaRPr>
          </a:p>
        </p:txBody>
      </p:sp>
      <p:pic>
        <p:nvPicPr>
          <p:cNvPr id="4" name="Picture 3" descr="C:\Users\rohan.bhatia\Desktop\pc5.png"/>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59888"/>
            <a:ext cx="10317708" cy="5263742"/>
          </a:xfrm>
          <a:prstGeom prst="rect">
            <a:avLst/>
          </a:prstGeom>
          <a:noFill/>
          <a:ln>
            <a:noFill/>
          </a:ln>
        </p:spPr>
      </p:pic>
    </p:spTree>
    <p:extLst>
      <p:ext uri="{BB962C8B-B14F-4D97-AF65-F5344CB8AC3E}">
        <p14:creationId xmlns:p14="http://schemas.microsoft.com/office/powerpoint/2010/main" val="2327622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Gothic" panose="020B0502020202020204" pitchFamily="34" charset="0"/>
              </a:rPr>
              <a:t>Results</a:t>
            </a:r>
            <a:endParaRPr lang="en-IN" dirty="0">
              <a:latin typeface="Century Gothic" panose="020B0502020202020204" pitchFamily="34" charset="0"/>
            </a:endParaRPr>
          </a:p>
        </p:txBody>
      </p:sp>
      <p:sp>
        <p:nvSpPr>
          <p:cNvPr id="3" name="Content Placeholder 2"/>
          <p:cNvSpPr>
            <a:spLocks noGrp="1"/>
          </p:cNvSpPr>
          <p:nvPr>
            <p:ph idx="1"/>
          </p:nvPr>
        </p:nvSpPr>
        <p:spPr/>
        <p:txBody>
          <a:bodyPr/>
          <a:lstStyle/>
          <a:p>
            <a:r>
              <a:rPr lang="en-IN" sz="2000" dirty="0" smtClean="0">
                <a:latin typeface="Century Gothic" panose="020B0502020202020204" pitchFamily="34" charset="0"/>
              </a:rPr>
              <a:t>Our analysis shows that there are a great number of Indian restaurants in the city of New York. These analysis is based on various neighbourhoods of the city. Indian Cuisine is one of favourite of the city.</a:t>
            </a:r>
          </a:p>
          <a:p>
            <a:r>
              <a:rPr lang="en-IN" sz="2000" dirty="0" smtClean="0">
                <a:latin typeface="Century Gothic" panose="020B0502020202020204" pitchFamily="34" charset="0"/>
              </a:rPr>
              <a:t>Some cities such as Manhattan is the best place to be if someone prefers Indian Cuisine.</a:t>
            </a:r>
          </a:p>
          <a:p>
            <a:r>
              <a:rPr lang="en-IN" sz="2000" dirty="0" smtClean="0">
                <a:latin typeface="Century Gothic" panose="020B0502020202020204" pitchFamily="34" charset="0"/>
              </a:rPr>
              <a:t>This analysis is based on boroughs which is further divided into neighbourhoods based on the location of Indian Restaurants, once a list of Indian Restaurants is accumulated, further analysis is done of the basis of Likes , Tips and Rating.</a:t>
            </a:r>
          </a:p>
          <a:p>
            <a:pPr>
              <a:lnSpc>
                <a:spcPct val="107000"/>
              </a:lnSpc>
              <a:spcBef>
                <a:spcPts val="1200"/>
              </a:spcBef>
              <a:spcAft>
                <a:spcPts val="0"/>
              </a:spcAft>
            </a:pPr>
            <a:r>
              <a:rPr lang="en-IN" sz="2000" dirty="0" smtClean="0">
                <a:solidFill>
                  <a:srgbClr val="000000"/>
                </a:solidFill>
                <a:effectLst/>
                <a:latin typeface="Century Gothic" panose="020B0502020202020204" pitchFamily="34" charset="0"/>
                <a:ea typeface="Times New Roman" panose="02020603050405020304" pitchFamily="18" charset="0"/>
                <a:cs typeface="Helvetica" panose="020B0604020202020204" pitchFamily="34" charset="0"/>
              </a:rPr>
              <a:t>Eventually as far as the results are concerned , these are one of the best to places to visit for Best Indian Restaurants</a:t>
            </a:r>
            <a:endParaRPr lang="en-IN"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2000" dirty="0" smtClean="0">
                <a:solidFill>
                  <a:srgbClr val="000000"/>
                </a:solidFill>
                <a:effectLst/>
                <a:latin typeface="Century Gothic" panose="020B0502020202020204" pitchFamily="34" charset="0"/>
                <a:ea typeface="Times New Roman" panose="02020603050405020304" pitchFamily="18" charset="0"/>
                <a:cs typeface="Helvetica" panose="020B0604020202020204" pitchFamily="34" charset="0"/>
              </a:rPr>
              <a:t>Astoria, Queens </a:t>
            </a:r>
            <a:r>
              <a:rPr lang="en-IN" sz="2000" dirty="0" err="1" smtClean="0">
                <a:solidFill>
                  <a:srgbClr val="000000"/>
                </a:solidFill>
                <a:effectLst/>
                <a:latin typeface="Century Gothic" panose="020B0502020202020204" pitchFamily="34" charset="0"/>
                <a:ea typeface="Times New Roman" panose="02020603050405020304" pitchFamily="18" charset="0"/>
                <a:cs typeface="Helvetica" panose="020B0604020202020204" pitchFamily="34" charset="0"/>
              </a:rPr>
              <a:t>Blissville</a:t>
            </a:r>
            <a:r>
              <a:rPr lang="en-IN" sz="2000" dirty="0" smtClean="0">
                <a:solidFill>
                  <a:srgbClr val="000000"/>
                </a:solidFill>
                <a:effectLst/>
                <a:latin typeface="Century Gothic" panose="020B0502020202020204" pitchFamily="34" charset="0"/>
                <a:ea typeface="Times New Roman" panose="02020603050405020304" pitchFamily="18" charset="0"/>
                <a:cs typeface="Helvetica" panose="020B0604020202020204" pitchFamily="34" charset="0"/>
              </a:rPr>
              <a:t> , Queens Civic Centre , Manhattan</a:t>
            </a:r>
            <a:endParaRPr lang="en-IN"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2000" dirty="0" smtClean="0">
                <a:solidFill>
                  <a:srgbClr val="000000"/>
                </a:solidFill>
                <a:effectLst/>
                <a:latin typeface="Century Gothic" panose="020B0502020202020204" pitchFamily="34" charset="0"/>
                <a:ea typeface="Times New Roman" panose="02020603050405020304" pitchFamily="18" charset="0"/>
                <a:cs typeface="Helvetica" panose="020B0604020202020204" pitchFamily="34" charset="0"/>
              </a:rPr>
              <a:t>Staten Island ranks last in the average rating of Indian Restaurants.</a:t>
            </a:r>
            <a:endParaRPr lang="en-IN" sz="2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smtClean="0">
              <a:latin typeface="Century Gothic" panose="020B0502020202020204" pitchFamily="34" charset="0"/>
            </a:endParaRPr>
          </a:p>
          <a:p>
            <a:endParaRPr lang="en-IN" dirty="0"/>
          </a:p>
        </p:txBody>
      </p:sp>
    </p:spTree>
    <p:extLst>
      <p:ext uri="{BB962C8B-B14F-4D97-AF65-F5344CB8AC3E}">
        <p14:creationId xmlns:p14="http://schemas.microsoft.com/office/powerpoint/2010/main" val="2807929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Gothic" panose="020B0502020202020204" pitchFamily="34" charset="0"/>
              </a:rPr>
              <a:t>Conclusion</a:t>
            </a:r>
            <a:endParaRPr lang="en-IN"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r>
              <a:rPr lang="en-IN" sz="2200" dirty="0">
                <a:latin typeface="Century Gothic" panose="020B0502020202020204" pitchFamily="34" charset="0"/>
              </a:rPr>
              <a:t>Purpose of this project was to identify areas in NYC containing Indian Restaurants in order to aid Stakeholders in narrowing down the search for Indian cuisine in New York City. By calculating Restaurant Density Distribution we have calculated we have first identified the boroughs . Then Every Neighbourhoods in Borough which satisfy our basic requirements of the venues in Foursquare. Clustering of those locations was then done in order to create major locations which contain Indian Restaurants with high ratings.</a:t>
            </a:r>
          </a:p>
          <a:p>
            <a:r>
              <a:rPr lang="en-IN" sz="2200" dirty="0">
                <a:latin typeface="Century Gothic" panose="020B0502020202020204" pitchFamily="34" charset="0"/>
              </a:rPr>
              <a:t>Final Decision will be made by the Stakeholders in the organization that how this </a:t>
            </a:r>
            <a:r>
              <a:rPr lang="en-IN" sz="2200" dirty="0" err="1">
                <a:latin typeface="Century Gothic" panose="020B0502020202020204" pitchFamily="34" charset="0"/>
              </a:rPr>
              <a:t>analyis</a:t>
            </a:r>
            <a:r>
              <a:rPr lang="en-IN" sz="2200" dirty="0">
                <a:latin typeface="Century Gothic" panose="020B0502020202020204" pitchFamily="34" charset="0"/>
              </a:rPr>
              <a:t> will help them since we are able to find the Indian Restaurants based on a lot of factors </a:t>
            </a:r>
            <a:r>
              <a:rPr lang="en-IN" sz="2200" dirty="0" err="1">
                <a:latin typeface="Century Gothic" panose="020B0502020202020204" pitchFamily="34" charset="0"/>
              </a:rPr>
              <a:t>faviorable</a:t>
            </a:r>
            <a:r>
              <a:rPr lang="en-IN" sz="2200" dirty="0">
                <a:latin typeface="Century Gothic" panose="020B0502020202020204" pitchFamily="34" charset="0"/>
              </a:rPr>
              <a:t> in that particular area.</a:t>
            </a:r>
          </a:p>
          <a:p>
            <a:pPr marL="0" indent="0">
              <a:buNone/>
            </a:pPr>
            <a:endParaRPr lang="en-IN" dirty="0"/>
          </a:p>
        </p:txBody>
      </p:sp>
    </p:spTree>
    <p:extLst>
      <p:ext uri="{BB962C8B-B14F-4D97-AF65-F5344CB8AC3E}">
        <p14:creationId xmlns:p14="http://schemas.microsoft.com/office/powerpoint/2010/main" val="143016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77672"/>
            <a:ext cx="10058400" cy="1160059"/>
          </a:xfrm>
        </p:spPr>
        <p:txBody>
          <a:bodyPr/>
          <a:lstStyle/>
          <a:p>
            <a:r>
              <a:rPr lang="en-IN" b="1" dirty="0" smtClean="0"/>
              <a:t>Introduction</a:t>
            </a:r>
            <a:endParaRPr lang="en-IN" b="1" dirty="0"/>
          </a:p>
        </p:txBody>
      </p:sp>
      <p:sp>
        <p:nvSpPr>
          <p:cNvPr id="3" name="Content Placeholder 2"/>
          <p:cNvSpPr>
            <a:spLocks noGrp="1"/>
          </p:cNvSpPr>
          <p:nvPr>
            <p:ph idx="1"/>
          </p:nvPr>
        </p:nvSpPr>
        <p:spPr>
          <a:xfrm>
            <a:off x="1097280" y="2156346"/>
            <a:ext cx="10058400" cy="3903259"/>
          </a:xfrm>
        </p:spPr>
        <p:txBody>
          <a:bodyPr>
            <a:normAutofit fontScale="85000" lnSpcReduction="20000"/>
          </a:bodyPr>
          <a:lstStyle/>
          <a:p>
            <a:pPr>
              <a:buFont typeface="Wingdings" panose="05000000000000000000" pitchFamily="2" charset="2"/>
              <a:buChar char="§"/>
            </a:pPr>
            <a:r>
              <a:rPr lang="en-IN" dirty="0" smtClean="0">
                <a:latin typeface="Century Gothic" panose="020B0502020202020204" pitchFamily="34" charset="0"/>
              </a:rPr>
              <a:t> New </a:t>
            </a:r>
            <a:r>
              <a:rPr lang="en-IN" dirty="0">
                <a:latin typeface="Century Gothic" panose="020B0502020202020204" pitchFamily="34" charset="0"/>
              </a:rPr>
              <a:t>York is the largest city in the United States with a long history of immigration. It has an extremely diverse culture with people from regions and races making it their home. With it's diverse culture, comes diverse </a:t>
            </a:r>
            <a:endParaRPr lang="en-IN" dirty="0" smtClean="0">
              <a:latin typeface="Century Gothic" panose="020B0502020202020204" pitchFamily="34" charset="0"/>
            </a:endParaRPr>
          </a:p>
          <a:p>
            <a:pPr>
              <a:buFont typeface="Wingdings" panose="05000000000000000000" pitchFamily="2" charset="2"/>
              <a:buChar char="§"/>
            </a:pPr>
            <a:r>
              <a:rPr lang="en-IN" dirty="0" smtClean="0">
                <a:latin typeface="Century Gothic" panose="020B0502020202020204" pitchFamily="34" charset="0"/>
              </a:rPr>
              <a:t>Apart </a:t>
            </a:r>
            <a:r>
              <a:rPr lang="en-IN" dirty="0">
                <a:latin typeface="Century Gothic" panose="020B0502020202020204" pitchFamily="34" charset="0"/>
              </a:rPr>
              <a:t>from all the business in the world , this city is known for it's diverse range of </a:t>
            </a:r>
            <a:r>
              <a:rPr lang="en-IN" dirty="0" smtClean="0">
                <a:latin typeface="Century Gothic" panose="020B0502020202020204" pitchFamily="34" charset="0"/>
              </a:rPr>
              <a:t>food . The </a:t>
            </a:r>
            <a:r>
              <a:rPr lang="en-IN" dirty="0">
                <a:latin typeface="Century Gothic" panose="020B0502020202020204" pitchFamily="34" charset="0"/>
              </a:rPr>
              <a:t>cuisine of New York City comprises many cuisines belonging to various ethnic groups that have entered the United States through the city. Almost all ethnic cuisines are well represented in New York City, both within and outside the various ethnic </a:t>
            </a:r>
            <a:r>
              <a:rPr lang="en-IN" dirty="0" smtClean="0">
                <a:latin typeface="Century Gothic" panose="020B0502020202020204" pitchFamily="34" charset="0"/>
              </a:rPr>
              <a:t>neighbourhoods.</a:t>
            </a:r>
          </a:p>
          <a:p>
            <a:pPr>
              <a:buFont typeface="Wingdings" panose="05000000000000000000" pitchFamily="2" charset="2"/>
              <a:buChar char="§"/>
            </a:pPr>
            <a:r>
              <a:rPr lang="en-IN" dirty="0">
                <a:latin typeface="Century Gothic" panose="020B0502020202020204" pitchFamily="34" charset="0"/>
              </a:rPr>
              <a:t>Diverse culture of New York is what makes it's food so unique and popular because ultimately the more the better. People have so many options to chose from.</a:t>
            </a:r>
          </a:p>
          <a:p>
            <a:pPr>
              <a:buFont typeface="Wingdings" panose="05000000000000000000" pitchFamily="2" charset="2"/>
              <a:buChar char="§"/>
            </a:pPr>
            <a:endParaRPr lang="en-IN" dirty="0" smtClean="0"/>
          </a:p>
          <a:p>
            <a:pPr>
              <a:buFont typeface="Wingdings" panose="05000000000000000000" pitchFamily="2" charset="2"/>
              <a:buChar char="§"/>
            </a:pPr>
            <a:endParaRPr lang="en-IN" dirty="0" smtClean="0"/>
          </a:p>
          <a:p>
            <a:pPr>
              <a:buFont typeface="Wingdings" panose="05000000000000000000" pitchFamily="2" charset="2"/>
              <a:buChar char="§"/>
            </a:pPr>
            <a:endParaRPr lang="en-IN" dirty="0" smtClean="0"/>
          </a:p>
          <a:p>
            <a:pPr>
              <a:buFont typeface="Wingdings" panose="05000000000000000000" pitchFamily="2" charset="2"/>
              <a:buChar char="§"/>
            </a:pPr>
            <a:endParaRPr lang="en-IN" dirty="0" smtClean="0"/>
          </a:p>
          <a:p>
            <a:pPr>
              <a:buFont typeface="Wingdings" panose="05000000000000000000" pitchFamily="2" charset="2"/>
              <a:buChar char="§"/>
            </a:pPr>
            <a:endParaRPr lang="en-IN" dirty="0" smtClean="0"/>
          </a:p>
        </p:txBody>
      </p:sp>
    </p:spTree>
    <p:extLst>
      <p:ext uri="{BB962C8B-B14F-4D97-AF65-F5344CB8AC3E}">
        <p14:creationId xmlns:p14="http://schemas.microsoft.com/office/powerpoint/2010/main" val="97712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Century Gothic" panose="020B0502020202020204" pitchFamily="34" charset="0"/>
              </a:rPr>
              <a:t>Business Problem &amp; Target Audience</a:t>
            </a:r>
            <a:endParaRPr lang="en-IN" dirty="0">
              <a:latin typeface="Century Gothic" panose="020B0502020202020204" pitchFamily="34" charset="0"/>
            </a:endParaRPr>
          </a:p>
        </p:txBody>
      </p:sp>
      <p:sp>
        <p:nvSpPr>
          <p:cNvPr id="3" name="Content Placeholder 2"/>
          <p:cNvSpPr>
            <a:spLocks noGrp="1"/>
          </p:cNvSpPr>
          <p:nvPr>
            <p:ph idx="1"/>
          </p:nvPr>
        </p:nvSpPr>
        <p:spPr/>
        <p:txBody>
          <a:bodyPr>
            <a:normAutofit fontScale="92500" lnSpcReduction="20000"/>
          </a:bodyPr>
          <a:lstStyle/>
          <a:p>
            <a:r>
              <a:rPr lang="en-IN" dirty="0" smtClean="0">
                <a:latin typeface="Century Gothic" panose="020B0502020202020204" pitchFamily="34" charset="0"/>
              </a:rPr>
              <a:t>Business Problem : </a:t>
            </a:r>
          </a:p>
          <a:p>
            <a:r>
              <a:rPr lang="en-IN" dirty="0" smtClean="0">
                <a:latin typeface="Century Gothic" panose="020B0502020202020204" pitchFamily="34" charset="0"/>
              </a:rPr>
              <a:t>An </a:t>
            </a:r>
            <a:r>
              <a:rPr lang="en-IN" dirty="0">
                <a:latin typeface="Century Gothic" panose="020B0502020202020204" pitchFamily="34" charset="0"/>
              </a:rPr>
              <a:t>Organization has approached me for with the objective to locate and recommend to the management which major parts and neighbourhoods of New York City will be best choice to find an Indian restaurant. The Management also expects to understand the rationale of the recommendations made.</a:t>
            </a:r>
          </a:p>
          <a:p>
            <a:r>
              <a:rPr lang="en-IN" dirty="0" smtClean="0">
                <a:latin typeface="Century Gothic" panose="020B0502020202020204" pitchFamily="34" charset="0"/>
              </a:rPr>
              <a:t>Target Audience </a:t>
            </a:r>
            <a:r>
              <a:rPr lang="en-IN" dirty="0">
                <a:latin typeface="Century Gothic" panose="020B0502020202020204" pitchFamily="34" charset="0"/>
              </a:rPr>
              <a:t>: </a:t>
            </a:r>
          </a:p>
          <a:p>
            <a:r>
              <a:rPr lang="en-IN" dirty="0">
                <a:latin typeface="Century Gothic" panose="020B0502020202020204" pitchFamily="34" charset="0"/>
              </a:rPr>
              <a:t>To Recommend the correct location of the Indian Restaurants to the organization.</a:t>
            </a:r>
          </a:p>
          <a:p>
            <a:r>
              <a:rPr lang="en-IN" dirty="0">
                <a:latin typeface="Century Gothic" panose="020B0502020202020204" pitchFamily="34" charset="0"/>
              </a:rPr>
              <a:t>This would interest anyone who wants to look up great Indian Restaurants in the New York City </a:t>
            </a:r>
            <a:r>
              <a:rPr lang="en-IN" dirty="0" err="1">
                <a:latin typeface="Century Gothic" panose="020B0502020202020204" pitchFamily="34" charset="0"/>
              </a:rPr>
              <a:t>i.e</a:t>
            </a:r>
            <a:r>
              <a:rPr lang="en-IN" dirty="0">
                <a:latin typeface="Century Gothic" panose="020B0502020202020204" pitchFamily="34" charset="0"/>
              </a:rPr>
              <a:t> the residents of the city or anyone out there who crave for Indian Food.</a:t>
            </a:r>
            <a:endParaRPr lang="en-IN" dirty="0">
              <a:latin typeface="Century Gothic" panose="020B0502020202020204" pitchFamily="34" charset="0"/>
            </a:endParaRPr>
          </a:p>
        </p:txBody>
      </p:sp>
    </p:spTree>
    <p:extLst>
      <p:ext uri="{BB962C8B-B14F-4D97-AF65-F5344CB8AC3E}">
        <p14:creationId xmlns:p14="http://schemas.microsoft.com/office/powerpoint/2010/main" val="310308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Gothic" panose="020B0502020202020204" pitchFamily="34" charset="0"/>
              </a:rPr>
              <a:t>Data Acquisition and Cleaning</a:t>
            </a:r>
            <a:endParaRPr lang="en-IN" dirty="0">
              <a:latin typeface="Century Gothic" panose="020B0502020202020204" pitchFamily="34" charset="0"/>
            </a:endParaRPr>
          </a:p>
        </p:txBody>
      </p:sp>
      <p:sp>
        <p:nvSpPr>
          <p:cNvPr id="3" name="Content Placeholder 2"/>
          <p:cNvSpPr>
            <a:spLocks noGrp="1"/>
          </p:cNvSpPr>
          <p:nvPr>
            <p:ph idx="1"/>
          </p:nvPr>
        </p:nvSpPr>
        <p:spPr>
          <a:xfrm>
            <a:off x="1097280" y="1845733"/>
            <a:ext cx="10058400" cy="4391293"/>
          </a:xfrm>
        </p:spPr>
        <p:txBody>
          <a:bodyPr>
            <a:normAutofit fontScale="92500" lnSpcReduction="20000"/>
          </a:bodyPr>
          <a:lstStyle/>
          <a:p>
            <a:pPr marL="0" indent="0">
              <a:buNone/>
            </a:pPr>
            <a:r>
              <a:rPr lang="en-IN" dirty="0" smtClean="0">
                <a:latin typeface="Century Gothic" panose="020B0502020202020204" pitchFamily="34" charset="0"/>
              </a:rPr>
              <a:t>We have used 3 datasets :</a:t>
            </a:r>
          </a:p>
          <a:p>
            <a:pPr marL="0" indent="0">
              <a:buNone/>
            </a:pPr>
            <a:r>
              <a:rPr lang="en-IN" b="1" dirty="0" smtClean="0">
                <a:latin typeface="Century Gothic" panose="020B0502020202020204" pitchFamily="34" charset="0"/>
              </a:rPr>
              <a:t>Data 1 </a:t>
            </a:r>
            <a:r>
              <a:rPr lang="en-IN" dirty="0" smtClean="0">
                <a:latin typeface="Century Gothic" panose="020B0502020202020204" pitchFamily="34" charset="0"/>
              </a:rPr>
              <a:t>: </a:t>
            </a:r>
            <a:r>
              <a:rPr lang="en-IN" dirty="0">
                <a:latin typeface="Century Gothic" panose="020B0502020202020204" pitchFamily="34" charset="0"/>
              </a:rPr>
              <a:t>New York City data that contains list Boroughs, </a:t>
            </a:r>
            <a:r>
              <a:rPr lang="en-IN" dirty="0" smtClean="0">
                <a:latin typeface="Century Gothic" panose="020B0502020202020204" pitchFamily="34" charset="0"/>
              </a:rPr>
              <a:t>Neighbourhoods along      with </a:t>
            </a:r>
            <a:r>
              <a:rPr lang="en-IN" dirty="0">
                <a:latin typeface="Century Gothic" panose="020B0502020202020204" pitchFamily="34" charset="0"/>
              </a:rPr>
              <a:t>their latitude and longitude.</a:t>
            </a:r>
            <a:endParaRPr lang="en-IN" b="1" dirty="0">
              <a:latin typeface="Century Gothic" panose="020B0502020202020204" pitchFamily="34" charset="0"/>
            </a:endParaRPr>
          </a:p>
          <a:p>
            <a:pPr lvl="0"/>
            <a:r>
              <a:rPr lang="en-IN" dirty="0" smtClean="0">
                <a:latin typeface="Century Gothic" panose="020B0502020202020204" pitchFamily="34" charset="0"/>
              </a:rPr>
              <a:t> Data </a:t>
            </a:r>
            <a:r>
              <a:rPr lang="en-IN" dirty="0">
                <a:latin typeface="Century Gothic" panose="020B0502020202020204" pitchFamily="34" charset="0"/>
              </a:rPr>
              <a:t>source </a:t>
            </a:r>
            <a:r>
              <a:rPr lang="en-IN" b="1" dirty="0">
                <a:latin typeface="Century Gothic" panose="020B0502020202020204" pitchFamily="34" charset="0"/>
              </a:rPr>
              <a:t>:</a:t>
            </a:r>
            <a:r>
              <a:rPr lang="en-IN" dirty="0">
                <a:latin typeface="Century Gothic" panose="020B0502020202020204" pitchFamily="34" charset="0"/>
              </a:rPr>
              <a:t> </a:t>
            </a:r>
            <a:r>
              <a:rPr lang="en-IN" u="sng" dirty="0">
                <a:latin typeface="Century Gothic" panose="020B0502020202020204" pitchFamily="34" charset="0"/>
                <a:hlinkClick r:id="rId2"/>
              </a:rPr>
              <a:t>https://</a:t>
            </a:r>
            <a:r>
              <a:rPr lang="en-IN" u="sng" dirty="0" smtClean="0">
                <a:latin typeface="Century Gothic" panose="020B0502020202020204" pitchFamily="34" charset="0"/>
                <a:hlinkClick r:id="rId2"/>
              </a:rPr>
              <a:t>cocl.us/new_york_dataset</a:t>
            </a:r>
            <a:endParaRPr lang="en-IN" u="sng" dirty="0" smtClean="0">
              <a:latin typeface="Century Gothic" panose="020B0502020202020204" pitchFamily="34" charset="0"/>
            </a:endParaRPr>
          </a:p>
          <a:p>
            <a:pPr marL="0" indent="0">
              <a:buNone/>
            </a:pPr>
            <a:r>
              <a:rPr lang="en-IN" b="1" dirty="0" smtClean="0">
                <a:latin typeface="Century Gothic" panose="020B0502020202020204" pitchFamily="34" charset="0"/>
              </a:rPr>
              <a:t>Data 2 </a:t>
            </a:r>
            <a:r>
              <a:rPr lang="en-IN" dirty="0" smtClean="0">
                <a:latin typeface="Century Gothic" panose="020B0502020202020204" pitchFamily="34" charset="0"/>
              </a:rPr>
              <a:t>: </a:t>
            </a:r>
            <a:r>
              <a:rPr lang="en-IN" dirty="0">
                <a:latin typeface="Century Gothic" panose="020B0502020202020204" pitchFamily="34" charset="0"/>
              </a:rPr>
              <a:t>Indian </a:t>
            </a:r>
            <a:r>
              <a:rPr lang="en-IN" dirty="0" smtClean="0">
                <a:latin typeface="Century Gothic" panose="020B0502020202020204" pitchFamily="34" charset="0"/>
              </a:rPr>
              <a:t>restaurants </a:t>
            </a:r>
            <a:r>
              <a:rPr lang="en-IN" dirty="0">
                <a:latin typeface="Century Gothic" panose="020B0502020202020204" pitchFamily="34" charset="0"/>
              </a:rPr>
              <a:t>in each </a:t>
            </a:r>
            <a:r>
              <a:rPr lang="en-IN" dirty="0" smtClean="0">
                <a:latin typeface="Century Gothic" panose="020B0502020202020204" pitchFamily="34" charset="0"/>
              </a:rPr>
              <a:t>neighbourhood </a:t>
            </a:r>
            <a:r>
              <a:rPr lang="en-IN" dirty="0">
                <a:latin typeface="Century Gothic" panose="020B0502020202020204" pitchFamily="34" charset="0"/>
              </a:rPr>
              <a:t>of </a:t>
            </a:r>
            <a:r>
              <a:rPr lang="en-IN" dirty="0" smtClean="0">
                <a:latin typeface="Century Gothic" panose="020B0502020202020204" pitchFamily="34" charset="0"/>
              </a:rPr>
              <a:t>New </a:t>
            </a:r>
            <a:r>
              <a:rPr lang="en-IN" dirty="0">
                <a:latin typeface="Century Gothic" panose="020B0502020202020204" pitchFamily="34" charset="0"/>
              </a:rPr>
              <a:t>Y</a:t>
            </a:r>
            <a:r>
              <a:rPr lang="en-IN" dirty="0" smtClean="0">
                <a:latin typeface="Century Gothic" panose="020B0502020202020204" pitchFamily="34" charset="0"/>
              </a:rPr>
              <a:t>ork </a:t>
            </a:r>
            <a:r>
              <a:rPr lang="en-IN" dirty="0">
                <a:latin typeface="Century Gothic" panose="020B0502020202020204" pitchFamily="34" charset="0"/>
              </a:rPr>
              <a:t>city.</a:t>
            </a:r>
            <a:endParaRPr lang="en-IN" b="1" dirty="0">
              <a:latin typeface="Century Gothic" panose="020B0502020202020204" pitchFamily="34" charset="0"/>
            </a:endParaRPr>
          </a:p>
          <a:p>
            <a:pPr marL="0" lvl="0" indent="0">
              <a:buNone/>
            </a:pPr>
            <a:r>
              <a:rPr lang="en-IN" dirty="0" smtClean="0">
                <a:latin typeface="Century Gothic" panose="020B0502020202020204" pitchFamily="34" charset="0"/>
              </a:rPr>
              <a:t>Data </a:t>
            </a:r>
            <a:r>
              <a:rPr lang="en-IN" dirty="0">
                <a:latin typeface="Century Gothic" panose="020B0502020202020204" pitchFamily="34" charset="0"/>
              </a:rPr>
              <a:t>source </a:t>
            </a:r>
            <a:r>
              <a:rPr lang="en-IN" b="1" dirty="0">
                <a:latin typeface="Century Gothic" panose="020B0502020202020204" pitchFamily="34" charset="0"/>
              </a:rPr>
              <a:t>:</a:t>
            </a:r>
            <a:r>
              <a:rPr lang="en-IN" dirty="0">
                <a:latin typeface="Century Gothic" panose="020B0502020202020204" pitchFamily="34" charset="0"/>
              </a:rPr>
              <a:t> </a:t>
            </a:r>
            <a:r>
              <a:rPr lang="en-IN" dirty="0" err="1">
                <a:latin typeface="Century Gothic" panose="020B0502020202020204" pitchFamily="34" charset="0"/>
              </a:rPr>
              <a:t>Fousquare</a:t>
            </a:r>
            <a:r>
              <a:rPr lang="en-IN" dirty="0">
                <a:latin typeface="Century Gothic" panose="020B0502020202020204" pitchFamily="34" charset="0"/>
              </a:rPr>
              <a:t> API</a:t>
            </a:r>
          </a:p>
          <a:p>
            <a:pPr marL="0" indent="0">
              <a:buNone/>
            </a:pPr>
            <a:r>
              <a:rPr lang="en-IN" b="1" dirty="0" smtClean="0">
                <a:latin typeface="Century Gothic" panose="020B0502020202020204" pitchFamily="34" charset="0"/>
              </a:rPr>
              <a:t>Data 3 </a:t>
            </a:r>
            <a:r>
              <a:rPr lang="en-IN" dirty="0" smtClean="0">
                <a:latin typeface="Century Gothic" panose="020B0502020202020204" pitchFamily="34" charset="0"/>
              </a:rPr>
              <a:t>: </a:t>
            </a:r>
            <a:r>
              <a:rPr lang="en-IN" dirty="0" err="1">
                <a:latin typeface="Century Gothic" panose="020B0502020202020204" pitchFamily="34" charset="0"/>
              </a:rPr>
              <a:t>GeoSpace</a:t>
            </a:r>
            <a:r>
              <a:rPr lang="en-IN" dirty="0">
                <a:latin typeface="Century Gothic" panose="020B0502020202020204" pitchFamily="34" charset="0"/>
              </a:rPr>
              <a:t> data</a:t>
            </a:r>
            <a:endParaRPr lang="en-IN" b="1" dirty="0">
              <a:latin typeface="Century Gothic" panose="020B0502020202020204" pitchFamily="34" charset="0"/>
            </a:endParaRPr>
          </a:p>
          <a:p>
            <a:pPr marL="0" lvl="0" indent="0">
              <a:buNone/>
            </a:pPr>
            <a:r>
              <a:rPr lang="en-IN" b="1" dirty="0">
                <a:latin typeface="Century Gothic" panose="020B0502020202020204" pitchFamily="34" charset="0"/>
              </a:rPr>
              <a:t>Data source :</a:t>
            </a:r>
            <a:r>
              <a:rPr lang="en-IN" dirty="0">
                <a:latin typeface="Century Gothic" panose="020B0502020202020204" pitchFamily="34" charset="0"/>
              </a:rPr>
              <a:t> </a:t>
            </a:r>
            <a:r>
              <a:rPr lang="en-IN" u="sng" dirty="0">
                <a:latin typeface="Century Gothic" panose="020B0502020202020204" pitchFamily="34" charset="0"/>
                <a:hlinkClick r:id="rId3"/>
              </a:rPr>
              <a:t>https://data.cityofnewyork.us/City-Government/Borough-Boundaries/tqmj-j8zm</a:t>
            </a:r>
            <a:endParaRPr lang="en-IN" dirty="0">
              <a:latin typeface="Century Gothic" panose="020B0502020202020204" pitchFamily="34" charset="0"/>
            </a:endParaRPr>
          </a:p>
          <a:p>
            <a:pPr marL="0" indent="0">
              <a:buNone/>
            </a:pPr>
            <a:r>
              <a:rPr lang="en-IN" u="sng" dirty="0" smtClean="0">
                <a:latin typeface="Century Gothic" panose="020B0502020202020204" pitchFamily="34" charset="0"/>
              </a:rPr>
              <a:t> </a:t>
            </a:r>
          </a:p>
          <a:p>
            <a:pPr lvl="0"/>
            <a:endParaRPr lang="en-IN" dirty="0">
              <a:latin typeface="Century Gothic" panose="020B0502020202020204" pitchFamily="34" charset="0"/>
            </a:endParaRPr>
          </a:p>
          <a:p>
            <a:endParaRPr lang="en-IN" dirty="0">
              <a:latin typeface="Century Gothic" panose="020B0502020202020204" pitchFamily="34" charset="0"/>
            </a:endParaRPr>
          </a:p>
          <a:p>
            <a:pPr marL="0" indent="0">
              <a:buNone/>
            </a:pPr>
            <a:endParaRPr lang="en-IN" dirty="0"/>
          </a:p>
        </p:txBody>
      </p:sp>
    </p:spTree>
    <p:extLst>
      <p:ext uri="{BB962C8B-B14F-4D97-AF65-F5344CB8AC3E}">
        <p14:creationId xmlns:p14="http://schemas.microsoft.com/office/powerpoint/2010/main" val="3062834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2263" y="1028343"/>
            <a:ext cx="11354937" cy="3785652"/>
          </a:xfrm>
          <a:prstGeom prst="rect">
            <a:avLst/>
          </a:prstGeom>
        </p:spPr>
        <p:txBody>
          <a:bodyPr wrap="square">
            <a:spAutoFit/>
          </a:bodyPr>
          <a:lstStyle/>
          <a:p>
            <a:pPr>
              <a:spcAft>
                <a:spcPts val="0"/>
              </a:spcAft>
            </a:pPr>
            <a:r>
              <a:rPr lang="en-IN" sz="2000" dirty="0" smtClean="0">
                <a:effectLst/>
                <a:latin typeface="Century Gothic" panose="020B0502020202020204" pitchFamily="34" charset="0"/>
                <a:ea typeface="Calibri" panose="020F0502020204030204" pitchFamily="34" charset="0"/>
                <a:cs typeface="Times New Roman" panose="02020603050405020304" pitchFamily="18" charset="0"/>
              </a:rPr>
              <a:t>Data is downloaded from multiple sources and combined into common tables. There were a lot of missing values because of lack of record keeping. I decided to only use data well specified and with complete fields so that analysis could be efficiently.</a:t>
            </a:r>
            <a:r>
              <a:rPr lang="en-IN" sz="2000" dirty="0" smtClean="0">
                <a:solidFill>
                  <a:srgbClr val="222222"/>
                </a:solidFill>
                <a:effectLst/>
                <a:latin typeface="Century Gothic" panose="020B0502020202020204" pitchFamily="34" charset="0"/>
                <a:ea typeface="Times New Roman" panose="02020603050405020304" pitchFamily="18" charset="0"/>
                <a:cs typeface="Arial" panose="020B0604020202020204" pitchFamily="34" charset="0"/>
              </a:rPr>
              <a:t> </a:t>
            </a:r>
            <a:endParaRPr lang="en-IN" sz="2000" dirty="0" smtClean="0">
              <a:effectLst/>
              <a:latin typeface="Times New Roman" panose="02020603050405020304" pitchFamily="18" charset="0"/>
              <a:ea typeface="Times New Roman" panose="02020603050405020304" pitchFamily="18" charset="0"/>
            </a:endParaRPr>
          </a:p>
          <a:p>
            <a:pPr>
              <a:spcAft>
                <a:spcPts val="0"/>
              </a:spcAft>
            </a:pPr>
            <a:r>
              <a:rPr lang="en-IN" sz="2000" dirty="0" smtClean="0">
                <a:solidFill>
                  <a:srgbClr val="222222"/>
                </a:solidFill>
                <a:effectLst/>
                <a:latin typeface="Century Gothic" panose="020B0502020202020204" pitchFamily="34" charset="0"/>
                <a:ea typeface="Times New Roman" panose="02020603050405020304" pitchFamily="18" charset="0"/>
                <a:cs typeface="Arial" panose="020B0604020202020204" pitchFamily="34" charset="0"/>
              </a:rPr>
              <a:t> </a:t>
            </a:r>
            <a:endParaRPr lang="en-IN" sz="2000" dirty="0" smtClean="0">
              <a:effectLst/>
              <a:latin typeface="Times New Roman" panose="02020603050405020304" pitchFamily="18" charset="0"/>
              <a:ea typeface="Times New Roman" panose="02020603050405020304" pitchFamily="18" charset="0"/>
            </a:endParaRPr>
          </a:p>
          <a:p>
            <a:pPr>
              <a:spcAft>
                <a:spcPts val="0"/>
              </a:spcAft>
            </a:pPr>
            <a:r>
              <a:rPr lang="en-IN" sz="2000" dirty="0" smtClean="0">
                <a:solidFill>
                  <a:srgbClr val="222222"/>
                </a:solidFill>
                <a:effectLst/>
                <a:latin typeface="Century Gothic" panose="020B0502020202020204" pitchFamily="34" charset="0"/>
                <a:ea typeface="Times New Roman" panose="02020603050405020304" pitchFamily="18" charset="0"/>
                <a:cs typeface="Arial" panose="020B0604020202020204" pitchFamily="34" charset="0"/>
              </a:rPr>
              <a:t>After cleansing, a </a:t>
            </a:r>
            <a:r>
              <a:rPr lang="en-IN" sz="2000" dirty="0" smtClean="0">
                <a:effectLst/>
                <a:latin typeface="Century Gothic" panose="020B0502020202020204" pitchFamily="34" charset="0"/>
                <a:ea typeface="Times New Roman" panose="02020603050405020304" pitchFamily="18" charset="0"/>
              </a:rPr>
              <a:t>data set</a:t>
            </a:r>
            <a:r>
              <a:rPr lang="en-IN" sz="2000" dirty="0" smtClean="0">
                <a:solidFill>
                  <a:srgbClr val="222222"/>
                </a:solidFill>
                <a:effectLst/>
                <a:latin typeface="Century Gothic" panose="020B0502020202020204" pitchFamily="34" charset="0"/>
                <a:ea typeface="Times New Roman" panose="02020603050405020304" pitchFamily="18" charset="0"/>
                <a:cs typeface="Arial" panose="020B0604020202020204" pitchFamily="34" charset="0"/>
              </a:rPr>
              <a:t> should be consistent with other similar data sets in the system. The inconsistencies detected or removed may have been originally caused by user entry errors, by corruption in transmission or storage, or by different </a:t>
            </a:r>
            <a:r>
              <a:rPr lang="en-IN" sz="2000" dirty="0" smtClean="0">
                <a:effectLst/>
                <a:latin typeface="Century Gothic" panose="020B0502020202020204" pitchFamily="34" charset="0"/>
                <a:ea typeface="Times New Roman" panose="02020603050405020304" pitchFamily="18" charset="0"/>
                <a:cs typeface="Arial" panose="020B0604020202020204" pitchFamily="34" charset="0"/>
              </a:rPr>
              <a:t>data dictionary</a:t>
            </a:r>
            <a:r>
              <a:rPr lang="en-IN" sz="2000" dirty="0" smtClean="0">
                <a:solidFill>
                  <a:srgbClr val="222222"/>
                </a:solidFill>
                <a:effectLst/>
                <a:latin typeface="Century Gothic" panose="020B0502020202020204" pitchFamily="34" charset="0"/>
                <a:ea typeface="Times New Roman" panose="02020603050405020304" pitchFamily="18" charset="0"/>
                <a:cs typeface="Arial" panose="020B0604020202020204" pitchFamily="34" charset="0"/>
              </a:rPr>
              <a:t> definitions of similar entities in different stores. </a:t>
            </a:r>
          </a:p>
          <a:p>
            <a:pPr>
              <a:spcAft>
                <a:spcPts val="0"/>
              </a:spcAft>
            </a:pPr>
            <a:endParaRPr lang="en-IN" sz="2000" dirty="0" smtClean="0">
              <a:effectLst/>
              <a:latin typeface="Times New Roman" panose="02020603050405020304" pitchFamily="18" charset="0"/>
              <a:ea typeface="Times New Roman" panose="02020603050405020304" pitchFamily="18" charset="0"/>
            </a:endParaRPr>
          </a:p>
          <a:p>
            <a:pPr>
              <a:spcAft>
                <a:spcPts val="0"/>
              </a:spcAft>
            </a:pPr>
            <a:r>
              <a:rPr lang="en-IN" sz="2000" dirty="0" smtClean="0">
                <a:solidFill>
                  <a:srgbClr val="222222"/>
                </a:solidFill>
                <a:effectLst/>
                <a:latin typeface="Century Gothic" panose="020B0502020202020204" pitchFamily="34" charset="0"/>
                <a:ea typeface="Times New Roman" panose="02020603050405020304" pitchFamily="18" charset="0"/>
                <a:cs typeface="Arial" panose="020B0604020202020204" pitchFamily="34" charset="0"/>
              </a:rPr>
              <a:t>Data cleaning differs from </a:t>
            </a:r>
            <a:r>
              <a:rPr lang="en-IN" sz="2000" dirty="0" smtClean="0">
                <a:effectLst/>
                <a:latin typeface="Century Gothic" panose="020B0502020202020204" pitchFamily="34" charset="0"/>
                <a:ea typeface="Times New Roman" panose="02020603050405020304" pitchFamily="18" charset="0"/>
                <a:cs typeface="Arial" panose="020B0604020202020204" pitchFamily="34" charset="0"/>
              </a:rPr>
              <a:t>data validation</a:t>
            </a:r>
            <a:r>
              <a:rPr lang="en-IN" sz="2000" dirty="0" smtClean="0">
                <a:solidFill>
                  <a:srgbClr val="222222"/>
                </a:solidFill>
                <a:effectLst/>
                <a:latin typeface="Century Gothic" panose="020B0502020202020204" pitchFamily="34" charset="0"/>
                <a:ea typeface="Times New Roman" panose="02020603050405020304" pitchFamily="18" charset="0"/>
                <a:cs typeface="Arial" panose="020B0604020202020204" pitchFamily="34" charset="0"/>
              </a:rPr>
              <a:t> in that validation almost invariably means data is rejected from the system at entry and is performed at the time of entry, rather than on batches of data.</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70906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0501"/>
            <a:ext cx="10317480" cy="518615"/>
          </a:xfrm>
        </p:spPr>
        <p:txBody>
          <a:bodyPr>
            <a:normAutofit fontScale="90000"/>
          </a:bodyPr>
          <a:lstStyle/>
          <a:p>
            <a:r>
              <a:rPr lang="en-IN" dirty="0" smtClean="0">
                <a:latin typeface="Century Gothic" panose="020B0502020202020204" pitchFamily="34" charset="0"/>
              </a:rPr>
              <a:t>Data Description </a:t>
            </a:r>
            <a:endParaRPr lang="en-IN" dirty="0">
              <a:latin typeface="Century Gothic" panose="020B0502020202020204" pitchFamily="34" charset="0"/>
            </a:endParaRPr>
          </a:p>
        </p:txBody>
      </p:sp>
      <p:sp>
        <p:nvSpPr>
          <p:cNvPr id="3" name="Content Placeholder 2"/>
          <p:cNvSpPr>
            <a:spLocks noGrp="1"/>
          </p:cNvSpPr>
          <p:nvPr>
            <p:ph idx="1"/>
          </p:nvPr>
        </p:nvSpPr>
        <p:spPr>
          <a:xfrm>
            <a:off x="838200" y="1119116"/>
            <a:ext cx="10515600" cy="5057847"/>
          </a:xfrm>
        </p:spPr>
        <p:txBody>
          <a:bodyPr>
            <a:normAutofit fontScale="92500" lnSpcReduction="20000"/>
          </a:bodyPr>
          <a:lstStyle/>
          <a:p>
            <a:pPr marL="0" indent="0">
              <a:buNone/>
            </a:pPr>
            <a:endParaRPr lang="en-IN" sz="2000" b="1" dirty="0" smtClean="0">
              <a:latin typeface="Century Gothic" panose="020B0502020202020204" pitchFamily="34" charset="0"/>
            </a:endParaRPr>
          </a:p>
          <a:p>
            <a:pPr marL="0" indent="0">
              <a:buNone/>
            </a:pPr>
            <a:r>
              <a:rPr lang="en-IN" sz="2000" b="1" dirty="0" smtClean="0">
                <a:latin typeface="Century Gothic" panose="020B0502020202020204" pitchFamily="34" charset="0"/>
              </a:rPr>
              <a:t>New </a:t>
            </a:r>
            <a:r>
              <a:rPr lang="en-IN" sz="2000" b="1" dirty="0">
                <a:latin typeface="Century Gothic" panose="020B0502020202020204" pitchFamily="34" charset="0"/>
              </a:rPr>
              <a:t>York city data that contains boroughs and </a:t>
            </a:r>
            <a:r>
              <a:rPr lang="en-IN" sz="2000" b="1" dirty="0" smtClean="0">
                <a:latin typeface="Century Gothic" panose="020B0502020202020204" pitchFamily="34" charset="0"/>
              </a:rPr>
              <a:t>neighbourhoods :</a:t>
            </a:r>
            <a:r>
              <a:rPr lang="en-IN" sz="2000" dirty="0" smtClean="0">
                <a:latin typeface="Century Gothic" panose="020B0502020202020204" pitchFamily="34" charset="0"/>
              </a:rPr>
              <a:t>   </a:t>
            </a:r>
          </a:p>
          <a:p>
            <a:pPr marL="0" indent="0">
              <a:buNone/>
            </a:pPr>
            <a:endParaRPr lang="en-IN" sz="2000" dirty="0">
              <a:latin typeface="Century Gothic" panose="020B0502020202020204" pitchFamily="34" charset="0"/>
            </a:endParaRPr>
          </a:p>
          <a:p>
            <a:pPr lvl="0"/>
            <a:r>
              <a:rPr lang="en-IN" sz="2000" dirty="0" smtClean="0">
                <a:latin typeface="Century Gothic" panose="020B0502020202020204" pitchFamily="34" charset="0"/>
              </a:rPr>
              <a:t>In </a:t>
            </a:r>
            <a:r>
              <a:rPr lang="en-IN" sz="2000" dirty="0">
                <a:latin typeface="Century Gothic" panose="020B0502020202020204" pitchFamily="34" charset="0"/>
              </a:rPr>
              <a:t>this we load the data from </a:t>
            </a:r>
            <a:r>
              <a:rPr lang="en-IN" sz="2000" u="sng" dirty="0">
                <a:latin typeface="Century Gothic" panose="020B0502020202020204" pitchFamily="34" charset="0"/>
                <a:hlinkClick r:id="rId2"/>
              </a:rPr>
              <a:t>https://</a:t>
            </a:r>
            <a:r>
              <a:rPr lang="en-IN" sz="2000" u="sng" dirty="0" smtClean="0">
                <a:latin typeface="Century Gothic" panose="020B0502020202020204" pitchFamily="34" charset="0"/>
                <a:hlinkClick r:id="rId2"/>
              </a:rPr>
              <a:t>cocl.us/new_york_dataset</a:t>
            </a:r>
            <a:endParaRPr lang="en-IN" sz="2000" dirty="0">
              <a:latin typeface="Century Gothic" panose="020B0502020202020204" pitchFamily="34" charset="0"/>
            </a:endParaRPr>
          </a:p>
          <a:p>
            <a:pPr lvl="0"/>
            <a:r>
              <a:rPr lang="en-IN" sz="2000" dirty="0">
                <a:latin typeface="Century Gothic" panose="020B0502020202020204" pitchFamily="34" charset="0"/>
              </a:rPr>
              <a:t>Transform the data of nested python dictionaries into a pandas </a:t>
            </a:r>
            <a:r>
              <a:rPr lang="en-IN" sz="2000" dirty="0" err="1">
                <a:latin typeface="Century Gothic" panose="020B0502020202020204" pitchFamily="34" charset="0"/>
              </a:rPr>
              <a:t>dataframe</a:t>
            </a:r>
            <a:r>
              <a:rPr lang="en-IN" sz="2000" dirty="0">
                <a:latin typeface="Century Gothic" panose="020B0502020202020204" pitchFamily="34" charset="0"/>
              </a:rPr>
              <a:t>.</a:t>
            </a:r>
          </a:p>
          <a:p>
            <a:pPr lvl="0"/>
            <a:r>
              <a:rPr lang="en-IN" sz="2000" dirty="0">
                <a:latin typeface="Century Gothic" panose="020B0502020202020204" pitchFamily="34" charset="0"/>
              </a:rPr>
              <a:t>This </a:t>
            </a:r>
            <a:r>
              <a:rPr lang="en-IN" sz="2000" dirty="0" err="1">
                <a:latin typeface="Century Gothic" panose="020B0502020202020204" pitchFamily="34" charset="0"/>
              </a:rPr>
              <a:t>Dataframe</a:t>
            </a:r>
            <a:r>
              <a:rPr lang="en-IN" sz="2000" dirty="0">
                <a:latin typeface="Century Gothic" panose="020B0502020202020204" pitchFamily="34" charset="0"/>
              </a:rPr>
              <a:t> contains the geographical coordinates of New York City neighbourhoods.</a:t>
            </a:r>
          </a:p>
          <a:p>
            <a:pPr lvl="0"/>
            <a:r>
              <a:rPr lang="en-IN" sz="2000" dirty="0">
                <a:latin typeface="Century Gothic" panose="020B0502020202020204" pitchFamily="34" charset="0"/>
              </a:rPr>
              <a:t>This data will be used with venues data from Foursquare</a:t>
            </a:r>
            <a:r>
              <a:rPr lang="en-IN" sz="2000" dirty="0" smtClean="0">
                <a:latin typeface="Century Gothic" panose="020B0502020202020204" pitchFamily="34" charset="0"/>
              </a:rPr>
              <a:t>.</a:t>
            </a:r>
          </a:p>
          <a:p>
            <a:pPr marL="0" lvl="0" indent="0">
              <a:buNone/>
            </a:pPr>
            <a:endParaRPr lang="en-IN" sz="2000" b="1" dirty="0" smtClean="0">
              <a:latin typeface="Century Gothic" panose="020B0502020202020204" pitchFamily="34" charset="0"/>
            </a:endParaRPr>
          </a:p>
          <a:p>
            <a:pPr marL="0" lvl="0" indent="0">
              <a:buNone/>
            </a:pPr>
            <a:r>
              <a:rPr lang="en-IN" sz="2000" b="1" dirty="0" smtClean="0">
                <a:latin typeface="Century Gothic" panose="020B0502020202020204" pitchFamily="34" charset="0"/>
              </a:rPr>
              <a:t>Indian Restaurants (Data collected from Foursquare) : </a:t>
            </a:r>
          </a:p>
          <a:p>
            <a:pPr marL="0" lvl="0" indent="0">
              <a:buNone/>
            </a:pPr>
            <a:endParaRPr lang="en-IN" sz="2000" b="1" dirty="0">
              <a:latin typeface="Century Gothic" panose="020B0502020202020204" pitchFamily="34" charset="0"/>
            </a:endParaRPr>
          </a:p>
          <a:p>
            <a:r>
              <a:rPr lang="en-IN" sz="2000" dirty="0">
                <a:latin typeface="Century Gothic" panose="020B0502020202020204" pitchFamily="34" charset="0"/>
              </a:rPr>
              <a:t>Indian Restaurants in each neighbourhoods of new York city.</a:t>
            </a:r>
          </a:p>
          <a:p>
            <a:pPr lvl="0"/>
            <a:r>
              <a:rPr lang="en-IN" sz="2000" dirty="0">
                <a:latin typeface="Century Gothic" panose="020B0502020202020204" pitchFamily="34" charset="0"/>
              </a:rPr>
              <a:t>Foursquare </a:t>
            </a:r>
            <a:r>
              <a:rPr lang="en-IN" sz="2000" dirty="0" err="1">
                <a:latin typeface="Century Gothic" panose="020B0502020202020204" pitchFamily="34" charset="0"/>
              </a:rPr>
              <a:t>api</a:t>
            </a:r>
            <a:r>
              <a:rPr lang="en-IN" sz="2000" dirty="0">
                <a:latin typeface="Century Gothic" panose="020B0502020202020204" pitchFamily="34" charset="0"/>
              </a:rPr>
              <a:t> is used which gets us the venues present in each neighbourhood.</a:t>
            </a:r>
          </a:p>
          <a:p>
            <a:pPr lvl="0"/>
            <a:r>
              <a:rPr lang="en-IN" sz="2000" dirty="0">
                <a:latin typeface="Century Gothic" panose="020B0502020202020204" pitchFamily="34" charset="0"/>
              </a:rPr>
              <a:t>We then filter these venues to get only Indian Restaurants.</a:t>
            </a:r>
          </a:p>
          <a:p>
            <a:pPr lvl="0"/>
            <a:r>
              <a:rPr lang="en-IN" sz="2000" dirty="0">
                <a:latin typeface="Century Gothic" panose="020B0502020202020204" pitchFamily="34" charset="0"/>
              </a:rPr>
              <a:t>This </a:t>
            </a:r>
            <a:r>
              <a:rPr lang="en-IN" sz="2000" dirty="0" err="1">
                <a:latin typeface="Century Gothic" panose="020B0502020202020204" pitchFamily="34" charset="0"/>
              </a:rPr>
              <a:t>api</a:t>
            </a:r>
            <a:r>
              <a:rPr lang="en-IN" sz="2000" dirty="0">
                <a:latin typeface="Century Gothic" panose="020B0502020202020204" pitchFamily="34" charset="0"/>
              </a:rPr>
              <a:t> allows you to make limited no. of calls and </a:t>
            </a:r>
            <a:r>
              <a:rPr lang="en-IN" sz="2000" dirty="0" err="1">
                <a:latin typeface="Century Gothic" panose="020B0502020202020204" pitchFamily="34" charset="0"/>
              </a:rPr>
              <a:t>Api</a:t>
            </a:r>
            <a:r>
              <a:rPr lang="en-IN" sz="2000" dirty="0">
                <a:latin typeface="Century Gothic" panose="020B0502020202020204" pitchFamily="34" charset="0"/>
              </a:rPr>
              <a:t> key and secret is needed.</a:t>
            </a:r>
          </a:p>
        </p:txBody>
      </p:sp>
    </p:spTree>
    <p:extLst>
      <p:ext uri="{BB962C8B-B14F-4D97-AF65-F5344CB8AC3E}">
        <p14:creationId xmlns:p14="http://schemas.microsoft.com/office/powerpoint/2010/main" val="913087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1319"/>
            <a:ext cx="10515600" cy="5685644"/>
          </a:xfrm>
        </p:spPr>
        <p:txBody>
          <a:bodyPr/>
          <a:lstStyle/>
          <a:p>
            <a:pPr marL="0" indent="0">
              <a:buNone/>
            </a:pPr>
            <a:r>
              <a:rPr lang="en-IN" sz="2000" dirty="0" err="1">
                <a:latin typeface="Century Gothic" panose="020B0502020202020204" pitchFamily="34" charset="0"/>
              </a:rPr>
              <a:t>Geospacial</a:t>
            </a:r>
            <a:r>
              <a:rPr lang="en-IN" sz="2000" dirty="0">
                <a:latin typeface="Century Gothic" panose="020B0502020202020204" pitchFamily="34" charset="0"/>
              </a:rPr>
              <a:t> Data</a:t>
            </a:r>
          </a:p>
          <a:p>
            <a:pPr lvl="0"/>
            <a:r>
              <a:rPr lang="en-IN" sz="2000" dirty="0">
                <a:latin typeface="Century Gothic" panose="020B0502020202020204" pitchFamily="34" charset="0"/>
              </a:rPr>
              <a:t>Here we load the data from </a:t>
            </a:r>
            <a:r>
              <a:rPr lang="en-IN" sz="2000" u="sng" dirty="0">
                <a:latin typeface="Century Gothic" panose="020B0502020202020204" pitchFamily="34" charset="0"/>
                <a:hlinkClick r:id="rId2"/>
              </a:rPr>
              <a:t>https://data.cityofnewyork.us/City-Government/Borough-Boundaries/tqmj-j8zm</a:t>
            </a:r>
            <a:r>
              <a:rPr lang="en-IN" sz="2000" dirty="0">
                <a:latin typeface="Century Gothic" panose="020B0502020202020204" pitchFamily="34" charset="0"/>
              </a:rPr>
              <a:t>.</a:t>
            </a:r>
          </a:p>
          <a:p>
            <a:pPr lvl="0"/>
            <a:r>
              <a:rPr lang="en-IN" sz="2000" dirty="0">
                <a:latin typeface="Century Gothic" panose="020B0502020202020204" pitchFamily="34" charset="0"/>
              </a:rPr>
              <a:t>By using this </a:t>
            </a:r>
            <a:r>
              <a:rPr lang="en-IN" sz="2000" dirty="0" err="1">
                <a:latin typeface="Century Gothic" panose="020B0502020202020204" pitchFamily="34" charset="0"/>
              </a:rPr>
              <a:t>geospace</a:t>
            </a:r>
            <a:r>
              <a:rPr lang="en-IN" sz="2000" dirty="0">
                <a:latin typeface="Century Gothic" panose="020B0502020202020204" pitchFamily="34" charset="0"/>
              </a:rPr>
              <a:t> data we will get the New York  Borough boundaries that will help us visualize choropleth map.</a:t>
            </a:r>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528" y="2240349"/>
            <a:ext cx="6884186" cy="3829114"/>
          </a:xfrm>
          <a:prstGeom prst="rect">
            <a:avLst/>
          </a:prstGeom>
        </p:spPr>
      </p:pic>
    </p:spTree>
    <p:extLst>
      <p:ext uri="{BB962C8B-B14F-4D97-AF65-F5344CB8AC3E}">
        <p14:creationId xmlns:p14="http://schemas.microsoft.com/office/powerpoint/2010/main" val="242354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Gothic" panose="020B0502020202020204" pitchFamily="34" charset="0"/>
              </a:rPr>
              <a:t>Neighbourhoods and Borough</a:t>
            </a:r>
            <a:endParaRPr lang="en-IN" dirty="0">
              <a:latin typeface="Century Gothic" panose="020B0502020202020204" pitchFamily="34" charset="0"/>
            </a:endParaRPr>
          </a:p>
        </p:txBody>
      </p:sp>
      <p:pic>
        <p:nvPicPr>
          <p:cNvPr id="4" name="Content Placeholder 3" descr="C:\Users\rohan.bhatia\Desktop\pc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6095" y="1965278"/>
            <a:ext cx="8543499" cy="4266276"/>
          </a:xfrm>
          <a:prstGeom prst="rect">
            <a:avLst/>
          </a:prstGeom>
          <a:noFill/>
          <a:ln>
            <a:noFill/>
          </a:ln>
        </p:spPr>
      </p:pic>
    </p:spTree>
    <p:extLst>
      <p:ext uri="{BB962C8B-B14F-4D97-AF65-F5344CB8AC3E}">
        <p14:creationId xmlns:p14="http://schemas.microsoft.com/office/powerpoint/2010/main" val="2518484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Gothic" panose="020B0502020202020204" pitchFamily="34" charset="0"/>
              </a:rPr>
              <a:t>No. of Indian Restaurants and Borough</a:t>
            </a:r>
            <a:endParaRPr lang="en-IN" dirty="0">
              <a:latin typeface="Century Gothic" panose="020B0502020202020204" pitchFamily="34" charset="0"/>
            </a:endParaRPr>
          </a:p>
        </p:txBody>
      </p:sp>
      <p:pic>
        <p:nvPicPr>
          <p:cNvPr id="4" name="Content Placeholder 3" descr="C:\Users\rohan.bhatia\Desktop\pc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0186" y="1825625"/>
            <a:ext cx="9212238" cy="4351338"/>
          </a:xfrm>
          <a:prstGeom prst="rect">
            <a:avLst/>
          </a:prstGeom>
          <a:noFill/>
          <a:ln>
            <a:noFill/>
          </a:ln>
        </p:spPr>
      </p:pic>
    </p:spTree>
    <p:extLst>
      <p:ext uri="{BB962C8B-B14F-4D97-AF65-F5344CB8AC3E}">
        <p14:creationId xmlns:p14="http://schemas.microsoft.com/office/powerpoint/2010/main" val="1600044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TotalTime>
  <Words>900</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Century Gothic</vt:lpstr>
      <vt:lpstr>Helvetica</vt:lpstr>
      <vt:lpstr>Times New Roman</vt:lpstr>
      <vt:lpstr>Wingdings</vt:lpstr>
      <vt:lpstr>Office Theme</vt:lpstr>
      <vt:lpstr>Predicting Indian Restaurants in New York City</vt:lpstr>
      <vt:lpstr>Introduction</vt:lpstr>
      <vt:lpstr>Business Problem &amp; Target Audience</vt:lpstr>
      <vt:lpstr>Data Acquisition and Cleaning</vt:lpstr>
      <vt:lpstr>PowerPoint Presentation</vt:lpstr>
      <vt:lpstr>Data Description </vt:lpstr>
      <vt:lpstr>PowerPoint Presentation</vt:lpstr>
      <vt:lpstr>Neighbourhoods and Borough</vt:lpstr>
      <vt:lpstr>No. of Indian Restaurants and Borough</vt:lpstr>
      <vt:lpstr>Indian Restaurants and Neighbourhoods</vt:lpstr>
      <vt:lpstr>Modelling</vt:lpstr>
      <vt:lpstr>PowerPoint Presentation</vt:lpstr>
      <vt:lpstr>Results</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Indian Restaurants in New York City</dc:title>
  <dc:creator>Rohan Bhatia</dc:creator>
  <cp:lastModifiedBy>Rohan Bhatia</cp:lastModifiedBy>
  <cp:revision>6</cp:revision>
  <dcterms:created xsi:type="dcterms:W3CDTF">2019-08-08T06:10:09Z</dcterms:created>
  <dcterms:modified xsi:type="dcterms:W3CDTF">2019-08-08T06:49:35Z</dcterms:modified>
</cp:coreProperties>
</file>