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g"/>
  <Override PartName="/ppt/media/image6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7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57" r:id="rId9"/>
    <p:sldId id="261" r:id="rId10"/>
    <p:sldId id="259" r:id="rId11"/>
    <p:sldId id="262" r:id="rId12"/>
    <p:sldId id="263" r:id="rId13"/>
    <p:sldId id="266" r:id="rId14"/>
    <p:sldId id="264" r:id="rId15"/>
    <p:sldId id="283" r:id="rId16"/>
    <p:sldId id="265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74" r:id="rId34"/>
    <p:sldId id="275" r:id="rId35"/>
    <p:sldId id="276" r:id="rId3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820" y="-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ztpa1XpV6RcBmP6t1FOF9-V7_tA2x1Gu/view?usp=share_link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i.googleblog.com/2023/01/google-research-2022-beyond-language.html" TargetMode="External"/><Relationship Id="rId2" Type="http://schemas.openxmlformats.org/officeDocument/2006/relationships/hyperlink" Target="https://arxiv.org/abs/2303.13336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3145" y="1889851"/>
            <a:ext cx="4661518" cy="1445337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003635"/>
                </a:solidFill>
              </a:rPr>
              <a:t>Project Based learning Presentation </a:t>
            </a:r>
            <a:br>
              <a:rPr lang="en-US" sz="2400" dirty="0">
                <a:solidFill>
                  <a:srgbClr val="003635"/>
                </a:solidFill>
              </a:rPr>
            </a:br>
            <a:r>
              <a:rPr lang="en-US" sz="2400" dirty="0">
                <a:solidFill>
                  <a:srgbClr val="003635"/>
                </a:solidFill>
              </a:rPr>
              <a:t>on</a:t>
            </a:r>
            <a:br>
              <a:rPr lang="en-US" sz="2400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accent2"/>
                </a:solidFill>
              </a:rPr>
              <a:t>Auto</a:t>
            </a:r>
            <a:r>
              <a:rPr lang="en-US" sz="2400" dirty="0">
                <a:solidFill>
                  <a:schemeClr val="tx1"/>
                </a:solidFill>
              </a:rPr>
              <a:t>-</a:t>
            </a:r>
            <a:r>
              <a:rPr lang="en-US" sz="2400" dirty="0"/>
              <a:t>Craft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4893" y="3753458"/>
            <a:ext cx="3769242" cy="1201314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b="1" dirty="0"/>
              <a:t>By</a:t>
            </a:r>
          </a:p>
          <a:p>
            <a:pPr algn="l"/>
            <a:r>
              <a:rPr lang="en-US" dirty="0"/>
              <a:t>0025 Shravan Chandrachud</a:t>
            </a:r>
          </a:p>
          <a:p>
            <a:pPr algn="l"/>
            <a:r>
              <a:rPr lang="en-US" dirty="0"/>
              <a:t>0023 Rohan </a:t>
            </a:r>
            <a:r>
              <a:rPr lang="en-US" dirty="0" err="1"/>
              <a:t>Marar</a:t>
            </a:r>
            <a:endParaRPr lang="en-US" dirty="0"/>
          </a:p>
          <a:p>
            <a:pPr algn="l"/>
            <a:r>
              <a:rPr lang="en-US" dirty="0"/>
              <a:t>0013 </a:t>
            </a:r>
            <a:r>
              <a:rPr lang="en-US" dirty="0" err="1"/>
              <a:t>Kavish</a:t>
            </a:r>
            <a:r>
              <a:rPr lang="en-US" dirty="0"/>
              <a:t> Gupta</a:t>
            </a:r>
          </a:p>
          <a:p>
            <a:pPr algn="l"/>
            <a:r>
              <a:rPr lang="en-US" dirty="0"/>
              <a:t>0027 Sania Mulla</a:t>
            </a:r>
          </a:p>
          <a:p>
            <a:pPr algn="l"/>
            <a:r>
              <a:rPr lang="en-US" b="1" dirty="0"/>
              <a:t>Under the Guidance of </a:t>
            </a:r>
            <a:r>
              <a:rPr lang="en-US" dirty="0"/>
              <a:t>: Prof A. M. </a:t>
            </a:r>
            <a:r>
              <a:rPr lang="en-US" dirty="0" err="1"/>
              <a:t>Bhadgale</a:t>
            </a:r>
            <a:endParaRPr lang="en-US" dirty="0"/>
          </a:p>
        </p:txBody>
      </p:sp>
      <p:grpSp>
        <p:nvGrpSpPr>
          <p:cNvPr id="4" name="object 7">
            <a:extLst>
              <a:ext uri="{FF2B5EF4-FFF2-40B4-BE49-F238E27FC236}">
                <a16:creationId xmlns:a16="http://schemas.microsoft.com/office/drawing/2014/main" id="{4EEEA53F-7DEC-722D-A0B4-01E75F110CDE}"/>
              </a:ext>
            </a:extLst>
          </p:cNvPr>
          <p:cNvGrpSpPr/>
          <p:nvPr/>
        </p:nvGrpSpPr>
        <p:grpSpPr>
          <a:xfrm>
            <a:off x="0" y="-7735"/>
            <a:ext cx="9144000" cy="1214755"/>
            <a:chOff x="30480" y="26"/>
            <a:chExt cx="10942320" cy="1214755"/>
          </a:xfrm>
        </p:grpSpPr>
        <p:pic>
          <p:nvPicPr>
            <p:cNvPr id="5" name="object 8">
              <a:extLst>
                <a:ext uri="{FF2B5EF4-FFF2-40B4-BE49-F238E27FC236}">
                  <a16:creationId xmlns:a16="http://schemas.microsoft.com/office/drawing/2014/main" id="{49E5A652-910D-61B9-59AA-26C800594AB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72599" y="15240"/>
              <a:ext cx="1600200" cy="1199388"/>
            </a:xfrm>
            <a:prstGeom prst="rect">
              <a:avLst/>
            </a:prstGeom>
          </p:spPr>
        </p:pic>
        <p:pic>
          <p:nvPicPr>
            <p:cNvPr id="6" name="object 9">
              <a:extLst>
                <a:ext uri="{FF2B5EF4-FFF2-40B4-BE49-F238E27FC236}">
                  <a16:creationId xmlns:a16="http://schemas.microsoft.com/office/drawing/2014/main" id="{38B45ADF-9D52-F83F-089E-8B67C99E6F0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0" y="26"/>
              <a:ext cx="1254024" cy="1214601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C35164C-EB09-4461-F7B9-737E7CE6541F}"/>
              </a:ext>
            </a:extLst>
          </p:cNvPr>
          <p:cNvSpPr/>
          <p:nvPr/>
        </p:nvSpPr>
        <p:spPr>
          <a:xfrm>
            <a:off x="1043718" y="7632"/>
            <a:ext cx="6758854" cy="119938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" algn="ctr">
              <a:lnSpc>
                <a:spcPts val="3440"/>
              </a:lnSpc>
              <a:spcBef>
                <a:spcPts val="100"/>
              </a:spcBef>
            </a:pPr>
            <a:r>
              <a:rPr lang="en-US" sz="2800" spc="-10" dirty="0">
                <a:solidFill>
                  <a:srgbClr val="FFFFFF"/>
                </a:solidFill>
                <a:latin typeface="Arial MT"/>
                <a:cs typeface="Arial MT"/>
              </a:rPr>
              <a:t>PVG’s</a:t>
            </a:r>
            <a:r>
              <a:rPr lang="en-US" sz="2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rgbClr val="FFFFFF"/>
                </a:solidFill>
                <a:latin typeface="Arial MT"/>
                <a:cs typeface="Arial MT"/>
              </a:rPr>
              <a:t>COET</a:t>
            </a:r>
            <a:r>
              <a:rPr lang="en-US" sz="2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lang="en-US" sz="2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al MT"/>
                <a:cs typeface="Arial MT"/>
              </a:rPr>
              <a:t>GKPIoM</a:t>
            </a:r>
            <a:r>
              <a:rPr lang="en-US" sz="2800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lang="en-US" sz="28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Arial MT"/>
                <a:cs typeface="Arial MT"/>
              </a:rPr>
              <a:t>Pune</a:t>
            </a:r>
            <a:endParaRPr lang="en-US" sz="2800" dirty="0">
              <a:latin typeface="Arial MT"/>
              <a:cs typeface="Arial MT"/>
            </a:endParaRPr>
          </a:p>
          <a:p>
            <a:pPr algn="ctr">
              <a:lnSpc>
                <a:spcPts val="3440"/>
              </a:lnSpc>
            </a:pPr>
            <a:r>
              <a:rPr lang="en-US" sz="2800" dirty="0">
                <a:solidFill>
                  <a:srgbClr val="FFFFFF"/>
                </a:solidFill>
                <a:latin typeface="Arial MT"/>
                <a:cs typeface="Arial MT"/>
              </a:rPr>
              <a:t>Department</a:t>
            </a:r>
            <a:r>
              <a:rPr lang="en-US" sz="28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lang="en-US" sz="2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rgbClr val="FFFFFF"/>
                </a:solidFill>
                <a:latin typeface="Arial MT"/>
                <a:cs typeface="Arial MT"/>
              </a:rPr>
              <a:t>Computer</a:t>
            </a:r>
            <a:r>
              <a:rPr lang="en-US" sz="28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Arial MT"/>
                <a:cs typeface="Arial MT"/>
              </a:rPr>
              <a:t>Engineering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Existing Technologies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to Image generation: Midjourney</a:t>
            </a:r>
          </a:p>
          <a:p>
            <a:r>
              <a:rPr lang="en-US" dirty="0"/>
              <a:t>Stable Diffusion: DALL-E</a:t>
            </a:r>
          </a:p>
          <a:p>
            <a:r>
              <a:rPr lang="en-US" dirty="0"/>
              <a:t>Visual-GPT.</a:t>
            </a:r>
          </a:p>
          <a:p>
            <a:r>
              <a:rPr lang="en-US" dirty="0"/>
              <a:t>ChatGPT: For text generation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8F1978-B3F3-0F68-5871-2416F8C974A1}"/>
              </a:ext>
            </a:extLst>
          </p:cNvPr>
          <p:cNvSpPr txBox="1"/>
          <p:nvPr/>
        </p:nvSpPr>
        <p:spPr>
          <a:xfrm>
            <a:off x="4132341" y="4736963"/>
            <a:ext cx="87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Auto-Craft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4BC82-30EF-7665-758D-56742EF1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4C67F-5236-533C-CE46-CC3FB942C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Advantage: </a:t>
            </a:r>
            <a:r>
              <a:rPr lang="en-US" dirty="0"/>
              <a:t>They all work excellently in what the are supposed to do.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Disadvantage: </a:t>
            </a:r>
            <a:r>
              <a:rPr lang="en-US" dirty="0"/>
              <a:t>Not used by any major industries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How to overcome: </a:t>
            </a:r>
            <a:r>
              <a:rPr lang="en-US" dirty="0"/>
              <a:t>Integrating them together to give us a multipurpose model for actual use in industries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014D22-D391-2078-DF0E-0474A2D20F1C}"/>
              </a:ext>
            </a:extLst>
          </p:cNvPr>
          <p:cNvSpPr txBox="1"/>
          <p:nvPr/>
        </p:nvSpPr>
        <p:spPr>
          <a:xfrm>
            <a:off x="4132341" y="4776241"/>
            <a:ext cx="87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Auto-Craft</a:t>
            </a:r>
          </a:p>
        </p:txBody>
      </p:sp>
    </p:spTree>
    <p:extLst>
      <p:ext uri="{BB962C8B-B14F-4D97-AF65-F5344CB8AC3E}">
        <p14:creationId xmlns:p14="http://schemas.microsoft.com/office/powerpoint/2010/main" val="727827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F55F-BCDC-D4EC-AC35-B939188B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06EF-5F39-F3D3-C434-D21309789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Server side: Packages and frameworks</a:t>
            </a:r>
          </a:p>
          <a:p>
            <a:r>
              <a:rPr lang="en-IN" dirty="0"/>
              <a:t>Express - Node.js</a:t>
            </a:r>
          </a:p>
          <a:p>
            <a:r>
              <a:rPr lang="en-IN" dirty="0"/>
              <a:t>Django, Flask – Python</a:t>
            </a:r>
          </a:p>
          <a:p>
            <a:r>
              <a:rPr lang="en-IN" dirty="0" err="1"/>
              <a:t>Gradio</a:t>
            </a:r>
            <a:endParaRPr lang="en-IN" dirty="0"/>
          </a:p>
        </p:txBody>
      </p:sp>
      <p:pic>
        <p:nvPicPr>
          <p:cNvPr id="1028" name="Picture 4" descr="Express JS Development Services - BairesDev">
            <a:extLst>
              <a:ext uri="{FF2B5EF4-FFF2-40B4-BE49-F238E27FC236}">
                <a16:creationId xmlns:a16="http://schemas.microsoft.com/office/drawing/2014/main" id="{9901E6C6-D0B3-4B8A-6918-05C57E92D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353" y="3510868"/>
            <a:ext cx="977999" cy="72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jango vs. Flask: Which Framework to Choose? | Turing">
            <a:extLst>
              <a:ext uri="{FF2B5EF4-FFF2-40B4-BE49-F238E27FC236}">
                <a16:creationId xmlns:a16="http://schemas.microsoft.com/office/drawing/2014/main" id="{43D4DF7F-7882-AA1D-7790-3B97573DD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652" y="2978429"/>
            <a:ext cx="1283280" cy="68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695673-565E-9069-B8E8-149BFF389DA8}"/>
              </a:ext>
            </a:extLst>
          </p:cNvPr>
          <p:cNvSpPr txBox="1"/>
          <p:nvPr/>
        </p:nvSpPr>
        <p:spPr>
          <a:xfrm>
            <a:off x="4132341" y="4781557"/>
            <a:ext cx="87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Auto-Craft</a:t>
            </a:r>
          </a:p>
        </p:txBody>
      </p:sp>
    </p:spTree>
    <p:extLst>
      <p:ext uri="{BB962C8B-B14F-4D97-AF65-F5344CB8AC3E}">
        <p14:creationId xmlns:p14="http://schemas.microsoft.com/office/powerpoint/2010/main" val="59217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73A1-0705-A0C5-CF1E-B2B0B518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6F12A-A000-63DE-A0DF-1CA0F982B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Dedicated ML environment: Google Colab</a:t>
            </a:r>
          </a:p>
          <a:p>
            <a:r>
              <a:rPr lang="en-IN" dirty="0"/>
              <a:t>Cloud server for deployment: Streamlit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2" name="Picture 4" descr="Streamlit: An App Builder for the Data Science Team - The New Stack">
            <a:extLst>
              <a:ext uri="{FF2B5EF4-FFF2-40B4-BE49-F238E27FC236}">
                <a16:creationId xmlns:a16="http://schemas.microsoft.com/office/drawing/2014/main" id="{30F95C47-5827-184A-191D-E02680627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661" y="3125750"/>
            <a:ext cx="2376743" cy="131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992472-FD20-93A3-214D-EFFB13A0DCB2}"/>
              </a:ext>
            </a:extLst>
          </p:cNvPr>
          <p:cNvSpPr txBox="1"/>
          <p:nvPr/>
        </p:nvSpPr>
        <p:spPr>
          <a:xfrm>
            <a:off x="4132341" y="4736963"/>
            <a:ext cx="87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Auto-Craft</a:t>
            </a:r>
          </a:p>
        </p:txBody>
      </p:sp>
    </p:spTree>
    <p:extLst>
      <p:ext uri="{BB962C8B-B14F-4D97-AF65-F5344CB8AC3E}">
        <p14:creationId xmlns:p14="http://schemas.microsoft.com/office/powerpoint/2010/main" val="3424551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65BD-B811-CF9F-7227-71EED2A2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BD767-BFD2-24D2-1668-3C1533FF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7" y="1328555"/>
            <a:ext cx="8246070" cy="346587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All the tools required are open sourced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Technically safe and not difficult to use</a:t>
            </a:r>
          </a:p>
          <a:p>
            <a:endParaRPr lang="en-IN" dirty="0"/>
          </a:p>
          <a:p>
            <a:r>
              <a:rPr lang="en-IN" dirty="0"/>
              <a:t>LOC : 200 to 300 lines</a:t>
            </a:r>
          </a:p>
          <a:p>
            <a:endParaRPr lang="en-IN" dirty="0"/>
          </a:p>
          <a:p>
            <a:r>
              <a:rPr lang="en-IN" dirty="0"/>
              <a:t>Estimated Time: 30 to 40 days to make a working prototype and the backend. 4 months to integrate it with the frontend and make it interactive with full functionalities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E17A12-ABE2-1283-50AD-8848CEFC59D9}"/>
              </a:ext>
            </a:extLst>
          </p:cNvPr>
          <p:cNvSpPr txBox="1"/>
          <p:nvPr/>
        </p:nvSpPr>
        <p:spPr>
          <a:xfrm>
            <a:off x="4132341" y="4780663"/>
            <a:ext cx="87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Auto-Craft</a:t>
            </a:r>
          </a:p>
        </p:txBody>
      </p:sp>
    </p:spTree>
    <p:extLst>
      <p:ext uri="{BB962C8B-B14F-4D97-AF65-F5344CB8AC3E}">
        <p14:creationId xmlns:p14="http://schemas.microsoft.com/office/powerpoint/2010/main" val="2663131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7476-3C38-C9E2-45E3-300390E4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Economical feasibility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04BC3-B54F-F533-6370-76861DF84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</a:t>
            </a:r>
            <a:r>
              <a:rPr lang="en-IN" dirty="0" err="1"/>
              <a:t>Cocomo</a:t>
            </a:r>
            <a:r>
              <a:rPr lang="en-IN" dirty="0"/>
              <a:t>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954EC7-20D7-1E2A-8DC5-272827ADD0C9}"/>
              </a:ext>
            </a:extLst>
          </p:cNvPr>
          <p:cNvSpPr txBox="1"/>
          <p:nvPr/>
        </p:nvSpPr>
        <p:spPr>
          <a:xfrm>
            <a:off x="4132341" y="4780663"/>
            <a:ext cx="87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Auto-Craft</a:t>
            </a:r>
          </a:p>
        </p:txBody>
      </p:sp>
    </p:spTree>
    <p:extLst>
      <p:ext uri="{BB962C8B-B14F-4D97-AF65-F5344CB8AC3E}">
        <p14:creationId xmlns:p14="http://schemas.microsoft.com/office/powerpoint/2010/main" val="718257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2FFE-CC48-18EB-785B-984E47081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workflow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E9A3C8-6D1D-9912-9653-150646C7D864}"/>
              </a:ext>
            </a:extLst>
          </p:cNvPr>
          <p:cNvSpPr/>
          <p:nvPr/>
        </p:nvSpPr>
        <p:spPr>
          <a:xfrm>
            <a:off x="723013" y="1641034"/>
            <a:ext cx="3131288" cy="11284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Acquiring and Integration of APIs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716022-8197-722D-28C9-F8089673E116}"/>
              </a:ext>
            </a:extLst>
          </p:cNvPr>
          <p:cNvSpPr/>
          <p:nvPr/>
        </p:nvSpPr>
        <p:spPr>
          <a:xfrm>
            <a:off x="5204637" y="1641034"/>
            <a:ext cx="3131288" cy="11284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Taking text prompt and generating multimodal output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8404E4-6D3B-2201-91CD-2323101DCA8B}"/>
              </a:ext>
            </a:extLst>
          </p:cNvPr>
          <p:cNvSpPr/>
          <p:nvPr/>
        </p:nvSpPr>
        <p:spPr>
          <a:xfrm>
            <a:off x="5204637" y="3561907"/>
            <a:ext cx="3131288" cy="11284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Processing of output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CD0FAB8-FD8E-8988-FB0B-B3C6929EA451}"/>
              </a:ext>
            </a:extLst>
          </p:cNvPr>
          <p:cNvSpPr/>
          <p:nvPr/>
        </p:nvSpPr>
        <p:spPr>
          <a:xfrm>
            <a:off x="723013" y="3561907"/>
            <a:ext cx="3131288" cy="11284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Rendering result onto a web application, and deploying to cloud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FAE131F-D586-3C66-5F20-1D49EA2E53B5}"/>
              </a:ext>
            </a:extLst>
          </p:cNvPr>
          <p:cNvSpPr/>
          <p:nvPr/>
        </p:nvSpPr>
        <p:spPr>
          <a:xfrm>
            <a:off x="3939364" y="2024173"/>
            <a:ext cx="1190845" cy="54757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C4FA84C-A576-9DB4-263C-FA313811824B}"/>
              </a:ext>
            </a:extLst>
          </p:cNvPr>
          <p:cNvSpPr/>
          <p:nvPr/>
        </p:nvSpPr>
        <p:spPr>
          <a:xfrm>
            <a:off x="6475227" y="2822742"/>
            <a:ext cx="590107" cy="68593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F34D315-9D09-425A-92E9-6C401FC75EA5}"/>
              </a:ext>
            </a:extLst>
          </p:cNvPr>
          <p:cNvSpPr/>
          <p:nvPr/>
        </p:nvSpPr>
        <p:spPr>
          <a:xfrm rot="10800000">
            <a:off x="3931391" y="3790507"/>
            <a:ext cx="1190844" cy="67127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FC0471-8C41-E0A5-65A5-16F46EB96462}"/>
              </a:ext>
            </a:extLst>
          </p:cNvPr>
          <p:cNvSpPr txBox="1"/>
          <p:nvPr/>
        </p:nvSpPr>
        <p:spPr>
          <a:xfrm>
            <a:off x="4087153" y="4780663"/>
            <a:ext cx="87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Auto-Craft</a:t>
            </a:r>
          </a:p>
        </p:txBody>
      </p:sp>
    </p:spTree>
    <p:extLst>
      <p:ext uri="{BB962C8B-B14F-4D97-AF65-F5344CB8AC3E}">
        <p14:creationId xmlns:p14="http://schemas.microsoft.com/office/powerpoint/2010/main" val="393157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B1FA-DD9B-DF71-155A-9DE97599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Plan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70931-5C53-3341-C306-54A42DD63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44" y="1350805"/>
            <a:ext cx="8197701" cy="34779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DC4F3D-E161-A625-B5A6-1238511B5FFA}"/>
              </a:ext>
            </a:extLst>
          </p:cNvPr>
          <p:cNvSpPr txBox="1"/>
          <p:nvPr/>
        </p:nvSpPr>
        <p:spPr>
          <a:xfrm>
            <a:off x="4132341" y="4780663"/>
            <a:ext cx="87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Auto-Craft</a:t>
            </a:r>
          </a:p>
        </p:txBody>
      </p:sp>
    </p:spTree>
    <p:extLst>
      <p:ext uri="{BB962C8B-B14F-4D97-AF65-F5344CB8AC3E}">
        <p14:creationId xmlns:p14="http://schemas.microsoft.com/office/powerpoint/2010/main" val="3600602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5CE81-F12F-8ABD-94AD-EAE35BB75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90A4-531D-257D-8C7C-7733FEFB0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No. of days : 90 days for project development for prototype.  Four months for integrating with frontend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2C56A9-A21F-44D8-5057-289501B432D3}"/>
              </a:ext>
            </a:extLst>
          </p:cNvPr>
          <p:cNvSpPr txBox="1"/>
          <p:nvPr/>
        </p:nvSpPr>
        <p:spPr>
          <a:xfrm>
            <a:off x="4132341" y="4782933"/>
            <a:ext cx="87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Auto-Craft</a:t>
            </a:r>
          </a:p>
        </p:txBody>
      </p:sp>
    </p:spTree>
    <p:extLst>
      <p:ext uri="{BB962C8B-B14F-4D97-AF65-F5344CB8AC3E}">
        <p14:creationId xmlns:p14="http://schemas.microsoft.com/office/powerpoint/2010/main" val="3836729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0A63F-B2C9-A809-0C36-5E611DD1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E4C0177-9891-5167-9C32-79816C65D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46" y="1482949"/>
            <a:ext cx="4194413" cy="3395099"/>
          </a:xfrm>
          <a:prstGeom prst="rect">
            <a:avLst/>
          </a:prstGeom>
        </p:spPr>
      </p:pic>
      <p:pic>
        <p:nvPicPr>
          <p:cNvPr id="6" name="Picture 2" descr="Diagram&#10;&#10;Description automatically generated">
            <a:extLst>
              <a:ext uri="{FF2B5EF4-FFF2-40B4-BE49-F238E27FC236}">
                <a16:creationId xmlns:a16="http://schemas.microsoft.com/office/drawing/2014/main" id="{7942C8E6-6B3A-D323-B348-5D9769395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82949"/>
            <a:ext cx="4337953" cy="33950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79520A-F44F-ACD0-8EC5-0D8C8412B87A}"/>
              </a:ext>
            </a:extLst>
          </p:cNvPr>
          <p:cNvSpPr txBox="1"/>
          <p:nvPr/>
        </p:nvSpPr>
        <p:spPr>
          <a:xfrm>
            <a:off x="4132341" y="4864205"/>
            <a:ext cx="87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Auto-Craft</a:t>
            </a:r>
          </a:p>
        </p:txBody>
      </p:sp>
    </p:spTree>
    <p:extLst>
      <p:ext uri="{BB962C8B-B14F-4D97-AF65-F5344CB8AC3E}">
        <p14:creationId xmlns:p14="http://schemas.microsoft.com/office/powerpoint/2010/main" val="296203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47A71-8596-DF38-3558-16181C190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EAF865-1795-396B-C4A5-E870407D18CA}"/>
              </a:ext>
            </a:extLst>
          </p:cNvPr>
          <p:cNvSpPr txBox="1"/>
          <p:nvPr/>
        </p:nvSpPr>
        <p:spPr>
          <a:xfrm>
            <a:off x="2260747" y="1071857"/>
            <a:ext cx="2614280" cy="3665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3860" indent="-391795">
              <a:lnSpc>
                <a:spcPct val="100000"/>
              </a:lnSpc>
              <a:spcBef>
                <a:spcPts val="810"/>
              </a:spcBef>
              <a:buClr>
                <a:srgbClr val="000000"/>
              </a:buClr>
              <a:buFont typeface="Wingdings"/>
              <a:buChar char=""/>
              <a:tabLst>
                <a:tab pos="404495" algn="l"/>
              </a:tabLst>
            </a:pPr>
            <a:r>
              <a:rPr lang="en-US" sz="1400" spc="-10" dirty="0">
                <a:solidFill>
                  <a:srgbClr val="002060"/>
                </a:solidFill>
                <a:latin typeface="Calibri"/>
                <a:cs typeface="Calibri"/>
              </a:rPr>
              <a:t>Project</a:t>
            </a:r>
            <a:r>
              <a:rPr lang="en-US" sz="1400" spc="-6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n-US" sz="1400" spc="-10" dirty="0">
                <a:solidFill>
                  <a:srgbClr val="002060"/>
                </a:solidFill>
                <a:latin typeface="Calibri"/>
                <a:cs typeface="Calibri"/>
              </a:rPr>
              <a:t>Group</a:t>
            </a:r>
            <a:endParaRPr lang="en-US" sz="140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403860" indent="-391795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Font typeface="Wingdings"/>
              <a:buChar char=""/>
              <a:tabLst>
                <a:tab pos="404495" algn="l"/>
              </a:tabLst>
            </a:pPr>
            <a:r>
              <a:rPr lang="en-US" sz="1400" spc="-10" dirty="0">
                <a:solidFill>
                  <a:srgbClr val="002060"/>
                </a:solidFill>
                <a:latin typeface="Calibri"/>
                <a:cs typeface="Calibri"/>
              </a:rPr>
              <a:t>Project</a:t>
            </a:r>
            <a:r>
              <a:rPr lang="en-US" sz="1400" spc="-5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n-US" sz="1400" spc="-10" dirty="0">
                <a:solidFill>
                  <a:srgbClr val="002060"/>
                </a:solidFill>
                <a:latin typeface="Calibri"/>
                <a:cs typeface="Calibri"/>
              </a:rPr>
              <a:t>Motivation</a:t>
            </a:r>
            <a:endParaRPr lang="en-US" sz="140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403860" indent="-391795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Font typeface="Wingdings"/>
              <a:buChar char=""/>
              <a:tabLst>
                <a:tab pos="404495" algn="l"/>
              </a:tabLst>
            </a:pPr>
            <a:r>
              <a:rPr lang="en-US" sz="1400" spc="-10" dirty="0">
                <a:solidFill>
                  <a:srgbClr val="002060"/>
                </a:solidFill>
                <a:latin typeface="Calibri"/>
                <a:cs typeface="Calibri"/>
              </a:rPr>
              <a:t>Problem</a:t>
            </a:r>
            <a:r>
              <a:rPr lang="en-US" sz="1400" spc="-5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n-US" sz="1400" spc="-15" dirty="0">
                <a:solidFill>
                  <a:srgbClr val="002060"/>
                </a:solidFill>
                <a:latin typeface="Calibri"/>
                <a:cs typeface="Calibri"/>
              </a:rPr>
              <a:t>statement</a:t>
            </a:r>
            <a:endParaRPr lang="en-US" sz="140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403860" indent="-391795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Wingdings"/>
              <a:buChar char=""/>
              <a:tabLst>
                <a:tab pos="404495" algn="l"/>
              </a:tabLst>
            </a:pPr>
            <a:r>
              <a:rPr lang="en-US" sz="1400" dirty="0">
                <a:solidFill>
                  <a:srgbClr val="002060"/>
                </a:solidFill>
                <a:latin typeface="Calibri"/>
                <a:cs typeface="Calibri"/>
              </a:rPr>
              <a:t>Aim</a:t>
            </a:r>
          </a:p>
          <a:p>
            <a:pPr marL="403860" indent="-391795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Font typeface="Wingdings"/>
              <a:buChar char=""/>
              <a:tabLst>
                <a:tab pos="404495" algn="l"/>
              </a:tabLst>
            </a:pPr>
            <a:r>
              <a:rPr lang="en-US" sz="1400" spc="-10" dirty="0">
                <a:solidFill>
                  <a:srgbClr val="002060"/>
                </a:solidFill>
                <a:latin typeface="Calibri"/>
                <a:cs typeface="Calibri"/>
              </a:rPr>
              <a:t>Objective</a:t>
            </a:r>
            <a:endParaRPr lang="en-US" sz="140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403860" indent="-391795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Font typeface="Wingdings"/>
              <a:buChar char=""/>
              <a:tabLst>
                <a:tab pos="404495" algn="l"/>
              </a:tabLst>
            </a:pPr>
            <a:r>
              <a:rPr lang="en-US" sz="1400" spc="-10" dirty="0">
                <a:solidFill>
                  <a:srgbClr val="002060"/>
                </a:solidFill>
                <a:latin typeface="Calibri"/>
                <a:cs typeface="Calibri"/>
              </a:rPr>
              <a:t>Introduction</a:t>
            </a:r>
            <a:endParaRPr lang="en-US" sz="140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403860" indent="-391795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Wingdings"/>
              <a:buChar char=""/>
              <a:tabLst>
                <a:tab pos="404495" algn="l"/>
              </a:tabLst>
            </a:pPr>
            <a:r>
              <a:rPr lang="en-US" sz="1400" spc="-10" dirty="0">
                <a:solidFill>
                  <a:srgbClr val="002060"/>
                </a:solidFill>
                <a:latin typeface="Calibri"/>
                <a:cs typeface="Calibri"/>
              </a:rPr>
              <a:t>Requirement</a:t>
            </a:r>
            <a:r>
              <a:rPr lang="en-US" sz="1400" spc="-9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n-US" sz="1400" spc="-5" dirty="0">
                <a:solidFill>
                  <a:srgbClr val="002060"/>
                </a:solidFill>
                <a:latin typeface="Calibri"/>
                <a:cs typeface="Calibri"/>
              </a:rPr>
              <a:t>Gathering</a:t>
            </a:r>
            <a:endParaRPr lang="en-US" sz="140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403860" indent="-391795">
              <a:lnSpc>
                <a:spcPct val="100000"/>
              </a:lnSpc>
              <a:spcBef>
                <a:spcPts val="705"/>
              </a:spcBef>
              <a:buClr>
                <a:srgbClr val="000000"/>
              </a:buClr>
              <a:buFont typeface="Wingdings"/>
              <a:buChar char=""/>
              <a:tabLst>
                <a:tab pos="404495" algn="l"/>
              </a:tabLst>
            </a:pPr>
            <a:r>
              <a:rPr lang="en-US" sz="1400" spc="-5" dirty="0">
                <a:solidFill>
                  <a:srgbClr val="002060"/>
                </a:solidFill>
                <a:latin typeface="Calibri"/>
                <a:cs typeface="Calibri"/>
              </a:rPr>
              <a:t>Feasibility</a:t>
            </a:r>
            <a:r>
              <a:rPr lang="en-US" sz="1400" spc="-6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n-US" sz="1400" spc="-5" dirty="0">
                <a:solidFill>
                  <a:srgbClr val="002060"/>
                </a:solidFill>
                <a:latin typeface="Calibri"/>
                <a:cs typeface="Calibri"/>
              </a:rPr>
              <a:t>Analysis</a:t>
            </a:r>
            <a:endParaRPr lang="en-US" sz="140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403860" indent="-391795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Font typeface="Wingdings"/>
              <a:buChar char=""/>
              <a:tabLst>
                <a:tab pos="404495" algn="l"/>
              </a:tabLst>
            </a:pPr>
            <a:r>
              <a:rPr lang="en-US" sz="1400" spc="-20" dirty="0">
                <a:solidFill>
                  <a:srgbClr val="002060"/>
                </a:solidFill>
                <a:latin typeface="Calibri"/>
                <a:cs typeface="Calibri"/>
              </a:rPr>
              <a:t>System</a:t>
            </a:r>
            <a:r>
              <a:rPr lang="en-US" sz="1400" spc="-5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n-US" sz="1400" spc="-10" dirty="0">
                <a:solidFill>
                  <a:srgbClr val="002060"/>
                </a:solidFill>
                <a:latin typeface="Calibri"/>
                <a:cs typeface="Calibri"/>
              </a:rPr>
              <a:t>Requirement</a:t>
            </a:r>
            <a:endParaRPr lang="en-US" sz="140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403860" indent="-391795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Wingdings"/>
              <a:buChar char=""/>
              <a:tabLst>
                <a:tab pos="404495" algn="l"/>
              </a:tabLst>
            </a:pPr>
            <a:r>
              <a:rPr lang="en-US" sz="1400" spc="-15" dirty="0">
                <a:solidFill>
                  <a:srgbClr val="002060"/>
                </a:solidFill>
                <a:latin typeface="Calibri"/>
                <a:cs typeface="Calibri"/>
              </a:rPr>
              <a:t>Literature</a:t>
            </a:r>
            <a:r>
              <a:rPr lang="en-US" sz="1400" spc="-4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n-US" sz="1400" spc="-5" dirty="0">
                <a:solidFill>
                  <a:srgbClr val="002060"/>
                </a:solidFill>
                <a:latin typeface="Calibri"/>
                <a:cs typeface="Calibri"/>
              </a:rPr>
              <a:t>Survey</a:t>
            </a:r>
            <a:endParaRPr lang="en-US" sz="140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403860" indent="-391795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Font typeface="Wingdings"/>
              <a:buChar char=""/>
              <a:tabLst>
                <a:tab pos="404495" algn="l"/>
              </a:tabLst>
            </a:pPr>
            <a:r>
              <a:rPr lang="en-US" sz="1400" spc="-5" dirty="0">
                <a:solidFill>
                  <a:srgbClr val="002060"/>
                </a:solidFill>
                <a:latin typeface="Calibri"/>
                <a:cs typeface="Calibri"/>
              </a:rPr>
              <a:t>Existing</a:t>
            </a:r>
            <a:r>
              <a:rPr lang="en-US" sz="1400" spc="-7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n-US" sz="1400" spc="-20" dirty="0">
                <a:solidFill>
                  <a:srgbClr val="002060"/>
                </a:solidFill>
                <a:latin typeface="Calibri"/>
                <a:cs typeface="Calibri"/>
              </a:rPr>
              <a:t>systems</a:t>
            </a:r>
            <a:endParaRPr lang="en-US" sz="140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403860" indent="-391795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Font typeface="Wingdings"/>
              <a:buChar char=""/>
              <a:tabLst>
                <a:tab pos="404495" algn="l"/>
              </a:tabLst>
            </a:pPr>
            <a:r>
              <a:rPr lang="en-US" sz="1400" spc="-10" dirty="0">
                <a:solidFill>
                  <a:srgbClr val="002060"/>
                </a:solidFill>
                <a:latin typeface="Calibri"/>
                <a:cs typeface="Calibri"/>
              </a:rPr>
              <a:t>Proposed</a:t>
            </a:r>
            <a:r>
              <a:rPr lang="en-US" sz="1400" spc="-4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n-US" sz="1400" spc="-30" dirty="0">
                <a:solidFill>
                  <a:srgbClr val="002060"/>
                </a:solidFill>
                <a:latin typeface="Calibri"/>
                <a:cs typeface="Calibri"/>
              </a:rPr>
              <a:t>Work</a:t>
            </a:r>
            <a:endParaRPr lang="en-US" sz="1400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621758-E8B6-C248-16F0-3A6B7B94DC61}"/>
              </a:ext>
            </a:extLst>
          </p:cNvPr>
          <p:cNvSpPr txBox="1"/>
          <p:nvPr/>
        </p:nvSpPr>
        <p:spPr>
          <a:xfrm>
            <a:off x="5006386" y="1032882"/>
            <a:ext cx="360067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70940" indent="-392430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Wingdings"/>
              <a:buChar char=""/>
              <a:tabLst>
                <a:tab pos="1171575" algn="l"/>
              </a:tabLst>
            </a:pPr>
            <a:r>
              <a:rPr lang="en-IN" sz="1400" spc="-10" dirty="0">
                <a:solidFill>
                  <a:srgbClr val="002060"/>
                </a:solidFill>
                <a:latin typeface="Calibri"/>
                <a:cs typeface="Calibri"/>
              </a:rPr>
              <a:t>Project</a:t>
            </a:r>
            <a:r>
              <a:rPr lang="en-IN" sz="1400" spc="-6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n-IN" sz="1400" dirty="0">
                <a:solidFill>
                  <a:srgbClr val="002060"/>
                </a:solidFill>
                <a:latin typeface="Calibri"/>
                <a:cs typeface="Calibri"/>
              </a:rPr>
              <a:t>Plan</a:t>
            </a:r>
          </a:p>
          <a:p>
            <a:pPr marL="1170940" indent="-392430">
              <a:lnSpc>
                <a:spcPct val="100000"/>
              </a:lnSpc>
              <a:spcBef>
                <a:spcPts val="705"/>
              </a:spcBef>
              <a:buClr>
                <a:srgbClr val="000000"/>
              </a:buClr>
              <a:buFont typeface="Wingdings"/>
              <a:buChar char=""/>
              <a:tabLst>
                <a:tab pos="1171575" algn="l"/>
              </a:tabLst>
            </a:pPr>
            <a:r>
              <a:rPr lang="en-IN" sz="1400" spc="-15" dirty="0">
                <a:solidFill>
                  <a:srgbClr val="002060"/>
                </a:solidFill>
                <a:latin typeface="Calibri"/>
                <a:cs typeface="Calibri"/>
              </a:rPr>
              <a:t>Software</a:t>
            </a:r>
            <a:r>
              <a:rPr lang="en-IN" sz="1400" spc="-4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n-IN" sz="1400" spc="-5" dirty="0">
                <a:solidFill>
                  <a:srgbClr val="002060"/>
                </a:solidFill>
                <a:latin typeface="Calibri"/>
                <a:cs typeface="Calibri"/>
              </a:rPr>
              <a:t>Design</a:t>
            </a:r>
            <a:endParaRPr lang="en-IN" sz="140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170940" indent="-39243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Wingdings"/>
              <a:buChar char=""/>
              <a:tabLst>
                <a:tab pos="1171575" algn="l"/>
              </a:tabLst>
            </a:pPr>
            <a:r>
              <a:rPr lang="en-IN" sz="1400" spc="-15" dirty="0">
                <a:solidFill>
                  <a:srgbClr val="002060"/>
                </a:solidFill>
                <a:latin typeface="Calibri"/>
                <a:cs typeface="Calibri"/>
              </a:rPr>
              <a:t>Software</a:t>
            </a:r>
            <a:r>
              <a:rPr lang="en-IN" sz="1400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n-IN" sz="1400" spc="-10" dirty="0">
                <a:solidFill>
                  <a:srgbClr val="002060"/>
                </a:solidFill>
                <a:latin typeface="Calibri"/>
                <a:cs typeface="Calibri"/>
              </a:rPr>
              <a:t>Implementation</a:t>
            </a:r>
            <a:endParaRPr lang="en-IN" sz="140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170940" indent="-392430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Font typeface="Wingdings"/>
              <a:buChar char=""/>
              <a:tabLst>
                <a:tab pos="1171575" algn="l"/>
              </a:tabLst>
            </a:pPr>
            <a:r>
              <a:rPr lang="en-IN" sz="1400" spc="-10" dirty="0">
                <a:solidFill>
                  <a:srgbClr val="002060"/>
                </a:solidFill>
                <a:latin typeface="Calibri"/>
                <a:cs typeface="Calibri"/>
              </a:rPr>
              <a:t>Project</a:t>
            </a:r>
            <a:r>
              <a:rPr lang="en-IN" sz="1400" spc="-4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n-IN" sz="1400" spc="-15" dirty="0">
                <a:solidFill>
                  <a:srgbClr val="002060"/>
                </a:solidFill>
                <a:latin typeface="Calibri"/>
                <a:cs typeface="Calibri"/>
              </a:rPr>
              <a:t>Prototype</a:t>
            </a:r>
            <a:endParaRPr lang="en-IN" sz="140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170940" indent="-392430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Font typeface="Wingdings"/>
              <a:buChar char=""/>
              <a:tabLst>
                <a:tab pos="1171575" algn="l"/>
              </a:tabLst>
            </a:pPr>
            <a:r>
              <a:rPr lang="en-IN" sz="1400" spc="-10" dirty="0">
                <a:solidFill>
                  <a:srgbClr val="002060"/>
                </a:solidFill>
                <a:latin typeface="Calibri"/>
                <a:cs typeface="Calibri"/>
              </a:rPr>
              <a:t>Project</a:t>
            </a:r>
            <a:r>
              <a:rPr lang="en-IN" sz="1400" spc="-6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n-IN" sz="1400" spc="-10" dirty="0">
                <a:solidFill>
                  <a:srgbClr val="002060"/>
                </a:solidFill>
                <a:latin typeface="Calibri"/>
                <a:cs typeface="Calibri"/>
              </a:rPr>
              <a:t>Demonstration</a:t>
            </a:r>
            <a:endParaRPr lang="en-IN" sz="140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170940" indent="-392430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Font typeface="Wingdings"/>
              <a:buChar char=""/>
              <a:tabLst>
                <a:tab pos="1171575" algn="l"/>
              </a:tabLst>
            </a:pPr>
            <a:r>
              <a:rPr lang="en-IN" sz="1400" spc="-15" dirty="0">
                <a:solidFill>
                  <a:srgbClr val="002060"/>
                </a:solidFill>
                <a:latin typeface="Calibri"/>
                <a:cs typeface="Calibri"/>
              </a:rPr>
              <a:t>Software</a:t>
            </a:r>
            <a:r>
              <a:rPr lang="en-IN" sz="1400" spc="-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n-IN" sz="1400" spc="-10" dirty="0">
                <a:solidFill>
                  <a:srgbClr val="002060"/>
                </a:solidFill>
                <a:latin typeface="Calibri"/>
                <a:cs typeface="Calibri"/>
              </a:rPr>
              <a:t>Maintenance</a:t>
            </a:r>
            <a:endParaRPr lang="en-IN" sz="140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170940" indent="-39243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Wingdings"/>
              <a:buChar char=""/>
              <a:tabLst>
                <a:tab pos="1171575" algn="l"/>
              </a:tabLst>
            </a:pPr>
            <a:r>
              <a:rPr lang="en-IN" sz="1400" spc="-10" dirty="0">
                <a:solidFill>
                  <a:srgbClr val="002060"/>
                </a:solidFill>
                <a:latin typeface="Calibri"/>
                <a:cs typeface="Calibri"/>
              </a:rPr>
              <a:t>Project</a:t>
            </a:r>
            <a:r>
              <a:rPr lang="en-IN" sz="1400" spc="-5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n-IN" sz="1400" spc="-15" dirty="0">
                <a:solidFill>
                  <a:srgbClr val="002060"/>
                </a:solidFill>
                <a:latin typeface="Calibri"/>
                <a:cs typeface="Calibri"/>
              </a:rPr>
              <a:t>Outcome</a:t>
            </a:r>
            <a:endParaRPr lang="en-IN" sz="140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170940" indent="-392430">
              <a:lnSpc>
                <a:spcPct val="100000"/>
              </a:lnSpc>
              <a:spcBef>
                <a:spcPts val="705"/>
              </a:spcBef>
              <a:buClr>
                <a:srgbClr val="000000"/>
              </a:buClr>
              <a:buFont typeface="Wingdings"/>
              <a:buChar char=""/>
              <a:tabLst>
                <a:tab pos="1171575" algn="l"/>
              </a:tabLst>
            </a:pPr>
            <a:r>
              <a:rPr lang="en-IN" sz="1400" spc="-10" dirty="0">
                <a:solidFill>
                  <a:srgbClr val="002060"/>
                </a:solidFill>
                <a:latin typeface="Calibri"/>
                <a:cs typeface="Calibri"/>
              </a:rPr>
              <a:t>Advantages/Limitations</a:t>
            </a:r>
            <a:endParaRPr lang="en-IN" sz="140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170940" indent="-39243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Wingdings"/>
              <a:buChar char=""/>
              <a:tabLst>
                <a:tab pos="1171575" algn="l"/>
              </a:tabLst>
            </a:pPr>
            <a:r>
              <a:rPr lang="en-IN" sz="1400" spc="-5" dirty="0">
                <a:solidFill>
                  <a:srgbClr val="002060"/>
                </a:solidFill>
                <a:latin typeface="Calibri"/>
                <a:cs typeface="Calibri"/>
              </a:rPr>
              <a:t>Challenges</a:t>
            </a:r>
            <a:endParaRPr lang="en-IN" sz="140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170940" indent="-392430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Font typeface="Wingdings"/>
              <a:buChar char=""/>
              <a:tabLst>
                <a:tab pos="1171575" algn="l"/>
              </a:tabLst>
            </a:pPr>
            <a:r>
              <a:rPr lang="en-IN" sz="1400" spc="-10" dirty="0">
                <a:solidFill>
                  <a:srgbClr val="002060"/>
                </a:solidFill>
                <a:latin typeface="Calibri"/>
                <a:cs typeface="Calibri"/>
              </a:rPr>
              <a:t>Project</a:t>
            </a:r>
            <a:r>
              <a:rPr lang="en-IN" sz="1400" spc="-5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n-IN" sz="1400" spc="-10" dirty="0">
                <a:solidFill>
                  <a:srgbClr val="002060"/>
                </a:solidFill>
                <a:latin typeface="Calibri"/>
                <a:cs typeface="Calibri"/>
              </a:rPr>
              <a:t>Documentation</a:t>
            </a:r>
            <a:endParaRPr lang="en-IN" sz="140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170940" indent="-392430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Font typeface="Wingdings"/>
              <a:buChar char=""/>
              <a:tabLst>
                <a:tab pos="1171575" algn="l"/>
              </a:tabLst>
            </a:pPr>
            <a:r>
              <a:rPr lang="en-IN" sz="1400" spc="-10" dirty="0">
                <a:solidFill>
                  <a:srgbClr val="002060"/>
                </a:solidFill>
                <a:latin typeface="Calibri"/>
                <a:cs typeface="Calibri"/>
              </a:rPr>
              <a:t>Future</a:t>
            </a:r>
            <a:r>
              <a:rPr lang="en-IN" sz="1400" spc="-5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n-IN" sz="1400" spc="-10" dirty="0">
                <a:solidFill>
                  <a:srgbClr val="002060"/>
                </a:solidFill>
                <a:latin typeface="Calibri"/>
                <a:cs typeface="Calibri"/>
              </a:rPr>
              <a:t>Scope</a:t>
            </a:r>
          </a:p>
          <a:p>
            <a:pPr marL="1170940" indent="-392430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Font typeface="Wingdings"/>
              <a:buChar char=""/>
              <a:tabLst>
                <a:tab pos="1171575" algn="l"/>
              </a:tabLst>
            </a:pPr>
            <a:r>
              <a:rPr lang="en-IN" sz="1400" spc="-5" dirty="0">
                <a:solidFill>
                  <a:srgbClr val="002060"/>
                </a:solidFill>
                <a:latin typeface="Calibri"/>
                <a:cs typeface="Calibri"/>
              </a:rPr>
              <a:t>Conclusions</a:t>
            </a:r>
          </a:p>
          <a:p>
            <a:pPr marL="1170940" indent="-392430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Font typeface="Wingdings"/>
              <a:buChar char=""/>
              <a:tabLst>
                <a:tab pos="1171575" algn="l"/>
              </a:tabLst>
            </a:pPr>
            <a:r>
              <a:rPr lang="en-IN" sz="1400" spc="-5" dirty="0">
                <a:solidFill>
                  <a:srgbClr val="002060"/>
                </a:solidFill>
                <a:latin typeface="Calibri"/>
                <a:cs typeface="Calibri"/>
              </a:rPr>
              <a:t>References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CA516-1F2B-0602-4C5D-89F2EF134FB2}"/>
              </a:ext>
            </a:extLst>
          </p:cNvPr>
          <p:cNvSpPr txBox="1"/>
          <p:nvPr/>
        </p:nvSpPr>
        <p:spPr>
          <a:xfrm>
            <a:off x="4127068" y="4774177"/>
            <a:ext cx="87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Auto-Craft</a:t>
            </a:r>
          </a:p>
        </p:txBody>
      </p:sp>
    </p:spTree>
    <p:extLst>
      <p:ext uri="{BB962C8B-B14F-4D97-AF65-F5344CB8AC3E}">
        <p14:creationId xmlns:p14="http://schemas.microsoft.com/office/powerpoint/2010/main" val="77983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71C8-3947-027D-B56A-E0098EF2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</a:t>
            </a:r>
          </a:p>
        </p:txBody>
      </p:sp>
      <p:pic>
        <p:nvPicPr>
          <p:cNvPr id="4" name="Picture 2" descr="Diagram&#10;&#10;Description automatically generated">
            <a:extLst>
              <a:ext uri="{FF2B5EF4-FFF2-40B4-BE49-F238E27FC236}">
                <a16:creationId xmlns:a16="http://schemas.microsoft.com/office/drawing/2014/main" id="{FAD315A1-A895-0316-3475-52125FDBB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63" y="1602615"/>
            <a:ext cx="4035055" cy="3118242"/>
          </a:xfrm>
          <a:prstGeom prst="rect">
            <a:avLst/>
          </a:prstGeom>
        </p:spPr>
      </p:pic>
      <p:pic>
        <p:nvPicPr>
          <p:cNvPr id="5" name="Picture 2" descr="Diagram&#10;&#10;Description automatically generated">
            <a:extLst>
              <a:ext uri="{FF2B5EF4-FFF2-40B4-BE49-F238E27FC236}">
                <a16:creationId xmlns:a16="http://schemas.microsoft.com/office/drawing/2014/main" id="{6C1BD2B7-9CED-7310-58D5-A13223228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154" y="1602615"/>
            <a:ext cx="4447382" cy="31182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FAB5AA-0298-DB8C-2677-8BF0DCAF736E}"/>
              </a:ext>
            </a:extLst>
          </p:cNvPr>
          <p:cNvSpPr txBox="1"/>
          <p:nvPr/>
        </p:nvSpPr>
        <p:spPr>
          <a:xfrm>
            <a:off x="4132341" y="4823970"/>
            <a:ext cx="87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Auto-Craft</a:t>
            </a:r>
          </a:p>
        </p:txBody>
      </p:sp>
    </p:spTree>
    <p:extLst>
      <p:ext uri="{BB962C8B-B14F-4D97-AF65-F5344CB8AC3E}">
        <p14:creationId xmlns:p14="http://schemas.microsoft.com/office/powerpoint/2010/main" val="769319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F392-2773-DCFB-A8BD-361BDFC53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</a:t>
            </a:r>
          </a:p>
        </p:txBody>
      </p:sp>
      <p:pic>
        <p:nvPicPr>
          <p:cNvPr id="4" name="Picture 2" descr="Diagram&#10;&#10;Description automatically generated">
            <a:extLst>
              <a:ext uri="{FF2B5EF4-FFF2-40B4-BE49-F238E27FC236}">
                <a16:creationId xmlns:a16="http://schemas.microsoft.com/office/drawing/2014/main" id="{C4B47A33-97ED-7B45-1DB3-BDD24BA91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59" y="1552353"/>
            <a:ext cx="4246848" cy="3280145"/>
          </a:xfrm>
          <a:prstGeom prst="rect">
            <a:avLst/>
          </a:prstGeom>
        </p:spPr>
      </p:pic>
      <p:pic>
        <p:nvPicPr>
          <p:cNvPr id="5" name="Picture 2" descr="Diagram&#10;&#10;Description automatically generated">
            <a:extLst>
              <a:ext uri="{FF2B5EF4-FFF2-40B4-BE49-F238E27FC236}">
                <a16:creationId xmlns:a16="http://schemas.microsoft.com/office/drawing/2014/main" id="{EEC5F1A7-EB50-AB93-7552-F9C49B23A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695" y="1552353"/>
            <a:ext cx="4311221" cy="32801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D5BD1B-1BBC-3A4E-FC77-9DCD4065CA43}"/>
              </a:ext>
            </a:extLst>
          </p:cNvPr>
          <p:cNvSpPr txBox="1"/>
          <p:nvPr/>
        </p:nvSpPr>
        <p:spPr>
          <a:xfrm>
            <a:off x="4161837" y="4832498"/>
            <a:ext cx="87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Auto-Craft</a:t>
            </a:r>
          </a:p>
        </p:txBody>
      </p:sp>
    </p:spTree>
    <p:extLst>
      <p:ext uri="{BB962C8B-B14F-4D97-AF65-F5344CB8AC3E}">
        <p14:creationId xmlns:p14="http://schemas.microsoft.com/office/powerpoint/2010/main" val="3847524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21FE-2A1F-B6CE-A25C-2CAF16529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</a:t>
            </a:r>
          </a:p>
        </p:txBody>
      </p:sp>
      <p:pic>
        <p:nvPicPr>
          <p:cNvPr id="4" name="Picture 2" descr="Diagram&#10;&#10;Description automatically generated">
            <a:extLst>
              <a:ext uri="{FF2B5EF4-FFF2-40B4-BE49-F238E27FC236}">
                <a16:creationId xmlns:a16="http://schemas.microsoft.com/office/drawing/2014/main" id="{7957FADD-1C36-46DB-D124-4DD1375C6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09" y="1463134"/>
            <a:ext cx="8181754" cy="33640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E402C3-D028-87AB-D517-7B8B3A14CFE3}"/>
              </a:ext>
            </a:extLst>
          </p:cNvPr>
          <p:cNvSpPr txBox="1"/>
          <p:nvPr/>
        </p:nvSpPr>
        <p:spPr>
          <a:xfrm>
            <a:off x="4161837" y="4780663"/>
            <a:ext cx="87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Auto-Craft</a:t>
            </a:r>
          </a:p>
        </p:txBody>
      </p:sp>
    </p:spTree>
    <p:extLst>
      <p:ext uri="{BB962C8B-B14F-4D97-AF65-F5344CB8AC3E}">
        <p14:creationId xmlns:p14="http://schemas.microsoft.com/office/powerpoint/2010/main" val="3073789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A7F1-E53F-9D3C-C97B-5688B6D3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2B32F-3464-B66A-2B76-B3A8EB275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Activity Diagram :</a:t>
            </a:r>
          </a:p>
          <a:p>
            <a:r>
              <a:rPr lang="en-IN" dirty="0">
                <a:hlinkClick r:id="rId2"/>
              </a:rPr>
              <a:t>https://drive.google.com/file/d/1ztpa1XpV6RcBmP6t1FOF9-V7_tA2x1Gu/view?usp=share_link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4156B-3875-3554-DDC1-BDFC3B894AE3}"/>
              </a:ext>
            </a:extLst>
          </p:cNvPr>
          <p:cNvSpPr txBox="1"/>
          <p:nvPr/>
        </p:nvSpPr>
        <p:spPr>
          <a:xfrm>
            <a:off x="4132341" y="4778476"/>
            <a:ext cx="87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Auto-Craft</a:t>
            </a:r>
          </a:p>
        </p:txBody>
      </p:sp>
    </p:spTree>
    <p:extLst>
      <p:ext uri="{BB962C8B-B14F-4D97-AF65-F5344CB8AC3E}">
        <p14:creationId xmlns:p14="http://schemas.microsoft.com/office/powerpoint/2010/main" val="3302893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3C4D-C35C-3EC3-D3E0-F3266FDB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3946C-02C3-C699-DDA9-ACA51140A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D9BE5-E409-DAEF-65EA-4182AEACE0E2}"/>
              </a:ext>
            </a:extLst>
          </p:cNvPr>
          <p:cNvSpPr txBox="1"/>
          <p:nvPr/>
        </p:nvSpPr>
        <p:spPr>
          <a:xfrm>
            <a:off x="4132341" y="4786873"/>
            <a:ext cx="87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Auto-Craft</a:t>
            </a:r>
          </a:p>
        </p:txBody>
      </p:sp>
    </p:spTree>
    <p:extLst>
      <p:ext uri="{BB962C8B-B14F-4D97-AF65-F5344CB8AC3E}">
        <p14:creationId xmlns:p14="http://schemas.microsoft.com/office/powerpoint/2010/main" val="1376624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E9C17-A976-382E-56B7-080775E0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40566-453B-A1B6-FEFC-771CD8676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5790B-37F2-B18F-C9FB-65611372520F}"/>
              </a:ext>
            </a:extLst>
          </p:cNvPr>
          <p:cNvSpPr txBox="1"/>
          <p:nvPr/>
        </p:nvSpPr>
        <p:spPr>
          <a:xfrm>
            <a:off x="4132341" y="4824972"/>
            <a:ext cx="87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Auto-Craft</a:t>
            </a:r>
          </a:p>
        </p:txBody>
      </p:sp>
    </p:spTree>
    <p:extLst>
      <p:ext uri="{BB962C8B-B14F-4D97-AF65-F5344CB8AC3E}">
        <p14:creationId xmlns:p14="http://schemas.microsoft.com/office/powerpoint/2010/main" val="2855696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ADD1E-2280-7B00-2012-A48185EB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8CBFF-8757-8640-64D4-F892E5841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AB35A-BDA2-E964-1BCB-A3D4EAC70180}"/>
              </a:ext>
            </a:extLst>
          </p:cNvPr>
          <p:cNvSpPr txBox="1"/>
          <p:nvPr/>
        </p:nvSpPr>
        <p:spPr>
          <a:xfrm>
            <a:off x="4132341" y="4798549"/>
            <a:ext cx="87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Auto-Craft</a:t>
            </a:r>
          </a:p>
        </p:txBody>
      </p:sp>
    </p:spTree>
    <p:extLst>
      <p:ext uri="{BB962C8B-B14F-4D97-AF65-F5344CB8AC3E}">
        <p14:creationId xmlns:p14="http://schemas.microsoft.com/office/powerpoint/2010/main" val="1763687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6865-C901-C092-2B66-32823F5F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9DFF2-CF73-A940-F99C-2ED0982E0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4672FD-D879-B2B2-7847-55068E867E46}"/>
              </a:ext>
            </a:extLst>
          </p:cNvPr>
          <p:cNvSpPr txBox="1"/>
          <p:nvPr/>
        </p:nvSpPr>
        <p:spPr>
          <a:xfrm>
            <a:off x="4132341" y="4824972"/>
            <a:ext cx="87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Auto-Craft</a:t>
            </a:r>
          </a:p>
        </p:txBody>
      </p:sp>
    </p:spTree>
    <p:extLst>
      <p:ext uri="{BB962C8B-B14F-4D97-AF65-F5344CB8AC3E}">
        <p14:creationId xmlns:p14="http://schemas.microsoft.com/office/powerpoint/2010/main" val="3571721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0C07-C600-CC38-0FCE-35B53EBE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8EE42-201C-9EB6-DC94-E2A5900C7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259AA3-82EA-A4DF-AB70-A322A9F886C8}"/>
              </a:ext>
            </a:extLst>
          </p:cNvPr>
          <p:cNvSpPr txBox="1"/>
          <p:nvPr/>
        </p:nvSpPr>
        <p:spPr>
          <a:xfrm>
            <a:off x="4132341" y="4824972"/>
            <a:ext cx="87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Auto-Craft</a:t>
            </a:r>
          </a:p>
        </p:txBody>
      </p:sp>
    </p:spTree>
    <p:extLst>
      <p:ext uri="{BB962C8B-B14F-4D97-AF65-F5344CB8AC3E}">
        <p14:creationId xmlns:p14="http://schemas.microsoft.com/office/powerpoint/2010/main" val="3653895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ED65-4AD7-5DC3-245F-D3A51BE6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C9893-61D7-1C1D-07C1-F9C476EA9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3E1ACC-B932-F5AF-9DC9-35CF5EF17AAA}"/>
              </a:ext>
            </a:extLst>
          </p:cNvPr>
          <p:cNvSpPr txBox="1"/>
          <p:nvPr/>
        </p:nvSpPr>
        <p:spPr>
          <a:xfrm>
            <a:off x="4132341" y="4780663"/>
            <a:ext cx="87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Auto-Craft</a:t>
            </a:r>
          </a:p>
        </p:txBody>
      </p:sp>
    </p:spTree>
    <p:extLst>
      <p:ext uri="{BB962C8B-B14F-4D97-AF65-F5344CB8AC3E}">
        <p14:creationId xmlns:p14="http://schemas.microsoft.com/office/powerpoint/2010/main" val="1604131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35C8-36F5-B6A7-3404-24B9CC74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447FE-4829-26E9-B9BB-C4A16D18F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2060"/>
              </a:buClr>
            </a:pPr>
            <a:r>
              <a:rPr lang="en-IN" dirty="0">
                <a:solidFill>
                  <a:srgbClr val="C00000"/>
                </a:solidFill>
              </a:rPr>
              <a:t>Title: </a:t>
            </a:r>
            <a:r>
              <a:rPr lang="en-IN" dirty="0"/>
              <a:t>Auto-Craft</a:t>
            </a:r>
          </a:p>
          <a:p>
            <a:pPr>
              <a:buClr>
                <a:srgbClr val="002060"/>
              </a:buClr>
            </a:pPr>
            <a:r>
              <a:rPr lang="en-IN" dirty="0">
                <a:solidFill>
                  <a:srgbClr val="C00000"/>
                </a:solidFill>
              </a:rPr>
              <a:t>Members: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0025 Shravan Chandrachud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0023 Rohan </a:t>
            </a:r>
            <a:r>
              <a:rPr lang="en-IN" sz="2000" dirty="0" err="1"/>
              <a:t>Marar</a:t>
            </a:r>
            <a:endParaRPr lang="en-IN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0013 </a:t>
            </a:r>
            <a:r>
              <a:rPr lang="en-IN" sz="2000" dirty="0" err="1"/>
              <a:t>Kavish</a:t>
            </a:r>
            <a:r>
              <a:rPr lang="en-IN" sz="2000" dirty="0"/>
              <a:t> Gupta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0027 Sania Mulla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836C46-11AC-871D-C2DC-227E0B8F39C8}"/>
              </a:ext>
            </a:extLst>
          </p:cNvPr>
          <p:cNvSpPr txBox="1"/>
          <p:nvPr/>
        </p:nvSpPr>
        <p:spPr>
          <a:xfrm>
            <a:off x="4132341" y="4786873"/>
            <a:ext cx="87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Auto-Craft</a:t>
            </a:r>
          </a:p>
        </p:txBody>
      </p:sp>
    </p:spTree>
    <p:extLst>
      <p:ext uri="{BB962C8B-B14F-4D97-AF65-F5344CB8AC3E}">
        <p14:creationId xmlns:p14="http://schemas.microsoft.com/office/powerpoint/2010/main" val="4196902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E313E-526A-8D48-6879-4C58935D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AB396-0860-4B56-F592-9FF32CB9C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4945D-AC48-9F2E-953C-58C68945921D}"/>
              </a:ext>
            </a:extLst>
          </p:cNvPr>
          <p:cNvSpPr txBox="1"/>
          <p:nvPr/>
        </p:nvSpPr>
        <p:spPr>
          <a:xfrm>
            <a:off x="4132341" y="4825361"/>
            <a:ext cx="87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Auto-Craft</a:t>
            </a:r>
          </a:p>
        </p:txBody>
      </p:sp>
    </p:spTree>
    <p:extLst>
      <p:ext uri="{BB962C8B-B14F-4D97-AF65-F5344CB8AC3E}">
        <p14:creationId xmlns:p14="http://schemas.microsoft.com/office/powerpoint/2010/main" val="657068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1C19-B7F0-D321-81C5-493341DB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BFAA0-697F-83DE-6462-4D92713BE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F9A041-3D22-FCC8-6ACC-9A3654EB88F4}"/>
              </a:ext>
            </a:extLst>
          </p:cNvPr>
          <p:cNvSpPr txBox="1"/>
          <p:nvPr/>
        </p:nvSpPr>
        <p:spPr>
          <a:xfrm>
            <a:off x="4132341" y="4826220"/>
            <a:ext cx="87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Auto-Craft</a:t>
            </a:r>
          </a:p>
        </p:txBody>
      </p:sp>
    </p:spTree>
    <p:extLst>
      <p:ext uri="{BB962C8B-B14F-4D97-AF65-F5344CB8AC3E}">
        <p14:creationId xmlns:p14="http://schemas.microsoft.com/office/powerpoint/2010/main" val="2603700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CA2F-8F49-C4EC-695A-74BC1B0D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EEB57-3D6B-46CD-125A-821013394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D3292-5B9E-AC97-F358-318AC90520AF}"/>
              </a:ext>
            </a:extLst>
          </p:cNvPr>
          <p:cNvSpPr txBox="1"/>
          <p:nvPr/>
        </p:nvSpPr>
        <p:spPr>
          <a:xfrm>
            <a:off x="4132341" y="4826220"/>
            <a:ext cx="87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Auto-Craft</a:t>
            </a:r>
          </a:p>
        </p:txBody>
      </p:sp>
    </p:spTree>
    <p:extLst>
      <p:ext uri="{BB962C8B-B14F-4D97-AF65-F5344CB8AC3E}">
        <p14:creationId xmlns:p14="http://schemas.microsoft.com/office/powerpoint/2010/main" val="2563856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F863-73F6-343E-808B-83E45C07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721DC-9CFE-C7F3-3CDD-8F7538B4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In this PBL we studied Integration of APIs and processing of output files with the help of existing technology.</a:t>
            </a:r>
          </a:p>
          <a:p>
            <a:r>
              <a:rPr lang="en-IN" dirty="0"/>
              <a:t>Combining efficiencies of different tools to give creative results</a:t>
            </a:r>
          </a:p>
          <a:p>
            <a:r>
              <a:rPr lang="en-IN" dirty="0"/>
              <a:t>This study has found that people don’t use the creative tools like Chatgpt and DallE for </a:t>
            </a:r>
            <a:r>
              <a:rPr lang="en-IN" dirty="0" err="1"/>
              <a:t>industial</a:t>
            </a:r>
            <a:r>
              <a:rPr lang="en-IN" dirty="0"/>
              <a:t> use and hence we have taken the initiative to come up with 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BA21E4-42F5-48D8-D6AE-B4B9988408B8}"/>
              </a:ext>
            </a:extLst>
          </p:cNvPr>
          <p:cNvSpPr txBox="1"/>
          <p:nvPr/>
        </p:nvSpPr>
        <p:spPr>
          <a:xfrm>
            <a:off x="4222718" y="4824972"/>
            <a:ext cx="87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Auto-Craft</a:t>
            </a:r>
          </a:p>
        </p:txBody>
      </p:sp>
    </p:spTree>
    <p:extLst>
      <p:ext uri="{BB962C8B-B14F-4D97-AF65-F5344CB8AC3E}">
        <p14:creationId xmlns:p14="http://schemas.microsoft.com/office/powerpoint/2010/main" val="21873733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18FF-F508-039B-7BCF-B82F1757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1A6B9-8AD6-A863-56AC-B6C1ED766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238" y="1263045"/>
            <a:ext cx="6304935" cy="3420136"/>
          </a:xfrm>
        </p:spPr>
        <p:txBody>
          <a:bodyPr/>
          <a:lstStyle/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latin typeface="Lucida Grande"/>
              </a:rPr>
              <a:t>A Survey on Audio Diffusion Models: Text To Speech Synthesis and Enhancement in Generative AI – By </a:t>
            </a:r>
            <a:r>
              <a:rPr lang="en-IN" sz="1600" b="1" i="0" u="none" strike="noStrike" dirty="0">
                <a:solidFill>
                  <a:schemeClr val="tx1"/>
                </a:solidFill>
                <a:effectLst/>
                <a:latin typeface="Lucida Grande"/>
              </a:rPr>
              <a:t>Chenshuang Zhang</a:t>
            </a:r>
            <a:r>
              <a:rPr lang="en-IN" sz="1600" b="1" i="0" dirty="0">
                <a:solidFill>
                  <a:schemeClr val="tx1"/>
                </a:solidFill>
                <a:effectLst/>
                <a:latin typeface="Lucida Grande"/>
              </a:rPr>
              <a:t>, </a:t>
            </a:r>
            <a:r>
              <a:rPr lang="en-IN" sz="1600" b="1" i="0" u="none" strike="noStrike" dirty="0">
                <a:solidFill>
                  <a:schemeClr val="tx1"/>
                </a:solidFill>
                <a:effectLst/>
                <a:latin typeface="Lucida Grande"/>
              </a:rPr>
              <a:t>Chaoning Zhang</a:t>
            </a:r>
            <a:r>
              <a:rPr lang="en-IN" sz="1600" b="1" i="0" dirty="0">
                <a:solidFill>
                  <a:schemeClr val="tx1"/>
                </a:solidFill>
                <a:effectLst/>
                <a:latin typeface="Lucida Grande"/>
              </a:rPr>
              <a:t>, </a:t>
            </a:r>
            <a:r>
              <a:rPr lang="en-IN" sz="1600" b="1" i="0" u="none" strike="noStrike" dirty="0">
                <a:solidFill>
                  <a:schemeClr val="tx1"/>
                </a:solidFill>
                <a:effectLst/>
                <a:latin typeface="Lucida Grande"/>
              </a:rPr>
              <a:t>Sheng Zheng</a:t>
            </a:r>
            <a:r>
              <a:rPr lang="en-IN" sz="1600" b="1" i="0" dirty="0">
                <a:solidFill>
                  <a:schemeClr val="tx1"/>
                </a:solidFill>
                <a:effectLst/>
                <a:latin typeface="Lucida Grande"/>
              </a:rPr>
              <a:t>, </a:t>
            </a:r>
            <a:r>
              <a:rPr lang="en-IN" sz="1600" b="1" i="0" u="none" strike="noStrike" dirty="0">
                <a:solidFill>
                  <a:schemeClr val="tx1"/>
                </a:solidFill>
                <a:effectLst/>
                <a:latin typeface="Lucida Grande"/>
              </a:rPr>
              <a:t>Mengchun Zhang</a:t>
            </a:r>
            <a:r>
              <a:rPr lang="en-IN" sz="1600" b="1" i="0" dirty="0">
                <a:solidFill>
                  <a:schemeClr val="tx1"/>
                </a:solidFill>
                <a:effectLst/>
                <a:latin typeface="Lucida Grande"/>
              </a:rPr>
              <a:t>, </a:t>
            </a:r>
            <a:r>
              <a:rPr lang="en-IN" sz="1600" b="1" i="0" u="none" strike="noStrike" dirty="0">
                <a:solidFill>
                  <a:schemeClr val="tx1"/>
                </a:solidFill>
                <a:effectLst/>
                <a:latin typeface="Lucida Grande"/>
              </a:rPr>
              <a:t>Maryam Qamar</a:t>
            </a:r>
            <a:r>
              <a:rPr lang="en-IN" sz="1600" b="1" i="0" dirty="0">
                <a:solidFill>
                  <a:schemeClr val="tx1"/>
                </a:solidFill>
                <a:effectLst/>
                <a:latin typeface="Lucida Grande"/>
              </a:rPr>
              <a:t>, </a:t>
            </a:r>
            <a:r>
              <a:rPr lang="en-IN" sz="1600" b="1" i="0" u="none" strike="noStrike" dirty="0">
                <a:solidFill>
                  <a:schemeClr val="tx1"/>
                </a:solidFill>
                <a:effectLst/>
                <a:latin typeface="Lucida Grande"/>
              </a:rPr>
              <a:t>Sung-Ho Bae</a:t>
            </a:r>
            <a:r>
              <a:rPr lang="en-IN" sz="1600" b="1" i="0" dirty="0">
                <a:solidFill>
                  <a:schemeClr val="tx1"/>
                </a:solidFill>
                <a:effectLst/>
                <a:latin typeface="Lucida Grande"/>
              </a:rPr>
              <a:t>, </a:t>
            </a:r>
            <a:r>
              <a:rPr lang="en-IN" sz="1600" b="1" i="0" u="none" strike="noStrike" dirty="0">
                <a:solidFill>
                  <a:schemeClr val="tx1"/>
                </a:solidFill>
                <a:effectLst/>
                <a:latin typeface="Lucida Grande"/>
              </a:rPr>
              <a:t>In So Kweon</a:t>
            </a:r>
            <a:endParaRPr lang="en-US" sz="1600" b="1" i="0" dirty="0">
              <a:solidFill>
                <a:schemeClr val="tx1"/>
              </a:solidFill>
              <a:effectLst/>
              <a:latin typeface="Lucida Grande"/>
            </a:endParaRPr>
          </a:p>
          <a:p>
            <a:pPr algn="l"/>
            <a:r>
              <a:rPr lang="en-US" sz="1400" b="1" i="0" dirty="0">
                <a:solidFill>
                  <a:srgbClr val="000000"/>
                </a:solidFill>
                <a:effectLst/>
                <a:latin typeface="Lucida Grande"/>
                <a:hlinkClick r:id="rId2"/>
              </a:rPr>
              <a:t>https://arxiv.org/abs/2303.13336</a:t>
            </a:r>
            <a:endParaRPr lang="en-US" sz="1400" b="1" i="0" dirty="0">
              <a:solidFill>
                <a:srgbClr val="000000"/>
              </a:solidFill>
              <a:effectLst/>
              <a:latin typeface="Lucida Grande"/>
            </a:endParaRPr>
          </a:p>
          <a:p>
            <a:pPr marL="0" indent="0" algn="l">
              <a:buNone/>
            </a:pPr>
            <a:endParaRPr lang="en-US" sz="2000" b="1" i="0" dirty="0">
              <a:solidFill>
                <a:srgbClr val="000000"/>
              </a:solidFill>
              <a:effectLst/>
              <a:latin typeface="Lucida Bright" panose="02040602050505020304" pitchFamily="18" charset="0"/>
            </a:endParaRPr>
          </a:p>
          <a:p>
            <a:pPr algn="l"/>
            <a:r>
              <a:rPr lang="en-US" sz="1600" b="1" i="0" dirty="0">
                <a:solidFill>
                  <a:schemeClr val="tx1"/>
                </a:solidFill>
                <a:effectLst/>
                <a:latin typeface="Lucida Grande"/>
              </a:rPr>
              <a:t>Google Research, 2022 &amp; beyond: Language, vision and generative models – By Jeff Dean on behalf of google research community</a:t>
            </a:r>
            <a:endParaRPr lang="en-IN" sz="1600" b="1" i="0" dirty="0">
              <a:solidFill>
                <a:schemeClr val="tx1"/>
              </a:solidFill>
              <a:effectLst/>
              <a:latin typeface="Lucida Grande"/>
            </a:endParaRPr>
          </a:p>
          <a:p>
            <a:pPr algn="l"/>
            <a:r>
              <a:rPr lang="en-US" sz="1600" b="1" i="0" dirty="0">
                <a:solidFill>
                  <a:schemeClr val="tx1"/>
                </a:solidFill>
                <a:effectLst/>
                <a:latin typeface="Lucida Grande"/>
                <a:hlinkClick r:id="rId3"/>
              </a:rPr>
              <a:t>https://ai.googleblog.com/2023/01/google-research-2022-beyond-language.html</a:t>
            </a:r>
            <a:endParaRPr lang="en-US" sz="1600" b="1" i="0" dirty="0">
              <a:solidFill>
                <a:schemeClr val="tx1"/>
              </a:solidFill>
              <a:effectLst/>
              <a:latin typeface="Lucida Grand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6FD0AA-48B3-CB8F-A2B1-9C1A775063E6}"/>
              </a:ext>
            </a:extLst>
          </p:cNvPr>
          <p:cNvSpPr txBox="1"/>
          <p:nvPr/>
        </p:nvSpPr>
        <p:spPr>
          <a:xfrm>
            <a:off x="4132341" y="4782600"/>
            <a:ext cx="87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Auto-Craft</a:t>
            </a:r>
          </a:p>
        </p:txBody>
      </p:sp>
    </p:spTree>
    <p:extLst>
      <p:ext uri="{BB962C8B-B14F-4D97-AF65-F5344CB8AC3E}">
        <p14:creationId xmlns:p14="http://schemas.microsoft.com/office/powerpoint/2010/main" val="3509987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49" y="1895168"/>
            <a:ext cx="8192728" cy="14453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4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DE22-BD16-1769-37F9-3D90BEFA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E7C48-4FDA-EBCE-7E5E-6219D75EA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04CEA2-4BC9-1245-B34B-CD695C0A1CEE}"/>
              </a:ext>
            </a:extLst>
          </p:cNvPr>
          <p:cNvSpPr txBox="1"/>
          <p:nvPr/>
        </p:nvSpPr>
        <p:spPr>
          <a:xfrm>
            <a:off x="4132341" y="4780663"/>
            <a:ext cx="87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Auto-Craft</a:t>
            </a:r>
          </a:p>
        </p:txBody>
      </p:sp>
    </p:spTree>
    <p:extLst>
      <p:ext uri="{BB962C8B-B14F-4D97-AF65-F5344CB8AC3E}">
        <p14:creationId xmlns:p14="http://schemas.microsoft.com/office/powerpoint/2010/main" val="276373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C244B-8366-E9B8-6CED-E714CBA9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C0DCF-8F72-DE41-97C7-295229B52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D8772-64D7-0338-165D-AC7D1959AE34}"/>
              </a:ext>
            </a:extLst>
          </p:cNvPr>
          <p:cNvSpPr txBox="1"/>
          <p:nvPr/>
        </p:nvSpPr>
        <p:spPr>
          <a:xfrm>
            <a:off x="4132341" y="4820045"/>
            <a:ext cx="87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Auto-Craft</a:t>
            </a:r>
          </a:p>
        </p:txBody>
      </p:sp>
    </p:spTree>
    <p:extLst>
      <p:ext uri="{BB962C8B-B14F-4D97-AF65-F5344CB8AC3E}">
        <p14:creationId xmlns:p14="http://schemas.microsoft.com/office/powerpoint/2010/main" val="21247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6D939-F150-29AB-7018-9192EB0B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7FE5F-3321-DE0A-84A2-0CADD428C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3B84AD-975B-CCFA-9BD1-9630454075FD}"/>
              </a:ext>
            </a:extLst>
          </p:cNvPr>
          <p:cNvSpPr txBox="1"/>
          <p:nvPr/>
        </p:nvSpPr>
        <p:spPr>
          <a:xfrm>
            <a:off x="4132341" y="4820045"/>
            <a:ext cx="87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Auto-Craft</a:t>
            </a:r>
          </a:p>
        </p:txBody>
      </p:sp>
    </p:spTree>
    <p:extLst>
      <p:ext uri="{BB962C8B-B14F-4D97-AF65-F5344CB8AC3E}">
        <p14:creationId xmlns:p14="http://schemas.microsoft.com/office/powerpoint/2010/main" val="402049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AA0C-5FF4-E6BA-63A0-65C55B01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A115C-A4A3-F60F-52E0-A3AA4DE1E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92924D-1093-6F69-9945-37747B5CE72D}"/>
              </a:ext>
            </a:extLst>
          </p:cNvPr>
          <p:cNvSpPr txBox="1"/>
          <p:nvPr/>
        </p:nvSpPr>
        <p:spPr>
          <a:xfrm>
            <a:off x="4132341" y="4804096"/>
            <a:ext cx="87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Auto-Craft</a:t>
            </a:r>
          </a:p>
        </p:txBody>
      </p:sp>
    </p:spTree>
    <p:extLst>
      <p:ext uri="{BB962C8B-B14F-4D97-AF65-F5344CB8AC3E}">
        <p14:creationId xmlns:p14="http://schemas.microsoft.com/office/powerpoint/2010/main" val="1392455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project is an automated story generating model</a:t>
            </a:r>
          </a:p>
          <a:p>
            <a:r>
              <a:rPr lang="en-US" dirty="0"/>
              <a:t>It can generate stories in the form of text, images and videos</a:t>
            </a:r>
          </a:p>
          <a:p>
            <a:r>
              <a:rPr lang="en-US" dirty="0"/>
              <a:t>It can also utilize music to add more feeling into the story</a:t>
            </a:r>
          </a:p>
          <a:p>
            <a:r>
              <a:rPr lang="en-US" dirty="0"/>
              <a:t>Helps majorly in the entertainment industry</a:t>
            </a:r>
          </a:p>
          <a:p>
            <a:r>
              <a:rPr lang="en-US" dirty="0"/>
              <a:t>Can boost creativity of many people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8C015-E17D-1204-FB9A-9D2FE678E010}"/>
              </a:ext>
            </a:extLst>
          </p:cNvPr>
          <p:cNvSpPr txBox="1"/>
          <p:nvPr/>
        </p:nvSpPr>
        <p:spPr>
          <a:xfrm>
            <a:off x="4132341" y="4780663"/>
            <a:ext cx="87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Auto-Craft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D61C-18F5-3B02-E381-4EEC6E2C5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5F33F6-4AD1-A3D9-EB7F-B4BDBE7DD4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197625"/>
              </p:ext>
            </p:extLst>
          </p:nvPr>
        </p:nvGraphicFramePr>
        <p:xfrm>
          <a:off x="463549" y="1699319"/>
          <a:ext cx="8542227" cy="2514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729">
                  <a:extLst>
                    <a:ext uri="{9D8B030D-6E8A-4147-A177-3AD203B41FA5}">
                      <a16:colId xmlns:a16="http://schemas.microsoft.com/office/drawing/2014/main" val="734350667"/>
                    </a:ext>
                  </a:extLst>
                </a:gridCol>
                <a:gridCol w="2234850">
                  <a:extLst>
                    <a:ext uri="{9D8B030D-6E8A-4147-A177-3AD203B41FA5}">
                      <a16:colId xmlns:a16="http://schemas.microsoft.com/office/drawing/2014/main" val="1811418505"/>
                    </a:ext>
                  </a:extLst>
                </a:gridCol>
                <a:gridCol w="2140230">
                  <a:extLst>
                    <a:ext uri="{9D8B030D-6E8A-4147-A177-3AD203B41FA5}">
                      <a16:colId xmlns:a16="http://schemas.microsoft.com/office/drawing/2014/main" val="275609519"/>
                    </a:ext>
                  </a:extLst>
                </a:gridCol>
                <a:gridCol w="1902629">
                  <a:extLst>
                    <a:ext uri="{9D8B030D-6E8A-4147-A177-3AD203B41FA5}">
                      <a16:colId xmlns:a16="http://schemas.microsoft.com/office/drawing/2014/main" val="3618853876"/>
                    </a:ext>
                  </a:extLst>
                </a:gridCol>
                <a:gridCol w="1499789">
                  <a:extLst>
                    <a:ext uri="{9D8B030D-6E8A-4147-A177-3AD203B41FA5}">
                      <a16:colId xmlns:a16="http://schemas.microsoft.com/office/drawing/2014/main" val="446474558"/>
                    </a:ext>
                  </a:extLst>
                </a:gridCol>
              </a:tblGrid>
              <a:tr h="502719">
                <a:tc>
                  <a:txBody>
                    <a:bodyPr/>
                    <a:lstStyle/>
                    <a:p>
                      <a:r>
                        <a:rPr lang="en-IN" dirty="0"/>
                        <a:t>Sr.no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Reference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Limitations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Extra 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135505"/>
                  </a:ext>
                </a:extLst>
              </a:tr>
              <a:tr h="919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Survey on Audio Diffusion Models: Text To Speech Synthesis and Enhancement in Generative 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work conducts a survey on audio diffusion model.</a:t>
                      </a:r>
                    </a:p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Briefly introduces the background of audio and diffusion model and text to speech synthesis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Just a survey so the actual issues are only highlighted and not solved.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112924"/>
                  </a:ext>
                </a:extLst>
              </a:tr>
              <a:tr h="287268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 Research, 2022 &amp; beyond: Language, vision and generative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An introductory research paper on language models, deep learning, Computer vision and other tools for 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Not any because this one is meant to be introduction so later exposure on topics is based on your 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1290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99676B3-C630-F969-1946-80D808D833F9}"/>
              </a:ext>
            </a:extLst>
          </p:cNvPr>
          <p:cNvSpPr txBox="1"/>
          <p:nvPr/>
        </p:nvSpPr>
        <p:spPr>
          <a:xfrm>
            <a:off x="4132341" y="4780663"/>
            <a:ext cx="87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Auto-Craft</a:t>
            </a:r>
          </a:p>
        </p:txBody>
      </p:sp>
    </p:spTree>
    <p:extLst>
      <p:ext uri="{BB962C8B-B14F-4D97-AF65-F5344CB8AC3E}">
        <p14:creationId xmlns:p14="http://schemas.microsoft.com/office/powerpoint/2010/main" val="2572172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706</Words>
  <Application>Microsoft Office PowerPoint</Application>
  <PresentationFormat>On-screen Show (16:9)</PresentationFormat>
  <Paragraphs>166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Arial MT</vt:lpstr>
      <vt:lpstr>Calibri</vt:lpstr>
      <vt:lpstr>Lucida Bright</vt:lpstr>
      <vt:lpstr>Lucida Grande</vt:lpstr>
      <vt:lpstr>Wingdings</vt:lpstr>
      <vt:lpstr>Office Theme</vt:lpstr>
      <vt:lpstr>Project Based learning Presentation  on Auto-Craft</vt:lpstr>
      <vt:lpstr>Contents</vt:lpstr>
      <vt:lpstr>Project Details</vt:lpstr>
      <vt:lpstr>Motivation</vt:lpstr>
      <vt:lpstr>Problem Statement</vt:lpstr>
      <vt:lpstr>Aim</vt:lpstr>
      <vt:lpstr>Objectives</vt:lpstr>
      <vt:lpstr>Introduction</vt:lpstr>
      <vt:lpstr>Literature survey</vt:lpstr>
      <vt:lpstr>Existing Technologies</vt:lpstr>
      <vt:lpstr>Existing technologies</vt:lpstr>
      <vt:lpstr>Requirements</vt:lpstr>
      <vt:lpstr>Requirements</vt:lpstr>
      <vt:lpstr>Feasibility</vt:lpstr>
      <vt:lpstr>Economical feasibility</vt:lpstr>
      <vt:lpstr>Proposed workflow</vt:lpstr>
      <vt:lpstr>Project Plan</vt:lpstr>
      <vt:lpstr>Project Plan</vt:lpstr>
      <vt:lpstr>Design</vt:lpstr>
      <vt:lpstr>Design</vt:lpstr>
      <vt:lpstr>Design</vt:lpstr>
      <vt:lpstr>Design</vt:lpstr>
      <vt:lpstr>Design</vt:lpstr>
      <vt:lpstr>Software Implementation</vt:lpstr>
      <vt:lpstr>Project Prototype</vt:lpstr>
      <vt:lpstr>Project Demonstration</vt:lpstr>
      <vt:lpstr>Software Maintenance</vt:lpstr>
      <vt:lpstr>Outcome</vt:lpstr>
      <vt:lpstr>Benefits and Limitations</vt:lpstr>
      <vt:lpstr>Challenges</vt:lpstr>
      <vt:lpstr>Documentation</vt:lpstr>
      <vt:lpstr>Future Scope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2023-05-14T17:04:45Z</dcterms:modified>
</cp:coreProperties>
</file>