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5131C5-5B72-448C-8E97-45AC2F6B717E}">
  <a:tblStyle styleId="{A25131C5-5B72-448C-8E97-45AC2F6B7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a5ae9c2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a5ae9c2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a5ae9c2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a5ae9c2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a5ae9c2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a5ae9c2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a5ae9c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a5ae9c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cbb7a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cbb7a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cbb7ae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cbb7ae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cbb7ae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cbb7ae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cbb7ae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cbb7ae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4a5ae9c2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4a5ae9c2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4a5ae9c2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4a5ae9c2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a5ae9c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a5ae9c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a5ae9c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a5ae9c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a5ae9c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a5ae9c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a5ae9c2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a5ae9c2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a5ae9c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a5ae9c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a5ae9c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a5ae9c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a5ae9c2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a5ae9c2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a5ae9c2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a5ae9c2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Crop+mapping+using+fused+optical-radar+data+set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77850"/>
            <a:ext cx="8520600" cy="1320300"/>
          </a:xfrm>
          <a:prstGeom prst="rect">
            <a:avLst/>
          </a:prstGeom>
          <a:solidFill>
            <a:srgbClr val="EAD1DC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CROPLAND CLASSIFICATION USING OPTICAL AND RADAR DATA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17850"/>
            <a:ext cx="8520600" cy="792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79">
                <a:solidFill>
                  <a:schemeClr val="dk2"/>
                </a:solidFill>
              </a:rPr>
              <a:t>TEAM: AKASH A (191EC102), NAVRATAN (191EC133) AND ROHAN J (191EC147)</a:t>
            </a:r>
            <a:endParaRPr b="1" sz="1679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79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79">
                <a:solidFill>
                  <a:schemeClr val="dk2"/>
                </a:solidFill>
              </a:rPr>
              <a:t>MENTOR: DR. RAGHAVENDRA B S</a:t>
            </a:r>
            <a:endParaRPr b="1" sz="1679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850" y="1994763"/>
            <a:ext cx="3768593" cy="1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NEURAL NETWORK ARCHITECTURES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300"/>
            <a:ext cx="3782476" cy="3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572000" y="1585825"/>
            <a:ext cx="4238700" cy="2986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Three layers - Input Layer, Output Layer and a Hidden Layer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Input Layer has 174 neurons - equal to the number of input features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Output Layer has 7 neurons - Each represents the probability of the feature vector belonging to one of seven classes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Number of neurons in hidden layer is an important hyperparameter - geometric mean of input and output was considered here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064275" y="4854350"/>
            <a:ext cx="21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107775" y="4572025"/>
            <a:ext cx="20742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Hidden Layer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NEURAL NETWORK ARCHITECTURES - CONTD.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47550" y="1194600"/>
            <a:ext cx="8448900" cy="1046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Number of hidden layers was chosen by method of trial and error - Hidden layers were added till accuracy no longer improved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Adam optimizer was used for training with Categorical Cross Entropy as error metric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25" y="2418175"/>
            <a:ext cx="4387375" cy="24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276175" y="1231225"/>
            <a:ext cx="2552100" cy="4002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HIDDEN LAYER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5578888" y="1200675"/>
            <a:ext cx="25521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HIDDEN LAYERS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0" y="1783825"/>
            <a:ext cx="4234974" cy="29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600" y="1783825"/>
            <a:ext cx="3954701" cy="295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- CONTD.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850" y="1251400"/>
            <a:ext cx="5596750" cy="3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- CONFUSION MATRICES (BALANCED)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1067400" y="14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{A25131C5-5B72-448C-8E97-45AC2F6B717E}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37143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94.85%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3468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96.41%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75187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99.36%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5349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59827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8020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80.78%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40428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6274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85.81%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77596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91.21%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PRECISION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97.72%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93.91%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91.63%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98.90%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84.02%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84.28%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57.32%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6"/>
          <p:cNvSpPr/>
          <p:nvPr/>
        </p:nvSpPr>
        <p:spPr>
          <a:xfrm>
            <a:off x="831000" y="1186375"/>
            <a:ext cx="7482000" cy="236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CLASS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 rot="-5400000">
            <a:off x="-883650" y="2901025"/>
            <a:ext cx="3665700" cy="236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- F1 SCORES (BALANCED)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311700" y="14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{A25131C5-5B72-448C-8E97-45AC2F6B717E}</a:tableStyleId>
              </a:tblPr>
              <a:tblGrid>
                <a:gridCol w="1422175"/>
                <a:gridCol w="164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95.14%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95.34%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88.93%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84.91%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87.61%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72.87%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88.72%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4236975" y="1357638"/>
            <a:ext cx="4503000" cy="3417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All classes except class 7 have an F1 score value of greater than 80% which is interpreted to be quite good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Macro average comes out to be 88.72% which again is interpreted as a quite accurate for an imbalanced multi-class classification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Class 7 is observed to have perfect recall but a poor precision. Similarly, classes 5 and 6 are observed to be poorly separable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 make further conclusions, it would be necessary to compare with recent research as these are relative values.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- CONFUSION MATRICES (IMBALANCED)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1067400" y="14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{A25131C5-5B72-448C-8E97-45AC2F6B717E}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38639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98.67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98.19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75246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99.44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72951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239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98.49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42553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2486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90.32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80539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94.67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74.72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PRECISION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93.90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94.24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99.44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98.37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91.34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96.63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73.24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8"/>
          <p:cNvSpPr/>
          <p:nvPr/>
        </p:nvSpPr>
        <p:spPr>
          <a:xfrm>
            <a:off x="831000" y="1186375"/>
            <a:ext cx="7482000" cy="236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CLASS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 rot="-5400000">
            <a:off x="-883650" y="2901025"/>
            <a:ext cx="3665700" cy="236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CLASS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- F1 SCORES (IMBALANCED)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311700" y="14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{A25131C5-5B72-448C-8E97-45AC2F6B717E}</a:tableStyleId>
              </a:tblPr>
              <a:tblGrid>
                <a:gridCol w="1422175"/>
                <a:gridCol w="164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96.17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99.44%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r>
                        <a:rPr lang="en"/>
                        <a:t>8.43%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r>
                        <a:rPr lang="en"/>
                        <a:t>.83%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95.64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73.97%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92.96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4079325" y="1507575"/>
            <a:ext cx="4752900" cy="298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Imbalanced training was observed to given a better distribution between precision and recall as compared to balanced training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Particularly for class 7 with least number of samples, significant improvement in precision value by trading with recall (no free lunch)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F1-Score found to improve significantly for most of the classes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Conclusion: </a:t>
            </a:r>
            <a:r>
              <a:rPr lang="en">
                <a:highlight>
                  <a:srgbClr val="FFFF00"/>
                </a:highlight>
              </a:rPr>
              <a:t>Imbalanced training gives better results as compared to balanced training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IMPROVEMENTS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3400" y="1330225"/>
            <a:ext cx="8497200" cy="1908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More advanced methods can be explored for stacking fusion strategies - Variable feature selection, Bhattacharya’s distance based selection, etc.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More advanced and standard architectures for training the neural networks could offer improved accuracy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Study on how data was collected and how the radar and optical features were combined - Processes like coregistration and orthorectification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REFERENCES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354725" y="1310500"/>
            <a:ext cx="8424600" cy="230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Iman Khosravi &amp; Seyed Kazem Alavipanah (2019) A random forest-based framework for crop mapping using temporal, spectral, textural and polarimetric observations, International Journal of Remote Sensing, 40:18, 7221-7251, DOI: 10.1080/01431161.2019.1601285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https://www.analyticsvidhya.com/blog/2021/04/getting-into-random-forest-algorithms/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 OVERVIEW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4725" y="1405825"/>
            <a:ext cx="4237200" cy="31092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Motivation: Given radar and optical feature information, classify data of a single pixel into one of seven crop types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Possibility of use by NGOs and governments for agriculture planning and management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Efficient Classifier - Full image not needed; Only information about a single pixel is sufficient (Less Storage)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 Available At: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https://archive.ics.uci.edu/ml/datasets/Crop+mapping+using+fused+optical-radar+data+set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375" y="1290537"/>
            <a:ext cx="3280275" cy="33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DESCRIPTION OF DATASET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9350" y="1383500"/>
            <a:ext cx="8453100" cy="2339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Supervised Learning Problem - Data consists of 174 features - optical and radar taken on two different dates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Radar Features - Collected by sending radio waves in the L band and measuring characteristics of the reflected light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Optical Features - Spectral data collected by sending out waves in the RGB, Near Infrared (NIR) and RedEye Spectrum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Imbalanced Dataset - Seven kinds of crops; Number of samples for each crop was different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00" y="4280350"/>
            <a:ext cx="8520599" cy="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TECHNIQUES ADOPTED - BALANCED TRAINING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4875"/>
            <a:ext cx="3934500" cy="33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789200" y="1520488"/>
            <a:ext cx="4043100" cy="298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Features were divided into groups based on their similarity to optimize performance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 Random Forest Classifier was used to train data from each group and the accuracy was collected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Each group of data was then multiplied by the overall accuracy and then stacked together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Finally, training was done on modified data using another RF classifier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GROUPS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509663" y="1231225"/>
            <a:ext cx="2552100" cy="400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 FEATURES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113838" y="1231225"/>
            <a:ext cx="22590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FEATURES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5" y="1844925"/>
            <a:ext cx="5158075" cy="29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675" y="1844925"/>
            <a:ext cx="3431349" cy="29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IMPLEMENTATION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11700" y="1226000"/>
            <a:ext cx="8412600" cy="359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414125" y="1461625"/>
            <a:ext cx="1896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91325" y="2212600"/>
            <a:ext cx="1394700" cy="46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RADAR FEATURE GROUPS ON DATE 1</a:t>
            </a:r>
            <a:endParaRPr sz="900"/>
          </a:p>
        </p:txBody>
      </p:sp>
      <p:sp>
        <p:nvSpPr>
          <p:cNvPr id="96" name="Google Shape;96;p18"/>
          <p:cNvSpPr txBox="1"/>
          <p:nvPr/>
        </p:nvSpPr>
        <p:spPr>
          <a:xfrm>
            <a:off x="2127225" y="2212600"/>
            <a:ext cx="13947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RADAR FEATURE GROUPS ON DATE 2</a:t>
            </a:r>
            <a:endParaRPr sz="900"/>
          </a:p>
        </p:txBody>
      </p:sp>
      <p:sp>
        <p:nvSpPr>
          <p:cNvPr id="97" name="Google Shape;97;p18"/>
          <p:cNvSpPr txBox="1"/>
          <p:nvPr/>
        </p:nvSpPr>
        <p:spPr>
          <a:xfrm>
            <a:off x="5191675" y="2212600"/>
            <a:ext cx="1394700" cy="461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OPTICAL FEATURE GROUPS ON DATE 1</a:t>
            </a:r>
            <a:endParaRPr sz="900"/>
          </a:p>
        </p:txBody>
      </p:sp>
      <p:sp>
        <p:nvSpPr>
          <p:cNvPr id="98" name="Google Shape;98;p18"/>
          <p:cNvSpPr txBox="1"/>
          <p:nvPr/>
        </p:nvSpPr>
        <p:spPr>
          <a:xfrm>
            <a:off x="6961875" y="2212600"/>
            <a:ext cx="1394700" cy="461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OPTICAL FEATURE GROUPS ON DATE 2</a:t>
            </a:r>
            <a:endParaRPr sz="900"/>
          </a:p>
        </p:txBody>
      </p:sp>
      <p:sp>
        <p:nvSpPr>
          <p:cNvPr id="99" name="Google Shape;99;p18"/>
          <p:cNvSpPr txBox="1"/>
          <p:nvPr/>
        </p:nvSpPr>
        <p:spPr>
          <a:xfrm>
            <a:off x="591325" y="2934375"/>
            <a:ext cx="1394700" cy="49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RF CLASSIFIER AND OA STACKING</a:t>
            </a:r>
            <a:endParaRPr sz="900"/>
          </a:p>
        </p:txBody>
      </p:sp>
      <p:sp>
        <p:nvSpPr>
          <p:cNvPr id="100" name="Google Shape;100;p18"/>
          <p:cNvSpPr txBox="1"/>
          <p:nvPr/>
        </p:nvSpPr>
        <p:spPr>
          <a:xfrm>
            <a:off x="2127225" y="2934375"/>
            <a:ext cx="1394700" cy="49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RF CLASSIFIER AND OA STACKING</a:t>
            </a:r>
            <a:endParaRPr sz="900"/>
          </a:p>
        </p:txBody>
      </p:sp>
      <p:sp>
        <p:nvSpPr>
          <p:cNvPr id="101" name="Google Shape;101;p18"/>
          <p:cNvSpPr txBox="1"/>
          <p:nvPr/>
        </p:nvSpPr>
        <p:spPr>
          <a:xfrm>
            <a:off x="5191675" y="2934375"/>
            <a:ext cx="1394700" cy="49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RF CLASSIFIER AND OA STACKING</a:t>
            </a:r>
            <a:endParaRPr sz="900"/>
          </a:p>
        </p:txBody>
      </p:sp>
      <p:sp>
        <p:nvSpPr>
          <p:cNvPr id="102" name="Google Shape;102;p18"/>
          <p:cNvSpPr txBox="1"/>
          <p:nvPr/>
        </p:nvSpPr>
        <p:spPr>
          <a:xfrm>
            <a:off x="6961875" y="2934375"/>
            <a:ext cx="1394700" cy="492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RF CLASSIFIER AND OA STACKING</a:t>
            </a:r>
            <a:endParaRPr sz="900"/>
          </a:p>
        </p:txBody>
      </p:sp>
      <p:sp>
        <p:nvSpPr>
          <p:cNvPr id="103" name="Google Shape;103;p18"/>
          <p:cNvSpPr txBox="1"/>
          <p:nvPr/>
        </p:nvSpPr>
        <p:spPr>
          <a:xfrm>
            <a:off x="591325" y="3626100"/>
            <a:ext cx="2930700" cy="323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OA STACKING AND CLASSIFIER</a:t>
            </a:r>
            <a:endParaRPr sz="900"/>
          </a:p>
        </p:txBody>
      </p:sp>
      <p:sp>
        <p:nvSpPr>
          <p:cNvPr id="104" name="Google Shape;104;p18"/>
          <p:cNvSpPr txBox="1"/>
          <p:nvPr/>
        </p:nvSpPr>
        <p:spPr>
          <a:xfrm>
            <a:off x="5191675" y="3626100"/>
            <a:ext cx="3165000" cy="323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OA STACKING AND CLASSIFIER</a:t>
            </a:r>
            <a:endParaRPr sz="900"/>
          </a:p>
        </p:txBody>
      </p:sp>
      <p:sp>
        <p:nvSpPr>
          <p:cNvPr id="105" name="Google Shape;105;p18"/>
          <p:cNvSpPr txBox="1"/>
          <p:nvPr/>
        </p:nvSpPr>
        <p:spPr>
          <a:xfrm>
            <a:off x="2897075" y="4102050"/>
            <a:ext cx="2930700" cy="3231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OA STACKING AND CLASSIFIER</a:t>
            </a:r>
            <a:endParaRPr sz="900"/>
          </a:p>
        </p:txBody>
      </p:sp>
      <p:sp>
        <p:nvSpPr>
          <p:cNvPr id="106" name="Google Shape;106;p18"/>
          <p:cNvSpPr/>
          <p:nvPr/>
        </p:nvSpPr>
        <p:spPr>
          <a:xfrm>
            <a:off x="4239750" y="1863275"/>
            <a:ext cx="89400" cy="178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271925" y="1981438"/>
            <a:ext cx="6415500" cy="71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216225" y="2008300"/>
            <a:ext cx="144900" cy="20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755838" y="2008300"/>
            <a:ext cx="144900" cy="20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816563" y="2008300"/>
            <a:ext cx="144900" cy="20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586763" y="2008300"/>
            <a:ext cx="144900" cy="20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127025" y="2687188"/>
            <a:ext cx="144900" cy="2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755850" y="2687188"/>
            <a:ext cx="144900" cy="2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816575" y="2687175"/>
            <a:ext cx="144900" cy="2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586775" y="2687175"/>
            <a:ext cx="144900" cy="2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127025" y="3437288"/>
            <a:ext cx="144900" cy="1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752125" y="3439838"/>
            <a:ext cx="144900" cy="1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816575" y="3439863"/>
            <a:ext cx="144900" cy="1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586775" y="3437275"/>
            <a:ext cx="144900" cy="1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5400000">
            <a:off x="2324200" y="3752250"/>
            <a:ext cx="390900" cy="784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flipH="1" rot="-5400000">
            <a:off x="6024725" y="3752250"/>
            <a:ext cx="390900" cy="784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239750" y="4440600"/>
            <a:ext cx="144900" cy="2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OBTAINED EARLIER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455776" cy="3695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9"/>
          <p:cNvGraphicFramePr/>
          <p:nvPr/>
        </p:nvGraphicFramePr>
        <p:xfrm>
          <a:off x="5061725" y="144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{A25131C5-5B72-448C-8E97-45AC2F6B717E}</a:tableStyleId>
              </a:tblPr>
              <a:tblGrid>
                <a:gridCol w="2456800"/>
                <a:gridCol w="131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STACKED FEATURES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OVERALL ACCURACY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FEATURES - DATE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60.33%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FEATURES - DATE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75.24%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70.04%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OPTICAL FEATURES - DATE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66.67%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OPTICAL FEATURES - DATE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66.28%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OPTICAL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59.33%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&amp; OPTICAL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64.03%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EFF4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FINAL RESULTS AFTER IMPROVISATION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58375" y="1390050"/>
            <a:ext cx="4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401825" y="1390050"/>
            <a:ext cx="3779100" cy="341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Earlier, predicted values were multiplied by overall accuracy and stacked for next stage - no improvement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Alternative was tried by multiplying the feature values themselves with overall accuracy - significant improvement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Final overall accuracy exceeded 90% - Exceeded performance obtained by research in given problem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Hyperparameters for RF classifier - No. of decision tree and number of features given to each decision tree</a:t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5018275" y="152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{A25131C5-5B72-448C-8E97-45AC2F6B717E}</a:tableStyleId>
              </a:tblPr>
              <a:tblGrid>
                <a:gridCol w="2456800"/>
                <a:gridCol w="131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STACKED FEATURES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OVERALL ACCURACY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FEATURES - DATE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60.42%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FEATURES - DATE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75.</a:t>
                      </a:r>
                      <a:r>
                        <a:rPr lang="en" sz="1000"/>
                        <a:t>22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86.87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OPTICAL FEATURES - DATE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66.59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OPTICAL FEATURES - DATE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en" sz="1000"/>
                        <a:t>5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" sz="1000"/>
                        <a:t>86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OPTICAL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78.60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RADAR &amp; OPTICAL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90.55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EFF4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IMBALANCED TRAINING - TECHNIQUES ADOPTED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25800" y="1346625"/>
            <a:ext cx="8459700" cy="2770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Random Forest Classifier was tried out - Gave good results of about 96% for each of the groups itself but took too much time to converge. Hence, other techniques were explored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Neural Network architectures were thought of as an alternative since they can implement complex non-linear classifiers very optimally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Convolutional Networks could not be used since they have applications for images but here we are dealing with pixel data. Thus feedforward networks were resorted to with variation of hyperparameters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Two-thirds of the data was arbitrarily assigned as the training set and the remaining one-third as the test set. This leads to an </a:t>
            </a:r>
            <a:r>
              <a:rPr lang="en"/>
              <a:t>imbalanced training since the original dataset itself is imbalanced.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